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5"/>
  </p:notesMasterIdLst>
  <p:sldIdLst>
    <p:sldId id="258" r:id="rId5"/>
    <p:sldId id="257" r:id="rId6"/>
    <p:sldId id="313" r:id="rId7"/>
    <p:sldId id="417" r:id="rId8"/>
    <p:sldId id="418" r:id="rId9"/>
    <p:sldId id="423" r:id="rId10"/>
    <p:sldId id="425" r:id="rId11"/>
    <p:sldId id="426" r:id="rId12"/>
    <p:sldId id="429" r:id="rId13"/>
    <p:sldId id="431" r:id="rId14"/>
    <p:sldId id="460" r:id="rId15"/>
    <p:sldId id="432" r:id="rId16"/>
    <p:sldId id="461" r:id="rId17"/>
    <p:sldId id="434" r:id="rId18"/>
    <p:sldId id="491" r:id="rId19"/>
    <p:sldId id="462" r:id="rId20"/>
    <p:sldId id="463" r:id="rId21"/>
    <p:sldId id="464" r:id="rId22"/>
    <p:sldId id="441" r:id="rId23"/>
    <p:sldId id="443" r:id="rId24"/>
    <p:sldId id="444" r:id="rId25"/>
    <p:sldId id="465" r:id="rId26"/>
    <p:sldId id="446" r:id="rId27"/>
    <p:sldId id="477" r:id="rId28"/>
    <p:sldId id="466" r:id="rId29"/>
    <p:sldId id="483" r:id="rId30"/>
    <p:sldId id="467" r:id="rId31"/>
    <p:sldId id="485" r:id="rId32"/>
    <p:sldId id="468" r:id="rId33"/>
    <p:sldId id="481" r:id="rId34"/>
    <p:sldId id="469" r:id="rId35"/>
    <p:sldId id="487" r:id="rId36"/>
    <p:sldId id="470" r:id="rId37"/>
    <p:sldId id="488" r:id="rId38"/>
    <p:sldId id="471" r:id="rId39"/>
    <p:sldId id="479" r:id="rId40"/>
    <p:sldId id="472" r:id="rId41"/>
    <p:sldId id="480" r:id="rId42"/>
    <p:sldId id="473" r:id="rId43"/>
    <p:sldId id="486" r:id="rId44"/>
    <p:sldId id="453" r:id="rId45"/>
    <p:sldId id="454" r:id="rId46"/>
    <p:sldId id="474" r:id="rId47"/>
    <p:sldId id="475" r:id="rId48"/>
    <p:sldId id="457" r:id="rId49"/>
    <p:sldId id="458" r:id="rId50"/>
    <p:sldId id="459" r:id="rId51"/>
    <p:sldId id="398" r:id="rId52"/>
    <p:sldId id="476" r:id="rId53"/>
    <p:sldId id="490" r:id="rId54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6283" autoAdjust="0"/>
  </p:normalViewPr>
  <p:slideViewPr>
    <p:cSldViewPr snapToGrid="0">
      <p:cViewPr>
        <p:scale>
          <a:sx n="100" d="100"/>
          <a:sy n="100" d="100"/>
        </p:scale>
        <p:origin x="-15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2022-06-08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=""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A3602C88-6BD6-184C-877D-629BCF55DF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3229" y="952744"/>
            <a:ext cx="719060" cy="719060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D0B1B801-A279-C742-9B87-2675705836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116" y="963974"/>
            <a:ext cx="719060" cy="71906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=""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8160" y="1089122"/>
            <a:ext cx="1418966" cy="46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June 2022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Course C 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Applied Math ! 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Vision of </a:t>
            </a:r>
            <a:r>
              <a:rPr lang="en-US" dirty="0" smtClean="0"/>
              <a:t>“applied math” </a:t>
            </a:r>
            <a:r>
              <a:rPr lang="en-US" dirty="0" smtClean="0"/>
              <a:t>skill sets, experiences, and potential of people completing the new RE EE Program</a:t>
            </a:r>
            <a:endParaRPr lang="en-US" dirty="0"/>
          </a:p>
          <a:p>
            <a:r>
              <a:rPr lang="en-US" dirty="0" smtClean="0"/>
              <a:t>Uncertainty of skill sets for those starting New Program </a:t>
            </a:r>
            <a:endParaRPr lang="en-US" dirty="0"/>
          </a:p>
          <a:p>
            <a:r>
              <a:rPr lang="en-US" dirty="0" smtClean="0"/>
              <a:t>Introductory </a:t>
            </a:r>
            <a:r>
              <a:rPr lang="en-US" dirty="0" smtClean="0"/>
              <a:t>math courses </a:t>
            </a:r>
            <a:r>
              <a:rPr lang="en-US" dirty="0" smtClean="0"/>
              <a:t>may be similar in theory for multiple </a:t>
            </a:r>
            <a:r>
              <a:rPr lang="en-US" dirty="0" smtClean="0"/>
              <a:t>ITVET Belize technical </a:t>
            </a:r>
            <a:r>
              <a:rPr lang="en-US" dirty="0" smtClean="0"/>
              <a:t>programs but differ with </a:t>
            </a:r>
            <a:endParaRPr lang="en-US" dirty="0"/>
          </a:p>
          <a:p>
            <a:pPr lvl="1"/>
            <a:r>
              <a:rPr lang="en-US" dirty="0" smtClean="0"/>
              <a:t>Applications presented through assignments and projects</a:t>
            </a:r>
            <a:endParaRPr lang="en-US" dirty="0"/>
          </a:p>
          <a:p>
            <a:pPr lvl="1"/>
            <a:r>
              <a:rPr lang="en-US" dirty="0" smtClean="0"/>
              <a:t>Scenarios based on expected potential work place conditions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Belize High School Form </a:t>
            </a:r>
            <a:r>
              <a:rPr lang="en-US" dirty="0" smtClean="0"/>
              <a:t>4 Math Skills </a:t>
            </a:r>
          </a:p>
          <a:p>
            <a:r>
              <a:rPr lang="en-US" dirty="0" smtClean="0"/>
              <a:t>The two applied math courses (40 hours for Course 02 in Term 1 and 40 hours for Course 13 in Term 3) </a:t>
            </a:r>
            <a:r>
              <a:rPr lang="en-US" dirty="0" smtClean="0"/>
              <a:t>review and build on Belize High School Form 4 Math Skills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enough time to teach Form 4 math, but </a:t>
            </a:r>
            <a:r>
              <a:rPr lang="en-US" dirty="0" smtClean="0"/>
              <a:t>intended to review and soon build on High School Form 4 math.</a:t>
            </a:r>
          </a:p>
          <a:p>
            <a:r>
              <a:rPr lang="en-US" dirty="0" smtClean="0"/>
              <a:t>Investigate skill sets of new RE EE Program students </a:t>
            </a:r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Training Delivery and Assessment Plan</a:t>
            </a:r>
            <a:endParaRPr lang="en-US" dirty="0"/>
          </a:p>
          <a:p>
            <a:pPr lvl="1"/>
            <a:r>
              <a:rPr lang="en-US" dirty="0" smtClean="0"/>
              <a:t>Profile of the Trainee / Portfolio of the Trainee</a:t>
            </a:r>
            <a:endParaRPr lang="en-US" dirty="0"/>
          </a:p>
          <a:p>
            <a:pPr lvl="1"/>
            <a:r>
              <a:rPr lang="en-US" dirty="0" smtClean="0"/>
              <a:t>Program Policies &amp; Regulations / Technology Requirements</a:t>
            </a:r>
          </a:p>
          <a:p>
            <a:pPr lvl="1"/>
            <a:r>
              <a:rPr lang="en-US" dirty="0" smtClean="0"/>
              <a:t>Instructional Methods / Modes (Face to Face and Online) </a:t>
            </a:r>
          </a:p>
          <a:p>
            <a:pPr lvl="1"/>
            <a:r>
              <a:rPr lang="en-US" dirty="0" smtClean="0"/>
              <a:t>Resources (Technical; Underpinning Knowledge and Skills)</a:t>
            </a:r>
          </a:p>
          <a:p>
            <a:pPr lvl="1"/>
            <a:r>
              <a:rPr lang="en-US" dirty="0" smtClean="0"/>
              <a:t> Delivery Schedule (week / Instructional Methods (IM) </a:t>
            </a:r>
          </a:p>
          <a:p>
            <a:pPr lvl="1"/>
            <a:r>
              <a:rPr lang="en-US" dirty="0" smtClean="0"/>
              <a:t>Practical Grading Criteria and Theoretical Grading Criteria</a:t>
            </a:r>
            <a:endParaRPr lang="en-US" dirty="0"/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19518"/>
            <a:ext cx="5120183" cy="30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r>
              <a:rPr lang="en-US" dirty="0" smtClean="0"/>
              <a:t>Typical at ITVET</a:t>
            </a:r>
          </a:p>
          <a:p>
            <a:r>
              <a:rPr lang="en-US" dirty="0" smtClean="0"/>
              <a:t>New REP C 01 – 32</a:t>
            </a:r>
          </a:p>
          <a:p>
            <a:r>
              <a:rPr lang="en-US" dirty="0" smtClean="0"/>
              <a:t>Partially complete</a:t>
            </a:r>
          </a:p>
          <a:p>
            <a:r>
              <a:rPr lang="en-US" dirty="0" smtClean="0"/>
              <a:t>Course Instructors </a:t>
            </a:r>
          </a:p>
          <a:p>
            <a:pPr>
              <a:buNone/>
            </a:pPr>
            <a:r>
              <a:rPr lang="en-US" dirty="0" smtClean="0"/>
              <a:t>	to complete TDAP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Delivery Schedule (Is it equivalent to a Lesson Plan?)</a:t>
            </a:r>
          </a:p>
          <a:p>
            <a:pPr lvl="1"/>
            <a:r>
              <a:rPr lang="en-US" dirty="0" smtClean="0"/>
              <a:t>For each Week or 2 week period, the Course Outline Topic  (e.g. Parts of Speech) and Tasks (e.g. Define, Identify, Use)</a:t>
            </a:r>
          </a:p>
          <a:p>
            <a:pPr lvl="1"/>
            <a:r>
              <a:rPr lang="en-US" dirty="0" smtClean="0"/>
              <a:t>Instructional Methods (IM) (e.g. Collaborative Discussions)</a:t>
            </a:r>
          </a:p>
          <a:p>
            <a:pPr lvl="1"/>
            <a:r>
              <a:rPr lang="en-US" dirty="0" smtClean="0"/>
              <a:t>Promotional Action (PA) (e.g. Practice work sheets, games)</a:t>
            </a:r>
          </a:p>
          <a:p>
            <a:pPr lvl="1"/>
            <a:r>
              <a:rPr lang="en-US" dirty="0" smtClean="0"/>
              <a:t>Assessment Method (e.g. Test 1, Assignment 1, Project 1)  </a:t>
            </a:r>
          </a:p>
          <a:p>
            <a:pPr lvl="1"/>
            <a:r>
              <a:rPr lang="en-US" dirty="0" smtClean="0"/>
              <a:t>Resources (e.g. Textbook, Videos, Worksheet, 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19518"/>
            <a:ext cx="5120183" cy="30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at High School Form 4</a:t>
            </a:r>
            <a:endParaRPr lang="en-US" u="sng" dirty="0" smtClean="0"/>
          </a:p>
          <a:p>
            <a:r>
              <a:rPr lang="en-US" dirty="0" smtClean="0"/>
              <a:t>(before?) ITVET </a:t>
            </a:r>
            <a:r>
              <a:rPr lang="en-US" dirty="0" smtClean="0"/>
              <a:t>Belize </a:t>
            </a:r>
            <a:endParaRPr lang="en-US" dirty="0" smtClean="0"/>
          </a:p>
          <a:p>
            <a:r>
              <a:rPr lang="en-US" dirty="0" err="1" smtClean="0"/>
              <a:t>Vol</a:t>
            </a:r>
            <a:r>
              <a:rPr lang="en-US" dirty="0" smtClean="0"/>
              <a:t> 1 and 2 from 1990’s</a:t>
            </a:r>
            <a:endParaRPr lang="en-US" dirty="0" smtClean="0"/>
          </a:p>
          <a:p>
            <a:r>
              <a:rPr lang="en-US" dirty="0" smtClean="0"/>
              <a:t>Revised and updated</a:t>
            </a:r>
            <a:endParaRPr lang="en-US" dirty="0" smtClean="0"/>
          </a:p>
          <a:p>
            <a:r>
              <a:rPr lang="en-US" dirty="0" smtClean="0"/>
              <a:t>Source for some review material</a:t>
            </a:r>
          </a:p>
          <a:p>
            <a:r>
              <a:rPr lang="en-US" dirty="0" smtClean="0"/>
              <a:t>Used at a Belize High School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Mathematics A complete Course with CXC Questions  </a:t>
            </a:r>
            <a:endParaRPr lang="en-US" dirty="0"/>
          </a:p>
          <a:p>
            <a:pPr lvl="1"/>
            <a:r>
              <a:rPr lang="en-US" dirty="0" smtClean="0"/>
              <a:t>CXC = Caribbean Examinations Council   </a:t>
            </a:r>
            <a:endParaRPr lang="en-US" dirty="0"/>
          </a:p>
          <a:p>
            <a:pPr lvl="1"/>
            <a:r>
              <a:rPr lang="en-US" dirty="0" smtClean="0"/>
              <a:t>Exit Assessment   </a:t>
            </a:r>
            <a:endParaRPr lang="en-US" dirty="0" smtClean="0"/>
          </a:p>
          <a:p>
            <a:pPr lvl="1"/>
            <a:r>
              <a:rPr lang="en-US" dirty="0" smtClean="0"/>
              <a:t>RE EE Program assumes Form 4 Math already completed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54" name="AutoShape 6" descr="Webooks! Mathematics A Complete Course With CXC Questions VOLUM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Webooks! Mathematics A Complete Course With CXC Questions VOLUM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161923"/>
            <a:ext cx="3479800" cy="463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Modules M1 to M10</a:t>
            </a:r>
            <a:endParaRPr lang="en-US" u="sng" dirty="0" smtClean="0"/>
          </a:p>
          <a:p>
            <a:r>
              <a:rPr lang="en-US" dirty="0" smtClean="0"/>
              <a:t>ITVET Belize </a:t>
            </a:r>
            <a:r>
              <a:rPr lang="en-US" dirty="0" smtClean="0"/>
              <a:t>for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A/C, Plumbing, Elec.  </a:t>
            </a:r>
            <a:endParaRPr lang="en-US" dirty="0" smtClean="0"/>
          </a:p>
          <a:p>
            <a:r>
              <a:rPr lang="en-US" dirty="0" smtClean="0"/>
              <a:t>240 pages</a:t>
            </a:r>
            <a:endParaRPr lang="en-US" dirty="0" smtClean="0"/>
          </a:p>
          <a:p>
            <a:r>
              <a:rPr lang="en-US" dirty="0" smtClean="0"/>
              <a:t>10 Modules (1 – 10)</a:t>
            </a:r>
            <a:endParaRPr lang="en-US" dirty="0" smtClean="0"/>
          </a:p>
          <a:p>
            <a:r>
              <a:rPr lang="en-US" dirty="0" smtClean="0"/>
              <a:t>Form 4 Math Content</a:t>
            </a:r>
          </a:p>
          <a:p>
            <a:r>
              <a:rPr lang="en-US" dirty="0" smtClean="0"/>
              <a:t>Modules 11 + 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Math (M1 – M10) skills when </a:t>
            </a:r>
            <a:r>
              <a:rPr lang="en-US" dirty="0" smtClean="0"/>
              <a:t>starting at ITVET Belize  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those who did not complete High School Form 4 Math?  </a:t>
            </a:r>
            <a:endParaRPr lang="en-US" dirty="0"/>
          </a:p>
          <a:p>
            <a:pPr lvl="1"/>
            <a:r>
              <a:rPr lang="en-US" dirty="0" smtClean="0"/>
              <a:t>Not required if High School Form 4 Math completed?  </a:t>
            </a:r>
            <a:endParaRPr lang="en-US" dirty="0" smtClean="0"/>
          </a:p>
          <a:p>
            <a:pPr lvl="1"/>
            <a:r>
              <a:rPr lang="en-US" dirty="0" smtClean="0"/>
              <a:t>RE EE Program assumes Form 4 Math already completed</a:t>
            </a:r>
            <a:r>
              <a:rPr lang="en-US" dirty="0" smtClean="0"/>
              <a:t> 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747" y="934497"/>
            <a:ext cx="4752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Modules M1 to M10 (132 hours in total)</a:t>
            </a:r>
            <a:endParaRPr lang="en-US" u="sng" dirty="0" smtClean="0"/>
          </a:p>
          <a:p>
            <a:r>
              <a:rPr lang="en-US" dirty="0" smtClean="0"/>
              <a:t>M - 1   (6 hours) Numbers and Arithmetic Operations   </a:t>
            </a:r>
            <a:endParaRPr lang="en-US" dirty="0" smtClean="0"/>
          </a:p>
          <a:p>
            <a:r>
              <a:rPr lang="en-US" dirty="0" smtClean="0"/>
              <a:t>M - 2  (15) Calculations and Fractions and Decimals </a:t>
            </a:r>
            <a:endParaRPr lang="en-US" dirty="0" smtClean="0"/>
          </a:p>
          <a:p>
            <a:r>
              <a:rPr lang="en-US" dirty="0" smtClean="0"/>
              <a:t>M - 3   (15) Computing with Scientific Notation: Powers, Symbols / Terms and Signed Numbers</a:t>
            </a:r>
            <a:endParaRPr lang="en-US" dirty="0" smtClean="0"/>
          </a:p>
          <a:p>
            <a:r>
              <a:rPr lang="en-US" dirty="0" smtClean="0"/>
              <a:t>M - 4   (10) Estimations and Measurements </a:t>
            </a:r>
            <a:endParaRPr lang="en-US" dirty="0" smtClean="0"/>
          </a:p>
          <a:p>
            <a:r>
              <a:rPr lang="en-US" dirty="0" smtClean="0"/>
              <a:t>M - 5   (20) Percentages </a:t>
            </a:r>
          </a:p>
          <a:p>
            <a:r>
              <a:rPr lang="en-US" dirty="0" smtClean="0"/>
              <a:t>M - 6   (12) Ratio and Proportion</a:t>
            </a:r>
          </a:p>
          <a:p>
            <a:r>
              <a:rPr lang="en-US" dirty="0" smtClean="0"/>
              <a:t>M - 7   (15) Basic Statistics</a:t>
            </a:r>
          </a:p>
          <a:p>
            <a:r>
              <a:rPr lang="en-US" dirty="0" smtClean="0"/>
              <a:t>M - 8   (12) Exploring Algebra</a:t>
            </a:r>
          </a:p>
          <a:p>
            <a:r>
              <a:rPr lang="en-US" dirty="0" smtClean="0"/>
              <a:t>M - 9   (12) Calculating Perimeters and Areas</a:t>
            </a:r>
          </a:p>
          <a:p>
            <a:r>
              <a:rPr lang="en-US" dirty="0" smtClean="0"/>
              <a:t>M - 10 (15) Geometry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9F1A2-FAC3-4DEC-9FCA-7CD4CD19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55006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D4243-2631-42A9-A783-C2CC00F6E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87" y="961433"/>
            <a:ext cx="8091532" cy="574664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Math Modules M1 to M10</a:t>
            </a:r>
            <a:endParaRPr lang="en-US" u="sng" dirty="0" smtClean="0"/>
          </a:p>
          <a:p>
            <a:r>
              <a:rPr lang="en-US" dirty="0" smtClean="0"/>
              <a:t>Attitudinal Requirement</a:t>
            </a:r>
          </a:p>
          <a:p>
            <a:r>
              <a:rPr lang="en-US" dirty="0" smtClean="0"/>
              <a:t>Assessment Statement</a:t>
            </a:r>
            <a:endParaRPr lang="en-US" dirty="0" smtClean="0"/>
          </a:p>
          <a:p>
            <a:r>
              <a:rPr lang="en-US" dirty="0" smtClean="0"/>
              <a:t>Prerequisites and Hours</a:t>
            </a:r>
            <a:endParaRPr lang="en-US" dirty="0" smtClean="0"/>
          </a:p>
          <a:p>
            <a:r>
              <a:rPr lang="en-US" dirty="0" smtClean="0"/>
              <a:t>Workplace Safety</a:t>
            </a:r>
          </a:p>
          <a:p>
            <a:r>
              <a:rPr lang="en-US" dirty="0" smtClean="0"/>
              <a:t>Instruction Methods</a:t>
            </a:r>
          </a:p>
          <a:p>
            <a:r>
              <a:rPr lang="en-US" dirty="0" smtClean="0"/>
              <a:t>Media and Methods </a:t>
            </a:r>
            <a:endParaRPr lang="en-US" dirty="0"/>
          </a:p>
          <a:p>
            <a:r>
              <a:rPr lang="en-US" dirty="0" smtClean="0"/>
              <a:t>Information Sheet  (Topics for Each Module and Calculation Examples)</a:t>
            </a:r>
          </a:p>
          <a:p>
            <a:r>
              <a:rPr lang="en-US" dirty="0" smtClean="0"/>
              <a:t>Assignment Sheet (Multiple Tasks for Students) </a:t>
            </a:r>
          </a:p>
          <a:p>
            <a:r>
              <a:rPr lang="en-US" dirty="0" smtClean="0"/>
              <a:t>Checklist Sheet (Assessment Rating by Instructor)</a:t>
            </a:r>
          </a:p>
          <a:p>
            <a:r>
              <a:rPr lang="en-US" dirty="0" smtClean="0"/>
              <a:t>References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747" y="934497"/>
            <a:ext cx="4752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686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New RE EE Program and Applied Math Skills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Belize </a:t>
            </a:r>
            <a:r>
              <a:rPr lang="en-US" dirty="0" smtClean="0"/>
              <a:t>High School Form 4 Math Skills </a:t>
            </a:r>
            <a:r>
              <a:rPr lang="en-US" dirty="0" smtClean="0"/>
              <a:t>before starting</a:t>
            </a:r>
            <a:endParaRPr lang="en-US" dirty="0" smtClean="0"/>
          </a:p>
          <a:p>
            <a:r>
              <a:rPr lang="en-US" dirty="0" smtClean="0"/>
              <a:t>Course 02 Applied Math (40 hours) reviews and builds on some existing Form 4 Math skills and topics </a:t>
            </a:r>
          </a:p>
          <a:p>
            <a:r>
              <a:rPr lang="en-US" dirty="0" smtClean="0"/>
              <a:t>With 132 hours as Modules M – 1 to M – 10, Course 02 (40 hours) builds on Modules M - 1 to M - 10</a:t>
            </a:r>
          </a:p>
          <a:p>
            <a:r>
              <a:rPr lang="en-US" dirty="0" smtClean="0"/>
              <a:t>Course 02 Math reviews, not teaches M 1– 10 content  </a:t>
            </a:r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A0CF1-C700-456B-A537-2B2C6384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775102" cy="675204"/>
          </a:xfrm>
        </p:spPr>
        <p:txBody>
          <a:bodyPr/>
          <a:lstStyle/>
          <a:p>
            <a:r>
              <a:rPr lang="en-US" dirty="0" smtClean="0"/>
              <a:t>3. Content within context of ITVET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A94191-2DF7-453E-8886-0358982A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55" y="1098536"/>
            <a:ext cx="8382090" cy="3242728"/>
          </a:xfrm>
        </p:spPr>
        <p:txBody>
          <a:bodyPr/>
          <a:lstStyle/>
          <a:p>
            <a:r>
              <a:rPr lang="en-US" dirty="0" smtClean="0"/>
              <a:t>ITVET Belize </a:t>
            </a:r>
            <a:r>
              <a:rPr lang="en-US" dirty="0" smtClean="0"/>
              <a:t>Math Skills Diagnostic Assessment?</a:t>
            </a:r>
            <a:endParaRPr lang="en-US" dirty="0" smtClean="0"/>
          </a:p>
          <a:p>
            <a:r>
              <a:rPr lang="en-US" dirty="0" smtClean="0"/>
              <a:t>Form 4 High School Math Skills </a:t>
            </a:r>
            <a:endParaRPr lang="en-US" dirty="0"/>
          </a:p>
          <a:p>
            <a:r>
              <a:rPr lang="en-US" dirty="0" smtClean="0"/>
              <a:t>Complete ITVET Belize Modules M-1 to M – 10 (132 hours) before starting the New RE EE Program </a:t>
            </a:r>
            <a:endParaRPr lang="en-US" dirty="0"/>
          </a:p>
          <a:p>
            <a:r>
              <a:rPr lang="en-US" dirty="0" smtClean="0"/>
              <a:t>Transfer with ITVET Belize Math from other programs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="" xmlns:a16="http://schemas.microsoft.com/office/drawing/2014/main" id="{6A439DCD-276A-4FDF-8653-1C033F784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3" b="35194"/>
          <a:stretch/>
        </p:blipFill>
        <p:spPr>
          <a:xfrm>
            <a:off x="0" y="4556990"/>
            <a:ext cx="9144000" cy="188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43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For Today: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Math Courses </a:t>
            </a:r>
            <a:r>
              <a:rPr lang="en-US" sz="3175" dirty="0" smtClean="0"/>
              <a:t>in 2 year RE EE Program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What does “success” look like at course completion?  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Content within context of other ITVET Belize Courses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Description of Course </a:t>
            </a:r>
            <a:r>
              <a:rPr lang="en-US" sz="3175" dirty="0" smtClean="0"/>
              <a:t>2  </a:t>
            </a:r>
            <a:r>
              <a:rPr lang="en-US" sz="3175" dirty="0" smtClean="0"/>
              <a:t>in Term 1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75" dirty="0" smtClean="0"/>
              <a:t>Development of Course </a:t>
            </a:r>
            <a:r>
              <a:rPr lang="en-US" sz="3175" dirty="0" smtClean="0"/>
              <a:t>2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r>
              <a:rPr lang="en-US" sz="2800" dirty="0" smtClean="0"/>
              <a:t>Applied Math </a:t>
            </a:r>
            <a:r>
              <a:rPr lang="en-US" sz="2800" dirty="0" smtClean="0"/>
              <a:t>1 (Term 1, Year 1) </a:t>
            </a:r>
          </a:p>
          <a:p>
            <a:r>
              <a:rPr lang="en-US" sz="2800" dirty="0" smtClean="0"/>
              <a:t>40 Classroom Hours  as 12 weeks x 5 periods / week </a:t>
            </a:r>
          </a:p>
          <a:p>
            <a:r>
              <a:rPr lang="en-US" sz="2800" dirty="0" smtClean="0"/>
              <a:t>3 </a:t>
            </a:r>
            <a:r>
              <a:rPr lang="en-US" sz="2800" dirty="0" smtClean="0"/>
              <a:t>periods Wed. </a:t>
            </a:r>
            <a:r>
              <a:rPr lang="en-US" sz="2800" dirty="0" smtClean="0"/>
              <a:t>am </a:t>
            </a:r>
            <a:r>
              <a:rPr lang="en-US" sz="2800" dirty="0" smtClean="0"/>
              <a:t>and </a:t>
            </a:r>
            <a:r>
              <a:rPr lang="en-US" sz="2800" dirty="0" smtClean="0"/>
              <a:t>2 </a:t>
            </a:r>
            <a:r>
              <a:rPr lang="en-US" sz="2800" dirty="0" smtClean="0"/>
              <a:t>Periods Thurs. </a:t>
            </a:r>
            <a:r>
              <a:rPr lang="en-US" sz="2800" dirty="0" smtClean="0"/>
              <a:t>pm </a:t>
            </a:r>
            <a:endParaRPr lang="en-US" sz="2800" dirty="0" smtClean="0"/>
          </a:p>
          <a:p>
            <a:endParaRPr lang="en-US" sz="2800" dirty="0" smtClean="0"/>
          </a:p>
          <a:p>
            <a:pPr marL="514350" indent="-514350">
              <a:buNone/>
            </a:pPr>
            <a:r>
              <a:rPr lang="en-US" sz="2800" u="sng" dirty="0" smtClean="0"/>
              <a:t>Marking Breakdown</a:t>
            </a:r>
            <a:r>
              <a:rPr lang="en-US" sz="2800" dirty="0" smtClean="0"/>
              <a:t>  </a:t>
            </a:r>
          </a:p>
          <a:p>
            <a:pPr marL="514350" indent="-514350">
              <a:buNone/>
            </a:pPr>
            <a:r>
              <a:rPr lang="en-US" sz="2800" dirty="0" smtClean="0"/>
              <a:t>35% </a:t>
            </a:r>
            <a:r>
              <a:rPr lang="en-US" sz="2800" dirty="0" smtClean="0"/>
              <a:t>Individual Tests         </a:t>
            </a:r>
            <a:r>
              <a:rPr lang="en-US" sz="2800" dirty="0" smtClean="0"/>
              <a:t>35% </a:t>
            </a:r>
            <a:r>
              <a:rPr lang="en-US" sz="2800" dirty="0" smtClean="0"/>
              <a:t>Individual Projects </a:t>
            </a:r>
          </a:p>
          <a:p>
            <a:pPr marL="514350" indent="-514350">
              <a:buNone/>
            </a:pPr>
            <a:r>
              <a:rPr lang="en-US" sz="2800" dirty="0" smtClean="0"/>
              <a:t>25% </a:t>
            </a:r>
            <a:r>
              <a:rPr lang="en-US" sz="2800" dirty="0" smtClean="0"/>
              <a:t>Group Projects          </a:t>
            </a:r>
            <a:r>
              <a:rPr lang="en-US" sz="2800" dirty="0" smtClean="0"/>
              <a:t>05% </a:t>
            </a:r>
            <a:r>
              <a:rPr lang="en-US" sz="2800" dirty="0" smtClean="0"/>
              <a:t>Employability Skills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Outcomes and Tasks </a:t>
            </a:r>
          </a:p>
          <a:p>
            <a:pPr>
              <a:buNone/>
            </a:pPr>
            <a:r>
              <a:rPr lang="en-US" sz="2800" dirty="0" smtClean="0"/>
              <a:t>(from Course </a:t>
            </a:r>
            <a:r>
              <a:rPr lang="en-US" sz="2800" dirty="0" smtClean="0"/>
              <a:t>02 </a:t>
            </a:r>
            <a:r>
              <a:rPr lang="en-US" sz="2800" dirty="0" smtClean="0"/>
              <a:t>Description Outline and Work Plan) </a:t>
            </a:r>
          </a:p>
          <a:p>
            <a:r>
              <a:rPr lang="en-US" sz="2800" dirty="0" smtClean="0"/>
              <a:t>Review basic operations of addition, subtraction, multiplication and division</a:t>
            </a:r>
            <a:endParaRPr lang="en-US" sz="2800" dirty="0" smtClean="0"/>
          </a:p>
          <a:p>
            <a:r>
              <a:rPr lang="en-US" sz="2800" dirty="0" smtClean="0"/>
              <a:t>Negative Numbers</a:t>
            </a:r>
            <a:endParaRPr lang="en-US" sz="2800" dirty="0" smtClean="0"/>
          </a:p>
          <a:p>
            <a:r>
              <a:rPr lang="en-US" sz="2800" dirty="0" smtClean="0"/>
              <a:t>Orders of Operations (BEMDAS) </a:t>
            </a:r>
          </a:p>
          <a:p>
            <a:r>
              <a:rPr lang="en-US" sz="2800" dirty="0" smtClean="0"/>
              <a:t>Exponential and engineering notation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Outcomes and Tasks </a:t>
            </a:r>
          </a:p>
          <a:p>
            <a:pPr>
              <a:buNone/>
            </a:pPr>
            <a:r>
              <a:rPr lang="en-US" sz="2800" dirty="0" smtClean="0"/>
              <a:t>(from Course </a:t>
            </a:r>
            <a:r>
              <a:rPr lang="en-US" sz="2800" dirty="0" smtClean="0"/>
              <a:t>02 </a:t>
            </a:r>
            <a:r>
              <a:rPr lang="en-US" sz="2800" dirty="0" smtClean="0"/>
              <a:t>Description Outline and Work Plan) </a:t>
            </a:r>
          </a:p>
          <a:p>
            <a:r>
              <a:rPr lang="en-US" sz="2800" dirty="0" smtClean="0"/>
              <a:t>Percentages</a:t>
            </a:r>
            <a:endParaRPr lang="en-US" sz="2800" dirty="0" smtClean="0"/>
          </a:p>
          <a:p>
            <a:r>
              <a:rPr lang="en-US" sz="2800" dirty="0" smtClean="0"/>
              <a:t>Unit Conversions </a:t>
            </a:r>
            <a:endParaRPr lang="en-US" sz="2800" dirty="0" smtClean="0"/>
          </a:p>
          <a:p>
            <a:r>
              <a:rPr lang="en-US" sz="2800" dirty="0" smtClean="0"/>
              <a:t>Geometry of Areas </a:t>
            </a:r>
          </a:p>
          <a:p>
            <a:r>
              <a:rPr lang="en-US" sz="2800" dirty="0" smtClean="0"/>
              <a:t>Geometry of Volumes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Algebraic use of formulas to solve for unknown measurements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01 </a:t>
            </a:r>
          </a:p>
          <a:p>
            <a:pPr>
              <a:buNone/>
            </a:pPr>
            <a:r>
              <a:rPr lang="en-US" sz="2800" u="sng" dirty="0" smtClean="0"/>
              <a:t>Review basic operations of addition, subtraction, multiplication and division</a:t>
            </a:r>
            <a:endParaRPr lang="en-US" sz="2800" u="sng" dirty="0" smtClean="0"/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01 </a:t>
            </a:r>
          </a:p>
          <a:p>
            <a:pPr>
              <a:buNone/>
            </a:pPr>
            <a:r>
              <a:rPr lang="en-US" sz="2800" u="sng" dirty="0" smtClean="0"/>
              <a:t>Review basic operations of addition, subtraction, multiplication and division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30362" y="2809875"/>
            <a:ext cx="580127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02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Negative Numbers</a:t>
            </a:r>
            <a:endParaRPr lang="en-US" sz="2800" u="sng" dirty="0" smtClean="0"/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0107" y="2314575"/>
            <a:ext cx="7584281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03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Orders of Operations (BEDMAS)</a:t>
            </a:r>
            <a:endParaRPr lang="en-US" sz="2800" u="sng" dirty="0" smtClean="0"/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876299"/>
            <a:ext cx="642969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04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Exponential and engineering notation</a:t>
            </a:r>
            <a:endParaRPr lang="en-US" sz="2800" u="sng" dirty="0" smtClean="0"/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2" y="52001"/>
            <a:ext cx="4879931" cy="675204"/>
          </a:xfrm>
        </p:spPr>
        <p:txBody>
          <a:bodyPr wrap="square" anchor="ctr">
            <a:normAutofit fontScale="90000"/>
          </a:bodyPr>
          <a:lstStyle/>
          <a:p>
            <a:r>
              <a:rPr lang="en-US" sz="2000" dirty="0" smtClean="0"/>
              <a:t>1. Communications Courses in 2 Year Program </a:t>
            </a:r>
            <a:endParaRPr lang="en-CA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33CE58F7-2921-4ED5-83BC-D22C24890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3121062"/>
              </p:ext>
            </p:extLst>
          </p:nvPr>
        </p:nvGraphicFramePr>
        <p:xfrm>
          <a:off x="0" y="786939"/>
          <a:ext cx="9144001" cy="6323448"/>
        </p:xfrm>
        <a:graphic>
          <a:graphicData uri="http://schemas.openxmlformats.org/drawingml/2006/table">
            <a:tbl>
              <a:tblPr firstRow="1" firstCol="1" bandRow="1"/>
              <a:tblGrid>
                <a:gridCol w="669074">
                  <a:extLst>
                    <a:ext uri="{9D8B030D-6E8A-4147-A177-3AD203B41FA5}">
                      <a16:colId xmlns="" xmlns:a16="http://schemas.microsoft.com/office/drawing/2014/main" val="2606309048"/>
                    </a:ext>
                  </a:extLst>
                </a:gridCol>
                <a:gridCol w="669074">
                  <a:extLst>
                    <a:ext uri="{9D8B030D-6E8A-4147-A177-3AD203B41FA5}">
                      <a16:colId xmlns="" xmlns:a16="http://schemas.microsoft.com/office/drawing/2014/main" val="1473377065"/>
                    </a:ext>
                  </a:extLst>
                </a:gridCol>
                <a:gridCol w="1561170">
                  <a:extLst>
                    <a:ext uri="{9D8B030D-6E8A-4147-A177-3AD203B41FA5}">
                      <a16:colId xmlns="" xmlns:a16="http://schemas.microsoft.com/office/drawing/2014/main" val="1249528835"/>
                    </a:ext>
                  </a:extLst>
                </a:gridCol>
                <a:gridCol w="1587224">
                  <a:extLst>
                    <a:ext uri="{9D8B030D-6E8A-4147-A177-3AD203B41FA5}">
                      <a16:colId xmlns="" xmlns:a16="http://schemas.microsoft.com/office/drawing/2014/main" val="1204878905"/>
                    </a:ext>
                  </a:extLst>
                </a:gridCol>
                <a:gridCol w="919471">
                  <a:extLst>
                    <a:ext uri="{9D8B030D-6E8A-4147-A177-3AD203B41FA5}">
                      <a16:colId xmlns="" xmlns:a16="http://schemas.microsoft.com/office/drawing/2014/main" val="2332402162"/>
                    </a:ext>
                  </a:extLst>
                </a:gridCol>
                <a:gridCol w="157299"/>
                <a:gridCol w="666572">
                  <a:extLst>
                    <a:ext uri="{9D8B030D-6E8A-4147-A177-3AD203B41FA5}">
                      <a16:colId xmlns="" xmlns:a16="http://schemas.microsoft.com/office/drawing/2014/main" val="1734535023"/>
                    </a:ext>
                  </a:extLst>
                </a:gridCol>
                <a:gridCol w="136733">
                  <a:extLst>
                    <a:ext uri="{9D8B030D-6E8A-4147-A177-3AD203B41FA5}">
                      <a16:colId xmlns="" xmlns:a16="http://schemas.microsoft.com/office/drawing/2014/main" val="3653918835"/>
                    </a:ext>
                  </a:extLst>
                </a:gridCol>
                <a:gridCol w="306962">
                  <a:extLst>
                    <a:ext uri="{9D8B030D-6E8A-4147-A177-3AD203B41FA5}">
                      <a16:colId xmlns="" xmlns:a16="http://schemas.microsoft.com/office/drawing/2014/main" val="96443433"/>
                    </a:ext>
                  </a:extLst>
                </a:gridCol>
                <a:gridCol w="189445">
                  <a:extLst>
                    <a:ext uri="{9D8B030D-6E8A-4147-A177-3AD203B41FA5}">
                      <a16:colId xmlns="" xmlns:a16="http://schemas.microsoft.com/office/drawing/2014/main" val="2027800525"/>
                    </a:ext>
                  </a:extLst>
                </a:gridCol>
                <a:gridCol w="1120107"/>
                <a:gridCol w="1160870">
                  <a:extLst>
                    <a:ext uri="{9D8B030D-6E8A-4147-A177-3AD203B41FA5}">
                      <a16:colId xmlns="" xmlns:a16="http://schemas.microsoft.com/office/drawing/2014/main" val="3921763635"/>
                    </a:ext>
                  </a:extLst>
                </a:gridCol>
              </a:tblGrid>
              <a:tr h="634845"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Year (32 Course) RE EE Program Overview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84159189"/>
                  </a:ext>
                </a:extLst>
              </a:tr>
              <a:tr h="84489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cations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(“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Energy Science</a:t>
                      </a:r>
                      <a:endParaRPr lang="en-US" sz="18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Applications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1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1965325"/>
                  </a:ext>
                </a:extLst>
              </a:tr>
              <a:tr h="880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Relations and Audits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Energy, Buildings and Equipment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and Circuits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Installation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71990"/>
                  </a:ext>
                </a:extLst>
              </a:tr>
              <a:tr h="589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Hot Water Systems</a:t>
                      </a:r>
                      <a:endParaRPr lang="en-US" sz="18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Measurement and Verification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1122844"/>
                  </a:ext>
                </a:extLst>
              </a:tr>
              <a:tr h="119033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Wind Design and Operation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Use Modeling &amp;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Energy System Design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Based PV Installation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04170"/>
                  </a:ext>
                </a:extLst>
              </a:tr>
              <a:tr h="591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Comms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Drawing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Analysis of Energy Systems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PV System Design</a:t>
                      </a:r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2094120"/>
                  </a:ext>
                </a:extLst>
              </a:tr>
              <a:tr h="925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and Comm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Codes and Regulations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Operations and Entrepreneurship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 System Maintenance &amp; Operation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Integrated Lab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1669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75599811-E057-4390-AA9F-3825051AAC23}"/>
              </a:ext>
            </a:extLst>
          </p:cNvPr>
          <p:cNvSpPr/>
          <p:nvPr/>
        </p:nvSpPr>
        <p:spPr>
          <a:xfrm>
            <a:off x="2716623" y="1231805"/>
            <a:ext cx="1938472" cy="1086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5BB5179-5EDA-41E2-AED6-321B9A1B2381}"/>
              </a:ext>
            </a:extLst>
          </p:cNvPr>
          <p:cNvSpPr/>
          <p:nvPr/>
        </p:nvSpPr>
        <p:spPr>
          <a:xfrm>
            <a:off x="2565729" y="3295858"/>
            <a:ext cx="1864406" cy="884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16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50" y="2270097"/>
            <a:ext cx="8693685" cy="19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05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Percentages</a:t>
            </a:r>
            <a:endParaRPr lang="en-US" sz="2800" u="sng" dirty="0" smtClean="0"/>
          </a:p>
          <a:p>
            <a:r>
              <a:rPr lang="en-US" sz="2800" dirty="0" smtClean="0"/>
              <a:t>Review Trade Related Examples provided</a:t>
            </a:r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9225" y="1900236"/>
            <a:ext cx="879842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06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Unit Conversions</a:t>
            </a:r>
            <a:endParaRPr lang="en-US" sz="2800" u="sng" dirty="0" smtClean="0"/>
          </a:p>
          <a:p>
            <a:r>
              <a:rPr lang="en-US" sz="2800" dirty="0" smtClean="0"/>
              <a:t>Review Trade Related Examples </a:t>
            </a:r>
            <a:r>
              <a:rPr lang="en-US" sz="2800" dirty="0" smtClean="0"/>
              <a:t>provided</a:t>
            </a:r>
          </a:p>
          <a:p>
            <a:pPr>
              <a:buNone/>
            </a:pPr>
            <a:r>
              <a:rPr lang="en-US" sz="2800" dirty="0" smtClean="0"/>
              <a:t>		Technical, Material, Financial</a:t>
            </a:r>
            <a:endParaRPr lang="en-US" sz="2800" dirty="0" smtClean="0"/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799" y="2225850"/>
            <a:ext cx="8628863" cy="19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07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Geometry of Areas</a:t>
            </a:r>
            <a:endParaRPr lang="en-US" sz="2800" u="sng" dirty="0" smtClean="0"/>
          </a:p>
          <a:p>
            <a:r>
              <a:rPr lang="en-US" sz="2800" dirty="0" smtClean="0"/>
              <a:t>Review Trade Related Examples </a:t>
            </a:r>
            <a:r>
              <a:rPr lang="en-US" sz="2800" dirty="0" smtClean="0"/>
              <a:t>provided</a:t>
            </a:r>
          </a:p>
          <a:p>
            <a:pPr>
              <a:buNone/>
            </a:pPr>
            <a:r>
              <a:rPr lang="en-US" sz="2800" dirty="0" smtClean="0"/>
              <a:t>		(e.g. Solar panel area on sloped roof) </a:t>
            </a:r>
            <a:endParaRPr lang="en-US" sz="2800" dirty="0" smtClean="0"/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2" y="1852611"/>
            <a:ext cx="8300894" cy="27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08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Geometry of Volumes</a:t>
            </a:r>
            <a:endParaRPr lang="en-US" sz="2800" u="sng" dirty="0" smtClean="0"/>
          </a:p>
          <a:p>
            <a:r>
              <a:rPr lang="en-US" sz="2800" dirty="0" smtClean="0"/>
              <a:t>Review Trade Related Examples </a:t>
            </a:r>
            <a:r>
              <a:rPr lang="en-US" sz="2800" dirty="0" smtClean="0"/>
              <a:t>provided</a:t>
            </a:r>
          </a:p>
          <a:p>
            <a:pPr>
              <a:buNone/>
            </a:pPr>
            <a:r>
              <a:rPr lang="en-US" sz="2800" dirty="0" smtClean="0"/>
              <a:t>		(e.g. Water heated in Solar Hot Water system) </a:t>
            </a:r>
            <a:endParaRPr lang="en-US" sz="2800" dirty="0" smtClean="0"/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20936" y="785812"/>
            <a:ext cx="3998913" cy="39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From Learning Outcomes and Tasks </a:t>
            </a:r>
          </a:p>
          <a:p>
            <a:pPr>
              <a:buNone/>
            </a:pPr>
            <a:r>
              <a:rPr lang="en-US" sz="2800" dirty="0" smtClean="0"/>
              <a:t>Task </a:t>
            </a:r>
            <a:r>
              <a:rPr lang="en-US" sz="2800" dirty="0" smtClean="0"/>
              <a:t>09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Algebraic use of formulas to solve </a:t>
            </a:r>
            <a:r>
              <a:rPr lang="en-US" sz="2800" u="sng" dirty="0" smtClean="0"/>
              <a:t>unknown measurements</a:t>
            </a:r>
            <a:endParaRPr lang="en-US" sz="2800" u="sng" dirty="0" smtClean="0"/>
          </a:p>
          <a:p>
            <a:r>
              <a:rPr lang="en-US" sz="2800" dirty="0" smtClean="0"/>
              <a:t>Review Trade Related Examples </a:t>
            </a:r>
            <a:r>
              <a:rPr lang="en-US" sz="2800" dirty="0" smtClean="0"/>
              <a:t>provided</a:t>
            </a:r>
          </a:p>
          <a:p>
            <a:pPr>
              <a:buNone/>
            </a:pPr>
            <a:r>
              <a:rPr lang="en-US" sz="2800" dirty="0" smtClean="0"/>
              <a:t>		(e.g. Variables in calculations of energy production)  </a:t>
            </a:r>
            <a:endParaRPr lang="en-US" sz="2800" dirty="0" smtClean="0"/>
          </a:p>
          <a:p>
            <a:r>
              <a:rPr lang="en-US" sz="2800" dirty="0" smtClean="0"/>
              <a:t>What “success” looks like to different people</a:t>
            </a:r>
          </a:p>
          <a:p>
            <a:r>
              <a:rPr lang="en-US" sz="2800" dirty="0" smtClean="0"/>
              <a:t>Applicable elements from ITVET Belize courses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02: Applied Math 1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12 Week Term 1, Year 1 </a:t>
            </a:r>
            <a:r>
              <a:rPr lang="en-US" sz="3175" dirty="0" smtClean="0"/>
              <a:t>40 Classroom hours         0 New Lab hours                           12 weeks x 5 periods/wk      </a:t>
            </a:r>
            <a:r>
              <a:rPr lang="en-US" sz="3175" dirty="0" smtClean="0"/>
              <a:t>3 </a:t>
            </a:r>
            <a:r>
              <a:rPr lang="en-US" sz="3175" dirty="0" smtClean="0"/>
              <a:t>periods Wed </a:t>
            </a:r>
            <a:r>
              <a:rPr lang="en-US" sz="3175" dirty="0" smtClean="0"/>
              <a:t>am             2 </a:t>
            </a:r>
            <a:r>
              <a:rPr lang="en-US" sz="3175" dirty="0" smtClean="0"/>
              <a:t>periods </a:t>
            </a:r>
            <a:r>
              <a:rPr lang="en-US" sz="3175" dirty="0" err="1" smtClean="0"/>
              <a:t>Thur</a:t>
            </a:r>
            <a:r>
              <a:rPr lang="en-US" sz="3175" dirty="0" smtClean="0"/>
              <a:t> pm 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35% </a:t>
            </a:r>
            <a:r>
              <a:rPr lang="en-US" sz="3175" dirty="0" smtClean="0"/>
              <a:t>Individual Tests                        </a:t>
            </a:r>
            <a:r>
              <a:rPr lang="en-US" sz="3175" dirty="0" smtClean="0"/>
              <a:t>35% </a:t>
            </a:r>
            <a:r>
              <a:rPr lang="en-US" sz="3175" dirty="0" smtClean="0"/>
              <a:t>Individual Projects </a:t>
            </a:r>
            <a:r>
              <a:rPr lang="en-US" sz="3175" dirty="0" smtClean="0"/>
              <a:t>25% </a:t>
            </a:r>
            <a:r>
              <a:rPr lang="en-US" sz="3175" dirty="0" smtClean="0"/>
              <a:t>Group Projects     </a:t>
            </a:r>
            <a:r>
              <a:rPr lang="en-US" sz="3175" dirty="0" smtClean="0"/>
              <a:t>05% </a:t>
            </a:r>
            <a:r>
              <a:rPr lang="en-US" sz="3175" dirty="0" smtClean="0"/>
              <a:t>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204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8" name="Picture 7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24" y="219345"/>
            <a:ext cx="2254890" cy="1503260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8312" y="1919286"/>
            <a:ext cx="8229834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 </a:t>
            </a:r>
          </a:p>
          <a:p>
            <a:pPr marL="514350" indent="-514350"/>
            <a:r>
              <a:rPr lang="en-US" sz="2800" dirty="0" smtClean="0"/>
              <a:t>35% </a:t>
            </a:r>
            <a:r>
              <a:rPr lang="en-US" sz="2800" dirty="0" smtClean="0"/>
              <a:t>Individual Tests         </a:t>
            </a:r>
          </a:p>
          <a:p>
            <a:pPr marL="514350" indent="-514350"/>
            <a:r>
              <a:rPr lang="en-US" sz="2800" dirty="0" smtClean="0"/>
              <a:t>35% </a:t>
            </a:r>
            <a:r>
              <a:rPr lang="en-US" sz="2800" dirty="0" smtClean="0"/>
              <a:t>Individual Projects </a:t>
            </a:r>
          </a:p>
          <a:p>
            <a:pPr marL="514350" indent="-514350"/>
            <a:r>
              <a:rPr lang="en-US" sz="2800" dirty="0" smtClean="0"/>
              <a:t>25% </a:t>
            </a:r>
            <a:r>
              <a:rPr lang="en-US" sz="2800" dirty="0" smtClean="0"/>
              <a:t>Group Projects          </a:t>
            </a:r>
          </a:p>
          <a:p>
            <a:pPr marL="514350" indent="-514350"/>
            <a:r>
              <a:rPr lang="en-US" sz="2800" dirty="0" smtClean="0"/>
              <a:t>05% </a:t>
            </a:r>
            <a:r>
              <a:rPr lang="en-US" sz="2800" dirty="0" smtClean="0"/>
              <a:t>Employability Skills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35% </a:t>
            </a:r>
            <a:r>
              <a:rPr lang="en-US" sz="2800" u="sng" dirty="0" smtClean="0"/>
              <a:t>Individual Tests (Examples)         </a:t>
            </a:r>
          </a:p>
          <a:p>
            <a:pPr marL="514350" indent="-514350"/>
            <a:r>
              <a:rPr lang="en-US" sz="2800" dirty="0" smtClean="0"/>
              <a:t>4 x 5% - Individual Tests</a:t>
            </a:r>
          </a:p>
          <a:p>
            <a:pPr marL="889397" lvl="1" indent="-514350"/>
            <a:r>
              <a:rPr lang="en-US" sz="2425" dirty="0" smtClean="0"/>
              <a:t>Tasks 1, 2, and 3 (Operations)</a:t>
            </a:r>
          </a:p>
          <a:p>
            <a:pPr marL="889397" lvl="1" indent="-514350"/>
            <a:r>
              <a:rPr lang="en-US" sz="2425" dirty="0" smtClean="0"/>
              <a:t>Tasks 4, 5, and 6 (Notation, Percentages, Conversions) 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 </a:t>
            </a:r>
            <a:r>
              <a:rPr lang="en-US" sz="2425" dirty="0" smtClean="0"/>
              <a:t>7 and 8 (Geometry)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 </a:t>
            </a:r>
            <a:r>
              <a:rPr lang="en-US" sz="2425" dirty="0" smtClean="0"/>
              <a:t>9 (Algebra) </a:t>
            </a:r>
            <a:endParaRPr lang="en-US" sz="2425" dirty="0" smtClean="0"/>
          </a:p>
          <a:p>
            <a:pPr marL="514350" indent="-514350"/>
            <a:r>
              <a:rPr lang="en-US" sz="2800" dirty="0" smtClean="0"/>
              <a:t>15% “Exam” – Individual Test           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35% </a:t>
            </a:r>
            <a:r>
              <a:rPr lang="en-US" sz="2800" u="sng" dirty="0" smtClean="0"/>
              <a:t>Individual </a:t>
            </a:r>
            <a:r>
              <a:rPr lang="en-US" sz="2800" u="sng" dirty="0" smtClean="0"/>
              <a:t>Projects </a:t>
            </a:r>
            <a:r>
              <a:rPr lang="en-US" sz="2800" u="sng" dirty="0" smtClean="0"/>
              <a:t>(Examples)         </a:t>
            </a:r>
          </a:p>
          <a:p>
            <a:pPr marL="514350" indent="-514350"/>
            <a:r>
              <a:rPr lang="en-US" sz="2800" dirty="0" smtClean="0"/>
              <a:t>4 x 5% - Small Individual Projects or Assignments</a:t>
            </a:r>
          </a:p>
          <a:p>
            <a:pPr marL="889397" lvl="1" indent="-514350"/>
            <a:r>
              <a:rPr lang="en-US" sz="2425" dirty="0" smtClean="0"/>
              <a:t>Tasks 1, 2, and 3 (Completing Project Materials List)</a:t>
            </a:r>
          </a:p>
          <a:p>
            <a:pPr marL="889397" lvl="1" indent="-514350"/>
            <a:r>
              <a:rPr lang="en-US" sz="2425" dirty="0" smtClean="0"/>
              <a:t>Tasks 4, 5, and 6 (Focus on Unit Conversions) 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 </a:t>
            </a:r>
            <a:r>
              <a:rPr lang="en-US" sz="2425" dirty="0" smtClean="0"/>
              <a:t>7 and 8 (Focus on Geometry)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Task </a:t>
            </a:r>
            <a:r>
              <a:rPr lang="en-US" sz="2425" dirty="0" smtClean="0"/>
              <a:t>9 (Focus on Algebra style problem solving) </a:t>
            </a:r>
            <a:endParaRPr lang="en-US" sz="2425" dirty="0" smtClean="0"/>
          </a:p>
          <a:p>
            <a:pPr marL="514350" indent="-514350"/>
            <a:r>
              <a:rPr lang="en-US" sz="2800" dirty="0" smtClean="0"/>
              <a:t>15% Major Project – Technical estimate of Power           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20% Group Projects </a:t>
            </a:r>
            <a:r>
              <a:rPr lang="en-US" sz="2800" u="sng" dirty="0" smtClean="0"/>
              <a:t>(Examples)         </a:t>
            </a:r>
          </a:p>
          <a:p>
            <a:pPr marL="514350" indent="-514350"/>
            <a:r>
              <a:rPr lang="en-US" sz="2800" dirty="0" smtClean="0"/>
              <a:t>2 x 10% - Group Projects or Assignments</a:t>
            </a:r>
          </a:p>
          <a:p>
            <a:pPr marL="889397" lvl="1" indent="-514350"/>
            <a:r>
              <a:rPr lang="en-US" sz="2425" dirty="0" smtClean="0"/>
              <a:t>Material – Material Estimate for a Solar Panel Project </a:t>
            </a:r>
            <a:endParaRPr lang="en-US" sz="2425" dirty="0" smtClean="0"/>
          </a:p>
          <a:p>
            <a:pPr marL="889397" lvl="1" indent="-514350"/>
            <a:r>
              <a:rPr lang="en-US" sz="2425" dirty="0" smtClean="0"/>
              <a:t>Financial  - Cost Estimate for a Solar Panel Project </a:t>
            </a:r>
            <a:endParaRPr lang="en-US" sz="2425" dirty="0" smtClean="0"/>
          </a:p>
          <a:p>
            <a:pPr marL="514350" indent="-514350">
              <a:buNone/>
            </a:pPr>
            <a:r>
              <a:rPr lang="en-US" sz="2800" dirty="0" smtClean="0"/>
              <a:t>          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4. Description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Marking Breakdown</a:t>
            </a:r>
          </a:p>
          <a:p>
            <a:pPr marL="514350" indent="-514350">
              <a:buNone/>
            </a:pPr>
            <a:r>
              <a:rPr lang="en-US" sz="2800" u="sng" dirty="0" smtClean="0"/>
              <a:t>5% </a:t>
            </a:r>
            <a:r>
              <a:rPr lang="en-US" sz="2800" u="sng" dirty="0" smtClean="0"/>
              <a:t>Employability Skills (Examples)         </a:t>
            </a:r>
          </a:p>
          <a:p>
            <a:pPr marL="514350" indent="-514350"/>
            <a:r>
              <a:rPr lang="en-US" sz="2800" dirty="0" smtClean="0"/>
              <a:t>Those used in ITVET Belize communications courses  </a:t>
            </a:r>
          </a:p>
          <a:p>
            <a:pPr marL="514350" indent="-514350"/>
            <a:r>
              <a:rPr lang="en-US" sz="2800" dirty="0" smtClean="0"/>
              <a:t>Attendance           </a:t>
            </a:r>
          </a:p>
          <a:p>
            <a:pPr marL="514350" indent="-514350"/>
            <a:r>
              <a:rPr lang="en-US" sz="2800" dirty="0" smtClean="0"/>
              <a:t>Timeliness </a:t>
            </a:r>
          </a:p>
          <a:p>
            <a:pPr marL="514350" indent="-514350"/>
            <a:r>
              <a:rPr lang="en-US" sz="2800" dirty="0" smtClean="0"/>
              <a:t>Attention to detail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0" name="Picture 9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68" y="232791"/>
            <a:ext cx="2254890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Development of Course</a:t>
            </a:r>
          </a:p>
          <a:p>
            <a:pPr marL="514350" indent="-514350">
              <a:buNone/>
            </a:pPr>
            <a:r>
              <a:rPr lang="en-US" sz="2800" u="sng" dirty="0" smtClean="0"/>
              <a:t>From Theory to Practical Application         </a:t>
            </a:r>
          </a:p>
          <a:p>
            <a:pPr marL="514350" indent="-514350"/>
            <a:r>
              <a:rPr lang="en-US" sz="2800" dirty="0" smtClean="0"/>
              <a:t>Build on 2022 ITVET Belize communications courses</a:t>
            </a:r>
          </a:p>
          <a:p>
            <a:pPr marL="514350" indent="-514350"/>
            <a:r>
              <a:rPr lang="en-US" sz="2800" dirty="0" smtClean="0"/>
              <a:t>Provide “Trade” content to fill the theoretical gaps  </a:t>
            </a:r>
          </a:p>
          <a:p>
            <a:pPr marL="514350" indent="-514350"/>
            <a:r>
              <a:rPr lang="en-US" sz="2800" dirty="0" smtClean="0"/>
              <a:t>Provide Course </a:t>
            </a:r>
            <a:r>
              <a:rPr lang="en-US" sz="2800" dirty="0" smtClean="0"/>
              <a:t>02 </a:t>
            </a:r>
            <a:r>
              <a:rPr lang="en-US" sz="2800" dirty="0" smtClean="0"/>
              <a:t>Instructor with “Trade” related examples for assignments, projects, and tests </a:t>
            </a:r>
          </a:p>
          <a:p>
            <a:pPr marL="514350" indent="-514350"/>
            <a:r>
              <a:rPr lang="en-US" sz="2800" dirty="0" smtClean="0"/>
              <a:t>June 2022 “small group” session on Course </a:t>
            </a:r>
            <a:r>
              <a:rPr lang="en-US" sz="2800" dirty="0" smtClean="0"/>
              <a:t>02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Share “Trade” related examples 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734909" cy="675204"/>
          </a:xfrm>
        </p:spPr>
        <p:txBody>
          <a:bodyPr/>
          <a:lstStyle/>
          <a:p>
            <a:r>
              <a:rPr lang="en-US" dirty="0" smtClean="0"/>
              <a:t>5. Development of Course </a:t>
            </a:r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254" y="746076"/>
            <a:ext cx="8729156" cy="3432818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Providing  Instructor with “Trade” </a:t>
            </a:r>
          </a:p>
          <a:p>
            <a:pPr marL="514350" indent="-514350">
              <a:buNone/>
            </a:pPr>
            <a:r>
              <a:rPr lang="en-US" sz="2800" u="sng" dirty="0" smtClean="0"/>
              <a:t>related  Course Material Examples         </a:t>
            </a:r>
          </a:p>
          <a:p>
            <a:pPr marL="514350" indent="-514350"/>
            <a:r>
              <a:rPr lang="en-US" sz="2800" dirty="0" smtClean="0"/>
              <a:t>Technical, Material, and Financial 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Energy Losses (Equipment, Wiring, Transitions) </a:t>
            </a:r>
          </a:p>
          <a:p>
            <a:pPr marL="514350" indent="-514350"/>
            <a:r>
              <a:rPr lang="en-US" sz="2800" dirty="0" smtClean="0"/>
              <a:t>Equipment sizing sheet 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Technical Specification and Drawings</a:t>
            </a:r>
          </a:p>
          <a:p>
            <a:pPr marL="514350" indent="-514350"/>
            <a:r>
              <a:rPr lang="en-US" sz="2800" dirty="0" smtClean="0"/>
              <a:t>Project financial estimates</a:t>
            </a:r>
            <a:r>
              <a:rPr lang="en-US" sz="2800" dirty="0" smtClean="0"/>
              <a:t>, quotes, invoices 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="" xmlns:a16="http://schemas.microsoft.com/office/drawing/2014/main" id="{2F203B36-F764-430C-AB5D-ABC81F320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54098"/>
            <a:ext cx="2254890" cy="1503260"/>
          </a:xfrm>
          <a:prstGeom prst="rect">
            <a:avLst/>
          </a:prstGeom>
        </p:spPr>
      </p:pic>
      <p:pic>
        <p:nvPicPr>
          <p:cNvPr id="7" name="Picture 6" descr="Leaning bicycle on yellow painted wall">
            <a:extLst>
              <a:ext uri="{FF2B5EF4-FFF2-40B4-BE49-F238E27FC236}">
                <a16:creationId xmlns="" xmlns:a16="http://schemas.microsoft.com/office/drawing/2014/main" id="{3D01D343-006C-4100-A26E-998CC2FF6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1" y="4854098"/>
            <a:ext cx="2254890" cy="1503260"/>
          </a:xfrm>
          <a:prstGeom prst="rect">
            <a:avLst/>
          </a:prstGeom>
        </p:spPr>
      </p:pic>
      <p:pic>
        <p:nvPicPr>
          <p:cNvPr id="9" name="Picture 8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4509781" y="4854097"/>
            <a:ext cx="2746797" cy="1503260"/>
          </a:xfrm>
          <a:prstGeom prst="rect">
            <a:avLst/>
          </a:prstGeom>
        </p:spPr>
      </p:pic>
      <p:pic>
        <p:nvPicPr>
          <p:cNvPr id="11" name="Picture 10" descr="Burning forest and trees">
            <a:extLst>
              <a:ext uri="{FF2B5EF4-FFF2-40B4-BE49-F238E27FC236}">
                <a16:creationId xmlns="" xmlns:a16="http://schemas.microsoft.com/office/drawing/2014/main" id="{A1C78565-3196-475C-A97A-72DF707CD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61" y="4830712"/>
            <a:ext cx="2289638" cy="1526645"/>
          </a:xfrm>
          <a:prstGeom prst="rect">
            <a:avLst/>
          </a:prstGeom>
        </p:spPr>
      </p:pic>
      <p:pic>
        <p:nvPicPr>
          <p:cNvPr id="12" name="Picture 11" descr="Rows of solar panels">
            <a:extLst>
              <a:ext uri="{FF2B5EF4-FFF2-40B4-BE49-F238E27FC236}">
                <a16:creationId xmlns="" xmlns:a16="http://schemas.microsoft.com/office/drawing/2014/main" id="{A83578AE-6AC5-4F5D-AAE1-28C95E7C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09"/>
          <a:stretch/>
        </p:blipFill>
        <p:spPr>
          <a:xfrm>
            <a:off x="6114463" y="273132"/>
            <a:ext cx="2746797" cy="1503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645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</a:t>
            </a:r>
            <a:r>
              <a:rPr lang="en-US" u="sng" dirty="0" smtClean="0"/>
              <a:t>02: Applied Math 1</a:t>
            </a:r>
            <a:endParaRPr lang="en-US" u="sng" dirty="0" smtClean="0"/>
          </a:p>
          <a:p>
            <a:r>
              <a:rPr lang="en-US" dirty="0" smtClean="0"/>
              <a:t>40 Classroom hours</a:t>
            </a:r>
          </a:p>
          <a:p>
            <a:r>
              <a:rPr lang="en-US" dirty="0" smtClean="0"/>
              <a:t>12 Week Term 1, Year 1 </a:t>
            </a:r>
          </a:p>
          <a:p>
            <a:r>
              <a:rPr lang="en-US" dirty="0" smtClean="0"/>
              <a:t>Review / Build </a:t>
            </a:r>
            <a:r>
              <a:rPr lang="en-US" dirty="0" smtClean="0"/>
              <a:t>on </a:t>
            </a:r>
            <a:r>
              <a:rPr lang="en-US" dirty="0" smtClean="0"/>
              <a:t>Form 4 Math</a:t>
            </a:r>
            <a:endParaRPr lang="en-US" dirty="0" smtClean="0"/>
          </a:p>
          <a:p>
            <a:r>
              <a:rPr lang="en-US" dirty="0" smtClean="0"/>
              <a:t>Add “Trade” related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Applied Math Courses </a:t>
            </a:r>
            <a:r>
              <a:rPr lang="en-US" sz="2800" dirty="0" smtClean="0"/>
              <a:t>in 2 year RE EE Program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does “success” look like at course completion?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Content within context of other ITVET Belize Courses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Description of Course </a:t>
            </a:r>
            <a:r>
              <a:rPr lang="en-US" sz="2800" dirty="0" smtClean="0"/>
              <a:t>02 </a:t>
            </a:r>
            <a:r>
              <a:rPr lang="en-US" sz="2800" dirty="0" smtClean="0"/>
              <a:t>in Term 1 of Year 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of Course </a:t>
            </a:r>
            <a:r>
              <a:rPr lang="en-US" sz="2800" dirty="0" smtClean="0"/>
              <a:t>02 </a:t>
            </a:r>
            <a:endParaRPr lang="en-US" sz="2800" dirty="0" smtClean="0"/>
          </a:p>
          <a:p>
            <a:pPr marL="889397" lvl="1" indent="-514350"/>
            <a:r>
              <a:rPr lang="en-US" sz="2425" dirty="0" smtClean="0"/>
              <a:t>Share “Trade” related examples </a:t>
            </a:r>
            <a:r>
              <a:rPr lang="en-US" sz="2425" dirty="0" smtClean="0"/>
              <a:t> </a:t>
            </a:r>
            <a:endParaRPr lang="en-US" sz="2425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00,000,000,000,000 </a:t>
            </a:r>
            <a:r>
              <a:rPr lang="en-US" dirty="0"/>
              <a:t>kg</a:t>
            </a:r>
          </a:p>
          <a:p>
            <a:r>
              <a:rPr lang="en-US" dirty="0"/>
              <a:t>100,000 kg per person</a:t>
            </a:r>
          </a:p>
          <a:p>
            <a:r>
              <a:rPr lang="en-US" dirty="0"/>
              <a:t>38 m x 38 m x 38 m</a:t>
            </a:r>
          </a:p>
          <a:p>
            <a:pPr lvl="1"/>
            <a:r>
              <a:rPr lang="en-US" dirty="0"/>
              <a:t>Also a very small part of the</a:t>
            </a:r>
          </a:p>
          <a:p>
            <a:pPr marL="428625" lvl="1" indent="0">
              <a:buNone/>
            </a:pPr>
            <a:r>
              <a:rPr lang="en-US" dirty="0"/>
              <a:t>    atmosphere</a:t>
            </a:r>
          </a:p>
          <a:p>
            <a:r>
              <a:rPr lang="en-US" dirty="0"/>
              <a:t>Belize is a “net carbon sink” due to FOLU</a:t>
            </a:r>
          </a:p>
          <a:p>
            <a:pPr lvl="1"/>
            <a:r>
              <a:rPr lang="en-US" dirty="0"/>
              <a:t>Sink = drain, removal; FOLU = Forestry and Other Land Use</a:t>
            </a:r>
          </a:p>
          <a:p>
            <a:pPr lvl="1"/>
            <a:r>
              <a:rPr lang="en-US" dirty="0"/>
              <a:t>Energy is your dominant emission</a:t>
            </a:r>
          </a:p>
          <a:p>
            <a:pPr lvl="1"/>
            <a:r>
              <a:rPr lang="en-US" dirty="0"/>
              <a:t>Forests absorb and sequester much larger amounts of carbon</a:t>
            </a:r>
          </a:p>
          <a:p>
            <a:pPr lvl="1"/>
            <a:r>
              <a:rPr lang="en-US" dirty="0"/>
              <a:t>They always did, so the emissions remain a problem</a:t>
            </a:r>
          </a:p>
          <a:p>
            <a:pPr lvl="1"/>
            <a:r>
              <a:rPr lang="en-US" dirty="0"/>
              <a:t>Look after forests!</a:t>
            </a:r>
          </a:p>
          <a:p>
            <a:r>
              <a:rPr lang="en-US" sz="1200" dirty="0"/>
              <a:t>http://www.grisanik.com/blog/how-much-carbon-is-in-the-atmosphere/#:~:text=Furthermore%2C%20multiplying%20Earth's%20atmosphere%205.137,atmosphere%20is%20~3%2C208%20Gt%20CO2.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418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CBCA1-3A68-4B91-ACA9-57F2AC49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Prelude to Course 13: Math 2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25DE385-12F0-40DF-AFE0-30ED9FFB5A08}"/>
              </a:ext>
            </a:extLst>
          </p:cNvPr>
          <p:cNvSpPr txBox="1">
            <a:spLocks/>
          </p:cNvSpPr>
          <p:nvPr/>
        </p:nvSpPr>
        <p:spPr bwMode="auto">
          <a:xfrm>
            <a:off x="239282" y="761377"/>
            <a:ext cx="8597069" cy="59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1469" indent="-32146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6516" indent="-267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8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u="sng" dirty="0" smtClean="0"/>
              <a:t>Course </a:t>
            </a:r>
            <a:r>
              <a:rPr lang="en-US" u="sng" dirty="0" smtClean="0"/>
              <a:t>13: Applied Math 2</a:t>
            </a:r>
            <a:endParaRPr lang="en-US" u="sng" dirty="0" smtClean="0"/>
          </a:p>
          <a:p>
            <a:r>
              <a:rPr lang="en-US" dirty="0" smtClean="0"/>
              <a:t>40 Classroom hours</a:t>
            </a:r>
          </a:p>
          <a:p>
            <a:r>
              <a:rPr lang="en-US" dirty="0" smtClean="0"/>
              <a:t>10 </a:t>
            </a:r>
            <a:r>
              <a:rPr lang="en-US" dirty="0" smtClean="0"/>
              <a:t>Week Term </a:t>
            </a:r>
            <a:r>
              <a:rPr lang="en-US" dirty="0" smtClean="0"/>
              <a:t>3, </a:t>
            </a:r>
            <a:r>
              <a:rPr lang="en-US" dirty="0" smtClean="0"/>
              <a:t>Year 1 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on </a:t>
            </a:r>
            <a:r>
              <a:rPr lang="en-US" dirty="0" smtClean="0"/>
              <a:t>Course 02: Math 1</a:t>
            </a:r>
            <a:endParaRPr lang="en-US" dirty="0" smtClean="0"/>
          </a:p>
          <a:p>
            <a:r>
              <a:rPr lang="en-US" dirty="0" smtClean="0"/>
              <a:t>Add “Trade” related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Basic Algebra and Geometry 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Functional Notation, Linear and Quadratic Equations 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Trigonometric Functions and Exponents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Problem Solving renewable energy / energy efficiency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Spreadsheets (Computer Lab – Excel)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Journal of Mathematical Tools and Spreadsheets</a:t>
            </a:r>
            <a:endParaRPr lang="en-US" dirty="0" smtClean="0"/>
          </a:p>
        </p:txBody>
      </p:sp>
      <p:pic>
        <p:nvPicPr>
          <p:cNvPr id="6" name="Picture 5" descr="Underwater view of teeming tropical reef near tropical beach">
            <a:extLst>
              <a:ext uri="{FF2B5EF4-FFF2-40B4-BE49-F238E27FC236}">
                <a16:creationId xmlns="" xmlns:a16="http://schemas.microsoft.com/office/drawing/2014/main" id="{453569C0-9BBC-4436-87D1-76139576F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9" y="149551"/>
            <a:ext cx="3760150" cy="2998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4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825344" cy="675204"/>
          </a:xfrm>
        </p:spPr>
        <p:txBody>
          <a:bodyPr wrap="square" anchor="ctr">
            <a:normAutofit/>
          </a:bodyPr>
          <a:lstStyle/>
          <a:p>
            <a:r>
              <a:rPr lang="en-CA" dirty="0" smtClean="0"/>
              <a:t>Course </a:t>
            </a:r>
            <a:r>
              <a:rPr lang="en-CA" dirty="0" smtClean="0"/>
              <a:t>13: Applied Math 2</a:t>
            </a:r>
            <a:endParaRPr lang="en-C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66" y="917297"/>
            <a:ext cx="5187635" cy="5677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10 Week Term 3, Year 1 </a:t>
            </a:r>
            <a:r>
              <a:rPr lang="en-US" sz="3175" dirty="0" smtClean="0"/>
              <a:t>40 Classroom hours         0 New Lab hours                           10 weeks x 6 periods/wk      3 periods </a:t>
            </a:r>
            <a:r>
              <a:rPr lang="en-US" sz="3175" dirty="0" smtClean="0"/>
              <a:t>Tue </a:t>
            </a:r>
            <a:r>
              <a:rPr lang="en-US" sz="3175" dirty="0" smtClean="0"/>
              <a:t>&amp; </a:t>
            </a:r>
            <a:r>
              <a:rPr lang="en-US" sz="3175" dirty="0" smtClean="0"/>
              <a:t>Thurs am             </a:t>
            </a:r>
            <a:r>
              <a:rPr lang="en-US" sz="3175" dirty="0" smtClean="0"/>
              <a:t>Same Marking Breakdown</a:t>
            </a:r>
            <a:endParaRPr lang="en-US" sz="3175" dirty="0"/>
          </a:p>
          <a:p>
            <a:pPr marL="514350" indent="-514350">
              <a:buFont typeface="+mj-lt"/>
              <a:buAutoNum type="arabicPeriod"/>
            </a:pPr>
            <a:r>
              <a:rPr lang="en-US" sz="3175" u="sng" dirty="0" smtClean="0"/>
              <a:t>Marking Breakdown    </a:t>
            </a:r>
            <a:r>
              <a:rPr lang="en-US" sz="3175" dirty="0" smtClean="0"/>
              <a:t>35% </a:t>
            </a:r>
            <a:r>
              <a:rPr lang="en-US" sz="3175" dirty="0" smtClean="0"/>
              <a:t>Individual Tests                        </a:t>
            </a:r>
            <a:r>
              <a:rPr lang="en-US" sz="3175" dirty="0" smtClean="0"/>
              <a:t>35% </a:t>
            </a:r>
            <a:r>
              <a:rPr lang="en-US" sz="3175" dirty="0" smtClean="0"/>
              <a:t>Individual Projects </a:t>
            </a:r>
            <a:r>
              <a:rPr lang="en-US" sz="3175" dirty="0" smtClean="0"/>
              <a:t>25% </a:t>
            </a:r>
            <a:r>
              <a:rPr lang="en-US" sz="3175" dirty="0" smtClean="0"/>
              <a:t>Group Projects     </a:t>
            </a:r>
            <a:r>
              <a:rPr lang="en-US" sz="3175" dirty="0" smtClean="0"/>
              <a:t>05% </a:t>
            </a:r>
            <a:r>
              <a:rPr lang="en-US" sz="3175" dirty="0" smtClean="0"/>
              <a:t>Employability Skills</a:t>
            </a:r>
            <a:endParaRPr lang="en-US" sz="3175" dirty="0"/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="" xmlns:a16="http://schemas.microsoft.com/office/drawing/2014/main" id="{4CF7EF4A-B8E9-4195-8826-DA7E7514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68" r="30594"/>
          <a:stretch/>
        </p:blipFill>
        <p:spPr>
          <a:xfrm>
            <a:off x="5622201" y="1545219"/>
            <a:ext cx="3322622" cy="5143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204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94F39A9D-FBAA-DA14-4F85-34EC0AEF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1057276"/>
            <a:ext cx="6000750" cy="3193256"/>
          </a:xfrm>
        </p:spPr>
        <p:txBody>
          <a:bodyPr/>
          <a:lstStyle/>
          <a:p>
            <a:r>
              <a:rPr lang="en-US" sz="7200" dirty="0"/>
              <a:t>Questions</a:t>
            </a:r>
            <a:r>
              <a:rPr lang="en-US" sz="7200" dirty="0" smtClean="0"/>
              <a:t>?</a:t>
            </a:r>
          </a:p>
          <a:p>
            <a:r>
              <a:rPr lang="en-US" sz="7200" dirty="0" smtClean="0"/>
              <a:t>Comments?</a:t>
            </a:r>
          </a:p>
          <a:p>
            <a:r>
              <a:rPr lang="en-US" sz="7200" dirty="0" smtClean="0"/>
              <a:t>Suggestions?</a:t>
            </a:r>
          </a:p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1628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r>
              <a:rPr lang="en-US" dirty="0" smtClean="0"/>
              <a:t>Students completing Year 1 (Installer) or 2 Year (Designer) RE EE Program Requirements at their own time and pace</a:t>
            </a:r>
            <a:endParaRPr lang="en-US" dirty="0"/>
          </a:p>
          <a:p>
            <a:r>
              <a:rPr lang="en-US" dirty="0" smtClean="0"/>
              <a:t>Students and Industry Qualifications NABCEP, CVQ, etc. </a:t>
            </a:r>
            <a:endParaRPr lang="en-US" dirty="0"/>
          </a:p>
          <a:p>
            <a:r>
              <a:rPr lang="en-US" dirty="0" smtClean="0"/>
              <a:t>Instructors with resources, achieving their desired results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ITVET with resources for scalable, sustainable program </a:t>
            </a:r>
          </a:p>
          <a:p>
            <a:r>
              <a:rPr lang="en-US" dirty="0" smtClean="0"/>
              <a:t>Skills competently applied to a changing Green Economy</a:t>
            </a:r>
          </a:p>
          <a:p>
            <a:r>
              <a:rPr lang="en-US" dirty="0" smtClean="0"/>
              <a:t>Belize Employers – competent, adaptable team members  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Employers and the </a:t>
            </a:r>
            <a:r>
              <a:rPr lang="en-US" dirty="0" smtClean="0"/>
              <a:t>“Applied Math” </a:t>
            </a:r>
            <a:r>
              <a:rPr lang="en-US" dirty="0" smtClean="0"/>
              <a:t>part of Program: </a:t>
            </a:r>
            <a:endParaRPr lang="en-US" dirty="0"/>
          </a:p>
          <a:p>
            <a:r>
              <a:rPr lang="en-US" dirty="0" smtClean="0"/>
              <a:t>Belize High School Form 4 Math and much more  </a:t>
            </a:r>
            <a:endParaRPr lang="en-US" dirty="0"/>
          </a:p>
          <a:p>
            <a:r>
              <a:rPr lang="en-US" dirty="0" smtClean="0"/>
              <a:t>Estimating, Calculations, Unit Conversions, and Geometry </a:t>
            </a:r>
            <a:endParaRPr lang="en-US" dirty="0" smtClean="0"/>
          </a:p>
          <a:p>
            <a:r>
              <a:rPr lang="en-US" dirty="0" smtClean="0"/>
              <a:t>Use of calculators and spreadsheets as tools of the trade    </a:t>
            </a:r>
            <a:endParaRPr lang="en-US" b="1" i="1" u="sng" dirty="0">
              <a:solidFill>
                <a:srgbClr val="FFC000"/>
              </a:solidFill>
            </a:endParaRPr>
          </a:p>
          <a:p>
            <a:r>
              <a:rPr lang="en-US" dirty="0" smtClean="0"/>
              <a:t>Prepare </a:t>
            </a:r>
            <a:r>
              <a:rPr lang="en-US" dirty="0" smtClean="0"/>
              <a:t>for technical calculations in other RE EE Courses  </a:t>
            </a:r>
            <a:endParaRPr lang="en-US" dirty="0" smtClean="0"/>
          </a:p>
          <a:p>
            <a:r>
              <a:rPr lang="en-US" dirty="0" smtClean="0"/>
              <a:t>Verbal, written, &amp; digital </a:t>
            </a:r>
            <a:r>
              <a:rPr lang="en-US" dirty="0" smtClean="0"/>
              <a:t>math skills </a:t>
            </a:r>
            <a:r>
              <a:rPr lang="en-US" dirty="0" smtClean="0"/>
              <a:t>– </a:t>
            </a:r>
            <a:r>
              <a:rPr lang="en-US" dirty="0" smtClean="0"/>
              <a:t>(e.g. estimating and ordering project materials, supplies, business math)</a:t>
            </a:r>
            <a:endParaRPr lang="en-US" dirty="0" smtClean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Successful use of skill sets with </a:t>
            </a:r>
            <a:r>
              <a:rPr lang="en-US" dirty="0" smtClean="0"/>
              <a:t>applied math skills: </a:t>
            </a:r>
            <a:endParaRPr lang="en-US" dirty="0"/>
          </a:p>
          <a:p>
            <a:r>
              <a:rPr lang="en-US" dirty="0" smtClean="0"/>
              <a:t>Technical </a:t>
            </a:r>
            <a:r>
              <a:rPr lang="en-US" dirty="0" smtClean="0"/>
              <a:t>– </a:t>
            </a:r>
            <a:r>
              <a:rPr lang="en-US" dirty="0" smtClean="0"/>
              <a:t>calculating energy use, losses, production  </a:t>
            </a:r>
            <a:endParaRPr lang="en-US" dirty="0"/>
          </a:p>
          <a:p>
            <a:r>
              <a:rPr lang="en-US" dirty="0" smtClean="0"/>
              <a:t>Field Activities </a:t>
            </a:r>
            <a:r>
              <a:rPr lang="en-US" dirty="0" smtClean="0"/>
              <a:t>– </a:t>
            </a:r>
            <a:r>
              <a:rPr lang="en-US" dirty="0" smtClean="0"/>
              <a:t>construction and installation materials, supplies, tools, equipment for projects</a:t>
            </a:r>
            <a:endParaRPr lang="en-US" dirty="0" smtClean="0"/>
          </a:p>
          <a:p>
            <a:r>
              <a:rPr lang="en-US" dirty="0" smtClean="0"/>
              <a:t>Business </a:t>
            </a:r>
            <a:r>
              <a:rPr lang="en-US" dirty="0" smtClean="0"/>
              <a:t>– </a:t>
            </a:r>
            <a:r>
              <a:rPr lang="en-US" dirty="0" smtClean="0"/>
              <a:t>financial quotes, invoices, financial summaries 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803BF-C763-4710-A643-19693B7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" y="70872"/>
            <a:ext cx="4805247" cy="675204"/>
          </a:xfrm>
        </p:spPr>
        <p:txBody>
          <a:bodyPr/>
          <a:lstStyle/>
          <a:p>
            <a:r>
              <a:rPr lang="en-US" dirty="0" smtClean="0"/>
              <a:t>2. What does “success” look like?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FC456-C9F6-4BCA-93E5-F8F57D7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83" y="1111907"/>
            <a:ext cx="8729156" cy="33729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</a:t>
            </a:r>
            <a:r>
              <a:rPr lang="en-US" dirty="0" smtClean="0"/>
              <a:t>“applied math” </a:t>
            </a:r>
            <a:r>
              <a:rPr lang="en-US" dirty="0" smtClean="0"/>
              <a:t>skill sets, what does program completion or work place “success” look like: </a:t>
            </a:r>
            <a:endParaRPr lang="en-US" dirty="0"/>
          </a:p>
          <a:p>
            <a:r>
              <a:rPr lang="en-US" dirty="0" smtClean="0"/>
              <a:t>For an experienced electrical technician in the field? </a:t>
            </a:r>
          </a:p>
          <a:p>
            <a:r>
              <a:rPr lang="en-US" dirty="0" smtClean="0"/>
              <a:t>For a project manager, or regulator representative?     </a:t>
            </a:r>
          </a:p>
          <a:p>
            <a:r>
              <a:rPr lang="en-US" dirty="0" smtClean="0"/>
              <a:t>For an ITVET Belize Instructor? </a:t>
            </a:r>
          </a:p>
          <a:p>
            <a:r>
              <a:rPr lang="en-US" dirty="0" smtClean="0"/>
              <a:t>For someone </a:t>
            </a:r>
            <a:r>
              <a:rPr lang="en-US" dirty="0" smtClean="0"/>
              <a:t>completing the new RE EE Program?  </a:t>
            </a:r>
            <a:endParaRPr lang="en-US" dirty="0" smtClean="0"/>
          </a:p>
          <a:p>
            <a:r>
              <a:rPr lang="en-US" dirty="0" smtClean="0"/>
              <a:t>For potential </a:t>
            </a:r>
            <a:r>
              <a:rPr lang="en-US" dirty="0" smtClean="0"/>
              <a:t>new students to the RE EE Program? </a:t>
            </a:r>
            <a:endParaRPr lang="en-US" dirty="0"/>
          </a:p>
        </p:txBody>
      </p:sp>
      <p:pic>
        <p:nvPicPr>
          <p:cNvPr id="6" name="Picture 5" descr="Waves by the sea">
            <a:extLst>
              <a:ext uri="{FF2B5EF4-FFF2-40B4-BE49-F238E27FC236}">
                <a16:creationId xmlns="" xmlns:a16="http://schemas.microsoft.com/office/drawing/2014/main" id="{2BF77251-A263-4121-A91E-B1DF7A2B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74" b="55360"/>
          <a:stretch/>
        </p:blipFill>
        <p:spPr>
          <a:xfrm>
            <a:off x="0" y="4794278"/>
            <a:ext cx="9144000" cy="1888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60148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11" ma:contentTypeDescription="Create a new document." ma:contentTypeScope="" ma:versionID="eba69f26fbf24d2defc0f99a6372f80e">
  <xsd:schema xmlns:xsd="http://www.w3.org/2001/XMLSchema" xmlns:xs="http://www.w3.org/2001/XMLSchema" xmlns:p="http://schemas.microsoft.com/office/2006/metadata/properties" xmlns:ns2="ed7db459-c967-41b6-b7e8-c3b138df5ced" xmlns:ns3="d5b724f0-7298-4ca4-aad7-25a7ebf43672" targetNamespace="http://schemas.microsoft.com/office/2006/metadata/properties" ma:root="true" ma:fieldsID="dfc64a11ac43bc86923e9c6e3cb8d705" ns2:_="" ns3:_="">
    <xsd:import namespace="ed7db459-c967-41b6-b7e8-c3b138df5ced"/>
    <xsd:import namespace="d5b724f0-7298-4ca4-aad7-25a7ebf43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724f0-7298-4ca4-aad7-25a7ebf4367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ae3ea25-6abb-4321-b99c-6fca6e48ebd1}" ma:internalName="TaxCatchAll" ma:showField="CatchAllData" ma:web="d5b724f0-7298-4ca4-aad7-25a7ebf43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7db459-c967-41b6-b7e8-c3b138df5ced">
      <Terms xmlns="http://schemas.microsoft.com/office/infopath/2007/PartnerControls"/>
    </lcf76f155ced4ddcb4097134ff3c332f>
    <TaxCatchAll xmlns="d5b724f0-7298-4ca4-aad7-25a7ebf43672" xsi:nil="true"/>
  </documentManagement>
</p:properties>
</file>

<file path=customXml/itemProps1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66F03-2184-4A10-81E1-B020386A9C2F}"/>
</file>

<file path=customXml/itemProps3.xml><?xml version="1.0" encoding="utf-8"?>
<ds:datastoreItem xmlns:ds="http://schemas.openxmlformats.org/officeDocument/2006/customXml" ds:itemID="{384951A3-8628-4E4A-83F6-9A5215FC1F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3f11d3-e06f-483e-85d2-fc50beb488a5"/>
    <ds:schemaRef ds:uri="1cbb6d17-cf84-4448-90bc-9c37ac7b88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30092</TotalTime>
  <Words>2332</Words>
  <Application>Microsoft Office PowerPoint</Application>
  <PresentationFormat>On-screen Show (4:3)</PresentationFormat>
  <Paragraphs>385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IDB Belize Minimal Presentation - Design_ TEMPLATE</vt:lpstr>
      <vt:lpstr>Slide 1</vt:lpstr>
      <vt:lpstr>For Today:</vt:lpstr>
      <vt:lpstr>1. Communications Courses in 2 Year Program </vt:lpstr>
      <vt:lpstr>Course 02: Applied Math 1</vt:lpstr>
      <vt:lpstr>Course 13: Applied Math 2</vt:lpstr>
      <vt:lpstr>2. What does “success” look like? </vt:lpstr>
      <vt:lpstr>2. What does “success” look like? </vt:lpstr>
      <vt:lpstr>2. What does “success” look like? </vt:lpstr>
      <vt:lpstr>2. What does “success” look like? 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3. Content within context of ITVET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4. Description of Course 02</vt:lpstr>
      <vt:lpstr>5. Development of Course 02</vt:lpstr>
      <vt:lpstr>5. Development of Course 02</vt:lpstr>
      <vt:lpstr>Summary</vt:lpstr>
      <vt:lpstr>Prelude to Course 13: Math 2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GATEWAY</cp:lastModifiedBy>
  <cp:revision>78</cp:revision>
  <cp:lastPrinted>2022-03-14T17:26:26Z</cp:lastPrinted>
  <dcterms:created xsi:type="dcterms:W3CDTF">2022-03-03T12:11:22Z</dcterms:created>
  <dcterms:modified xsi:type="dcterms:W3CDTF">2022-06-09T16:44:58Z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