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Masters/slideMaster1.xml" ContentType="application/vnd.openxmlformats-officedocument.presentationml.slideMaster+xml"/>
  <Override PartName="/ppt/notesSlides/notesSlide9.xml" ContentType="application/vnd.openxmlformats-officedocument.presentationml.notesSlide+xml"/>
  <Override PartName="/ppt/notesSlides/notesSlide2.xml" ContentType="application/vnd.openxmlformats-officedocument.presentationml.notesSlide+xml"/>
  <Override PartName="/ppt/notesSlides/notesSlide16.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notesSlides/notesSlide14.xml" ContentType="application/vnd.openxmlformats-officedocument.presentationml.notesSlide+xml"/>
  <Override PartName="/ppt/notesSlides/notesSlide10.xml" ContentType="application/vnd.openxmlformats-officedocument.presentationml.notesSlide+xml"/>
  <Override PartName="/ppt/notesSlides/notesSlide3.xml" ContentType="application/vnd.openxmlformats-officedocument.presentationml.notesSlide+xml"/>
  <Override PartName="/ppt/notesSlides/notesSlide11.xml" ContentType="application/vnd.openxmlformats-officedocument.presentationml.notesSlide+xml"/>
  <Override PartName="/ppt/notesSlides/notesSlide4.xml" ContentType="application/vnd.openxmlformats-officedocument.presentationml.notesSlide+xml"/>
  <Override PartName="/ppt/notesSlides/notesSlide13.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1.xml" ContentType="application/vnd.openxmlformats-officedocument.presentationml.notesSlide+xml"/>
  <Override PartName="/ppt/notesSlides/notesSlide7.xml" ContentType="application/vnd.openxmlformats-officedocument.presentationml.notesSlide+xml"/>
  <Override PartName="/ppt/notesSlides/notesSlide15.xml" ContentType="application/vnd.openxmlformats-officedocument.presentationml.notesSlide+xml"/>
  <Override PartName="/ppt/notesSlides/notesSlide8.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62"/>
  </p:notesMasterIdLst>
  <p:sldIdLst>
    <p:sldId id="321" r:id="rId2"/>
    <p:sldId id="257" r:id="rId3"/>
    <p:sldId id="313" r:id="rId4"/>
    <p:sldId id="314" r:id="rId5"/>
    <p:sldId id="272" r:id="rId6"/>
    <p:sldId id="261" r:id="rId7"/>
    <p:sldId id="262" r:id="rId8"/>
    <p:sldId id="260" r:id="rId9"/>
    <p:sldId id="263" r:id="rId10"/>
    <p:sldId id="303" r:id="rId11"/>
    <p:sldId id="283" r:id="rId12"/>
    <p:sldId id="284" r:id="rId13"/>
    <p:sldId id="298" r:id="rId14"/>
    <p:sldId id="264" r:id="rId15"/>
    <p:sldId id="299" r:id="rId16"/>
    <p:sldId id="265" r:id="rId17"/>
    <p:sldId id="259" r:id="rId18"/>
    <p:sldId id="266" r:id="rId19"/>
    <p:sldId id="268" r:id="rId20"/>
    <p:sldId id="267" r:id="rId21"/>
    <p:sldId id="269" r:id="rId22"/>
    <p:sldId id="310" r:id="rId23"/>
    <p:sldId id="318" r:id="rId24"/>
    <p:sldId id="317" r:id="rId25"/>
    <p:sldId id="270" r:id="rId26"/>
    <p:sldId id="273" r:id="rId27"/>
    <p:sldId id="274" r:id="rId28"/>
    <p:sldId id="315" r:id="rId29"/>
    <p:sldId id="319" r:id="rId30"/>
    <p:sldId id="304" r:id="rId31"/>
    <p:sldId id="279" r:id="rId32"/>
    <p:sldId id="277" r:id="rId33"/>
    <p:sldId id="292" r:id="rId34"/>
    <p:sldId id="285" r:id="rId35"/>
    <p:sldId id="293" r:id="rId36"/>
    <p:sldId id="286" r:id="rId37"/>
    <p:sldId id="294" r:id="rId38"/>
    <p:sldId id="287" r:id="rId39"/>
    <p:sldId id="295" r:id="rId40"/>
    <p:sldId id="288" r:id="rId41"/>
    <p:sldId id="290" r:id="rId42"/>
    <p:sldId id="289" r:id="rId43"/>
    <p:sldId id="296" r:id="rId44"/>
    <p:sldId id="291" r:id="rId45"/>
    <p:sldId id="275" r:id="rId46"/>
    <p:sldId id="278" r:id="rId47"/>
    <p:sldId id="282" r:id="rId48"/>
    <p:sldId id="280" r:id="rId49"/>
    <p:sldId id="301" r:id="rId50"/>
    <p:sldId id="302" r:id="rId51"/>
    <p:sldId id="305" r:id="rId52"/>
    <p:sldId id="320" r:id="rId53"/>
    <p:sldId id="306" r:id="rId54"/>
    <p:sldId id="307" r:id="rId55"/>
    <p:sldId id="300" r:id="rId56"/>
    <p:sldId id="308" r:id="rId57"/>
    <p:sldId id="309" r:id="rId58"/>
    <p:sldId id="316" r:id="rId59"/>
    <p:sldId id="311" r:id="rId60"/>
    <p:sldId id="281" r:id="rId61"/>
  </p:sldIdLst>
  <p:sldSz cx="9144000" cy="6858000" type="screen4x3"/>
  <p:notesSz cx="6858000" cy="9144000"/>
  <p:defaultTextStyle>
    <a:defPPr>
      <a:defRPr lang="en-CA"/>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660"/>
  </p:normalViewPr>
  <p:slideViewPr>
    <p:cSldViewPr snapToGrid="0">
      <p:cViewPr varScale="1">
        <p:scale>
          <a:sx n="106" d="100"/>
          <a:sy n="106" d="100"/>
        </p:scale>
        <p:origin x="1092"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68" Type="http://schemas.openxmlformats.org/officeDocument/2006/relationships/customXml" Target="../customXml/item2.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customXml" Target="../customXml/item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0" i="0" u="none" strike="noStrike" kern="1200" spc="0" baseline="0">
                <a:solidFill>
                  <a:schemeClr val="bg1"/>
                </a:solidFill>
                <a:latin typeface="+mn-lt"/>
                <a:ea typeface="+mn-ea"/>
                <a:cs typeface="+mn-cs"/>
              </a:defRPr>
            </a:pPr>
            <a:r>
              <a:rPr lang="en-US" dirty="0"/>
              <a:t>Belize 2020 Primary Energy Sources (TJ)</a:t>
            </a:r>
          </a:p>
        </c:rich>
      </c:tx>
      <c:layout>
        <c:manualLayout>
          <c:xMode val="edge"/>
          <c:yMode val="edge"/>
          <c:x val="0.5912291119860017"/>
          <c:y val="2.5925925925925925E-2"/>
        </c:manualLayout>
      </c:layout>
      <c:overlay val="0"/>
      <c:spPr>
        <a:noFill/>
        <a:ln>
          <a:noFill/>
        </a:ln>
        <a:effectLst/>
      </c:spPr>
      <c:txPr>
        <a:bodyPr rot="0" spcFirstLastPara="1" vertOverflow="ellipsis" vert="horz" wrap="square" anchor="ctr" anchorCtr="1"/>
        <a:lstStyle/>
        <a:p>
          <a:pPr>
            <a:defRPr sz="1440" b="0" i="0" u="none" strike="noStrike" kern="1200" spc="0" baseline="0">
              <a:solidFill>
                <a:schemeClr val="bg1"/>
              </a:solidFill>
              <a:latin typeface="+mn-lt"/>
              <a:ea typeface="+mn-ea"/>
              <a:cs typeface="+mn-cs"/>
            </a:defRPr>
          </a:pPr>
          <a:endParaRPr lang="en-US"/>
        </a:p>
      </c:txPr>
    </c:title>
    <c:autoTitleDeleted val="0"/>
    <c:plotArea>
      <c:layout>
        <c:manualLayout>
          <c:layoutTarget val="inner"/>
          <c:xMode val="edge"/>
          <c:yMode val="edge"/>
          <c:x val="0.18476662292213472"/>
          <c:y val="0.21573490813648291"/>
          <c:w val="0.52824486001749782"/>
          <c:h val="0.70432648002333043"/>
        </c:manualLayout>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107B-41CE-B377-DC5255352445}"/>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107B-41CE-B377-DC5255352445}"/>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107B-41CE-B377-DC5255352445}"/>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107B-41CE-B377-DC5255352445}"/>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107B-41CE-B377-DC5255352445}"/>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107B-41CE-B377-DC5255352445}"/>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107B-41CE-B377-DC5255352445}"/>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107B-41CE-B377-DC5255352445}"/>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11-107B-41CE-B377-DC5255352445}"/>
              </c:ext>
            </c:extLst>
          </c:dPt>
          <c:dPt>
            <c:idx val="9"/>
            <c:bubble3D val="0"/>
            <c:spPr>
              <a:solidFill>
                <a:schemeClr val="accent4">
                  <a:lumMod val="60000"/>
                </a:schemeClr>
              </a:solidFill>
              <a:ln w="19050">
                <a:solidFill>
                  <a:schemeClr val="lt1"/>
                </a:solidFill>
              </a:ln>
              <a:effectLst/>
            </c:spPr>
            <c:extLst>
              <c:ext xmlns:c16="http://schemas.microsoft.com/office/drawing/2014/chart" uri="{C3380CC4-5D6E-409C-BE32-E72D297353CC}">
                <c16:uniqueId val="{00000013-107B-41CE-B377-DC5255352445}"/>
              </c:ext>
            </c:extLst>
          </c:dPt>
          <c:dPt>
            <c:idx val="10"/>
            <c:bubble3D val="0"/>
            <c:spPr>
              <a:solidFill>
                <a:schemeClr val="accent5">
                  <a:lumMod val="60000"/>
                </a:schemeClr>
              </a:solidFill>
              <a:ln w="19050">
                <a:solidFill>
                  <a:schemeClr val="lt1"/>
                </a:solidFill>
              </a:ln>
              <a:effectLst/>
            </c:spPr>
            <c:extLst>
              <c:ext xmlns:c16="http://schemas.microsoft.com/office/drawing/2014/chart" uri="{C3380CC4-5D6E-409C-BE32-E72D297353CC}">
                <c16:uniqueId val="{00000015-107B-41CE-B377-DC5255352445}"/>
              </c:ext>
            </c:extLst>
          </c:dPt>
          <c:dPt>
            <c:idx val="11"/>
            <c:bubble3D val="0"/>
            <c:spPr>
              <a:solidFill>
                <a:schemeClr val="accent6">
                  <a:lumMod val="60000"/>
                </a:schemeClr>
              </a:solidFill>
              <a:ln w="19050">
                <a:solidFill>
                  <a:schemeClr val="lt1"/>
                </a:solidFill>
              </a:ln>
              <a:effectLst/>
            </c:spPr>
            <c:extLst>
              <c:ext xmlns:c16="http://schemas.microsoft.com/office/drawing/2014/chart" uri="{C3380CC4-5D6E-409C-BE32-E72D297353CC}">
                <c16:uniqueId val="{00000017-107B-41CE-B377-DC5255352445}"/>
              </c:ext>
            </c:extLst>
          </c:dPt>
          <c:dPt>
            <c:idx val="12"/>
            <c:bubble3D val="0"/>
            <c:spPr>
              <a:solidFill>
                <a:schemeClr val="accent1">
                  <a:lumMod val="80000"/>
                  <a:lumOff val="20000"/>
                </a:schemeClr>
              </a:solidFill>
              <a:ln w="19050">
                <a:solidFill>
                  <a:schemeClr val="lt1"/>
                </a:solidFill>
              </a:ln>
              <a:effectLst/>
            </c:spPr>
            <c:extLst>
              <c:ext xmlns:c16="http://schemas.microsoft.com/office/drawing/2014/chart" uri="{C3380CC4-5D6E-409C-BE32-E72D297353CC}">
                <c16:uniqueId val="{00000019-107B-41CE-B377-DC5255352445}"/>
              </c:ext>
            </c:extLst>
          </c:dPt>
          <c:dLbls>
            <c:dLbl>
              <c:idx val="0"/>
              <c:layout>
                <c:manualLayout>
                  <c:x val="8.8041338582676154E-3"/>
                  <c:y val="-6.6622776319626709E-2"/>
                </c:manualLayout>
              </c:layout>
              <c:dLblPos val="bestFi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107B-41CE-B377-DC5255352445}"/>
                </c:ext>
              </c:extLst>
            </c:dLbl>
            <c:dLbl>
              <c:idx val="1"/>
              <c:layout>
                <c:manualLayout>
                  <c:x val="0"/>
                  <c:y val="-2.9629629629629662E-2"/>
                </c:manualLayout>
              </c:layout>
              <c:dLblPos val="bestFi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107B-41CE-B377-DC5255352445}"/>
                </c:ext>
              </c:extLst>
            </c:dLbl>
            <c:dLbl>
              <c:idx val="2"/>
              <c:layout>
                <c:manualLayout>
                  <c:x val="-2.2222222222222223E-2"/>
                  <c:y val="-1.1111111111111144E-2"/>
                </c:manualLayout>
              </c:layout>
              <c:dLblPos val="bestFi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107B-41CE-B377-DC5255352445}"/>
                </c:ext>
              </c:extLst>
            </c:dLbl>
            <c:dLbl>
              <c:idx val="3"/>
              <c:layout>
                <c:manualLayout>
                  <c:x val="-1.5889873140857495E-2"/>
                  <c:y val="-6.2349081364829395E-3"/>
                </c:manualLayout>
              </c:layout>
              <c:dLblPos val="bestFi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107B-41CE-B377-DC5255352445}"/>
                </c:ext>
              </c:extLst>
            </c:dLbl>
            <c:dLbl>
              <c:idx val="4"/>
              <c:layout>
                <c:manualLayout>
                  <c:x val="8.0273075240594932E-2"/>
                  <c:y val="2.5925925925925925E-2"/>
                </c:manualLayout>
              </c:layout>
              <c:dLblPos val="bestFi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107B-41CE-B377-DC5255352445}"/>
                </c:ext>
              </c:extLst>
            </c:dLbl>
            <c:dLbl>
              <c:idx val="5"/>
              <c:layout>
                <c:manualLayout>
                  <c:x val="1.2500000000000001E-2"/>
                  <c:y val="2.5925925925925925E-2"/>
                </c:manualLayout>
              </c:layout>
              <c:dLblPos val="bestFi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B-107B-41CE-B377-DC5255352445}"/>
                </c:ext>
              </c:extLst>
            </c:dLbl>
            <c:dLbl>
              <c:idx val="6"/>
              <c:layout>
                <c:manualLayout>
                  <c:x val="-6.4783435180501642E-2"/>
                  <c:y val="0.19921104536489151"/>
                </c:manualLayout>
              </c:layout>
              <c:dLblPos val="bestFi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D-107B-41CE-B377-DC5255352445}"/>
                </c:ext>
              </c:extLst>
            </c:dLbl>
            <c:dLbl>
              <c:idx val="9"/>
              <c:layout>
                <c:manualLayout>
                  <c:x val="2.1092281221558637E-2"/>
                  <c:y val="0.11242603550295843"/>
                </c:manualLayout>
              </c:layout>
              <c:dLblPos val="bestFi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3-107B-41CE-B377-DC5255352445}"/>
                </c:ext>
              </c:extLst>
            </c:dLbl>
            <c:dLbl>
              <c:idx val="10"/>
              <c:layout>
                <c:manualLayout>
                  <c:x val="0"/>
                  <c:y val="-9.6646942800788949E-2"/>
                </c:manualLayout>
              </c:layout>
              <c:dLblPos val="bestFi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5-107B-41CE-B377-DC5255352445}"/>
                </c:ext>
              </c:extLst>
            </c:dLbl>
            <c:dLbl>
              <c:idx val="12"/>
              <c:layout>
                <c:manualLayout>
                  <c:x val="-9.039549094953702E-3"/>
                  <c:y val="0"/>
                </c:manualLayout>
              </c:layout>
              <c:dLblPos val="bestFit"/>
              <c:showLegendKey val="0"/>
              <c:showVal val="1"/>
              <c:showCatName val="1"/>
              <c:showSerName val="0"/>
              <c:showPercent val="1"/>
              <c:showBubbleSize val="0"/>
              <c:extLst>
                <c:ext xmlns:c15="http://schemas.microsoft.com/office/drawing/2012/chart" uri="{CE6537A1-D6FC-4f65-9D91-7224C49458BB}">
                  <c15:layout>
                    <c:manualLayout>
                      <c:w val="7.7472020104336806E-2"/>
                      <c:h val="5.3494230380965693E-2"/>
                    </c:manualLayout>
                  </c15:layout>
                </c:ext>
                <c:ext xmlns:c16="http://schemas.microsoft.com/office/drawing/2014/chart" uri="{C3380CC4-5D6E-409C-BE32-E72D297353CC}">
                  <c16:uniqueId val="{00000019-107B-41CE-B377-DC5255352445}"/>
                </c:ext>
              </c:extLst>
            </c:dLbl>
            <c:spPr>
              <a:noFill/>
              <a:ln>
                <a:solidFill>
                  <a:sysClr val="window" lastClr="FFFFFF"/>
                </a:solidFill>
              </a:ln>
              <a:effectLst/>
            </c:spPr>
            <c:txPr>
              <a:bodyPr rot="0" spcFirstLastPara="1" vertOverflow="clip" horzOverflow="clip" vert="horz" wrap="square" lIns="36576" tIns="18288" rIns="36576" bIns="18288" anchor="ctr" anchorCtr="1">
                <a:spAutoFit/>
              </a:bodyPr>
              <a:lstStyle/>
              <a:p>
                <a:pPr>
                  <a:defRPr sz="1200" b="0" i="0" u="none" strike="noStrike" kern="1200" baseline="0">
                    <a:solidFill>
                      <a:schemeClr val="bg1"/>
                    </a:solidFill>
                    <a:latin typeface="+mn-lt"/>
                    <a:ea typeface="+mn-ea"/>
                    <a:cs typeface="+mn-cs"/>
                  </a:defRPr>
                </a:pPr>
                <a:endParaRPr lang="en-US"/>
              </a:p>
            </c:txPr>
            <c:dLblPos val="outEnd"/>
            <c:showLegendKey val="0"/>
            <c:showVal val="1"/>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Sheet4!$T$3:$T$15</c:f>
              <c:strCache>
                <c:ptCount val="13"/>
                <c:pt idx="0">
                  <c:v>Crude Oil</c:v>
                </c:pt>
                <c:pt idx="1">
                  <c:v>Natural gas</c:v>
                </c:pt>
                <c:pt idx="2">
                  <c:v>Hydro</c:v>
                </c:pt>
                <c:pt idx="3">
                  <c:v>Solar Photovoltaic</c:v>
                </c:pt>
                <c:pt idx="4">
                  <c:v>Wind</c:v>
                </c:pt>
                <c:pt idx="5">
                  <c:v>Firewood</c:v>
                </c:pt>
                <c:pt idx="6">
                  <c:v>Bagasse</c:v>
                </c:pt>
                <c:pt idx="7">
                  <c:v>Imported Electricity</c:v>
                </c:pt>
                <c:pt idx="8">
                  <c:v>LPG</c:v>
                </c:pt>
                <c:pt idx="9">
                  <c:v>Gasoline</c:v>
                </c:pt>
                <c:pt idx="10">
                  <c:v>Kerosene</c:v>
                </c:pt>
                <c:pt idx="11">
                  <c:v>Diesel</c:v>
                </c:pt>
                <c:pt idx="12">
                  <c:v>Fuel Oil</c:v>
                </c:pt>
              </c:strCache>
            </c:strRef>
          </c:cat>
          <c:val>
            <c:numRef>
              <c:f>Sheet4!$U$3:$U$15</c:f>
              <c:numCache>
                <c:formatCode>General</c:formatCode>
                <c:ptCount val="13"/>
                <c:pt idx="0">
                  <c:v>783</c:v>
                </c:pt>
                <c:pt idx="1">
                  <c:v>32</c:v>
                </c:pt>
                <c:pt idx="2">
                  <c:v>872</c:v>
                </c:pt>
                <c:pt idx="3">
                  <c:v>2</c:v>
                </c:pt>
                <c:pt idx="4">
                  <c:v>0</c:v>
                </c:pt>
                <c:pt idx="5">
                  <c:v>679</c:v>
                </c:pt>
                <c:pt idx="6">
                  <c:v>4144</c:v>
                </c:pt>
                <c:pt idx="7">
                  <c:v>973</c:v>
                </c:pt>
                <c:pt idx="8">
                  <c:v>1219</c:v>
                </c:pt>
                <c:pt idx="9">
                  <c:v>3098</c:v>
                </c:pt>
                <c:pt idx="10">
                  <c:v>343</c:v>
                </c:pt>
                <c:pt idx="11">
                  <c:v>2876</c:v>
                </c:pt>
                <c:pt idx="12">
                  <c:v>119</c:v>
                </c:pt>
              </c:numCache>
            </c:numRef>
          </c:val>
          <c:extLst>
            <c:ext xmlns:c16="http://schemas.microsoft.com/office/drawing/2014/chart" uri="{C3380CC4-5D6E-409C-BE32-E72D297353CC}">
              <c16:uniqueId val="{0000001A-107B-41CE-B377-DC5255352445}"/>
            </c:ext>
          </c:extLst>
        </c:ser>
        <c:dLbls>
          <c:showLegendKey val="0"/>
          <c:showVal val="0"/>
          <c:showCatName val="0"/>
          <c:showSerName val="0"/>
          <c:showPercent val="0"/>
          <c:showBubbleSize val="0"/>
          <c:showLeaderLines val="0"/>
        </c:dLbls>
        <c:firstSliceAng val="0"/>
      </c:pieChart>
      <c:spPr>
        <a:noFill/>
        <a:ln>
          <a:noFill/>
        </a:ln>
        <a:effectLst/>
      </c:spPr>
    </c:plotArea>
    <c:legend>
      <c:legendPos val="r"/>
      <c:layout>
        <c:manualLayout>
          <c:xMode val="edge"/>
          <c:yMode val="edge"/>
          <c:x val="0.82416688538932648"/>
          <c:y val="0.20762438028579758"/>
          <c:w val="0.16055533683289588"/>
          <c:h val="0.65758457276173821"/>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bg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solidFill>
        <a:schemeClr val="tx1">
          <a:lumMod val="15000"/>
          <a:lumOff val="85000"/>
        </a:schemeClr>
      </a:solidFill>
      <a:round/>
    </a:ln>
    <a:effectLst/>
  </c:spPr>
  <c:txPr>
    <a:bodyPr/>
    <a:lstStyle/>
    <a:p>
      <a:pPr>
        <a:defRPr sz="1200" baseline="0">
          <a:solidFill>
            <a:schemeClr val="bg1"/>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E80B18B-0B89-4F83-B093-001A2A975881}" type="datetimeFigureOut">
              <a:rPr lang="en-US" smtClean="0"/>
              <a:t>10/27/2022</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AC134C6-403D-4428-9F20-F15D9913DB64}" type="slidenum">
              <a:rPr lang="en-US" smtClean="0"/>
              <a:t>‹#›</a:t>
            </a:fld>
            <a:endParaRPr lang="en-US"/>
          </a:p>
        </p:txBody>
      </p:sp>
    </p:spTree>
    <p:extLst>
      <p:ext uri="{BB962C8B-B14F-4D97-AF65-F5344CB8AC3E}">
        <p14:creationId xmlns:p14="http://schemas.microsoft.com/office/powerpoint/2010/main" val="20808251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all scientists </a:t>
            </a:r>
          </a:p>
        </p:txBody>
      </p:sp>
      <p:sp>
        <p:nvSpPr>
          <p:cNvPr id="4" name="Slide Number Placeholder 3"/>
          <p:cNvSpPr>
            <a:spLocks noGrp="1"/>
          </p:cNvSpPr>
          <p:nvPr>
            <p:ph type="sldNum" sz="quarter" idx="5"/>
          </p:nvPr>
        </p:nvSpPr>
        <p:spPr/>
        <p:txBody>
          <a:bodyPr/>
          <a:lstStyle/>
          <a:p>
            <a:fld id="{CAC134C6-403D-4428-9F20-F15D9913DB64}" type="slidenum">
              <a:rPr lang="en-US" smtClean="0"/>
              <a:t>5</a:t>
            </a:fld>
            <a:endParaRPr lang="en-US"/>
          </a:p>
        </p:txBody>
      </p:sp>
    </p:spTree>
    <p:extLst>
      <p:ext uri="{BB962C8B-B14F-4D97-AF65-F5344CB8AC3E}">
        <p14:creationId xmlns:p14="http://schemas.microsoft.com/office/powerpoint/2010/main" val="33283736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types of energy that all arise from the forces between molecules, atoms and sub-atomic particles.  In Energy Science we are concerned with the basic types in use in our daily lives.  We will look at these types in detail later.</a:t>
            </a:r>
          </a:p>
        </p:txBody>
      </p:sp>
      <p:sp>
        <p:nvSpPr>
          <p:cNvPr id="4" name="Slide Number Placeholder 3"/>
          <p:cNvSpPr>
            <a:spLocks noGrp="1"/>
          </p:cNvSpPr>
          <p:nvPr>
            <p:ph type="sldNum" sz="quarter" idx="5"/>
          </p:nvPr>
        </p:nvSpPr>
        <p:spPr/>
        <p:txBody>
          <a:bodyPr/>
          <a:lstStyle/>
          <a:p>
            <a:fld id="{CAC134C6-403D-4428-9F20-F15D9913DB64}" type="slidenum">
              <a:rPr lang="en-US" smtClean="0"/>
              <a:t>14</a:t>
            </a:fld>
            <a:endParaRPr lang="en-US"/>
          </a:p>
        </p:txBody>
      </p:sp>
    </p:spTree>
    <p:extLst>
      <p:ext uri="{BB962C8B-B14F-4D97-AF65-F5344CB8AC3E}">
        <p14:creationId xmlns:p14="http://schemas.microsoft.com/office/powerpoint/2010/main" val="515001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free lunch was often salty to encourage further beverage purchases!</a:t>
            </a:r>
          </a:p>
        </p:txBody>
      </p:sp>
      <p:sp>
        <p:nvSpPr>
          <p:cNvPr id="4" name="Slide Number Placeholder 3"/>
          <p:cNvSpPr>
            <a:spLocks noGrp="1"/>
          </p:cNvSpPr>
          <p:nvPr>
            <p:ph type="sldNum" sz="quarter" idx="5"/>
          </p:nvPr>
        </p:nvSpPr>
        <p:spPr/>
        <p:txBody>
          <a:bodyPr/>
          <a:lstStyle/>
          <a:p>
            <a:fld id="{CAC134C6-403D-4428-9F20-F15D9913DB64}" type="slidenum">
              <a:rPr lang="en-US" smtClean="0"/>
              <a:t>16</a:t>
            </a:fld>
            <a:endParaRPr lang="en-US"/>
          </a:p>
        </p:txBody>
      </p:sp>
    </p:spTree>
    <p:extLst>
      <p:ext uri="{BB962C8B-B14F-4D97-AF65-F5344CB8AC3E}">
        <p14:creationId xmlns:p14="http://schemas.microsoft.com/office/powerpoint/2010/main" val="7862223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AC134C6-403D-4428-9F20-F15D9913DB64}" type="slidenum">
              <a:rPr lang="en-US" smtClean="0"/>
              <a:t>23</a:t>
            </a:fld>
            <a:endParaRPr lang="en-US"/>
          </a:p>
        </p:txBody>
      </p:sp>
    </p:spTree>
    <p:extLst>
      <p:ext uri="{BB962C8B-B14F-4D97-AF65-F5344CB8AC3E}">
        <p14:creationId xmlns:p14="http://schemas.microsoft.com/office/powerpoint/2010/main" val="23264285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AC134C6-403D-4428-9F20-F15D9913DB64}" type="slidenum">
              <a:rPr lang="en-US" smtClean="0"/>
              <a:t>25</a:t>
            </a:fld>
            <a:endParaRPr lang="en-US"/>
          </a:p>
        </p:txBody>
      </p:sp>
    </p:spTree>
    <p:extLst>
      <p:ext uri="{BB962C8B-B14F-4D97-AF65-F5344CB8AC3E}">
        <p14:creationId xmlns:p14="http://schemas.microsoft.com/office/powerpoint/2010/main" val="19718012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 Belize energy sources, electrification,.  Roles as communicators between team members.  Practical awareness and a systems perspective.</a:t>
            </a:r>
          </a:p>
        </p:txBody>
      </p:sp>
      <p:sp>
        <p:nvSpPr>
          <p:cNvPr id="4" name="Slide Number Placeholder 3"/>
          <p:cNvSpPr>
            <a:spLocks noGrp="1"/>
          </p:cNvSpPr>
          <p:nvPr>
            <p:ph type="sldNum" sz="quarter" idx="5"/>
          </p:nvPr>
        </p:nvSpPr>
        <p:spPr/>
        <p:txBody>
          <a:bodyPr/>
          <a:lstStyle/>
          <a:p>
            <a:fld id="{CAC134C6-403D-4428-9F20-F15D9913DB64}" type="slidenum">
              <a:rPr lang="en-US" smtClean="0"/>
              <a:t>27</a:t>
            </a:fld>
            <a:endParaRPr lang="en-US"/>
          </a:p>
        </p:txBody>
      </p:sp>
    </p:spTree>
    <p:extLst>
      <p:ext uri="{BB962C8B-B14F-4D97-AF65-F5344CB8AC3E}">
        <p14:creationId xmlns:p14="http://schemas.microsoft.com/office/powerpoint/2010/main" val="30534981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 Belize energy sources, electrification,.  Roles as communicators between team members.  Practical awareness and a systems perspective.</a:t>
            </a:r>
          </a:p>
        </p:txBody>
      </p:sp>
      <p:sp>
        <p:nvSpPr>
          <p:cNvPr id="4" name="Slide Number Placeholder 3"/>
          <p:cNvSpPr>
            <a:spLocks noGrp="1"/>
          </p:cNvSpPr>
          <p:nvPr>
            <p:ph type="sldNum" sz="quarter" idx="5"/>
          </p:nvPr>
        </p:nvSpPr>
        <p:spPr/>
        <p:txBody>
          <a:bodyPr/>
          <a:lstStyle/>
          <a:p>
            <a:fld id="{CAC134C6-403D-4428-9F20-F15D9913DB64}" type="slidenum">
              <a:rPr lang="en-US" smtClean="0"/>
              <a:t>28</a:t>
            </a:fld>
            <a:endParaRPr lang="en-US"/>
          </a:p>
        </p:txBody>
      </p:sp>
    </p:spTree>
    <p:extLst>
      <p:ext uri="{BB962C8B-B14F-4D97-AF65-F5344CB8AC3E}">
        <p14:creationId xmlns:p14="http://schemas.microsoft.com/office/powerpoint/2010/main" val="17048650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The energy supply represented by Belize’s consumption of fuelwood or firewood, for 2020 as well as earlier annual energy reports, is not quantified by direct measurement or monitoring,</a:t>
            </a:r>
          </a:p>
          <a:p>
            <a:endParaRPr lang="en-US" dirty="0"/>
          </a:p>
        </p:txBody>
      </p:sp>
      <p:sp>
        <p:nvSpPr>
          <p:cNvPr id="4" name="Slide Number Placeholder 3"/>
          <p:cNvSpPr>
            <a:spLocks noGrp="1"/>
          </p:cNvSpPr>
          <p:nvPr>
            <p:ph type="sldNum" sz="quarter" idx="5"/>
          </p:nvPr>
        </p:nvSpPr>
        <p:spPr/>
        <p:txBody>
          <a:bodyPr/>
          <a:lstStyle/>
          <a:p>
            <a:fld id="{CAC134C6-403D-4428-9F20-F15D9913DB64}" type="slidenum">
              <a:rPr lang="en-US" smtClean="0"/>
              <a:t>48</a:t>
            </a:fld>
            <a:endParaRPr lang="en-US"/>
          </a:p>
        </p:txBody>
      </p:sp>
    </p:spTree>
    <p:extLst>
      <p:ext uri="{BB962C8B-B14F-4D97-AF65-F5344CB8AC3E}">
        <p14:creationId xmlns:p14="http://schemas.microsoft.com/office/powerpoint/2010/main" val="11109338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Things like active, strength, endurance, capacity</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Or work, power, heat, fuel, electricity, oil?</a:t>
            </a:r>
          </a:p>
          <a:p>
            <a:endParaRPr lang="en-US" dirty="0"/>
          </a:p>
        </p:txBody>
      </p:sp>
      <p:sp>
        <p:nvSpPr>
          <p:cNvPr id="4" name="Slide Number Placeholder 3"/>
          <p:cNvSpPr>
            <a:spLocks noGrp="1"/>
          </p:cNvSpPr>
          <p:nvPr>
            <p:ph type="sldNum" sz="quarter" idx="5"/>
          </p:nvPr>
        </p:nvSpPr>
        <p:spPr/>
        <p:txBody>
          <a:bodyPr/>
          <a:lstStyle/>
          <a:p>
            <a:fld id="{CAC134C6-403D-4428-9F20-F15D9913DB64}" type="slidenum">
              <a:rPr lang="en-US" smtClean="0"/>
              <a:t>6</a:t>
            </a:fld>
            <a:endParaRPr lang="en-US"/>
          </a:p>
        </p:txBody>
      </p:sp>
    </p:spTree>
    <p:extLst>
      <p:ext uri="{BB962C8B-B14F-4D97-AF65-F5344CB8AC3E}">
        <p14:creationId xmlns:p14="http://schemas.microsoft.com/office/powerpoint/2010/main" val="27402557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Things like active, strength, endurance, capacity</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Or work, power, heat, fuel, electricity, oil?</a:t>
            </a:r>
          </a:p>
          <a:p>
            <a:endParaRPr lang="en-US" dirty="0"/>
          </a:p>
        </p:txBody>
      </p:sp>
      <p:sp>
        <p:nvSpPr>
          <p:cNvPr id="4" name="Slide Number Placeholder 3"/>
          <p:cNvSpPr>
            <a:spLocks noGrp="1"/>
          </p:cNvSpPr>
          <p:nvPr>
            <p:ph type="sldNum" sz="quarter" idx="5"/>
          </p:nvPr>
        </p:nvSpPr>
        <p:spPr/>
        <p:txBody>
          <a:bodyPr/>
          <a:lstStyle/>
          <a:p>
            <a:fld id="{CAC134C6-403D-4428-9F20-F15D9913DB64}" type="slidenum">
              <a:rPr lang="en-US" smtClean="0"/>
              <a:t>7</a:t>
            </a:fld>
            <a:endParaRPr lang="en-US"/>
          </a:p>
        </p:txBody>
      </p:sp>
    </p:spTree>
    <p:extLst>
      <p:ext uri="{BB962C8B-B14F-4D97-AF65-F5344CB8AC3E}">
        <p14:creationId xmlns:p14="http://schemas.microsoft.com/office/powerpoint/2010/main" val="5765036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AC134C6-403D-4428-9F20-F15D9913DB64}" type="slidenum">
              <a:rPr lang="en-US" smtClean="0"/>
              <a:t>8</a:t>
            </a:fld>
            <a:endParaRPr lang="en-US"/>
          </a:p>
        </p:txBody>
      </p:sp>
    </p:spTree>
    <p:extLst>
      <p:ext uri="{BB962C8B-B14F-4D97-AF65-F5344CB8AC3E}">
        <p14:creationId xmlns:p14="http://schemas.microsoft.com/office/powerpoint/2010/main" val="19798519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Energy is a quantity, an amount, that can be accumulated, held and released, like water in a bucket or money in the bank.</a:t>
            </a:r>
          </a:p>
        </p:txBody>
      </p:sp>
      <p:sp>
        <p:nvSpPr>
          <p:cNvPr id="4" name="Slide Number Placeholder 3"/>
          <p:cNvSpPr>
            <a:spLocks noGrp="1"/>
          </p:cNvSpPr>
          <p:nvPr>
            <p:ph type="sldNum" sz="quarter" idx="5"/>
          </p:nvPr>
        </p:nvSpPr>
        <p:spPr/>
        <p:txBody>
          <a:bodyPr/>
          <a:lstStyle/>
          <a:p>
            <a:fld id="{CAC134C6-403D-4428-9F20-F15D9913DB64}" type="slidenum">
              <a:rPr lang="en-US" smtClean="0"/>
              <a:t>9</a:t>
            </a:fld>
            <a:endParaRPr lang="en-US"/>
          </a:p>
        </p:txBody>
      </p:sp>
    </p:spTree>
    <p:extLst>
      <p:ext uri="{BB962C8B-B14F-4D97-AF65-F5344CB8AC3E}">
        <p14:creationId xmlns:p14="http://schemas.microsoft.com/office/powerpoint/2010/main" val="38172256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Energy is a quantity, an amount, that can be accumulated, held and released, like water in a bucket or money in the bank.</a:t>
            </a:r>
          </a:p>
        </p:txBody>
      </p:sp>
      <p:sp>
        <p:nvSpPr>
          <p:cNvPr id="4" name="Slide Number Placeholder 3"/>
          <p:cNvSpPr>
            <a:spLocks noGrp="1"/>
          </p:cNvSpPr>
          <p:nvPr>
            <p:ph type="sldNum" sz="quarter" idx="5"/>
          </p:nvPr>
        </p:nvSpPr>
        <p:spPr/>
        <p:txBody>
          <a:bodyPr/>
          <a:lstStyle/>
          <a:p>
            <a:fld id="{CAC134C6-403D-4428-9F20-F15D9913DB64}" type="slidenum">
              <a:rPr lang="en-US" smtClean="0"/>
              <a:t>10</a:t>
            </a:fld>
            <a:endParaRPr lang="en-US"/>
          </a:p>
        </p:txBody>
      </p:sp>
    </p:spTree>
    <p:extLst>
      <p:ext uri="{BB962C8B-B14F-4D97-AF65-F5344CB8AC3E}">
        <p14:creationId xmlns:p14="http://schemas.microsoft.com/office/powerpoint/2010/main" val="15370263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AC134C6-403D-4428-9F20-F15D9913DB64}" type="slidenum">
              <a:rPr lang="en-US" smtClean="0"/>
              <a:t>11</a:t>
            </a:fld>
            <a:endParaRPr lang="en-US"/>
          </a:p>
        </p:txBody>
      </p:sp>
    </p:spTree>
    <p:extLst>
      <p:ext uri="{BB962C8B-B14F-4D97-AF65-F5344CB8AC3E}">
        <p14:creationId xmlns:p14="http://schemas.microsoft.com/office/powerpoint/2010/main" val="7280256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Energy is a quantity, an amount, that can be accumulated, held and released, like water in a bucket or money in the bank.</a:t>
            </a:r>
          </a:p>
        </p:txBody>
      </p:sp>
      <p:sp>
        <p:nvSpPr>
          <p:cNvPr id="4" name="Slide Number Placeholder 3"/>
          <p:cNvSpPr>
            <a:spLocks noGrp="1"/>
          </p:cNvSpPr>
          <p:nvPr>
            <p:ph type="sldNum" sz="quarter" idx="5"/>
          </p:nvPr>
        </p:nvSpPr>
        <p:spPr/>
        <p:txBody>
          <a:bodyPr/>
          <a:lstStyle/>
          <a:p>
            <a:fld id="{CAC134C6-403D-4428-9F20-F15D9913DB64}" type="slidenum">
              <a:rPr lang="en-US" smtClean="0"/>
              <a:t>12</a:t>
            </a:fld>
            <a:endParaRPr lang="en-US"/>
          </a:p>
        </p:txBody>
      </p:sp>
    </p:spTree>
    <p:extLst>
      <p:ext uri="{BB962C8B-B14F-4D97-AF65-F5344CB8AC3E}">
        <p14:creationId xmlns:p14="http://schemas.microsoft.com/office/powerpoint/2010/main" val="31042610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Energy is a quantity, an amount, that can be accumulated, held and released, like water in a bucket or money in the bank.</a:t>
            </a:r>
          </a:p>
        </p:txBody>
      </p:sp>
      <p:sp>
        <p:nvSpPr>
          <p:cNvPr id="4" name="Slide Number Placeholder 3"/>
          <p:cNvSpPr>
            <a:spLocks noGrp="1"/>
          </p:cNvSpPr>
          <p:nvPr>
            <p:ph type="sldNum" sz="quarter" idx="5"/>
          </p:nvPr>
        </p:nvSpPr>
        <p:spPr/>
        <p:txBody>
          <a:bodyPr/>
          <a:lstStyle/>
          <a:p>
            <a:fld id="{CAC134C6-403D-4428-9F20-F15D9913DB64}" type="slidenum">
              <a:rPr lang="en-US" smtClean="0"/>
              <a:t>13</a:t>
            </a:fld>
            <a:endParaRPr lang="en-US"/>
          </a:p>
        </p:txBody>
      </p:sp>
    </p:spTree>
    <p:extLst>
      <p:ext uri="{BB962C8B-B14F-4D97-AF65-F5344CB8AC3E}">
        <p14:creationId xmlns:p14="http://schemas.microsoft.com/office/powerpoint/2010/main" val="33403537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54417" y="2006977"/>
            <a:ext cx="7286625" cy="1378148"/>
          </a:xfrm>
        </p:spPr>
        <p:txBody>
          <a:bodyPr/>
          <a:lstStyle>
            <a:lvl1pPr>
              <a:defRPr>
                <a:solidFill>
                  <a:schemeClr val="bg2"/>
                </a:solidFill>
              </a:defRPr>
            </a:lvl1pPr>
          </a:lstStyle>
          <a:p>
            <a:r>
              <a:rPr lang="en-US"/>
              <a:t>Click to edit Master title style</a:t>
            </a:r>
            <a:endParaRPr lang="en-US" dirty="0"/>
          </a:p>
        </p:txBody>
      </p:sp>
      <p:sp>
        <p:nvSpPr>
          <p:cNvPr id="3" name="Subtitle 2"/>
          <p:cNvSpPr>
            <a:spLocks noGrp="1"/>
          </p:cNvSpPr>
          <p:nvPr>
            <p:ph type="subTitle" idx="1"/>
          </p:nvPr>
        </p:nvSpPr>
        <p:spPr>
          <a:xfrm>
            <a:off x="1697355" y="3643312"/>
            <a:ext cx="6000750" cy="1643063"/>
          </a:xfrm>
        </p:spPr>
        <p:txBody>
          <a:bodyPr/>
          <a:lstStyle>
            <a:lvl1pPr marL="0" indent="0" algn="ctr">
              <a:buNone/>
              <a:defRPr sz="3200">
                <a:solidFill>
                  <a:schemeClr val="bg2"/>
                </a:solidFill>
              </a:defRPr>
            </a:lvl1pPr>
            <a:lvl2pPr marL="428625" indent="0" algn="ctr">
              <a:buNone/>
              <a:defRPr>
                <a:solidFill>
                  <a:schemeClr val="tx1">
                    <a:tint val="75000"/>
                  </a:schemeClr>
                </a:solidFill>
              </a:defRPr>
            </a:lvl2pPr>
            <a:lvl3pPr marL="857250" indent="0" algn="ctr">
              <a:buNone/>
              <a:defRPr>
                <a:solidFill>
                  <a:schemeClr val="tx1">
                    <a:tint val="75000"/>
                  </a:schemeClr>
                </a:solidFill>
              </a:defRPr>
            </a:lvl3pPr>
            <a:lvl4pPr marL="1285875" indent="0" algn="ctr">
              <a:buNone/>
              <a:defRPr>
                <a:solidFill>
                  <a:schemeClr val="tx1">
                    <a:tint val="75000"/>
                  </a:schemeClr>
                </a:solidFill>
              </a:defRPr>
            </a:lvl4pPr>
            <a:lvl5pPr marL="1714500" indent="0" algn="ctr">
              <a:buNone/>
              <a:defRPr>
                <a:solidFill>
                  <a:schemeClr val="tx1">
                    <a:tint val="75000"/>
                  </a:schemeClr>
                </a:solidFill>
              </a:defRPr>
            </a:lvl5pPr>
            <a:lvl6pPr marL="2143125" indent="0" algn="ctr">
              <a:buNone/>
              <a:defRPr>
                <a:solidFill>
                  <a:schemeClr val="tx1">
                    <a:tint val="75000"/>
                  </a:schemeClr>
                </a:solidFill>
              </a:defRPr>
            </a:lvl6pPr>
            <a:lvl7pPr marL="2571750" indent="0" algn="ctr">
              <a:buNone/>
              <a:defRPr>
                <a:solidFill>
                  <a:schemeClr val="tx1">
                    <a:tint val="75000"/>
                  </a:schemeClr>
                </a:solidFill>
              </a:defRPr>
            </a:lvl7pPr>
            <a:lvl8pPr marL="3000375" indent="0" algn="ctr">
              <a:buNone/>
              <a:defRPr>
                <a:solidFill>
                  <a:schemeClr val="tx1">
                    <a:tint val="75000"/>
                  </a:schemeClr>
                </a:solidFill>
              </a:defRPr>
            </a:lvl8pPr>
            <a:lvl9pPr marL="34290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2658288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80270" y="4500562"/>
            <a:ext cx="5143500" cy="531317"/>
          </a:xfrm>
        </p:spPr>
        <p:txBody>
          <a:bodyPr anchor="b"/>
          <a:lstStyle>
            <a:lvl1pPr algn="l">
              <a:defRPr sz="1875" b="1"/>
            </a:lvl1pPr>
          </a:lstStyle>
          <a:p>
            <a:r>
              <a:rPr lang="en-US"/>
              <a:t>Click to edit Master title style</a:t>
            </a:r>
          </a:p>
        </p:txBody>
      </p:sp>
      <p:sp>
        <p:nvSpPr>
          <p:cNvPr id="3" name="Picture Placeholder 2"/>
          <p:cNvSpPr>
            <a:spLocks noGrp="1"/>
          </p:cNvSpPr>
          <p:nvPr>
            <p:ph type="pic" idx="1"/>
          </p:nvPr>
        </p:nvSpPr>
        <p:spPr>
          <a:xfrm>
            <a:off x="1680270" y="574477"/>
            <a:ext cx="5143500" cy="3857625"/>
          </a:xfrm>
        </p:spPr>
        <p:txBody>
          <a:bodyPr rtlCol="0">
            <a:normAutofit/>
          </a:bodyPr>
          <a:lstStyle>
            <a:lvl1pPr marL="0" indent="0">
              <a:buNone/>
              <a:defRPr sz="3000"/>
            </a:lvl1pPr>
            <a:lvl2pPr marL="428625" indent="0">
              <a:buNone/>
              <a:defRPr sz="2625"/>
            </a:lvl2pPr>
            <a:lvl3pPr marL="857250" indent="0">
              <a:buNone/>
              <a:defRPr sz="2250"/>
            </a:lvl3pPr>
            <a:lvl4pPr marL="1285875" indent="0">
              <a:buNone/>
              <a:defRPr sz="1875"/>
            </a:lvl4pPr>
            <a:lvl5pPr marL="1714500" indent="0">
              <a:buNone/>
              <a:defRPr sz="1875"/>
            </a:lvl5pPr>
            <a:lvl6pPr marL="2143125" indent="0">
              <a:buNone/>
              <a:defRPr sz="1875"/>
            </a:lvl6pPr>
            <a:lvl7pPr marL="2571750" indent="0">
              <a:buNone/>
              <a:defRPr sz="1875"/>
            </a:lvl7pPr>
            <a:lvl8pPr marL="3000375" indent="0">
              <a:buNone/>
              <a:defRPr sz="1875"/>
            </a:lvl8pPr>
            <a:lvl9pPr marL="3429000" indent="0">
              <a:buNone/>
              <a:defRPr sz="1875"/>
            </a:lvl9pPr>
          </a:lstStyle>
          <a:p>
            <a:pPr lvl="0"/>
            <a:r>
              <a:rPr lang="en-US" noProof="0"/>
              <a:t>Click icon to add picture</a:t>
            </a:r>
          </a:p>
        </p:txBody>
      </p:sp>
      <p:sp>
        <p:nvSpPr>
          <p:cNvPr id="4" name="Text Placeholder 3"/>
          <p:cNvSpPr>
            <a:spLocks noGrp="1"/>
          </p:cNvSpPr>
          <p:nvPr>
            <p:ph type="body" sz="half" idx="2"/>
          </p:nvPr>
        </p:nvSpPr>
        <p:spPr>
          <a:xfrm>
            <a:off x="1680270" y="5031879"/>
            <a:ext cx="5143500" cy="754558"/>
          </a:xfrm>
        </p:spPr>
        <p:txBody>
          <a:bodyPr/>
          <a:lstStyle>
            <a:lvl1pPr marL="0" indent="0">
              <a:buNone/>
              <a:defRPr sz="1313"/>
            </a:lvl1pPr>
            <a:lvl2pPr marL="428625" indent="0">
              <a:buNone/>
              <a:defRPr sz="1125"/>
            </a:lvl2pPr>
            <a:lvl3pPr marL="857250" indent="0">
              <a:buNone/>
              <a:defRPr sz="938"/>
            </a:lvl3pPr>
            <a:lvl4pPr marL="1285875" indent="0">
              <a:buNone/>
              <a:defRPr sz="844"/>
            </a:lvl4pPr>
            <a:lvl5pPr marL="1714500" indent="0">
              <a:buNone/>
              <a:defRPr sz="844"/>
            </a:lvl5pPr>
            <a:lvl6pPr marL="2143125" indent="0">
              <a:buNone/>
              <a:defRPr sz="844"/>
            </a:lvl6pPr>
            <a:lvl7pPr marL="2571750" indent="0">
              <a:buNone/>
              <a:defRPr sz="844"/>
            </a:lvl7pPr>
            <a:lvl8pPr marL="3000375" indent="0">
              <a:buNone/>
              <a:defRPr sz="844"/>
            </a:lvl8pPr>
            <a:lvl9pPr marL="3429000" indent="0">
              <a:buNone/>
              <a:defRPr sz="844"/>
            </a:lvl9pPr>
          </a:lstStyle>
          <a:p>
            <a:pPr lvl="0"/>
            <a:r>
              <a:rPr lang="en-US"/>
              <a:t>Click to edit Master text styles</a:t>
            </a:r>
          </a:p>
        </p:txBody>
      </p:sp>
      <p:sp>
        <p:nvSpPr>
          <p:cNvPr id="5" name="Date Placeholder 3">
            <a:extLst>
              <a:ext uri="{FF2B5EF4-FFF2-40B4-BE49-F238E27FC236}">
                <a16:creationId xmlns:a16="http://schemas.microsoft.com/office/drawing/2014/main" id="{DBAD6B19-A033-473C-804A-66A34F68917F}"/>
              </a:ext>
            </a:extLst>
          </p:cNvPr>
          <p:cNvSpPr>
            <a:spLocks noGrp="1"/>
          </p:cNvSpPr>
          <p:nvPr>
            <p:ph type="dt" sz="half" idx="10"/>
          </p:nvPr>
        </p:nvSpPr>
        <p:spPr/>
        <p:txBody>
          <a:bodyPr/>
          <a:lstStyle>
            <a:lvl1pPr>
              <a:defRPr/>
            </a:lvl1pPr>
          </a:lstStyle>
          <a:p>
            <a:fld id="{15D8D739-10B1-4E41-898A-F4A5A661E1FB}" type="datetimeFigureOut">
              <a:rPr lang="en-CA" smtClean="0"/>
              <a:t>2022-10-27</a:t>
            </a:fld>
            <a:endParaRPr lang="en-CA"/>
          </a:p>
        </p:txBody>
      </p:sp>
      <p:sp>
        <p:nvSpPr>
          <p:cNvPr id="6" name="Footer Placeholder 4">
            <a:extLst>
              <a:ext uri="{FF2B5EF4-FFF2-40B4-BE49-F238E27FC236}">
                <a16:creationId xmlns:a16="http://schemas.microsoft.com/office/drawing/2014/main" id="{3C7FAAA0-A5D7-41CA-85DE-864E0C49B949}"/>
              </a:ext>
            </a:extLst>
          </p:cNvPr>
          <p:cNvSpPr>
            <a:spLocks noGrp="1"/>
          </p:cNvSpPr>
          <p:nvPr>
            <p:ph type="ftr" sz="quarter" idx="11"/>
          </p:nvPr>
        </p:nvSpPr>
        <p:spPr/>
        <p:txBody>
          <a:bodyPr/>
          <a:lstStyle>
            <a:lvl1pPr>
              <a:defRPr/>
            </a:lvl1pPr>
          </a:lstStyle>
          <a:p>
            <a:endParaRPr lang="en-CA"/>
          </a:p>
        </p:txBody>
      </p:sp>
      <p:sp>
        <p:nvSpPr>
          <p:cNvPr id="7" name="Slide Number Placeholder 5">
            <a:extLst>
              <a:ext uri="{FF2B5EF4-FFF2-40B4-BE49-F238E27FC236}">
                <a16:creationId xmlns:a16="http://schemas.microsoft.com/office/drawing/2014/main" id="{FB466F24-7951-4459-B31C-8C99935F6C3B}"/>
              </a:ext>
            </a:extLst>
          </p:cNvPr>
          <p:cNvSpPr>
            <a:spLocks noGrp="1"/>
          </p:cNvSpPr>
          <p:nvPr>
            <p:ph type="sldNum" sz="quarter" idx="12"/>
          </p:nvPr>
        </p:nvSpPr>
        <p:spPr/>
        <p:txBody>
          <a:bodyPr/>
          <a:lstStyle>
            <a:lvl1pPr>
              <a:defRPr/>
            </a:lvl1pPr>
          </a:lstStyle>
          <a:p>
            <a:fld id="{1F295870-6E49-49B3-8DA7-68540E0A3415}" type="slidenum">
              <a:rPr lang="en-CA" smtClean="0"/>
              <a:t>‹#›</a:t>
            </a:fld>
            <a:endParaRPr lang="en-CA"/>
          </a:p>
        </p:txBody>
      </p:sp>
    </p:spTree>
    <p:extLst>
      <p:ext uri="{BB962C8B-B14F-4D97-AF65-F5344CB8AC3E}">
        <p14:creationId xmlns:p14="http://schemas.microsoft.com/office/powerpoint/2010/main" val="12724138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FC9F4C-AFBF-4F5D-A4E8-91E16EDAD6AA}"/>
              </a:ext>
            </a:extLst>
          </p:cNvPr>
          <p:cNvSpPr>
            <a:spLocks noGrp="1"/>
          </p:cNvSpPr>
          <p:nvPr>
            <p:ph type="dt" sz="half" idx="10"/>
          </p:nvPr>
        </p:nvSpPr>
        <p:spPr/>
        <p:txBody>
          <a:bodyPr/>
          <a:lstStyle>
            <a:lvl1pPr>
              <a:defRPr/>
            </a:lvl1pPr>
          </a:lstStyle>
          <a:p>
            <a:fld id="{15D8D739-10B1-4E41-898A-F4A5A661E1FB}" type="datetimeFigureOut">
              <a:rPr lang="en-CA" smtClean="0"/>
              <a:t>2022-10-27</a:t>
            </a:fld>
            <a:endParaRPr lang="en-CA"/>
          </a:p>
        </p:txBody>
      </p:sp>
      <p:sp>
        <p:nvSpPr>
          <p:cNvPr id="5" name="Footer Placeholder 4">
            <a:extLst>
              <a:ext uri="{FF2B5EF4-FFF2-40B4-BE49-F238E27FC236}">
                <a16:creationId xmlns:a16="http://schemas.microsoft.com/office/drawing/2014/main" id="{C586BF26-1986-4BD1-B784-EF04E4ADCCE6}"/>
              </a:ext>
            </a:extLst>
          </p:cNvPr>
          <p:cNvSpPr>
            <a:spLocks noGrp="1"/>
          </p:cNvSpPr>
          <p:nvPr>
            <p:ph type="ftr" sz="quarter" idx="11"/>
          </p:nvPr>
        </p:nvSpPr>
        <p:spPr/>
        <p:txBody>
          <a:bodyPr/>
          <a:lstStyle>
            <a:lvl1pPr>
              <a:defRPr/>
            </a:lvl1pPr>
          </a:lstStyle>
          <a:p>
            <a:endParaRPr lang="en-CA"/>
          </a:p>
        </p:txBody>
      </p:sp>
      <p:sp>
        <p:nvSpPr>
          <p:cNvPr id="6" name="Slide Number Placeholder 5">
            <a:extLst>
              <a:ext uri="{FF2B5EF4-FFF2-40B4-BE49-F238E27FC236}">
                <a16:creationId xmlns:a16="http://schemas.microsoft.com/office/drawing/2014/main" id="{6D9E6AF3-C456-4BDD-892A-45F0FF9B6F2E}"/>
              </a:ext>
            </a:extLst>
          </p:cNvPr>
          <p:cNvSpPr>
            <a:spLocks noGrp="1"/>
          </p:cNvSpPr>
          <p:nvPr>
            <p:ph type="sldNum" sz="quarter" idx="12"/>
          </p:nvPr>
        </p:nvSpPr>
        <p:spPr/>
        <p:txBody>
          <a:bodyPr/>
          <a:lstStyle>
            <a:lvl1pPr>
              <a:defRPr/>
            </a:lvl1pPr>
          </a:lstStyle>
          <a:p>
            <a:fld id="{1F295870-6E49-49B3-8DA7-68540E0A3415}" type="slidenum">
              <a:rPr lang="en-CA" smtClean="0"/>
              <a:t>‹#›</a:t>
            </a:fld>
            <a:endParaRPr lang="en-CA"/>
          </a:p>
        </p:txBody>
      </p:sp>
    </p:spTree>
    <p:extLst>
      <p:ext uri="{BB962C8B-B14F-4D97-AF65-F5344CB8AC3E}">
        <p14:creationId xmlns:p14="http://schemas.microsoft.com/office/powerpoint/2010/main" val="39940899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15062" y="257473"/>
            <a:ext cx="1928813" cy="548580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28625" y="257473"/>
            <a:ext cx="5643563" cy="548580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9786A3-8417-4021-82F2-D693CDB7D19E}"/>
              </a:ext>
            </a:extLst>
          </p:cNvPr>
          <p:cNvSpPr>
            <a:spLocks noGrp="1"/>
          </p:cNvSpPr>
          <p:nvPr>
            <p:ph type="dt" sz="half" idx="10"/>
          </p:nvPr>
        </p:nvSpPr>
        <p:spPr/>
        <p:txBody>
          <a:bodyPr/>
          <a:lstStyle>
            <a:lvl1pPr>
              <a:defRPr/>
            </a:lvl1pPr>
          </a:lstStyle>
          <a:p>
            <a:fld id="{15D8D739-10B1-4E41-898A-F4A5A661E1FB}" type="datetimeFigureOut">
              <a:rPr lang="en-CA" smtClean="0"/>
              <a:t>2022-10-27</a:t>
            </a:fld>
            <a:endParaRPr lang="en-CA"/>
          </a:p>
        </p:txBody>
      </p:sp>
      <p:sp>
        <p:nvSpPr>
          <p:cNvPr id="5" name="Footer Placeholder 4">
            <a:extLst>
              <a:ext uri="{FF2B5EF4-FFF2-40B4-BE49-F238E27FC236}">
                <a16:creationId xmlns:a16="http://schemas.microsoft.com/office/drawing/2014/main" id="{AD9785DB-52F6-4904-9C81-18075E2495CB}"/>
              </a:ext>
            </a:extLst>
          </p:cNvPr>
          <p:cNvSpPr>
            <a:spLocks noGrp="1"/>
          </p:cNvSpPr>
          <p:nvPr>
            <p:ph type="ftr" sz="quarter" idx="11"/>
          </p:nvPr>
        </p:nvSpPr>
        <p:spPr/>
        <p:txBody>
          <a:bodyPr/>
          <a:lstStyle>
            <a:lvl1pPr>
              <a:defRPr/>
            </a:lvl1pPr>
          </a:lstStyle>
          <a:p>
            <a:endParaRPr lang="en-CA"/>
          </a:p>
        </p:txBody>
      </p:sp>
      <p:sp>
        <p:nvSpPr>
          <p:cNvPr id="6" name="Slide Number Placeholder 5">
            <a:extLst>
              <a:ext uri="{FF2B5EF4-FFF2-40B4-BE49-F238E27FC236}">
                <a16:creationId xmlns:a16="http://schemas.microsoft.com/office/drawing/2014/main" id="{6EC5421A-5857-491E-9E35-303392C331A1}"/>
              </a:ext>
            </a:extLst>
          </p:cNvPr>
          <p:cNvSpPr>
            <a:spLocks noGrp="1"/>
          </p:cNvSpPr>
          <p:nvPr>
            <p:ph type="sldNum" sz="quarter" idx="12"/>
          </p:nvPr>
        </p:nvSpPr>
        <p:spPr/>
        <p:txBody>
          <a:bodyPr/>
          <a:lstStyle>
            <a:lvl1pPr>
              <a:defRPr/>
            </a:lvl1pPr>
          </a:lstStyle>
          <a:p>
            <a:fld id="{1F295870-6E49-49B3-8DA7-68540E0A3415}" type="slidenum">
              <a:rPr lang="en-CA" smtClean="0"/>
              <a:t>‹#›</a:t>
            </a:fld>
            <a:endParaRPr lang="en-CA"/>
          </a:p>
        </p:txBody>
      </p:sp>
    </p:spTree>
    <p:extLst>
      <p:ext uri="{BB962C8B-B14F-4D97-AF65-F5344CB8AC3E}">
        <p14:creationId xmlns:p14="http://schemas.microsoft.com/office/powerpoint/2010/main" val="16164403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054417" y="2006977"/>
            <a:ext cx="7286625" cy="1378148"/>
          </a:xfrm>
        </p:spPr>
        <p:txBody>
          <a:bodyPr/>
          <a:lstStyle>
            <a:lvl1pPr>
              <a:defRPr>
                <a:solidFill>
                  <a:schemeClr val="bg2"/>
                </a:solidFill>
              </a:defRPr>
            </a:lvl1pPr>
          </a:lstStyle>
          <a:p>
            <a:r>
              <a:rPr lang="en-US"/>
              <a:t>Click to edit Master title style</a:t>
            </a:r>
            <a:endParaRPr lang="en-US" dirty="0"/>
          </a:p>
        </p:txBody>
      </p:sp>
      <p:sp>
        <p:nvSpPr>
          <p:cNvPr id="3" name="Subtitle 2"/>
          <p:cNvSpPr>
            <a:spLocks noGrp="1"/>
          </p:cNvSpPr>
          <p:nvPr>
            <p:ph type="subTitle" idx="1"/>
          </p:nvPr>
        </p:nvSpPr>
        <p:spPr>
          <a:xfrm>
            <a:off x="1697355" y="3643312"/>
            <a:ext cx="6000750" cy="1643063"/>
          </a:xfrm>
        </p:spPr>
        <p:txBody>
          <a:bodyPr/>
          <a:lstStyle>
            <a:lvl1pPr marL="0" indent="0" algn="ctr">
              <a:buNone/>
              <a:defRPr sz="3200">
                <a:solidFill>
                  <a:schemeClr val="bg2"/>
                </a:solidFill>
              </a:defRPr>
            </a:lvl1pPr>
            <a:lvl2pPr marL="428625" indent="0" algn="ctr">
              <a:buNone/>
              <a:defRPr>
                <a:solidFill>
                  <a:schemeClr val="tx1">
                    <a:tint val="75000"/>
                  </a:schemeClr>
                </a:solidFill>
              </a:defRPr>
            </a:lvl2pPr>
            <a:lvl3pPr marL="857250" indent="0" algn="ctr">
              <a:buNone/>
              <a:defRPr>
                <a:solidFill>
                  <a:schemeClr val="tx1">
                    <a:tint val="75000"/>
                  </a:schemeClr>
                </a:solidFill>
              </a:defRPr>
            </a:lvl3pPr>
            <a:lvl4pPr marL="1285875" indent="0" algn="ctr">
              <a:buNone/>
              <a:defRPr>
                <a:solidFill>
                  <a:schemeClr val="tx1">
                    <a:tint val="75000"/>
                  </a:schemeClr>
                </a:solidFill>
              </a:defRPr>
            </a:lvl4pPr>
            <a:lvl5pPr marL="1714500" indent="0" algn="ctr">
              <a:buNone/>
              <a:defRPr>
                <a:solidFill>
                  <a:schemeClr val="tx1">
                    <a:tint val="75000"/>
                  </a:schemeClr>
                </a:solidFill>
              </a:defRPr>
            </a:lvl5pPr>
            <a:lvl6pPr marL="2143125" indent="0" algn="ctr">
              <a:buNone/>
              <a:defRPr>
                <a:solidFill>
                  <a:schemeClr val="tx1">
                    <a:tint val="75000"/>
                  </a:schemeClr>
                </a:solidFill>
              </a:defRPr>
            </a:lvl6pPr>
            <a:lvl7pPr marL="2571750" indent="0" algn="ctr">
              <a:buNone/>
              <a:defRPr>
                <a:solidFill>
                  <a:schemeClr val="tx1">
                    <a:tint val="75000"/>
                  </a:schemeClr>
                </a:solidFill>
              </a:defRPr>
            </a:lvl7pPr>
            <a:lvl8pPr marL="3000375" indent="0" algn="ctr">
              <a:buNone/>
              <a:defRPr>
                <a:solidFill>
                  <a:schemeClr val="tx1">
                    <a:tint val="75000"/>
                  </a:schemeClr>
                </a:solidFill>
              </a:defRPr>
            </a:lvl8pPr>
            <a:lvl9pPr marL="34290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2658288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33F354-C2D7-470F-A588-425F72599E5F}"/>
              </a:ext>
            </a:extLst>
          </p:cNvPr>
          <p:cNvSpPr>
            <a:spLocks noGrp="1"/>
          </p:cNvSpPr>
          <p:nvPr>
            <p:ph type="dt" sz="half" idx="10"/>
          </p:nvPr>
        </p:nvSpPr>
        <p:spPr/>
        <p:txBody>
          <a:bodyPr/>
          <a:lstStyle>
            <a:lvl1pPr>
              <a:defRPr/>
            </a:lvl1pPr>
          </a:lstStyle>
          <a:p>
            <a:fld id="{15D8D739-10B1-4E41-898A-F4A5A661E1FB}" type="datetimeFigureOut">
              <a:rPr lang="en-CA" smtClean="0"/>
              <a:t>2022-10-27</a:t>
            </a:fld>
            <a:endParaRPr lang="en-CA"/>
          </a:p>
        </p:txBody>
      </p:sp>
      <p:sp>
        <p:nvSpPr>
          <p:cNvPr id="5" name="Footer Placeholder 4">
            <a:extLst>
              <a:ext uri="{FF2B5EF4-FFF2-40B4-BE49-F238E27FC236}">
                <a16:creationId xmlns:a16="http://schemas.microsoft.com/office/drawing/2014/main" id="{A930239E-E498-417E-B7AA-8A057C4494E0}"/>
              </a:ext>
            </a:extLst>
          </p:cNvPr>
          <p:cNvSpPr>
            <a:spLocks noGrp="1"/>
          </p:cNvSpPr>
          <p:nvPr>
            <p:ph type="ftr" sz="quarter" idx="11"/>
          </p:nvPr>
        </p:nvSpPr>
        <p:spPr/>
        <p:txBody>
          <a:bodyPr/>
          <a:lstStyle>
            <a:lvl1pPr>
              <a:defRPr/>
            </a:lvl1pPr>
          </a:lstStyle>
          <a:p>
            <a:endParaRPr lang="en-CA"/>
          </a:p>
        </p:txBody>
      </p:sp>
      <p:sp>
        <p:nvSpPr>
          <p:cNvPr id="6" name="Slide Number Placeholder 5">
            <a:extLst>
              <a:ext uri="{FF2B5EF4-FFF2-40B4-BE49-F238E27FC236}">
                <a16:creationId xmlns:a16="http://schemas.microsoft.com/office/drawing/2014/main" id="{5D323703-9839-45ED-A5D4-D701A0A9CAEA}"/>
              </a:ext>
            </a:extLst>
          </p:cNvPr>
          <p:cNvSpPr>
            <a:spLocks noGrp="1"/>
          </p:cNvSpPr>
          <p:nvPr>
            <p:ph type="sldNum" sz="quarter" idx="12"/>
          </p:nvPr>
        </p:nvSpPr>
        <p:spPr/>
        <p:txBody>
          <a:bodyPr/>
          <a:lstStyle>
            <a:lvl1pPr>
              <a:defRPr/>
            </a:lvl1pPr>
          </a:lstStyle>
          <a:p>
            <a:fld id="{1F295870-6E49-49B3-8DA7-68540E0A3415}" type="slidenum">
              <a:rPr lang="en-CA" smtClean="0"/>
              <a:t>‹#›</a:t>
            </a:fld>
            <a:endParaRPr lang="en-CA"/>
          </a:p>
        </p:txBody>
      </p:sp>
    </p:spTree>
    <p:extLst>
      <p:ext uri="{BB962C8B-B14F-4D97-AF65-F5344CB8AC3E}">
        <p14:creationId xmlns:p14="http://schemas.microsoft.com/office/powerpoint/2010/main" val="7565090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7108" y="176689"/>
            <a:ext cx="7286625" cy="1276945"/>
          </a:xfrm>
        </p:spPr>
        <p:txBody>
          <a:bodyPr anchor="t"/>
          <a:lstStyle>
            <a:lvl1pPr algn="l">
              <a:defRPr sz="2000" b="1" cap="all"/>
            </a:lvl1pPr>
          </a:lstStyle>
          <a:p>
            <a:r>
              <a:rPr lang="en-US"/>
              <a:t>Click to edit Master title style</a:t>
            </a:r>
            <a:endParaRPr lang="en-US" dirty="0"/>
          </a:p>
        </p:txBody>
      </p:sp>
      <p:sp>
        <p:nvSpPr>
          <p:cNvPr id="3" name="Text Placeholder 2"/>
          <p:cNvSpPr>
            <a:spLocks noGrp="1"/>
          </p:cNvSpPr>
          <p:nvPr>
            <p:ph type="body" idx="1"/>
          </p:nvPr>
        </p:nvSpPr>
        <p:spPr>
          <a:xfrm>
            <a:off x="677168" y="2725044"/>
            <a:ext cx="7286625" cy="1406425"/>
          </a:xfrm>
        </p:spPr>
        <p:txBody>
          <a:bodyPr anchor="b"/>
          <a:lstStyle>
            <a:lvl1pPr marL="0" indent="0">
              <a:buNone/>
              <a:defRPr sz="1875">
                <a:solidFill>
                  <a:schemeClr val="tx1">
                    <a:tint val="75000"/>
                  </a:schemeClr>
                </a:solidFill>
              </a:defRPr>
            </a:lvl1pPr>
            <a:lvl2pPr marL="428625" indent="0">
              <a:buNone/>
              <a:defRPr sz="1688">
                <a:solidFill>
                  <a:schemeClr val="tx1">
                    <a:tint val="75000"/>
                  </a:schemeClr>
                </a:solidFill>
              </a:defRPr>
            </a:lvl2pPr>
            <a:lvl3pPr marL="857250" indent="0">
              <a:buNone/>
              <a:defRPr sz="1500">
                <a:solidFill>
                  <a:schemeClr val="tx1">
                    <a:tint val="75000"/>
                  </a:schemeClr>
                </a:solidFill>
              </a:defRPr>
            </a:lvl3pPr>
            <a:lvl4pPr marL="1285875" indent="0">
              <a:buNone/>
              <a:defRPr sz="1313">
                <a:solidFill>
                  <a:schemeClr val="tx1">
                    <a:tint val="75000"/>
                  </a:schemeClr>
                </a:solidFill>
              </a:defRPr>
            </a:lvl4pPr>
            <a:lvl5pPr marL="1714500" indent="0">
              <a:buNone/>
              <a:defRPr sz="1313">
                <a:solidFill>
                  <a:schemeClr val="tx1">
                    <a:tint val="75000"/>
                  </a:schemeClr>
                </a:solidFill>
              </a:defRPr>
            </a:lvl5pPr>
            <a:lvl6pPr marL="2143125" indent="0">
              <a:buNone/>
              <a:defRPr sz="1313">
                <a:solidFill>
                  <a:schemeClr val="tx1">
                    <a:tint val="75000"/>
                  </a:schemeClr>
                </a:solidFill>
              </a:defRPr>
            </a:lvl6pPr>
            <a:lvl7pPr marL="2571750" indent="0">
              <a:buNone/>
              <a:defRPr sz="1313">
                <a:solidFill>
                  <a:schemeClr val="tx1">
                    <a:tint val="75000"/>
                  </a:schemeClr>
                </a:solidFill>
              </a:defRPr>
            </a:lvl7pPr>
            <a:lvl8pPr marL="3000375" indent="0">
              <a:buNone/>
              <a:defRPr sz="1313">
                <a:solidFill>
                  <a:schemeClr val="tx1">
                    <a:tint val="75000"/>
                  </a:schemeClr>
                </a:solidFill>
              </a:defRPr>
            </a:lvl8pPr>
            <a:lvl9pPr marL="3429000" indent="0">
              <a:buNone/>
              <a:defRPr sz="131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A0E5E78-F63C-419B-9E57-2941BA5D7C3C}"/>
              </a:ext>
            </a:extLst>
          </p:cNvPr>
          <p:cNvSpPr>
            <a:spLocks noGrp="1"/>
          </p:cNvSpPr>
          <p:nvPr>
            <p:ph type="dt" sz="half" idx="10"/>
          </p:nvPr>
        </p:nvSpPr>
        <p:spPr/>
        <p:txBody>
          <a:bodyPr/>
          <a:lstStyle>
            <a:lvl1pPr>
              <a:defRPr/>
            </a:lvl1pPr>
          </a:lstStyle>
          <a:p>
            <a:fld id="{15D8D739-10B1-4E41-898A-F4A5A661E1FB}" type="datetimeFigureOut">
              <a:rPr lang="en-CA" smtClean="0"/>
              <a:t>2022-10-27</a:t>
            </a:fld>
            <a:endParaRPr lang="en-CA"/>
          </a:p>
        </p:txBody>
      </p:sp>
      <p:sp>
        <p:nvSpPr>
          <p:cNvPr id="5" name="Footer Placeholder 4">
            <a:extLst>
              <a:ext uri="{FF2B5EF4-FFF2-40B4-BE49-F238E27FC236}">
                <a16:creationId xmlns:a16="http://schemas.microsoft.com/office/drawing/2014/main" id="{F0EE6243-9F6E-440D-88D1-CAC14DD10450}"/>
              </a:ext>
            </a:extLst>
          </p:cNvPr>
          <p:cNvSpPr>
            <a:spLocks noGrp="1"/>
          </p:cNvSpPr>
          <p:nvPr>
            <p:ph type="ftr" sz="quarter" idx="11"/>
          </p:nvPr>
        </p:nvSpPr>
        <p:spPr/>
        <p:txBody>
          <a:bodyPr/>
          <a:lstStyle>
            <a:lvl1pPr>
              <a:defRPr/>
            </a:lvl1pPr>
          </a:lstStyle>
          <a:p>
            <a:endParaRPr lang="en-CA"/>
          </a:p>
        </p:txBody>
      </p:sp>
      <p:sp>
        <p:nvSpPr>
          <p:cNvPr id="6" name="Slide Number Placeholder 5">
            <a:extLst>
              <a:ext uri="{FF2B5EF4-FFF2-40B4-BE49-F238E27FC236}">
                <a16:creationId xmlns:a16="http://schemas.microsoft.com/office/drawing/2014/main" id="{32625ED1-CDA2-46B5-87A8-52AB98692570}"/>
              </a:ext>
            </a:extLst>
          </p:cNvPr>
          <p:cNvSpPr>
            <a:spLocks noGrp="1"/>
          </p:cNvSpPr>
          <p:nvPr>
            <p:ph type="sldNum" sz="quarter" idx="12"/>
          </p:nvPr>
        </p:nvSpPr>
        <p:spPr/>
        <p:txBody>
          <a:bodyPr/>
          <a:lstStyle>
            <a:lvl1pPr>
              <a:defRPr/>
            </a:lvl1pPr>
          </a:lstStyle>
          <a:p>
            <a:fld id="{1F295870-6E49-49B3-8DA7-68540E0A3415}" type="slidenum">
              <a:rPr lang="en-CA" smtClean="0"/>
              <a:t>‹#›</a:t>
            </a:fld>
            <a:endParaRPr lang="en-CA"/>
          </a:p>
        </p:txBody>
      </p:sp>
    </p:spTree>
    <p:extLst>
      <p:ext uri="{BB962C8B-B14F-4D97-AF65-F5344CB8AC3E}">
        <p14:creationId xmlns:p14="http://schemas.microsoft.com/office/powerpoint/2010/main" val="28255389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28625" y="1500188"/>
            <a:ext cx="3786188" cy="4243090"/>
          </a:xfrm>
        </p:spPr>
        <p:txBody>
          <a:bodyPr/>
          <a:lstStyle>
            <a:lvl1pPr>
              <a:defRPr sz="2625"/>
            </a:lvl1pPr>
            <a:lvl2pPr>
              <a:defRPr sz="2250"/>
            </a:lvl2pPr>
            <a:lvl3pPr>
              <a:defRPr sz="1875"/>
            </a:lvl3pPr>
            <a:lvl4pPr>
              <a:defRPr sz="1688"/>
            </a:lvl4pPr>
            <a:lvl5pPr>
              <a:defRPr sz="1688"/>
            </a:lvl5pPr>
            <a:lvl6pPr>
              <a:defRPr sz="1688"/>
            </a:lvl6pPr>
            <a:lvl7pPr>
              <a:defRPr sz="1688"/>
            </a:lvl7pPr>
            <a:lvl8pPr>
              <a:defRPr sz="1688"/>
            </a:lvl8pPr>
            <a:lvl9pPr>
              <a:defRPr sz="16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357687" y="1500188"/>
            <a:ext cx="3786188" cy="4243090"/>
          </a:xfrm>
        </p:spPr>
        <p:txBody>
          <a:bodyPr/>
          <a:lstStyle>
            <a:lvl1pPr>
              <a:defRPr sz="2625"/>
            </a:lvl1pPr>
            <a:lvl2pPr>
              <a:defRPr sz="2250"/>
            </a:lvl2pPr>
            <a:lvl3pPr>
              <a:defRPr sz="1875"/>
            </a:lvl3pPr>
            <a:lvl4pPr>
              <a:defRPr sz="1688"/>
            </a:lvl4pPr>
            <a:lvl5pPr>
              <a:defRPr sz="1688"/>
            </a:lvl5pPr>
            <a:lvl6pPr>
              <a:defRPr sz="1688"/>
            </a:lvl6pPr>
            <a:lvl7pPr>
              <a:defRPr sz="1688"/>
            </a:lvl7pPr>
            <a:lvl8pPr>
              <a:defRPr sz="1688"/>
            </a:lvl8pPr>
            <a:lvl9pPr>
              <a:defRPr sz="16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AF352716-F24B-4BC2-AF26-C073664D65B9}"/>
              </a:ext>
            </a:extLst>
          </p:cNvPr>
          <p:cNvSpPr>
            <a:spLocks noGrp="1"/>
          </p:cNvSpPr>
          <p:nvPr>
            <p:ph type="dt" sz="half" idx="10"/>
          </p:nvPr>
        </p:nvSpPr>
        <p:spPr/>
        <p:txBody>
          <a:bodyPr/>
          <a:lstStyle>
            <a:lvl1pPr>
              <a:defRPr/>
            </a:lvl1pPr>
          </a:lstStyle>
          <a:p>
            <a:fld id="{15D8D739-10B1-4E41-898A-F4A5A661E1FB}" type="datetimeFigureOut">
              <a:rPr lang="en-CA" smtClean="0"/>
              <a:t>2022-10-27</a:t>
            </a:fld>
            <a:endParaRPr lang="en-CA"/>
          </a:p>
        </p:txBody>
      </p:sp>
      <p:sp>
        <p:nvSpPr>
          <p:cNvPr id="6" name="Footer Placeholder 4">
            <a:extLst>
              <a:ext uri="{FF2B5EF4-FFF2-40B4-BE49-F238E27FC236}">
                <a16:creationId xmlns:a16="http://schemas.microsoft.com/office/drawing/2014/main" id="{68BEF213-0434-49E5-B44D-D3B6996CDAA5}"/>
              </a:ext>
            </a:extLst>
          </p:cNvPr>
          <p:cNvSpPr>
            <a:spLocks noGrp="1"/>
          </p:cNvSpPr>
          <p:nvPr>
            <p:ph type="ftr" sz="quarter" idx="11"/>
          </p:nvPr>
        </p:nvSpPr>
        <p:spPr/>
        <p:txBody>
          <a:bodyPr/>
          <a:lstStyle>
            <a:lvl1pPr>
              <a:defRPr/>
            </a:lvl1pPr>
          </a:lstStyle>
          <a:p>
            <a:endParaRPr lang="en-CA"/>
          </a:p>
        </p:txBody>
      </p:sp>
      <p:sp>
        <p:nvSpPr>
          <p:cNvPr id="7" name="Slide Number Placeholder 5">
            <a:extLst>
              <a:ext uri="{FF2B5EF4-FFF2-40B4-BE49-F238E27FC236}">
                <a16:creationId xmlns:a16="http://schemas.microsoft.com/office/drawing/2014/main" id="{5A2A6405-7F06-45AA-B19A-F01CDC46728B}"/>
              </a:ext>
            </a:extLst>
          </p:cNvPr>
          <p:cNvSpPr>
            <a:spLocks noGrp="1"/>
          </p:cNvSpPr>
          <p:nvPr>
            <p:ph type="sldNum" sz="quarter" idx="12"/>
          </p:nvPr>
        </p:nvSpPr>
        <p:spPr/>
        <p:txBody>
          <a:bodyPr/>
          <a:lstStyle>
            <a:lvl1pPr>
              <a:defRPr/>
            </a:lvl1pPr>
          </a:lstStyle>
          <a:p>
            <a:fld id="{1F295870-6E49-49B3-8DA7-68540E0A3415}" type="slidenum">
              <a:rPr lang="en-CA" smtClean="0"/>
              <a:t>‹#›</a:t>
            </a:fld>
            <a:endParaRPr lang="en-CA"/>
          </a:p>
        </p:txBody>
      </p:sp>
    </p:spTree>
    <p:extLst>
      <p:ext uri="{BB962C8B-B14F-4D97-AF65-F5344CB8AC3E}">
        <p14:creationId xmlns:p14="http://schemas.microsoft.com/office/powerpoint/2010/main" val="26893438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28625" y="1439168"/>
            <a:ext cx="3787676" cy="599777"/>
          </a:xfrm>
        </p:spPr>
        <p:txBody>
          <a:bodyPr anchor="b"/>
          <a:lstStyle>
            <a:lvl1pPr marL="0" indent="0">
              <a:buNone/>
              <a:defRPr sz="2250" b="1"/>
            </a:lvl1pPr>
            <a:lvl2pPr marL="428625" indent="0">
              <a:buNone/>
              <a:defRPr sz="1875" b="1"/>
            </a:lvl2pPr>
            <a:lvl3pPr marL="857250" indent="0">
              <a:buNone/>
              <a:defRPr sz="1688" b="1"/>
            </a:lvl3pPr>
            <a:lvl4pPr marL="1285875" indent="0">
              <a:buNone/>
              <a:defRPr sz="1500" b="1"/>
            </a:lvl4pPr>
            <a:lvl5pPr marL="1714500" indent="0">
              <a:buNone/>
              <a:defRPr sz="1500" b="1"/>
            </a:lvl5pPr>
            <a:lvl6pPr marL="2143125" indent="0">
              <a:buNone/>
              <a:defRPr sz="1500" b="1"/>
            </a:lvl6pPr>
            <a:lvl7pPr marL="2571750" indent="0">
              <a:buNone/>
              <a:defRPr sz="1500" b="1"/>
            </a:lvl7pPr>
            <a:lvl8pPr marL="3000375" indent="0">
              <a:buNone/>
              <a:defRPr sz="1500" b="1"/>
            </a:lvl8pPr>
            <a:lvl9pPr marL="3429000" indent="0">
              <a:buNone/>
              <a:defRPr sz="1500" b="1"/>
            </a:lvl9pPr>
          </a:lstStyle>
          <a:p>
            <a:pPr lvl="0"/>
            <a:r>
              <a:rPr lang="en-US"/>
              <a:t>Click to edit Master text styles</a:t>
            </a:r>
          </a:p>
        </p:txBody>
      </p:sp>
      <p:sp>
        <p:nvSpPr>
          <p:cNvPr id="4" name="Content Placeholder 3"/>
          <p:cNvSpPr>
            <a:spLocks noGrp="1"/>
          </p:cNvSpPr>
          <p:nvPr>
            <p:ph sz="half" idx="2"/>
          </p:nvPr>
        </p:nvSpPr>
        <p:spPr>
          <a:xfrm>
            <a:off x="428625" y="2038945"/>
            <a:ext cx="3787676" cy="3704333"/>
          </a:xfrm>
        </p:spPr>
        <p:txBody>
          <a:bodyPr/>
          <a:lstStyle>
            <a:lvl1pPr>
              <a:defRPr sz="2250"/>
            </a:lvl1pPr>
            <a:lvl2pPr>
              <a:defRPr sz="1875"/>
            </a:lvl2pPr>
            <a:lvl3pPr>
              <a:defRPr sz="1688"/>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354711" y="1439168"/>
            <a:ext cx="3789164" cy="599777"/>
          </a:xfrm>
        </p:spPr>
        <p:txBody>
          <a:bodyPr anchor="b"/>
          <a:lstStyle>
            <a:lvl1pPr marL="0" indent="0">
              <a:buNone/>
              <a:defRPr sz="2250" b="1"/>
            </a:lvl1pPr>
            <a:lvl2pPr marL="428625" indent="0">
              <a:buNone/>
              <a:defRPr sz="1875" b="1"/>
            </a:lvl2pPr>
            <a:lvl3pPr marL="857250" indent="0">
              <a:buNone/>
              <a:defRPr sz="1688" b="1"/>
            </a:lvl3pPr>
            <a:lvl4pPr marL="1285875" indent="0">
              <a:buNone/>
              <a:defRPr sz="1500" b="1"/>
            </a:lvl4pPr>
            <a:lvl5pPr marL="1714500" indent="0">
              <a:buNone/>
              <a:defRPr sz="1500" b="1"/>
            </a:lvl5pPr>
            <a:lvl6pPr marL="2143125" indent="0">
              <a:buNone/>
              <a:defRPr sz="1500" b="1"/>
            </a:lvl6pPr>
            <a:lvl7pPr marL="2571750" indent="0">
              <a:buNone/>
              <a:defRPr sz="1500" b="1"/>
            </a:lvl7pPr>
            <a:lvl8pPr marL="3000375" indent="0">
              <a:buNone/>
              <a:defRPr sz="1500" b="1"/>
            </a:lvl8pPr>
            <a:lvl9pPr marL="3429000" indent="0">
              <a:buNone/>
              <a:defRPr sz="1500" b="1"/>
            </a:lvl9pPr>
          </a:lstStyle>
          <a:p>
            <a:pPr lvl="0"/>
            <a:r>
              <a:rPr lang="en-US"/>
              <a:t>Click to edit Master text styles</a:t>
            </a:r>
          </a:p>
        </p:txBody>
      </p:sp>
      <p:sp>
        <p:nvSpPr>
          <p:cNvPr id="6" name="Content Placeholder 5"/>
          <p:cNvSpPr>
            <a:spLocks noGrp="1"/>
          </p:cNvSpPr>
          <p:nvPr>
            <p:ph sz="quarter" idx="4"/>
          </p:nvPr>
        </p:nvSpPr>
        <p:spPr>
          <a:xfrm>
            <a:off x="4354711" y="2038945"/>
            <a:ext cx="3789164" cy="3704333"/>
          </a:xfrm>
        </p:spPr>
        <p:txBody>
          <a:bodyPr/>
          <a:lstStyle>
            <a:lvl1pPr>
              <a:defRPr sz="2250"/>
            </a:lvl1pPr>
            <a:lvl2pPr>
              <a:defRPr sz="1875"/>
            </a:lvl2pPr>
            <a:lvl3pPr>
              <a:defRPr sz="1688"/>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212DA733-8E1B-4CDD-A136-5421A97098E9}"/>
              </a:ext>
            </a:extLst>
          </p:cNvPr>
          <p:cNvSpPr>
            <a:spLocks noGrp="1"/>
          </p:cNvSpPr>
          <p:nvPr>
            <p:ph type="dt" sz="half" idx="10"/>
          </p:nvPr>
        </p:nvSpPr>
        <p:spPr/>
        <p:txBody>
          <a:bodyPr/>
          <a:lstStyle>
            <a:lvl1pPr>
              <a:defRPr/>
            </a:lvl1pPr>
          </a:lstStyle>
          <a:p>
            <a:fld id="{15D8D739-10B1-4E41-898A-F4A5A661E1FB}" type="datetimeFigureOut">
              <a:rPr lang="en-CA" smtClean="0"/>
              <a:t>2022-10-27</a:t>
            </a:fld>
            <a:endParaRPr lang="en-CA"/>
          </a:p>
        </p:txBody>
      </p:sp>
      <p:sp>
        <p:nvSpPr>
          <p:cNvPr id="8" name="Footer Placeholder 4">
            <a:extLst>
              <a:ext uri="{FF2B5EF4-FFF2-40B4-BE49-F238E27FC236}">
                <a16:creationId xmlns:a16="http://schemas.microsoft.com/office/drawing/2014/main" id="{3ECBA0EA-025F-433A-B3DA-C5755D1B0BEC}"/>
              </a:ext>
            </a:extLst>
          </p:cNvPr>
          <p:cNvSpPr>
            <a:spLocks noGrp="1"/>
          </p:cNvSpPr>
          <p:nvPr>
            <p:ph type="ftr" sz="quarter" idx="11"/>
          </p:nvPr>
        </p:nvSpPr>
        <p:spPr/>
        <p:txBody>
          <a:bodyPr/>
          <a:lstStyle>
            <a:lvl1pPr>
              <a:defRPr/>
            </a:lvl1pPr>
          </a:lstStyle>
          <a:p>
            <a:endParaRPr lang="en-CA"/>
          </a:p>
        </p:txBody>
      </p:sp>
      <p:sp>
        <p:nvSpPr>
          <p:cNvPr id="9" name="Slide Number Placeholder 5">
            <a:extLst>
              <a:ext uri="{FF2B5EF4-FFF2-40B4-BE49-F238E27FC236}">
                <a16:creationId xmlns:a16="http://schemas.microsoft.com/office/drawing/2014/main" id="{26AE12ED-4F4C-428F-B896-8F108B8883F5}"/>
              </a:ext>
            </a:extLst>
          </p:cNvPr>
          <p:cNvSpPr>
            <a:spLocks noGrp="1"/>
          </p:cNvSpPr>
          <p:nvPr>
            <p:ph type="sldNum" sz="quarter" idx="12"/>
          </p:nvPr>
        </p:nvSpPr>
        <p:spPr/>
        <p:txBody>
          <a:bodyPr/>
          <a:lstStyle>
            <a:lvl1pPr>
              <a:defRPr/>
            </a:lvl1pPr>
          </a:lstStyle>
          <a:p>
            <a:fld id="{1F295870-6E49-49B3-8DA7-68540E0A3415}" type="slidenum">
              <a:rPr lang="en-CA" smtClean="0"/>
              <a:t>‹#›</a:t>
            </a:fld>
            <a:endParaRPr lang="en-CA"/>
          </a:p>
        </p:txBody>
      </p:sp>
    </p:spTree>
    <p:extLst>
      <p:ext uri="{BB962C8B-B14F-4D97-AF65-F5344CB8AC3E}">
        <p14:creationId xmlns:p14="http://schemas.microsoft.com/office/powerpoint/2010/main" val="10458317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71D9D54E-A7AE-4FE8-9523-9BE9D9A755D7}"/>
              </a:ext>
            </a:extLst>
          </p:cNvPr>
          <p:cNvSpPr>
            <a:spLocks noGrp="1"/>
          </p:cNvSpPr>
          <p:nvPr>
            <p:ph type="dt" sz="half" idx="10"/>
          </p:nvPr>
        </p:nvSpPr>
        <p:spPr/>
        <p:txBody>
          <a:bodyPr/>
          <a:lstStyle>
            <a:lvl1pPr>
              <a:defRPr/>
            </a:lvl1pPr>
          </a:lstStyle>
          <a:p>
            <a:fld id="{15D8D739-10B1-4E41-898A-F4A5A661E1FB}" type="datetimeFigureOut">
              <a:rPr lang="en-CA" smtClean="0"/>
              <a:t>2022-10-27</a:t>
            </a:fld>
            <a:endParaRPr lang="en-CA"/>
          </a:p>
        </p:txBody>
      </p:sp>
      <p:sp>
        <p:nvSpPr>
          <p:cNvPr id="4" name="Footer Placeholder 4">
            <a:extLst>
              <a:ext uri="{FF2B5EF4-FFF2-40B4-BE49-F238E27FC236}">
                <a16:creationId xmlns:a16="http://schemas.microsoft.com/office/drawing/2014/main" id="{871AE07C-5A10-4F48-B857-1E36118158C0}"/>
              </a:ext>
            </a:extLst>
          </p:cNvPr>
          <p:cNvSpPr>
            <a:spLocks noGrp="1"/>
          </p:cNvSpPr>
          <p:nvPr>
            <p:ph type="ftr" sz="quarter" idx="11"/>
          </p:nvPr>
        </p:nvSpPr>
        <p:spPr/>
        <p:txBody>
          <a:bodyPr/>
          <a:lstStyle>
            <a:lvl1pPr>
              <a:defRPr/>
            </a:lvl1pPr>
          </a:lstStyle>
          <a:p>
            <a:endParaRPr lang="en-CA"/>
          </a:p>
        </p:txBody>
      </p:sp>
      <p:sp>
        <p:nvSpPr>
          <p:cNvPr id="5" name="Slide Number Placeholder 5">
            <a:extLst>
              <a:ext uri="{FF2B5EF4-FFF2-40B4-BE49-F238E27FC236}">
                <a16:creationId xmlns:a16="http://schemas.microsoft.com/office/drawing/2014/main" id="{FDF7AE76-D0C0-4B70-8FA3-25AD54E52E49}"/>
              </a:ext>
            </a:extLst>
          </p:cNvPr>
          <p:cNvSpPr>
            <a:spLocks noGrp="1"/>
          </p:cNvSpPr>
          <p:nvPr>
            <p:ph type="sldNum" sz="quarter" idx="12"/>
          </p:nvPr>
        </p:nvSpPr>
        <p:spPr/>
        <p:txBody>
          <a:bodyPr/>
          <a:lstStyle>
            <a:lvl1pPr>
              <a:defRPr/>
            </a:lvl1pPr>
          </a:lstStyle>
          <a:p>
            <a:fld id="{1F295870-6E49-49B3-8DA7-68540E0A3415}" type="slidenum">
              <a:rPr lang="en-CA" smtClean="0"/>
              <a:t>‹#›</a:t>
            </a:fld>
            <a:endParaRPr lang="en-CA"/>
          </a:p>
        </p:txBody>
      </p:sp>
    </p:spTree>
    <p:extLst>
      <p:ext uri="{BB962C8B-B14F-4D97-AF65-F5344CB8AC3E}">
        <p14:creationId xmlns:p14="http://schemas.microsoft.com/office/powerpoint/2010/main" val="25682874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53C8ECF2-BEB7-47B6-AA46-6F738D49A061}"/>
              </a:ext>
            </a:extLst>
          </p:cNvPr>
          <p:cNvSpPr>
            <a:spLocks noGrp="1"/>
          </p:cNvSpPr>
          <p:nvPr>
            <p:ph type="dt" sz="half" idx="10"/>
          </p:nvPr>
        </p:nvSpPr>
        <p:spPr/>
        <p:txBody>
          <a:bodyPr/>
          <a:lstStyle>
            <a:lvl1pPr>
              <a:defRPr/>
            </a:lvl1pPr>
          </a:lstStyle>
          <a:p>
            <a:fld id="{15D8D739-10B1-4E41-898A-F4A5A661E1FB}" type="datetimeFigureOut">
              <a:rPr lang="en-CA" smtClean="0"/>
              <a:t>2022-10-27</a:t>
            </a:fld>
            <a:endParaRPr lang="en-CA"/>
          </a:p>
        </p:txBody>
      </p:sp>
      <p:sp>
        <p:nvSpPr>
          <p:cNvPr id="3" name="Footer Placeholder 4">
            <a:extLst>
              <a:ext uri="{FF2B5EF4-FFF2-40B4-BE49-F238E27FC236}">
                <a16:creationId xmlns:a16="http://schemas.microsoft.com/office/drawing/2014/main" id="{AB5E2D8B-600A-4ABC-A989-A2928AC369CD}"/>
              </a:ext>
            </a:extLst>
          </p:cNvPr>
          <p:cNvSpPr>
            <a:spLocks noGrp="1"/>
          </p:cNvSpPr>
          <p:nvPr>
            <p:ph type="ftr" sz="quarter" idx="11"/>
          </p:nvPr>
        </p:nvSpPr>
        <p:spPr/>
        <p:txBody>
          <a:bodyPr/>
          <a:lstStyle>
            <a:lvl1pPr>
              <a:defRPr/>
            </a:lvl1pPr>
          </a:lstStyle>
          <a:p>
            <a:endParaRPr lang="en-CA"/>
          </a:p>
        </p:txBody>
      </p:sp>
      <p:sp>
        <p:nvSpPr>
          <p:cNvPr id="4" name="Slide Number Placeholder 5">
            <a:extLst>
              <a:ext uri="{FF2B5EF4-FFF2-40B4-BE49-F238E27FC236}">
                <a16:creationId xmlns:a16="http://schemas.microsoft.com/office/drawing/2014/main" id="{3536F2DA-9CFA-4191-AA0D-7B87F1BF467B}"/>
              </a:ext>
            </a:extLst>
          </p:cNvPr>
          <p:cNvSpPr>
            <a:spLocks noGrp="1"/>
          </p:cNvSpPr>
          <p:nvPr>
            <p:ph type="sldNum" sz="quarter" idx="12"/>
          </p:nvPr>
        </p:nvSpPr>
        <p:spPr/>
        <p:txBody>
          <a:bodyPr/>
          <a:lstStyle>
            <a:lvl1pPr>
              <a:defRPr/>
            </a:lvl1pPr>
          </a:lstStyle>
          <a:p>
            <a:fld id="{1F295870-6E49-49B3-8DA7-68540E0A3415}" type="slidenum">
              <a:rPr lang="en-CA" smtClean="0"/>
              <a:t>‹#›</a:t>
            </a:fld>
            <a:endParaRPr lang="en-CA"/>
          </a:p>
        </p:txBody>
      </p:sp>
    </p:spTree>
    <p:extLst>
      <p:ext uri="{BB962C8B-B14F-4D97-AF65-F5344CB8AC3E}">
        <p14:creationId xmlns:p14="http://schemas.microsoft.com/office/powerpoint/2010/main" val="19185444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28626" y="255984"/>
            <a:ext cx="2820293" cy="1089422"/>
          </a:xfrm>
        </p:spPr>
        <p:txBody>
          <a:bodyPr anchor="b"/>
          <a:lstStyle>
            <a:lvl1pPr algn="l">
              <a:defRPr sz="1875" b="1"/>
            </a:lvl1pPr>
          </a:lstStyle>
          <a:p>
            <a:r>
              <a:rPr lang="en-US"/>
              <a:t>Click to edit Master title style</a:t>
            </a:r>
          </a:p>
        </p:txBody>
      </p:sp>
      <p:sp>
        <p:nvSpPr>
          <p:cNvPr id="3" name="Content Placeholder 2"/>
          <p:cNvSpPr>
            <a:spLocks noGrp="1"/>
          </p:cNvSpPr>
          <p:nvPr>
            <p:ph idx="1"/>
          </p:nvPr>
        </p:nvSpPr>
        <p:spPr>
          <a:xfrm>
            <a:off x="3351609" y="255985"/>
            <a:ext cx="4792266" cy="5487293"/>
          </a:xfrm>
        </p:spPr>
        <p:txBody>
          <a:bodyPr/>
          <a:lstStyle>
            <a:lvl1pPr>
              <a:defRPr sz="3000"/>
            </a:lvl1pPr>
            <a:lvl2pPr>
              <a:defRPr sz="2625"/>
            </a:lvl2pPr>
            <a:lvl3pPr>
              <a:defRPr sz="2250"/>
            </a:lvl3pPr>
            <a:lvl4pPr>
              <a:defRPr sz="1875"/>
            </a:lvl4pPr>
            <a:lvl5pPr>
              <a:defRPr sz="1875"/>
            </a:lvl5pPr>
            <a:lvl6pPr>
              <a:defRPr sz="1875"/>
            </a:lvl6pPr>
            <a:lvl7pPr>
              <a:defRPr sz="1875"/>
            </a:lvl7pPr>
            <a:lvl8pPr>
              <a:defRPr sz="1875"/>
            </a:lvl8pPr>
            <a:lvl9pPr>
              <a:defRPr sz="18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28626" y="1345406"/>
            <a:ext cx="2820293" cy="4397872"/>
          </a:xfrm>
        </p:spPr>
        <p:txBody>
          <a:bodyPr/>
          <a:lstStyle>
            <a:lvl1pPr marL="0" indent="0">
              <a:buNone/>
              <a:defRPr sz="1313"/>
            </a:lvl1pPr>
            <a:lvl2pPr marL="428625" indent="0">
              <a:buNone/>
              <a:defRPr sz="1125"/>
            </a:lvl2pPr>
            <a:lvl3pPr marL="857250" indent="0">
              <a:buNone/>
              <a:defRPr sz="938"/>
            </a:lvl3pPr>
            <a:lvl4pPr marL="1285875" indent="0">
              <a:buNone/>
              <a:defRPr sz="844"/>
            </a:lvl4pPr>
            <a:lvl5pPr marL="1714500" indent="0">
              <a:buNone/>
              <a:defRPr sz="844"/>
            </a:lvl5pPr>
            <a:lvl6pPr marL="2143125" indent="0">
              <a:buNone/>
              <a:defRPr sz="844"/>
            </a:lvl6pPr>
            <a:lvl7pPr marL="2571750" indent="0">
              <a:buNone/>
              <a:defRPr sz="844"/>
            </a:lvl7pPr>
            <a:lvl8pPr marL="3000375" indent="0">
              <a:buNone/>
              <a:defRPr sz="844"/>
            </a:lvl8pPr>
            <a:lvl9pPr marL="3429000" indent="0">
              <a:buNone/>
              <a:defRPr sz="844"/>
            </a:lvl9pPr>
          </a:lstStyle>
          <a:p>
            <a:pPr lvl="0"/>
            <a:r>
              <a:rPr lang="en-US"/>
              <a:t>Click to edit Master text styles</a:t>
            </a:r>
          </a:p>
        </p:txBody>
      </p:sp>
      <p:sp>
        <p:nvSpPr>
          <p:cNvPr id="5" name="Date Placeholder 3">
            <a:extLst>
              <a:ext uri="{FF2B5EF4-FFF2-40B4-BE49-F238E27FC236}">
                <a16:creationId xmlns:a16="http://schemas.microsoft.com/office/drawing/2014/main" id="{162919D7-C9BD-41D1-B75A-296EDA655AE8}"/>
              </a:ext>
            </a:extLst>
          </p:cNvPr>
          <p:cNvSpPr>
            <a:spLocks noGrp="1"/>
          </p:cNvSpPr>
          <p:nvPr>
            <p:ph type="dt" sz="half" idx="10"/>
          </p:nvPr>
        </p:nvSpPr>
        <p:spPr/>
        <p:txBody>
          <a:bodyPr/>
          <a:lstStyle>
            <a:lvl1pPr>
              <a:defRPr/>
            </a:lvl1pPr>
          </a:lstStyle>
          <a:p>
            <a:fld id="{15D8D739-10B1-4E41-898A-F4A5A661E1FB}" type="datetimeFigureOut">
              <a:rPr lang="en-CA" smtClean="0"/>
              <a:t>2022-10-27</a:t>
            </a:fld>
            <a:endParaRPr lang="en-CA"/>
          </a:p>
        </p:txBody>
      </p:sp>
      <p:sp>
        <p:nvSpPr>
          <p:cNvPr id="6" name="Footer Placeholder 4">
            <a:extLst>
              <a:ext uri="{FF2B5EF4-FFF2-40B4-BE49-F238E27FC236}">
                <a16:creationId xmlns:a16="http://schemas.microsoft.com/office/drawing/2014/main" id="{B84A4CF1-53C2-4759-9E48-0697A09404D3}"/>
              </a:ext>
            </a:extLst>
          </p:cNvPr>
          <p:cNvSpPr>
            <a:spLocks noGrp="1"/>
          </p:cNvSpPr>
          <p:nvPr>
            <p:ph type="ftr" sz="quarter" idx="11"/>
          </p:nvPr>
        </p:nvSpPr>
        <p:spPr/>
        <p:txBody>
          <a:bodyPr/>
          <a:lstStyle>
            <a:lvl1pPr>
              <a:defRPr/>
            </a:lvl1pPr>
          </a:lstStyle>
          <a:p>
            <a:endParaRPr lang="en-CA"/>
          </a:p>
        </p:txBody>
      </p:sp>
      <p:sp>
        <p:nvSpPr>
          <p:cNvPr id="7" name="Slide Number Placeholder 5">
            <a:extLst>
              <a:ext uri="{FF2B5EF4-FFF2-40B4-BE49-F238E27FC236}">
                <a16:creationId xmlns:a16="http://schemas.microsoft.com/office/drawing/2014/main" id="{F9D58E26-E1ED-4C04-B09B-D509731D4D4D}"/>
              </a:ext>
            </a:extLst>
          </p:cNvPr>
          <p:cNvSpPr>
            <a:spLocks noGrp="1"/>
          </p:cNvSpPr>
          <p:nvPr>
            <p:ph type="sldNum" sz="quarter" idx="12"/>
          </p:nvPr>
        </p:nvSpPr>
        <p:spPr/>
        <p:txBody>
          <a:bodyPr/>
          <a:lstStyle>
            <a:lvl1pPr>
              <a:defRPr/>
            </a:lvl1pPr>
          </a:lstStyle>
          <a:p>
            <a:fld id="{1F295870-6E49-49B3-8DA7-68540E0A3415}" type="slidenum">
              <a:rPr lang="en-CA" smtClean="0"/>
              <a:t>‹#›</a:t>
            </a:fld>
            <a:endParaRPr lang="en-CA"/>
          </a:p>
        </p:txBody>
      </p:sp>
    </p:spTree>
    <p:extLst>
      <p:ext uri="{BB962C8B-B14F-4D97-AF65-F5344CB8AC3E}">
        <p14:creationId xmlns:p14="http://schemas.microsoft.com/office/powerpoint/2010/main" val="18651050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1027" name="Text Placeholder 2">
            <a:extLst>
              <a:ext uri="{FF2B5EF4-FFF2-40B4-BE49-F238E27FC236}">
                <a16:creationId xmlns:a16="http://schemas.microsoft.com/office/drawing/2014/main" id="{65934E32-267C-4407-87B5-EE8B158ECDAB}"/>
              </a:ext>
            </a:extLst>
          </p:cNvPr>
          <p:cNvSpPr>
            <a:spLocks noGrp="1" noChangeArrowheads="1"/>
          </p:cNvSpPr>
          <p:nvPr>
            <p:ph type="body" idx="1"/>
          </p:nvPr>
        </p:nvSpPr>
        <p:spPr bwMode="auto">
          <a:xfrm>
            <a:off x="428625" y="1307455"/>
            <a:ext cx="7715250" cy="4243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CA" altLang="en-US" dirty="0"/>
          </a:p>
        </p:txBody>
      </p:sp>
      <p:sp>
        <p:nvSpPr>
          <p:cNvPr id="4" name="Date Placeholder 3">
            <a:extLst>
              <a:ext uri="{FF2B5EF4-FFF2-40B4-BE49-F238E27FC236}">
                <a16:creationId xmlns:a16="http://schemas.microsoft.com/office/drawing/2014/main" id="{9C31EDD7-1C4F-4E85-B0CF-954A506894F0}"/>
              </a:ext>
            </a:extLst>
          </p:cNvPr>
          <p:cNvSpPr>
            <a:spLocks noGrp="1"/>
          </p:cNvSpPr>
          <p:nvPr>
            <p:ph type="dt" sz="half" idx="2"/>
          </p:nvPr>
        </p:nvSpPr>
        <p:spPr>
          <a:xfrm>
            <a:off x="428625" y="5959078"/>
            <a:ext cx="2000250" cy="342305"/>
          </a:xfrm>
          <a:prstGeom prst="rect">
            <a:avLst/>
          </a:prstGeom>
        </p:spPr>
        <p:txBody>
          <a:bodyPr vert="horz" lIns="91440" tIns="45720" rIns="91440" bIns="45720" rtlCol="0" anchor="ctr"/>
          <a:lstStyle>
            <a:lvl1pPr algn="l" eaLnBrk="1" fontAlgn="auto" hangingPunct="1">
              <a:spcBef>
                <a:spcPts val="0"/>
              </a:spcBef>
              <a:spcAft>
                <a:spcPts val="0"/>
              </a:spcAft>
              <a:defRPr sz="1125" smtClean="0">
                <a:solidFill>
                  <a:schemeClr val="tx1">
                    <a:tint val="75000"/>
                  </a:schemeClr>
                </a:solidFill>
                <a:latin typeface="+mn-lt"/>
              </a:defRPr>
            </a:lvl1pPr>
          </a:lstStyle>
          <a:p>
            <a:fld id="{15D8D739-10B1-4E41-898A-F4A5A661E1FB}" type="datetimeFigureOut">
              <a:rPr lang="en-CA" smtClean="0"/>
              <a:t>2022-10-27</a:t>
            </a:fld>
            <a:endParaRPr lang="en-CA"/>
          </a:p>
        </p:txBody>
      </p:sp>
      <p:sp>
        <p:nvSpPr>
          <p:cNvPr id="5" name="Footer Placeholder 4">
            <a:extLst>
              <a:ext uri="{FF2B5EF4-FFF2-40B4-BE49-F238E27FC236}">
                <a16:creationId xmlns:a16="http://schemas.microsoft.com/office/drawing/2014/main" id="{CC540201-63CB-4A9F-8758-1A674FCB1454}"/>
              </a:ext>
            </a:extLst>
          </p:cNvPr>
          <p:cNvSpPr>
            <a:spLocks noGrp="1"/>
          </p:cNvSpPr>
          <p:nvPr>
            <p:ph type="ftr" sz="quarter" idx="3"/>
          </p:nvPr>
        </p:nvSpPr>
        <p:spPr>
          <a:xfrm>
            <a:off x="2928938" y="5959078"/>
            <a:ext cx="2714625" cy="342305"/>
          </a:xfrm>
          <a:prstGeom prst="rect">
            <a:avLst/>
          </a:prstGeom>
        </p:spPr>
        <p:txBody>
          <a:bodyPr vert="horz" lIns="91440" tIns="45720" rIns="91440" bIns="45720" rtlCol="0" anchor="ctr"/>
          <a:lstStyle>
            <a:lvl1pPr algn="ctr" eaLnBrk="1" fontAlgn="auto" hangingPunct="1">
              <a:spcBef>
                <a:spcPts val="0"/>
              </a:spcBef>
              <a:spcAft>
                <a:spcPts val="0"/>
              </a:spcAft>
              <a:defRPr sz="1125">
                <a:solidFill>
                  <a:schemeClr val="tx1">
                    <a:tint val="75000"/>
                  </a:schemeClr>
                </a:solidFill>
                <a:latin typeface="+mn-lt"/>
              </a:defRPr>
            </a:lvl1pPr>
          </a:lstStyle>
          <a:p>
            <a:endParaRPr lang="en-CA"/>
          </a:p>
        </p:txBody>
      </p:sp>
      <p:sp>
        <p:nvSpPr>
          <p:cNvPr id="6" name="Slide Number Placeholder 5">
            <a:extLst>
              <a:ext uri="{FF2B5EF4-FFF2-40B4-BE49-F238E27FC236}">
                <a16:creationId xmlns:a16="http://schemas.microsoft.com/office/drawing/2014/main" id="{2DAB49E4-A0B7-470A-8CC0-E6243A240047}"/>
              </a:ext>
            </a:extLst>
          </p:cNvPr>
          <p:cNvSpPr>
            <a:spLocks noGrp="1"/>
          </p:cNvSpPr>
          <p:nvPr>
            <p:ph type="sldNum" sz="quarter" idx="4"/>
          </p:nvPr>
        </p:nvSpPr>
        <p:spPr>
          <a:xfrm>
            <a:off x="6143625" y="5959078"/>
            <a:ext cx="2000250" cy="342305"/>
          </a:xfrm>
          <a:prstGeom prst="rect">
            <a:avLst/>
          </a:prstGeom>
        </p:spPr>
        <p:txBody>
          <a:bodyPr vert="horz" lIns="91440" tIns="45720" rIns="91440" bIns="45720" rtlCol="0" anchor="ctr"/>
          <a:lstStyle>
            <a:lvl1pPr algn="r" eaLnBrk="1" fontAlgn="auto" hangingPunct="1">
              <a:spcBef>
                <a:spcPts val="0"/>
              </a:spcBef>
              <a:spcAft>
                <a:spcPts val="0"/>
              </a:spcAft>
              <a:defRPr sz="1125" smtClean="0">
                <a:solidFill>
                  <a:schemeClr val="tx1">
                    <a:tint val="75000"/>
                  </a:schemeClr>
                </a:solidFill>
                <a:latin typeface="+mn-lt"/>
              </a:defRPr>
            </a:lvl1pPr>
          </a:lstStyle>
          <a:p>
            <a:fld id="{1F295870-6E49-49B3-8DA7-68540E0A3415}" type="slidenum">
              <a:rPr lang="en-CA" smtClean="0"/>
              <a:t>‹#›</a:t>
            </a:fld>
            <a:endParaRPr lang="en-CA"/>
          </a:p>
        </p:txBody>
      </p:sp>
      <p:sp>
        <p:nvSpPr>
          <p:cNvPr id="3" name="Rectangle 2">
            <a:extLst>
              <a:ext uri="{FF2B5EF4-FFF2-40B4-BE49-F238E27FC236}">
                <a16:creationId xmlns:a16="http://schemas.microsoft.com/office/drawing/2014/main" id="{3C556769-3A6E-4D3B-86A6-AA99A2F274AB}"/>
              </a:ext>
            </a:extLst>
          </p:cNvPr>
          <p:cNvSpPr/>
          <p:nvPr userDrawn="1"/>
        </p:nvSpPr>
        <p:spPr>
          <a:xfrm>
            <a:off x="0" y="160020"/>
            <a:ext cx="4949190" cy="5143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26" name="Title Placeholder 1">
            <a:extLst>
              <a:ext uri="{FF2B5EF4-FFF2-40B4-BE49-F238E27FC236}">
                <a16:creationId xmlns:a16="http://schemas.microsoft.com/office/drawing/2014/main" id="{D36FAA11-82AE-4EF6-B591-009735C04AB5}"/>
              </a:ext>
            </a:extLst>
          </p:cNvPr>
          <p:cNvSpPr>
            <a:spLocks noGrp="1" noChangeArrowheads="1"/>
          </p:cNvSpPr>
          <p:nvPr>
            <p:ph type="title"/>
          </p:nvPr>
        </p:nvSpPr>
        <p:spPr bwMode="auto">
          <a:xfrm>
            <a:off x="148590" y="70872"/>
            <a:ext cx="4137660" cy="675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CA" altLang="en-US" dirty="0"/>
          </a:p>
        </p:txBody>
      </p:sp>
    </p:spTree>
    <p:extLst>
      <p:ext uri="{BB962C8B-B14F-4D97-AF65-F5344CB8AC3E}">
        <p14:creationId xmlns:p14="http://schemas.microsoft.com/office/powerpoint/2010/main" val="2856022627"/>
      </p:ext>
    </p:extLst>
  </p:cSld>
  <p:clrMap bg1="lt1" tx1="dk1" bg2="lt2" tx2="dk2" accent1="accent1" accent2="accent2" accent3="accent3" accent4="accent4" accent5="accent5" accent6="accent6" hlink="hlink" folHlink="folHlink"/>
  <p:sldLayoutIdLst>
    <p:sldLayoutId id="2147483684"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Lst>
  <p:txStyles>
    <p:titleStyle>
      <a:lvl1pPr algn="ctr" rtl="0" eaLnBrk="1" fontAlgn="base" hangingPunct="1">
        <a:spcBef>
          <a:spcPct val="0"/>
        </a:spcBef>
        <a:spcAft>
          <a:spcPct val="0"/>
        </a:spcAft>
        <a:defRPr sz="2400" kern="1200">
          <a:solidFill>
            <a:schemeClr val="tx1"/>
          </a:solidFill>
          <a:latin typeface="+mj-lt"/>
          <a:ea typeface="+mj-ea"/>
          <a:cs typeface="+mj-cs"/>
        </a:defRPr>
      </a:lvl1pPr>
      <a:lvl2pPr algn="ctr" rtl="0" eaLnBrk="1" fontAlgn="base" hangingPunct="1">
        <a:spcBef>
          <a:spcPct val="0"/>
        </a:spcBef>
        <a:spcAft>
          <a:spcPct val="0"/>
        </a:spcAft>
        <a:defRPr sz="4125">
          <a:solidFill>
            <a:schemeClr val="tx1"/>
          </a:solidFill>
          <a:latin typeface="Calibri" panose="020F0502020204030204" pitchFamily="34" charset="0"/>
        </a:defRPr>
      </a:lvl2pPr>
      <a:lvl3pPr algn="ctr" rtl="0" eaLnBrk="1" fontAlgn="base" hangingPunct="1">
        <a:spcBef>
          <a:spcPct val="0"/>
        </a:spcBef>
        <a:spcAft>
          <a:spcPct val="0"/>
        </a:spcAft>
        <a:defRPr sz="4125">
          <a:solidFill>
            <a:schemeClr val="tx1"/>
          </a:solidFill>
          <a:latin typeface="Calibri" panose="020F0502020204030204" pitchFamily="34" charset="0"/>
        </a:defRPr>
      </a:lvl3pPr>
      <a:lvl4pPr algn="ctr" rtl="0" eaLnBrk="1" fontAlgn="base" hangingPunct="1">
        <a:spcBef>
          <a:spcPct val="0"/>
        </a:spcBef>
        <a:spcAft>
          <a:spcPct val="0"/>
        </a:spcAft>
        <a:defRPr sz="4125">
          <a:solidFill>
            <a:schemeClr val="tx1"/>
          </a:solidFill>
          <a:latin typeface="Calibri" panose="020F0502020204030204" pitchFamily="34" charset="0"/>
        </a:defRPr>
      </a:lvl4pPr>
      <a:lvl5pPr algn="ctr" rtl="0" eaLnBrk="1" fontAlgn="base" hangingPunct="1">
        <a:spcBef>
          <a:spcPct val="0"/>
        </a:spcBef>
        <a:spcAft>
          <a:spcPct val="0"/>
        </a:spcAft>
        <a:defRPr sz="4125">
          <a:solidFill>
            <a:schemeClr val="tx1"/>
          </a:solidFill>
          <a:latin typeface="Calibri" panose="020F0502020204030204" pitchFamily="34" charset="0"/>
        </a:defRPr>
      </a:lvl5pPr>
      <a:lvl6pPr marL="428625" algn="ctr" rtl="0" eaLnBrk="1" fontAlgn="base" hangingPunct="1">
        <a:spcBef>
          <a:spcPct val="0"/>
        </a:spcBef>
        <a:spcAft>
          <a:spcPct val="0"/>
        </a:spcAft>
        <a:defRPr sz="4125">
          <a:solidFill>
            <a:schemeClr val="tx1"/>
          </a:solidFill>
          <a:latin typeface="Calibri" panose="020F0502020204030204" pitchFamily="34" charset="0"/>
        </a:defRPr>
      </a:lvl6pPr>
      <a:lvl7pPr marL="857250" algn="ctr" rtl="0" eaLnBrk="1" fontAlgn="base" hangingPunct="1">
        <a:spcBef>
          <a:spcPct val="0"/>
        </a:spcBef>
        <a:spcAft>
          <a:spcPct val="0"/>
        </a:spcAft>
        <a:defRPr sz="4125">
          <a:solidFill>
            <a:schemeClr val="tx1"/>
          </a:solidFill>
          <a:latin typeface="Calibri" panose="020F0502020204030204" pitchFamily="34" charset="0"/>
        </a:defRPr>
      </a:lvl7pPr>
      <a:lvl8pPr marL="1285875" algn="ctr" rtl="0" eaLnBrk="1" fontAlgn="base" hangingPunct="1">
        <a:spcBef>
          <a:spcPct val="0"/>
        </a:spcBef>
        <a:spcAft>
          <a:spcPct val="0"/>
        </a:spcAft>
        <a:defRPr sz="4125">
          <a:solidFill>
            <a:schemeClr val="tx1"/>
          </a:solidFill>
          <a:latin typeface="Calibri" panose="020F0502020204030204" pitchFamily="34" charset="0"/>
        </a:defRPr>
      </a:lvl8pPr>
      <a:lvl9pPr marL="1714500" algn="ctr" rtl="0" eaLnBrk="1" fontAlgn="base" hangingPunct="1">
        <a:spcBef>
          <a:spcPct val="0"/>
        </a:spcBef>
        <a:spcAft>
          <a:spcPct val="0"/>
        </a:spcAft>
        <a:defRPr sz="4125">
          <a:solidFill>
            <a:schemeClr val="tx1"/>
          </a:solidFill>
          <a:latin typeface="Calibri" panose="020F0502020204030204" pitchFamily="34" charset="0"/>
        </a:defRPr>
      </a:lvl9pPr>
    </p:titleStyle>
    <p:bodyStyle>
      <a:lvl1pPr marL="321469" indent="-321469" algn="l" rtl="0" eaLnBrk="1" fontAlgn="base" hangingPunct="1">
        <a:spcBef>
          <a:spcPct val="20000"/>
        </a:spcBef>
        <a:spcAft>
          <a:spcPct val="0"/>
        </a:spcAft>
        <a:buFont typeface="Arial" panose="020B0604020202020204" pitchFamily="34" charset="0"/>
        <a:buChar char="•"/>
        <a:defRPr sz="3000" kern="1200">
          <a:solidFill>
            <a:schemeClr val="bg1"/>
          </a:solidFill>
          <a:latin typeface="+mn-lt"/>
          <a:ea typeface="+mn-ea"/>
          <a:cs typeface="+mn-cs"/>
        </a:defRPr>
      </a:lvl1pPr>
      <a:lvl2pPr marL="696516" indent="-267891" algn="l" rtl="0" eaLnBrk="1" fontAlgn="base" hangingPunct="1">
        <a:spcBef>
          <a:spcPct val="20000"/>
        </a:spcBef>
        <a:spcAft>
          <a:spcPct val="0"/>
        </a:spcAft>
        <a:buFont typeface="Arial" panose="020B0604020202020204" pitchFamily="34" charset="0"/>
        <a:buChar char="–"/>
        <a:defRPr sz="2625" kern="1200">
          <a:solidFill>
            <a:schemeClr val="bg1"/>
          </a:solidFill>
          <a:latin typeface="+mn-lt"/>
          <a:ea typeface="+mn-ea"/>
          <a:cs typeface="+mn-cs"/>
        </a:defRPr>
      </a:lvl2pPr>
      <a:lvl3pPr marL="1071563" indent="-214313" algn="l" rtl="0" eaLnBrk="1" fontAlgn="base" hangingPunct="1">
        <a:spcBef>
          <a:spcPct val="20000"/>
        </a:spcBef>
        <a:spcAft>
          <a:spcPct val="0"/>
        </a:spcAft>
        <a:buFont typeface="Arial" panose="020B0604020202020204" pitchFamily="34" charset="0"/>
        <a:buChar char="•"/>
        <a:defRPr sz="2250" kern="1200">
          <a:solidFill>
            <a:schemeClr val="bg1"/>
          </a:solidFill>
          <a:latin typeface="+mn-lt"/>
          <a:ea typeface="+mn-ea"/>
          <a:cs typeface="+mn-cs"/>
        </a:defRPr>
      </a:lvl3pPr>
      <a:lvl4pPr marL="1500188" indent="-214313" algn="l" rtl="0" eaLnBrk="1" fontAlgn="base" hangingPunct="1">
        <a:spcBef>
          <a:spcPct val="20000"/>
        </a:spcBef>
        <a:spcAft>
          <a:spcPct val="0"/>
        </a:spcAft>
        <a:buFont typeface="Arial" panose="020B0604020202020204" pitchFamily="34" charset="0"/>
        <a:buChar char="–"/>
        <a:defRPr sz="1875" kern="1200">
          <a:solidFill>
            <a:schemeClr val="bg1"/>
          </a:solidFill>
          <a:latin typeface="+mn-lt"/>
          <a:ea typeface="+mn-ea"/>
          <a:cs typeface="+mn-cs"/>
        </a:defRPr>
      </a:lvl4pPr>
      <a:lvl5pPr marL="1928813" indent="-214313" algn="l" rtl="0" eaLnBrk="1" fontAlgn="base" hangingPunct="1">
        <a:spcBef>
          <a:spcPct val="20000"/>
        </a:spcBef>
        <a:spcAft>
          <a:spcPct val="0"/>
        </a:spcAft>
        <a:buFont typeface="Arial" panose="020B0604020202020204" pitchFamily="34" charset="0"/>
        <a:buChar char="»"/>
        <a:defRPr sz="1875" kern="1200">
          <a:solidFill>
            <a:schemeClr val="bg1"/>
          </a:solidFill>
          <a:latin typeface="+mn-lt"/>
          <a:ea typeface="+mn-ea"/>
          <a:cs typeface="+mn-cs"/>
        </a:defRPr>
      </a:lvl5pPr>
      <a:lvl6pPr marL="2357438"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6pPr>
      <a:lvl7pPr marL="2786063"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7pPr>
      <a:lvl8pPr marL="3214688"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8pPr>
      <a:lvl9pPr marL="3643313"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9pPr>
    </p:bodyStyle>
    <p:otherStyle>
      <a:defPPr>
        <a:defRPr lang="en-US"/>
      </a:defPPr>
      <a:lvl1pPr marL="0" algn="l" defTabSz="857250" rtl="0" eaLnBrk="1" latinLnBrk="0" hangingPunct="1">
        <a:defRPr sz="1688" kern="1200">
          <a:solidFill>
            <a:schemeClr val="tx1"/>
          </a:solidFill>
          <a:latin typeface="+mn-lt"/>
          <a:ea typeface="+mn-ea"/>
          <a:cs typeface="+mn-cs"/>
        </a:defRPr>
      </a:lvl1pPr>
      <a:lvl2pPr marL="428625" algn="l" defTabSz="857250" rtl="0" eaLnBrk="1" latinLnBrk="0" hangingPunct="1">
        <a:defRPr sz="1688" kern="1200">
          <a:solidFill>
            <a:schemeClr val="tx1"/>
          </a:solidFill>
          <a:latin typeface="+mn-lt"/>
          <a:ea typeface="+mn-ea"/>
          <a:cs typeface="+mn-cs"/>
        </a:defRPr>
      </a:lvl2pPr>
      <a:lvl3pPr marL="857250" algn="l" defTabSz="857250" rtl="0" eaLnBrk="1" latinLnBrk="0" hangingPunct="1">
        <a:defRPr sz="1688" kern="1200">
          <a:solidFill>
            <a:schemeClr val="tx1"/>
          </a:solidFill>
          <a:latin typeface="+mn-lt"/>
          <a:ea typeface="+mn-ea"/>
          <a:cs typeface="+mn-cs"/>
        </a:defRPr>
      </a:lvl3pPr>
      <a:lvl4pPr marL="1285875" algn="l" defTabSz="857250" rtl="0" eaLnBrk="1" latinLnBrk="0" hangingPunct="1">
        <a:defRPr sz="1688" kern="1200">
          <a:solidFill>
            <a:schemeClr val="tx1"/>
          </a:solidFill>
          <a:latin typeface="+mn-lt"/>
          <a:ea typeface="+mn-ea"/>
          <a:cs typeface="+mn-cs"/>
        </a:defRPr>
      </a:lvl4pPr>
      <a:lvl5pPr marL="1714500" algn="l" defTabSz="857250" rtl="0" eaLnBrk="1" latinLnBrk="0" hangingPunct="1">
        <a:defRPr sz="1688" kern="1200">
          <a:solidFill>
            <a:schemeClr val="tx1"/>
          </a:solidFill>
          <a:latin typeface="+mn-lt"/>
          <a:ea typeface="+mn-ea"/>
          <a:cs typeface="+mn-cs"/>
        </a:defRPr>
      </a:lvl5pPr>
      <a:lvl6pPr marL="2143125" algn="l" defTabSz="857250" rtl="0" eaLnBrk="1" latinLnBrk="0" hangingPunct="1">
        <a:defRPr sz="1688" kern="1200">
          <a:solidFill>
            <a:schemeClr val="tx1"/>
          </a:solidFill>
          <a:latin typeface="+mn-lt"/>
          <a:ea typeface="+mn-ea"/>
          <a:cs typeface="+mn-cs"/>
        </a:defRPr>
      </a:lvl6pPr>
      <a:lvl7pPr marL="2571750" algn="l" defTabSz="857250" rtl="0" eaLnBrk="1" latinLnBrk="0" hangingPunct="1">
        <a:defRPr sz="1688" kern="1200">
          <a:solidFill>
            <a:schemeClr val="tx1"/>
          </a:solidFill>
          <a:latin typeface="+mn-lt"/>
          <a:ea typeface="+mn-ea"/>
          <a:cs typeface="+mn-cs"/>
        </a:defRPr>
      </a:lvl7pPr>
      <a:lvl8pPr marL="3000375" algn="l" defTabSz="857250" rtl="0" eaLnBrk="1" latinLnBrk="0" hangingPunct="1">
        <a:defRPr sz="1688" kern="1200">
          <a:solidFill>
            <a:schemeClr val="tx1"/>
          </a:solidFill>
          <a:latin typeface="+mn-lt"/>
          <a:ea typeface="+mn-ea"/>
          <a:cs typeface="+mn-cs"/>
        </a:defRPr>
      </a:lvl8pPr>
      <a:lvl9pPr marL="3429000" algn="l" defTabSz="857250" rtl="0" eaLnBrk="1" latinLnBrk="0" hangingPunct="1">
        <a:defRPr sz="168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220.png"/><Relationship Id="rId2" Type="http://schemas.openxmlformats.org/officeDocument/2006/relationships/notesSlide" Target="../notesSlides/notesSlide13.xml"/><Relationship Id="rId1" Type="http://schemas.openxmlformats.org/officeDocument/2006/relationships/slideLayout" Target="../slideLayouts/slideLayout5.xml"/><Relationship Id="rId5" Type="http://schemas.openxmlformats.org/officeDocument/2006/relationships/image" Target="../media/image25.png"/><Relationship Id="rId4" Type="http://schemas.openxmlformats.org/officeDocument/2006/relationships/image" Target="../media/image24.jpeg"/></Relationships>
</file>

<file path=ppt/slides/_rels/slide2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slides/_rels/slide28.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slides/_rels/slide29.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5.xml"/><Relationship Id="rId4" Type="http://schemas.openxmlformats.org/officeDocument/2006/relationships/image" Target="../media/image35.jpeg"/></Relationships>
</file>

<file path=ppt/slides/_rels/slide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7.svg"/><Relationship Id="rId18" Type="http://schemas.openxmlformats.org/officeDocument/2006/relationships/image" Target="../media/image52.png"/><Relationship Id="rId3" Type="http://schemas.openxmlformats.org/officeDocument/2006/relationships/image" Target="../media/image37.svg"/><Relationship Id="rId7" Type="http://schemas.openxmlformats.org/officeDocument/2006/relationships/image" Target="../media/image41.svg"/><Relationship Id="rId12" Type="http://schemas.openxmlformats.org/officeDocument/2006/relationships/image" Target="../media/image46.png"/><Relationship Id="rId17" Type="http://schemas.openxmlformats.org/officeDocument/2006/relationships/image" Target="../media/image51.svg"/><Relationship Id="rId2" Type="http://schemas.openxmlformats.org/officeDocument/2006/relationships/image" Target="../media/image36.png"/><Relationship Id="rId16" Type="http://schemas.openxmlformats.org/officeDocument/2006/relationships/image" Target="../media/image50.png"/><Relationship Id="rId1" Type="http://schemas.openxmlformats.org/officeDocument/2006/relationships/slideLayout" Target="../slideLayouts/slideLayout5.xml"/><Relationship Id="rId6" Type="http://schemas.openxmlformats.org/officeDocument/2006/relationships/image" Target="../media/image40.png"/><Relationship Id="rId11" Type="http://schemas.openxmlformats.org/officeDocument/2006/relationships/image" Target="../media/image45.svg"/><Relationship Id="rId5" Type="http://schemas.openxmlformats.org/officeDocument/2006/relationships/image" Target="../media/image39.svg"/><Relationship Id="rId15" Type="http://schemas.openxmlformats.org/officeDocument/2006/relationships/image" Target="../media/image49.svg"/><Relationship Id="rId10" Type="http://schemas.openxmlformats.org/officeDocument/2006/relationships/image" Target="../media/image44.png"/><Relationship Id="rId19" Type="http://schemas.openxmlformats.org/officeDocument/2006/relationships/image" Target="../media/image53.svg"/><Relationship Id="rId4" Type="http://schemas.openxmlformats.org/officeDocument/2006/relationships/image" Target="../media/image38.png"/><Relationship Id="rId9" Type="http://schemas.openxmlformats.org/officeDocument/2006/relationships/image" Target="../media/image43.svg"/><Relationship Id="rId14" Type="http://schemas.openxmlformats.org/officeDocument/2006/relationships/image" Target="../media/image48.png"/></Relationships>
</file>

<file path=ppt/slides/_rels/slide31.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57.jp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hyperlink" Target="https://energy.gov.bz/2020-annual-energy-report/" TargetMode="Externa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7" Type="http://schemas.openxmlformats.org/officeDocument/2006/relationships/image" Target="../media/image12.jp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11.jpg"/><Relationship Id="rId5" Type="http://schemas.openxmlformats.org/officeDocument/2006/relationships/image" Target="../media/image10.jpeg"/><Relationship Id="rId4" Type="http://schemas.openxmlformats.org/officeDocument/2006/relationships/image" Target="../media/image9.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14.png"/></Relationships>
</file>

<file path=ppt/slides/_rels/slide60.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tennis court with palm trees&#10;&#10;Description automatically generated with medium confidence">
            <a:extLst>
              <a:ext uri="{FF2B5EF4-FFF2-40B4-BE49-F238E27FC236}">
                <a16:creationId xmlns:a16="http://schemas.microsoft.com/office/drawing/2014/main" id="{54751BC6-ECB8-0748-AF08-BEFB97606B52}"/>
              </a:ext>
            </a:extLst>
          </p:cNvPr>
          <p:cNvPicPr>
            <a:picLocks noChangeAspect="1"/>
          </p:cNvPicPr>
          <p:nvPr/>
        </p:nvPicPr>
        <p:blipFill>
          <a:blip r:embed="rId2"/>
          <a:stretch>
            <a:fillRect/>
          </a:stretch>
        </p:blipFill>
        <p:spPr>
          <a:xfrm>
            <a:off x="-109243" y="305733"/>
            <a:ext cx="9441332" cy="6299139"/>
          </a:xfrm>
          <a:prstGeom prst="rect">
            <a:avLst/>
          </a:prstGeom>
        </p:spPr>
      </p:pic>
      <p:sp>
        <p:nvSpPr>
          <p:cNvPr id="4" name="Rectangle 3">
            <a:extLst>
              <a:ext uri="{FF2B5EF4-FFF2-40B4-BE49-F238E27FC236}">
                <a16:creationId xmlns:a16="http://schemas.microsoft.com/office/drawing/2014/main" id="{B74FB872-804A-F54A-8317-B1BD8F3F1A78}"/>
              </a:ext>
            </a:extLst>
          </p:cNvPr>
          <p:cNvSpPr/>
          <p:nvPr/>
        </p:nvSpPr>
        <p:spPr>
          <a:xfrm>
            <a:off x="-616352" y="510014"/>
            <a:ext cx="10266028" cy="1276109"/>
          </a:xfrm>
          <a:prstGeom prst="rect">
            <a:avLst/>
          </a:prstGeom>
          <a:solidFill>
            <a:schemeClr val="tx1">
              <a:lumMod val="50000"/>
              <a:lumOff val="50000"/>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riangle 1">
            <a:extLst>
              <a:ext uri="{FF2B5EF4-FFF2-40B4-BE49-F238E27FC236}">
                <a16:creationId xmlns:a16="http://schemas.microsoft.com/office/drawing/2014/main" id="{01C572AF-A586-AC45-A4BF-58191406BCE9}"/>
              </a:ext>
            </a:extLst>
          </p:cNvPr>
          <p:cNvSpPr/>
          <p:nvPr/>
        </p:nvSpPr>
        <p:spPr>
          <a:xfrm rot="20712204">
            <a:off x="-2821251" y="-1281538"/>
            <a:ext cx="8075654" cy="9103068"/>
          </a:xfrm>
          <a:prstGeom prst="triangle">
            <a:avLst/>
          </a:prstGeom>
          <a:solidFill>
            <a:srgbClr val="10497E">
              <a:alpha val="867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TextBox 2">
            <a:extLst>
              <a:ext uri="{FF2B5EF4-FFF2-40B4-BE49-F238E27FC236}">
                <a16:creationId xmlns:a16="http://schemas.microsoft.com/office/drawing/2014/main" id="{56F24F58-9C31-E443-A04B-717FE2D08411}"/>
              </a:ext>
            </a:extLst>
          </p:cNvPr>
          <p:cNvSpPr txBox="1"/>
          <p:nvPr/>
        </p:nvSpPr>
        <p:spPr>
          <a:xfrm>
            <a:off x="0" y="2621538"/>
            <a:ext cx="4079924" cy="1477328"/>
          </a:xfrm>
          <a:prstGeom prst="rect">
            <a:avLst/>
          </a:prstGeom>
          <a:noFill/>
        </p:spPr>
        <p:txBody>
          <a:bodyPr wrap="square" rtlCol="0">
            <a:spAutoFit/>
          </a:bodyPr>
          <a:lstStyle/>
          <a:p>
            <a:r>
              <a:rPr lang="en-US" sz="2100" b="1" dirty="0">
                <a:solidFill>
                  <a:schemeClr val="bg1"/>
                </a:solidFill>
                <a:latin typeface="Arial" panose="020B0604020202020204" pitchFamily="34" charset="0"/>
                <a:cs typeface="Arial" panose="020B0604020202020204" pitchFamily="34" charset="0"/>
              </a:rPr>
              <a:t>Design and Implementation of Pilot of a TVET Renewable Energy Course </a:t>
            </a:r>
            <a:endParaRPr lang="en-CA" sz="2100" b="1" dirty="0">
              <a:solidFill>
                <a:schemeClr val="bg1"/>
              </a:solidFill>
              <a:latin typeface="Arial" panose="020B0604020202020204" pitchFamily="34" charset="0"/>
              <a:cs typeface="Arial" panose="020B0604020202020204" pitchFamily="34" charset="0"/>
            </a:endParaRPr>
          </a:p>
          <a:p>
            <a:endParaRPr lang="en-US" sz="2700" b="1" dirty="0">
              <a:solidFill>
                <a:schemeClr val="bg1"/>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41070E36-A84C-1C45-A804-243B343AE34B}"/>
              </a:ext>
            </a:extLst>
          </p:cNvPr>
          <p:cNvSpPr txBox="1"/>
          <p:nvPr/>
        </p:nvSpPr>
        <p:spPr>
          <a:xfrm>
            <a:off x="0" y="3930190"/>
            <a:ext cx="3585258" cy="923330"/>
          </a:xfrm>
          <a:prstGeom prst="rect">
            <a:avLst/>
          </a:prstGeom>
          <a:noFill/>
        </p:spPr>
        <p:txBody>
          <a:bodyPr wrap="square" rtlCol="0">
            <a:spAutoFit/>
          </a:bodyPr>
          <a:lstStyle/>
          <a:p>
            <a:r>
              <a:rPr lang="en-US" dirty="0">
                <a:solidFill>
                  <a:schemeClr val="bg1"/>
                </a:solidFill>
                <a:latin typeface="Arial" panose="020B0604020202020204" pitchFamily="34" charset="0"/>
                <a:cs typeface="Arial" panose="020B0604020202020204" pitchFamily="34" charset="0"/>
              </a:rPr>
              <a:t>DELIVERABLE #5 - TRAINING COURSES &amp; PROFESSIONAL DEVELOPMENT</a:t>
            </a:r>
          </a:p>
        </p:txBody>
      </p:sp>
      <p:pic>
        <p:nvPicPr>
          <p:cNvPr id="20" name="Picture 19" descr="Logo&#10;&#10;Description automatically generated">
            <a:extLst>
              <a:ext uri="{FF2B5EF4-FFF2-40B4-BE49-F238E27FC236}">
                <a16:creationId xmlns:a16="http://schemas.microsoft.com/office/drawing/2014/main" id="{5A1FD6FA-1557-EC45-9A09-17E0F4C629FB}"/>
              </a:ext>
            </a:extLst>
          </p:cNvPr>
          <p:cNvPicPr>
            <a:picLocks noChangeAspect="1"/>
          </p:cNvPicPr>
          <p:nvPr/>
        </p:nvPicPr>
        <p:blipFill>
          <a:blip r:embed="rId3" cstate="print"/>
          <a:stretch>
            <a:fillRect/>
          </a:stretch>
        </p:blipFill>
        <p:spPr>
          <a:xfrm>
            <a:off x="2520000" y="1079999"/>
            <a:ext cx="1984343" cy="657569"/>
          </a:xfrm>
          <a:prstGeom prst="rect">
            <a:avLst/>
          </a:prstGeom>
        </p:spPr>
      </p:pic>
      <p:sp>
        <p:nvSpPr>
          <p:cNvPr id="21" name="TextBox 20">
            <a:extLst>
              <a:ext uri="{FF2B5EF4-FFF2-40B4-BE49-F238E27FC236}">
                <a16:creationId xmlns:a16="http://schemas.microsoft.com/office/drawing/2014/main" id="{AC5D84BA-C6D1-7542-99D8-CD38963AB23C}"/>
              </a:ext>
            </a:extLst>
          </p:cNvPr>
          <p:cNvSpPr txBox="1"/>
          <p:nvPr/>
        </p:nvSpPr>
        <p:spPr>
          <a:xfrm>
            <a:off x="-1" y="5107435"/>
            <a:ext cx="3467478" cy="507831"/>
          </a:xfrm>
          <a:prstGeom prst="rect">
            <a:avLst/>
          </a:prstGeom>
          <a:noFill/>
        </p:spPr>
        <p:txBody>
          <a:bodyPr wrap="square" rtlCol="0">
            <a:spAutoFit/>
          </a:bodyPr>
          <a:lstStyle/>
          <a:p>
            <a:r>
              <a:rPr lang="en-US" sz="1350" dirty="0">
                <a:solidFill>
                  <a:schemeClr val="bg1"/>
                </a:solidFill>
                <a:latin typeface="Arial" panose="020B0604020202020204" pitchFamily="34" charset="0"/>
                <a:cs typeface="Arial" panose="020B0604020202020204" pitchFamily="34" charset="0"/>
              </a:rPr>
              <a:t>Session 07 (March 18) for Course 03 Introduction to Energy Science</a:t>
            </a:r>
          </a:p>
        </p:txBody>
      </p:sp>
      <p:pic>
        <p:nvPicPr>
          <p:cNvPr id="12" name="Picture 11" descr="A picture containing text, blur&#10;&#10;Description automatically generated">
            <a:extLst>
              <a:ext uri="{FF2B5EF4-FFF2-40B4-BE49-F238E27FC236}">
                <a16:creationId xmlns:a16="http://schemas.microsoft.com/office/drawing/2014/main" id="{9BAADFDD-0779-BE3F-62D5-56918A820C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60000" y="539999"/>
            <a:ext cx="1572815" cy="1080000"/>
          </a:xfrm>
          <a:prstGeom prst="rect">
            <a:avLst/>
          </a:prstGeom>
        </p:spPr>
      </p:pic>
      <p:pic>
        <p:nvPicPr>
          <p:cNvPr id="15" name="Picture 14" descr="Logo, company name&#10;&#10;Description automatically generated">
            <a:extLst>
              <a:ext uri="{FF2B5EF4-FFF2-40B4-BE49-F238E27FC236}">
                <a16:creationId xmlns:a16="http://schemas.microsoft.com/office/drawing/2014/main" id="{22C7F23F-E6FD-4E79-1432-8DEF0B8698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80000" y="1044000"/>
            <a:ext cx="1816150" cy="671976"/>
          </a:xfrm>
          <a:prstGeom prst="rect">
            <a:avLst/>
          </a:prstGeom>
        </p:spPr>
      </p:pic>
    </p:spTree>
    <p:extLst>
      <p:ext uri="{BB962C8B-B14F-4D97-AF65-F5344CB8AC3E}">
        <p14:creationId xmlns:p14="http://schemas.microsoft.com/office/powerpoint/2010/main" val="8618178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a:bodyPr>
          <a:lstStyle/>
          <a:p>
            <a:r>
              <a:rPr lang="en-CA" dirty="0"/>
              <a:t>What is Energy?</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371192" y="747214"/>
            <a:ext cx="8483097" cy="5735067"/>
          </a:xfrm>
        </p:spPr>
        <p:txBody>
          <a:bodyPr/>
          <a:lstStyle/>
          <a:p>
            <a:r>
              <a:rPr lang="en-US" dirty="0"/>
              <a:t>an </a:t>
            </a:r>
            <a:r>
              <a:rPr lang="en-US" sz="3200" i="1" u="sng" dirty="0"/>
              <a:t>amount or quantity</a:t>
            </a:r>
            <a:r>
              <a:rPr lang="en-US" dirty="0"/>
              <a:t> that can be accumulated, held and released.</a:t>
            </a:r>
          </a:p>
          <a:p>
            <a:r>
              <a:rPr lang="en-US" sz="3200" dirty="0"/>
              <a:t>Metric measurement unit for energy = Joule</a:t>
            </a:r>
          </a:p>
          <a:p>
            <a:pPr lvl="2"/>
            <a:r>
              <a:rPr lang="en-US" sz="2450" dirty="0"/>
              <a:t>Kilojoule, kJ, Megajoule, MJ</a:t>
            </a:r>
          </a:p>
          <a:p>
            <a:pPr lvl="2"/>
            <a:r>
              <a:rPr lang="en-US" sz="2450" dirty="0"/>
              <a:t>Imperial: British Thermal Units – BTU, calorie</a:t>
            </a:r>
          </a:p>
          <a:p>
            <a:pPr lvl="2"/>
            <a:r>
              <a:rPr lang="en-US" sz="2450" dirty="0"/>
              <a:t>Electricity: kilowatt hour, kW-hour, kWh</a:t>
            </a:r>
          </a:p>
          <a:p>
            <a:pPr lvl="2"/>
            <a:r>
              <a:rPr lang="en-US" sz="2450" dirty="0"/>
              <a:t>Approximate conversion: 1 kWh = 3.6 MJ = 3412 BTU</a:t>
            </a:r>
          </a:p>
          <a:p>
            <a:pPr lvl="2"/>
            <a:r>
              <a:rPr lang="en-US" sz="2450" dirty="0"/>
              <a:t>Conversion tables and programs widely available</a:t>
            </a:r>
          </a:p>
          <a:p>
            <a:endParaRPr lang="en-US" dirty="0"/>
          </a:p>
          <a:p>
            <a:endParaRPr lang="en-US" dirty="0"/>
          </a:p>
          <a:p>
            <a:pPr lvl="1"/>
            <a:endParaRPr lang="en-US" dirty="0"/>
          </a:p>
          <a:p>
            <a:pPr lvl="1"/>
            <a:endParaRPr lang="en-US" dirty="0"/>
          </a:p>
        </p:txBody>
      </p:sp>
      <p:graphicFrame>
        <p:nvGraphicFramePr>
          <p:cNvPr id="3" name="Table 2">
            <a:extLst>
              <a:ext uri="{FF2B5EF4-FFF2-40B4-BE49-F238E27FC236}">
                <a16:creationId xmlns:a16="http://schemas.microsoft.com/office/drawing/2014/main" id="{0EBEED6C-B5CC-4BC9-AA4A-F5D12F06E550}"/>
              </a:ext>
            </a:extLst>
          </p:cNvPr>
          <p:cNvGraphicFramePr>
            <a:graphicFrameLocks noGrp="1"/>
          </p:cNvGraphicFramePr>
          <p:nvPr>
            <p:extLst>
              <p:ext uri="{D42A27DB-BD31-4B8C-83A1-F6EECF244321}">
                <p14:modId xmlns:p14="http://schemas.microsoft.com/office/powerpoint/2010/main" val="2075201403"/>
              </p:ext>
            </p:extLst>
          </p:nvPr>
        </p:nvGraphicFramePr>
        <p:xfrm>
          <a:off x="606583" y="4707802"/>
          <a:ext cx="8012314" cy="1294644"/>
        </p:xfrm>
        <a:graphic>
          <a:graphicData uri="http://schemas.openxmlformats.org/drawingml/2006/table">
            <a:tbl>
              <a:tblPr>
                <a:tableStyleId>{5C22544A-7EE6-4342-B048-85BDC9FD1C3A}</a:tableStyleId>
              </a:tblPr>
              <a:tblGrid>
                <a:gridCol w="1822941">
                  <a:extLst>
                    <a:ext uri="{9D8B030D-6E8A-4147-A177-3AD203B41FA5}">
                      <a16:colId xmlns:a16="http://schemas.microsoft.com/office/drawing/2014/main" val="3025318775"/>
                    </a:ext>
                  </a:extLst>
                </a:gridCol>
                <a:gridCol w="1182447">
                  <a:extLst>
                    <a:ext uri="{9D8B030D-6E8A-4147-A177-3AD203B41FA5}">
                      <a16:colId xmlns:a16="http://schemas.microsoft.com/office/drawing/2014/main" val="3098211358"/>
                    </a:ext>
                  </a:extLst>
                </a:gridCol>
                <a:gridCol w="1459585">
                  <a:extLst>
                    <a:ext uri="{9D8B030D-6E8A-4147-A177-3AD203B41FA5}">
                      <a16:colId xmlns:a16="http://schemas.microsoft.com/office/drawing/2014/main" val="2458520605"/>
                    </a:ext>
                  </a:extLst>
                </a:gridCol>
                <a:gridCol w="1182447">
                  <a:extLst>
                    <a:ext uri="{9D8B030D-6E8A-4147-A177-3AD203B41FA5}">
                      <a16:colId xmlns:a16="http://schemas.microsoft.com/office/drawing/2014/main" val="2137318099"/>
                    </a:ext>
                  </a:extLst>
                </a:gridCol>
                <a:gridCol w="1182447">
                  <a:extLst>
                    <a:ext uri="{9D8B030D-6E8A-4147-A177-3AD203B41FA5}">
                      <a16:colId xmlns:a16="http://schemas.microsoft.com/office/drawing/2014/main" val="1159312764"/>
                    </a:ext>
                  </a:extLst>
                </a:gridCol>
                <a:gridCol w="1182447">
                  <a:extLst>
                    <a:ext uri="{9D8B030D-6E8A-4147-A177-3AD203B41FA5}">
                      <a16:colId xmlns:a16="http://schemas.microsoft.com/office/drawing/2014/main" val="4107283568"/>
                    </a:ext>
                  </a:extLst>
                </a:gridCol>
              </a:tblGrid>
              <a:tr h="647322">
                <a:tc>
                  <a:txBody>
                    <a:bodyPr/>
                    <a:lstStyle/>
                    <a:p>
                      <a:pPr algn="l" fontAlgn="b"/>
                      <a:endParaRPr lang="en-US" sz="20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2000" u="none" strike="noStrike" dirty="0">
                          <a:effectLst/>
                        </a:rPr>
                        <a:t>MJ per US Gallon</a:t>
                      </a:r>
                      <a:endParaRPr lang="en-US" sz="20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2000" u="none" strike="noStrike" dirty="0">
                          <a:effectLst/>
                        </a:rPr>
                        <a:t>Electricity (kW-hours)</a:t>
                      </a:r>
                      <a:endParaRPr lang="en-US" sz="20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2000" u="none" strike="noStrike" dirty="0">
                          <a:effectLst/>
                        </a:rPr>
                        <a:t>Sugar </a:t>
                      </a:r>
                    </a:p>
                    <a:p>
                      <a:pPr algn="ctr" fontAlgn="b"/>
                      <a:r>
                        <a:rPr lang="en-US" sz="2000" u="none" strike="noStrike" dirty="0">
                          <a:effectLst/>
                        </a:rPr>
                        <a:t>(kg)</a:t>
                      </a:r>
                    </a:p>
                  </a:txBody>
                  <a:tcPr marL="0" marR="0" marT="0" marB="0" anchor="b"/>
                </a:tc>
                <a:tc>
                  <a:txBody>
                    <a:bodyPr/>
                    <a:lstStyle/>
                    <a:p>
                      <a:pPr algn="ctr" fontAlgn="b"/>
                      <a:r>
                        <a:rPr lang="en-US" sz="2000" u="none" strike="noStrike" dirty="0">
                          <a:effectLst/>
                        </a:rPr>
                        <a:t>Wood</a:t>
                      </a:r>
                    </a:p>
                    <a:p>
                      <a:pPr algn="ctr" fontAlgn="b"/>
                      <a:r>
                        <a:rPr lang="en-US" sz="2000" u="none" strike="noStrike" dirty="0">
                          <a:effectLst/>
                        </a:rPr>
                        <a:t> (kg)</a:t>
                      </a:r>
                    </a:p>
                  </a:txBody>
                  <a:tcPr marL="0" marR="0" marT="0" marB="0" anchor="b"/>
                </a:tc>
                <a:tc>
                  <a:txBody>
                    <a:bodyPr/>
                    <a:lstStyle/>
                    <a:p>
                      <a:pPr algn="ctr" fontAlgn="b"/>
                      <a:r>
                        <a:rPr lang="en-US" sz="2000" u="none" strike="noStrike" dirty="0">
                          <a:effectLst/>
                        </a:rPr>
                        <a:t>Cheese Burgers</a:t>
                      </a:r>
                      <a:endParaRPr lang="en-US" sz="20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773513819"/>
                  </a:ext>
                </a:extLst>
              </a:tr>
              <a:tr h="323661">
                <a:tc>
                  <a:txBody>
                    <a:bodyPr/>
                    <a:lstStyle/>
                    <a:p>
                      <a:pPr algn="l" fontAlgn="b"/>
                      <a:r>
                        <a:rPr lang="en-US" sz="2000" u="none" strike="noStrike" dirty="0">
                          <a:effectLst/>
                        </a:rPr>
                        <a:t>  LPG (Butane)</a:t>
                      </a:r>
                      <a:endParaRPr lang="en-US" sz="20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2000" u="none" strike="noStrike" dirty="0">
                          <a:effectLst/>
                        </a:rPr>
                        <a:t>105</a:t>
                      </a:r>
                      <a:endParaRPr lang="en-US" sz="20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2000" u="none" strike="noStrike" dirty="0">
                          <a:effectLst/>
                        </a:rPr>
                        <a:t>29.2</a:t>
                      </a:r>
                      <a:endParaRPr lang="en-US" sz="20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2000" u="none" strike="noStrike">
                          <a:effectLst/>
                        </a:rPr>
                        <a:t>6.19</a:t>
                      </a:r>
                      <a:endParaRPr lang="en-US" sz="20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2000" u="none" strike="noStrike">
                          <a:effectLst/>
                        </a:rPr>
                        <a:t>1.32</a:t>
                      </a:r>
                      <a:endParaRPr lang="en-US" sz="20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2000" u="none" strike="noStrike" dirty="0">
                          <a:effectLst/>
                        </a:rPr>
                        <a:t>46</a:t>
                      </a:r>
                      <a:endParaRPr lang="en-US" sz="20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978211841"/>
                  </a:ext>
                </a:extLst>
              </a:tr>
              <a:tr h="323661">
                <a:tc>
                  <a:txBody>
                    <a:bodyPr/>
                    <a:lstStyle/>
                    <a:p>
                      <a:pPr algn="l" fontAlgn="b"/>
                      <a:r>
                        <a:rPr lang="en-US" sz="2000" u="none" strike="noStrike" dirty="0">
                          <a:effectLst/>
                        </a:rPr>
                        <a:t>  Gasoline</a:t>
                      </a:r>
                      <a:endParaRPr lang="en-US" sz="20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2000" u="none" strike="noStrike" dirty="0">
                          <a:effectLst/>
                        </a:rPr>
                        <a:t>131</a:t>
                      </a:r>
                      <a:endParaRPr lang="en-US" sz="20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2000" u="none" strike="noStrike" dirty="0">
                          <a:effectLst/>
                        </a:rPr>
                        <a:t>36.4</a:t>
                      </a:r>
                      <a:endParaRPr lang="en-US" sz="20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2000" u="none" strike="noStrike" dirty="0">
                          <a:effectLst/>
                        </a:rPr>
                        <a:t>7.70</a:t>
                      </a:r>
                      <a:endParaRPr lang="en-US" sz="20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2000" u="none" strike="noStrike" dirty="0">
                          <a:effectLst/>
                        </a:rPr>
                        <a:t>1.65</a:t>
                      </a:r>
                      <a:endParaRPr lang="en-US" sz="20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2000" u="none" strike="noStrike" dirty="0">
                          <a:effectLst/>
                        </a:rPr>
                        <a:t>36</a:t>
                      </a:r>
                      <a:endParaRPr lang="en-US" sz="20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3439477000"/>
                  </a:ext>
                </a:extLst>
              </a:tr>
            </a:tbl>
          </a:graphicData>
        </a:graphic>
      </p:graphicFrame>
    </p:spTree>
    <p:extLst>
      <p:ext uri="{BB962C8B-B14F-4D97-AF65-F5344CB8AC3E}">
        <p14:creationId xmlns:p14="http://schemas.microsoft.com/office/powerpoint/2010/main" val="29169142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a:bodyPr>
          <a:lstStyle/>
          <a:p>
            <a:r>
              <a:rPr lang="en-CA" dirty="0"/>
              <a:t>What is Power?</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3956364" y="1082496"/>
            <a:ext cx="5106155" cy="4087032"/>
          </a:xfrm>
        </p:spPr>
        <p:txBody>
          <a:bodyPr/>
          <a:lstStyle/>
          <a:p>
            <a:r>
              <a:rPr lang="en-US" dirty="0"/>
              <a:t>Energy science uses a narrower technical definition from physics for power:</a:t>
            </a:r>
          </a:p>
          <a:p>
            <a:pPr lvl="1"/>
            <a:r>
              <a:rPr lang="en-US" sz="2400" dirty="0"/>
              <a:t>A</a:t>
            </a:r>
            <a:r>
              <a:rPr lang="en-US" sz="3600" dirty="0"/>
              <a:t> flow </a:t>
            </a:r>
            <a:r>
              <a:rPr lang="en-US" sz="2400" dirty="0"/>
              <a:t>of</a:t>
            </a:r>
            <a:r>
              <a:rPr lang="en-US" sz="3600" dirty="0"/>
              <a:t> energy </a:t>
            </a:r>
            <a:r>
              <a:rPr lang="en-US" dirty="0"/>
              <a:t>that can be used to do work</a:t>
            </a:r>
          </a:p>
          <a:p>
            <a:pPr lvl="1"/>
            <a:r>
              <a:rPr lang="en-US" dirty="0"/>
              <a:t>Sustained capacity to do work in a </a:t>
            </a:r>
            <a:r>
              <a:rPr lang="en-US" sz="3600" dirty="0"/>
              <a:t>useful</a:t>
            </a:r>
            <a:r>
              <a:rPr lang="en-US" dirty="0"/>
              <a:t> form over time</a:t>
            </a:r>
          </a:p>
          <a:p>
            <a:pPr lvl="1"/>
            <a:r>
              <a:rPr lang="en-US" dirty="0"/>
              <a:t>a rate of energy flow that a physical system can produce.</a:t>
            </a:r>
          </a:p>
        </p:txBody>
      </p:sp>
      <p:pic>
        <p:nvPicPr>
          <p:cNvPr id="5" name="Content Placeholder 4" descr="Waterfalls at sea">
            <a:extLst>
              <a:ext uri="{FF2B5EF4-FFF2-40B4-BE49-F238E27FC236}">
                <a16:creationId xmlns:a16="http://schemas.microsoft.com/office/drawing/2014/main" id="{D9F0FB71-0806-4464-B6B6-EAFD296E996A}"/>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l="29329" r="9218"/>
          <a:stretch/>
        </p:blipFill>
        <p:spPr>
          <a:xfrm>
            <a:off x="187058" y="1082496"/>
            <a:ext cx="3769306" cy="4087032"/>
          </a:xfrm>
        </p:spPr>
      </p:pic>
      <p:sp>
        <p:nvSpPr>
          <p:cNvPr id="8" name="Content Placeholder 3">
            <a:extLst>
              <a:ext uri="{FF2B5EF4-FFF2-40B4-BE49-F238E27FC236}">
                <a16:creationId xmlns:a16="http://schemas.microsoft.com/office/drawing/2014/main" id="{05C4BD2E-20AC-4C87-975D-CB41FF7094B5}"/>
              </a:ext>
            </a:extLst>
          </p:cNvPr>
          <p:cNvSpPr txBox="1">
            <a:spLocks/>
          </p:cNvSpPr>
          <p:nvPr/>
        </p:nvSpPr>
        <p:spPr bwMode="auto">
          <a:xfrm>
            <a:off x="324416" y="5505948"/>
            <a:ext cx="8285430" cy="99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21469" indent="-321469" algn="l" rtl="0" eaLnBrk="1" fontAlgn="base" hangingPunct="1">
              <a:spcBef>
                <a:spcPct val="20000"/>
              </a:spcBef>
              <a:spcAft>
                <a:spcPct val="0"/>
              </a:spcAft>
              <a:buFont typeface="Arial" panose="020B0604020202020204" pitchFamily="34" charset="0"/>
              <a:buChar char="•"/>
              <a:defRPr sz="2625" kern="1200">
                <a:solidFill>
                  <a:schemeClr val="bg1"/>
                </a:solidFill>
                <a:latin typeface="+mn-lt"/>
                <a:ea typeface="+mn-ea"/>
                <a:cs typeface="+mn-cs"/>
              </a:defRPr>
            </a:lvl1pPr>
            <a:lvl2pPr marL="696516" indent="-267891" algn="l" rtl="0" eaLnBrk="1" fontAlgn="base" hangingPunct="1">
              <a:spcBef>
                <a:spcPct val="20000"/>
              </a:spcBef>
              <a:spcAft>
                <a:spcPct val="0"/>
              </a:spcAft>
              <a:buFont typeface="Arial" panose="020B0604020202020204" pitchFamily="34" charset="0"/>
              <a:buChar char="–"/>
              <a:defRPr sz="2250" kern="1200">
                <a:solidFill>
                  <a:schemeClr val="bg1"/>
                </a:solidFill>
                <a:latin typeface="+mn-lt"/>
                <a:ea typeface="+mn-ea"/>
                <a:cs typeface="+mn-cs"/>
              </a:defRPr>
            </a:lvl2pPr>
            <a:lvl3pPr marL="1071563" indent="-214313" algn="l" rtl="0" eaLnBrk="1" fontAlgn="base" hangingPunct="1">
              <a:spcBef>
                <a:spcPct val="20000"/>
              </a:spcBef>
              <a:spcAft>
                <a:spcPct val="0"/>
              </a:spcAft>
              <a:buFont typeface="Arial" panose="020B0604020202020204" pitchFamily="34" charset="0"/>
              <a:buChar char="•"/>
              <a:defRPr sz="1875" kern="1200">
                <a:solidFill>
                  <a:schemeClr val="bg1"/>
                </a:solidFill>
                <a:latin typeface="+mn-lt"/>
                <a:ea typeface="+mn-ea"/>
                <a:cs typeface="+mn-cs"/>
              </a:defRPr>
            </a:lvl3pPr>
            <a:lvl4pPr marL="1500188" indent="-214313" algn="l" rtl="0" eaLnBrk="1" fontAlgn="base" hangingPunct="1">
              <a:spcBef>
                <a:spcPct val="20000"/>
              </a:spcBef>
              <a:spcAft>
                <a:spcPct val="0"/>
              </a:spcAft>
              <a:buFont typeface="Arial" panose="020B0604020202020204" pitchFamily="34" charset="0"/>
              <a:buChar char="–"/>
              <a:defRPr sz="1688" kern="1200">
                <a:solidFill>
                  <a:schemeClr val="bg1"/>
                </a:solidFill>
                <a:latin typeface="+mn-lt"/>
                <a:ea typeface="+mn-ea"/>
                <a:cs typeface="+mn-cs"/>
              </a:defRPr>
            </a:lvl4pPr>
            <a:lvl5pPr marL="1928813" indent="-214313" algn="l" rtl="0" eaLnBrk="1" fontAlgn="base" hangingPunct="1">
              <a:spcBef>
                <a:spcPct val="20000"/>
              </a:spcBef>
              <a:spcAft>
                <a:spcPct val="0"/>
              </a:spcAft>
              <a:buFont typeface="Arial" panose="020B0604020202020204" pitchFamily="34" charset="0"/>
              <a:buChar char="»"/>
              <a:defRPr sz="1688" kern="1200">
                <a:solidFill>
                  <a:schemeClr val="bg1"/>
                </a:solidFill>
                <a:latin typeface="+mn-lt"/>
                <a:ea typeface="+mn-ea"/>
                <a:cs typeface="+mn-cs"/>
              </a:defRPr>
            </a:lvl5pPr>
            <a:lvl6pPr marL="2357438" indent="-214313" algn="l" defTabSz="857250" rtl="0" eaLnBrk="1" latinLnBrk="0" hangingPunct="1">
              <a:spcBef>
                <a:spcPct val="20000"/>
              </a:spcBef>
              <a:buFont typeface="Arial" pitchFamily="34" charset="0"/>
              <a:buChar char="•"/>
              <a:defRPr sz="1688" kern="1200">
                <a:solidFill>
                  <a:schemeClr val="tx1"/>
                </a:solidFill>
                <a:latin typeface="+mn-lt"/>
                <a:ea typeface="+mn-ea"/>
                <a:cs typeface="+mn-cs"/>
              </a:defRPr>
            </a:lvl6pPr>
            <a:lvl7pPr marL="2786063" indent="-214313" algn="l" defTabSz="857250" rtl="0" eaLnBrk="1" latinLnBrk="0" hangingPunct="1">
              <a:spcBef>
                <a:spcPct val="20000"/>
              </a:spcBef>
              <a:buFont typeface="Arial" pitchFamily="34" charset="0"/>
              <a:buChar char="•"/>
              <a:defRPr sz="1688" kern="1200">
                <a:solidFill>
                  <a:schemeClr val="tx1"/>
                </a:solidFill>
                <a:latin typeface="+mn-lt"/>
                <a:ea typeface="+mn-ea"/>
                <a:cs typeface="+mn-cs"/>
              </a:defRPr>
            </a:lvl7pPr>
            <a:lvl8pPr marL="3214688" indent="-214313" algn="l" defTabSz="857250" rtl="0" eaLnBrk="1" latinLnBrk="0" hangingPunct="1">
              <a:spcBef>
                <a:spcPct val="20000"/>
              </a:spcBef>
              <a:buFont typeface="Arial" pitchFamily="34" charset="0"/>
              <a:buChar char="•"/>
              <a:defRPr sz="1688" kern="1200">
                <a:solidFill>
                  <a:schemeClr val="tx1"/>
                </a:solidFill>
                <a:latin typeface="+mn-lt"/>
                <a:ea typeface="+mn-ea"/>
                <a:cs typeface="+mn-cs"/>
              </a:defRPr>
            </a:lvl8pPr>
            <a:lvl9pPr marL="3643313" indent="-214313" algn="l" defTabSz="857250" rtl="0" eaLnBrk="1" latinLnBrk="0" hangingPunct="1">
              <a:spcBef>
                <a:spcPct val="20000"/>
              </a:spcBef>
              <a:buFont typeface="Arial" pitchFamily="34" charset="0"/>
              <a:buChar char="•"/>
              <a:defRPr sz="1688" kern="1200">
                <a:solidFill>
                  <a:schemeClr val="tx1"/>
                </a:solidFill>
                <a:latin typeface="+mn-lt"/>
                <a:ea typeface="+mn-ea"/>
                <a:cs typeface="+mn-cs"/>
              </a:defRPr>
            </a:lvl9pPr>
          </a:lstStyle>
          <a:p>
            <a:pPr marL="428625" lvl="1" indent="0">
              <a:buFont typeface="Arial" panose="020B0604020202020204" pitchFamily="34" charset="0"/>
              <a:buNone/>
            </a:pPr>
            <a:r>
              <a:rPr lang="en-US" dirty="0"/>
              <a:t>Power = Energy amount ÷ time period</a:t>
            </a:r>
          </a:p>
          <a:p>
            <a:pPr marL="428625" lvl="1" indent="0">
              <a:buFont typeface="Arial" panose="020B0604020202020204" pitchFamily="34" charset="0"/>
              <a:buNone/>
            </a:pPr>
            <a:r>
              <a:rPr lang="en-US" dirty="0"/>
              <a:t>Energy = Power x time ;   </a:t>
            </a:r>
            <a:r>
              <a:rPr lang="en-US" dirty="0" err="1"/>
              <a:t>kWhr</a:t>
            </a:r>
            <a:r>
              <a:rPr lang="en-US" dirty="0"/>
              <a:t> = kW x hours</a:t>
            </a:r>
          </a:p>
        </p:txBody>
      </p:sp>
    </p:spTree>
    <p:extLst>
      <p:ext uri="{BB962C8B-B14F-4D97-AF65-F5344CB8AC3E}">
        <p14:creationId xmlns:p14="http://schemas.microsoft.com/office/powerpoint/2010/main" val="34173781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a:bodyPr>
          <a:lstStyle/>
          <a:p>
            <a:r>
              <a:rPr lang="en-CA" dirty="0"/>
              <a:t>What is Power?</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58282" y="746076"/>
            <a:ext cx="8455936" cy="1592182"/>
          </a:xfrm>
        </p:spPr>
        <p:txBody>
          <a:bodyPr/>
          <a:lstStyle/>
          <a:p>
            <a:r>
              <a:rPr lang="en-US" dirty="0"/>
              <a:t>A flow of energy sustained for a time period.</a:t>
            </a:r>
          </a:p>
          <a:p>
            <a:r>
              <a:rPr lang="en-US" sz="3200" dirty="0"/>
              <a:t>Like WATER</a:t>
            </a:r>
            <a:r>
              <a:rPr lang="en-US" dirty="0"/>
              <a:t> from a </a:t>
            </a:r>
            <a:r>
              <a:rPr lang="en-US" sz="3200" dirty="0"/>
              <a:t>HYDRANT</a:t>
            </a:r>
            <a:r>
              <a:rPr lang="en-US" dirty="0"/>
              <a:t> or </a:t>
            </a:r>
            <a:r>
              <a:rPr lang="en-US" sz="3200" dirty="0"/>
              <a:t>SALARY</a:t>
            </a:r>
            <a:r>
              <a:rPr lang="en-US" dirty="0"/>
              <a:t> from a </a:t>
            </a:r>
            <a:r>
              <a:rPr lang="en-US" sz="3200" dirty="0"/>
              <a:t>JOB</a:t>
            </a:r>
            <a:r>
              <a:rPr lang="en-US" dirty="0"/>
              <a:t>.</a:t>
            </a:r>
          </a:p>
          <a:p>
            <a:endParaRPr lang="en-US" dirty="0"/>
          </a:p>
          <a:p>
            <a:pPr lvl="1"/>
            <a:endParaRPr lang="en-US" dirty="0"/>
          </a:p>
          <a:p>
            <a:pPr lvl="1"/>
            <a:endParaRPr lang="en-US" dirty="0"/>
          </a:p>
        </p:txBody>
      </p:sp>
      <p:pic>
        <p:nvPicPr>
          <p:cNvPr id="3" name="Picture 2">
            <a:extLst>
              <a:ext uri="{FF2B5EF4-FFF2-40B4-BE49-F238E27FC236}">
                <a16:creationId xmlns:a16="http://schemas.microsoft.com/office/drawing/2014/main" id="{BB698CF6-95FF-4E7B-942C-E5563DD82B7E}"/>
              </a:ext>
            </a:extLst>
          </p:cNvPr>
          <p:cNvPicPr>
            <a:picLocks noChangeAspect="1"/>
          </p:cNvPicPr>
          <p:nvPr/>
        </p:nvPicPr>
        <p:blipFill>
          <a:blip r:embed="rId3"/>
          <a:stretch>
            <a:fillRect/>
          </a:stretch>
        </p:blipFill>
        <p:spPr>
          <a:xfrm>
            <a:off x="3715966" y="3262096"/>
            <a:ext cx="5393856" cy="3595904"/>
          </a:xfrm>
          <a:prstGeom prst="rect">
            <a:avLst/>
          </a:prstGeom>
        </p:spPr>
      </p:pic>
      <p:sp>
        <p:nvSpPr>
          <p:cNvPr id="5" name="Content Placeholder 3">
            <a:extLst>
              <a:ext uri="{FF2B5EF4-FFF2-40B4-BE49-F238E27FC236}">
                <a16:creationId xmlns:a16="http://schemas.microsoft.com/office/drawing/2014/main" id="{FD3FEFCC-6EF6-4E7F-BB97-79C112F172C3}"/>
              </a:ext>
            </a:extLst>
          </p:cNvPr>
          <p:cNvSpPr txBox="1">
            <a:spLocks/>
          </p:cNvSpPr>
          <p:nvPr/>
        </p:nvSpPr>
        <p:spPr bwMode="auto">
          <a:xfrm>
            <a:off x="102098" y="2263076"/>
            <a:ext cx="8580175" cy="472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2" anchor="t" anchorCtr="0" compatLnSpc="1">
            <a:prstTxWarp prst="textNoShape">
              <a:avLst/>
            </a:prstTxWarp>
          </a:bodyPr>
          <a:lstStyle>
            <a:lvl1pPr marL="321469" indent="-321469" algn="l" rtl="0" eaLnBrk="1" fontAlgn="base" hangingPunct="1">
              <a:spcBef>
                <a:spcPct val="20000"/>
              </a:spcBef>
              <a:spcAft>
                <a:spcPct val="0"/>
              </a:spcAft>
              <a:buFont typeface="Arial" panose="020B0604020202020204" pitchFamily="34" charset="0"/>
              <a:buChar char="•"/>
              <a:defRPr sz="2625" kern="1200">
                <a:solidFill>
                  <a:schemeClr val="bg1"/>
                </a:solidFill>
                <a:latin typeface="+mn-lt"/>
                <a:ea typeface="+mn-ea"/>
                <a:cs typeface="+mn-cs"/>
              </a:defRPr>
            </a:lvl1pPr>
            <a:lvl2pPr marL="696516" indent="-267891" algn="l" rtl="0" eaLnBrk="1" fontAlgn="base" hangingPunct="1">
              <a:spcBef>
                <a:spcPct val="20000"/>
              </a:spcBef>
              <a:spcAft>
                <a:spcPct val="0"/>
              </a:spcAft>
              <a:buFont typeface="Arial" panose="020B0604020202020204" pitchFamily="34" charset="0"/>
              <a:buChar char="–"/>
              <a:defRPr sz="2250" kern="1200">
                <a:solidFill>
                  <a:schemeClr val="bg1"/>
                </a:solidFill>
                <a:latin typeface="+mn-lt"/>
                <a:ea typeface="+mn-ea"/>
                <a:cs typeface="+mn-cs"/>
              </a:defRPr>
            </a:lvl2pPr>
            <a:lvl3pPr marL="1071563" indent="-214313" algn="l" rtl="0" eaLnBrk="1" fontAlgn="base" hangingPunct="1">
              <a:spcBef>
                <a:spcPct val="20000"/>
              </a:spcBef>
              <a:spcAft>
                <a:spcPct val="0"/>
              </a:spcAft>
              <a:buFont typeface="Arial" panose="020B0604020202020204" pitchFamily="34" charset="0"/>
              <a:buChar char="•"/>
              <a:defRPr sz="1875" kern="1200">
                <a:solidFill>
                  <a:schemeClr val="bg1"/>
                </a:solidFill>
                <a:latin typeface="+mn-lt"/>
                <a:ea typeface="+mn-ea"/>
                <a:cs typeface="+mn-cs"/>
              </a:defRPr>
            </a:lvl3pPr>
            <a:lvl4pPr marL="1500188" indent="-214313" algn="l" rtl="0" eaLnBrk="1" fontAlgn="base" hangingPunct="1">
              <a:spcBef>
                <a:spcPct val="20000"/>
              </a:spcBef>
              <a:spcAft>
                <a:spcPct val="0"/>
              </a:spcAft>
              <a:buFont typeface="Arial" panose="020B0604020202020204" pitchFamily="34" charset="0"/>
              <a:buChar char="–"/>
              <a:defRPr sz="1688" kern="1200">
                <a:solidFill>
                  <a:schemeClr val="bg1"/>
                </a:solidFill>
                <a:latin typeface="+mn-lt"/>
                <a:ea typeface="+mn-ea"/>
                <a:cs typeface="+mn-cs"/>
              </a:defRPr>
            </a:lvl4pPr>
            <a:lvl5pPr marL="1928813" indent="-214313" algn="l" rtl="0" eaLnBrk="1" fontAlgn="base" hangingPunct="1">
              <a:spcBef>
                <a:spcPct val="20000"/>
              </a:spcBef>
              <a:spcAft>
                <a:spcPct val="0"/>
              </a:spcAft>
              <a:buFont typeface="Arial" panose="020B0604020202020204" pitchFamily="34" charset="0"/>
              <a:buChar char="»"/>
              <a:defRPr sz="1688" kern="1200">
                <a:solidFill>
                  <a:schemeClr val="bg1"/>
                </a:solidFill>
                <a:latin typeface="+mn-lt"/>
                <a:ea typeface="+mn-ea"/>
                <a:cs typeface="+mn-cs"/>
              </a:defRPr>
            </a:lvl5pPr>
            <a:lvl6pPr marL="2357438" indent="-214313" algn="l" defTabSz="857250" rtl="0" eaLnBrk="1" latinLnBrk="0" hangingPunct="1">
              <a:spcBef>
                <a:spcPct val="20000"/>
              </a:spcBef>
              <a:buFont typeface="Arial" pitchFamily="34" charset="0"/>
              <a:buChar char="•"/>
              <a:defRPr sz="1688" kern="1200">
                <a:solidFill>
                  <a:schemeClr val="tx1"/>
                </a:solidFill>
                <a:latin typeface="+mn-lt"/>
                <a:ea typeface="+mn-ea"/>
                <a:cs typeface="+mn-cs"/>
              </a:defRPr>
            </a:lvl6pPr>
            <a:lvl7pPr marL="2786063" indent="-214313" algn="l" defTabSz="857250" rtl="0" eaLnBrk="1" latinLnBrk="0" hangingPunct="1">
              <a:spcBef>
                <a:spcPct val="20000"/>
              </a:spcBef>
              <a:buFont typeface="Arial" pitchFamily="34" charset="0"/>
              <a:buChar char="•"/>
              <a:defRPr sz="1688" kern="1200">
                <a:solidFill>
                  <a:schemeClr val="tx1"/>
                </a:solidFill>
                <a:latin typeface="+mn-lt"/>
                <a:ea typeface="+mn-ea"/>
                <a:cs typeface="+mn-cs"/>
              </a:defRPr>
            </a:lvl7pPr>
            <a:lvl8pPr marL="3214688" indent="-214313" algn="l" defTabSz="857250" rtl="0" eaLnBrk="1" latinLnBrk="0" hangingPunct="1">
              <a:spcBef>
                <a:spcPct val="20000"/>
              </a:spcBef>
              <a:buFont typeface="Arial" pitchFamily="34" charset="0"/>
              <a:buChar char="•"/>
              <a:defRPr sz="1688" kern="1200">
                <a:solidFill>
                  <a:schemeClr val="tx1"/>
                </a:solidFill>
                <a:latin typeface="+mn-lt"/>
                <a:ea typeface="+mn-ea"/>
                <a:cs typeface="+mn-cs"/>
              </a:defRPr>
            </a:lvl8pPr>
            <a:lvl9pPr marL="3643313" indent="-214313" algn="l" defTabSz="857250" rtl="0" eaLnBrk="1" latinLnBrk="0" hangingPunct="1">
              <a:spcBef>
                <a:spcPct val="20000"/>
              </a:spcBef>
              <a:buFont typeface="Arial" pitchFamily="34" charset="0"/>
              <a:buChar char="•"/>
              <a:defRPr sz="1688" kern="1200">
                <a:solidFill>
                  <a:schemeClr val="tx1"/>
                </a:solidFill>
                <a:latin typeface="+mn-lt"/>
                <a:ea typeface="+mn-ea"/>
                <a:cs typeface="+mn-cs"/>
              </a:defRPr>
            </a:lvl9pPr>
          </a:lstStyle>
          <a:p>
            <a:pPr lvl="1"/>
            <a:r>
              <a:rPr lang="en-US" sz="2400" dirty="0"/>
              <a:t>An engine driving a car; </a:t>
            </a:r>
          </a:p>
          <a:p>
            <a:pPr lvl="1"/>
            <a:r>
              <a:rPr lang="en-US" sz="2400" dirty="0"/>
              <a:t>A battery powering a lamp</a:t>
            </a:r>
          </a:p>
          <a:p>
            <a:pPr lvl="1"/>
            <a:r>
              <a:rPr lang="en-US" sz="2400" dirty="0"/>
              <a:t>An elevator lifting</a:t>
            </a:r>
          </a:p>
          <a:p>
            <a:pPr marL="428625" lvl="1" indent="0">
              <a:buNone/>
            </a:pPr>
            <a:r>
              <a:rPr lang="en-US" sz="2400" dirty="0"/>
              <a:t>    people</a:t>
            </a:r>
          </a:p>
          <a:p>
            <a:pPr lvl="1"/>
            <a:r>
              <a:rPr lang="en-US" sz="2400" dirty="0"/>
              <a:t>A boiler providing</a:t>
            </a:r>
          </a:p>
          <a:p>
            <a:pPr marL="428625" lvl="1" indent="0">
              <a:buNone/>
            </a:pPr>
            <a:r>
              <a:rPr lang="en-US" sz="2400" dirty="0"/>
              <a:t>   heat</a:t>
            </a:r>
          </a:p>
          <a:p>
            <a:pPr lvl="1"/>
            <a:endParaRPr lang="en-US" sz="2400" dirty="0"/>
          </a:p>
          <a:p>
            <a:pPr lvl="1"/>
            <a:endParaRPr lang="en-US" sz="2400" dirty="0"/>
          </a:p>
          <a:p>
            <a:pPr lvl="1"/>
            <a:endParaRPr lang="en-US" sz="2400" dirty="0"/>
          </a:p>
          <a:p>
            <a:pPr lvl="1"/>
            <a:endParaRPr lang="en-US" sz="2400" dirty="0"/>
          </a:p>
          <a:p>
            <a:pPr lvl="1"/>
            <a:r>
              <a:rPr lang="en-US" sz="2400" dirty="0"/>
              <a:t>A horse pulling a loaded</a:t>
            </a:r>
          </a:p>
          <a:p>
            <a:pPr marL="428625" lvl="1" indent="0">
              <a:buFont typeface="Arial" panose="020B0604020202020204" pitchFamily="34" charset="0"/>
              <a:buNone/>
            </a:pPr>
            <a:r>
              <a:rPr lang="en-US" sz="2400" dirty="0"/>
              <a:t>    cart….</a:t>
            </a:r>
            <a:r>
              <a:rPr lang="en-US" sz="2400" i="1" dirty="0"/>
              <a:t>horsepower</a:t>
            </a:r>
          </a:p>
          <a:p>
            <a:endParaRPr lang="en-US" dirty="0"/>
          </a:p>
          <a:p>
            <a:endParaRPr lang="en-US" dirty="0"/>
          </a:p>
          <a:p>
            <a:pPr lvl="1"/>
            <a:endParaRPr lang="en-US" dirty="0"/>
          </a:p>
          <a:p>
            <a:pPr lvl="1"/>
            <a:endParaRPr lang="en-US" dirty="0"/>
          </a:p>
        </p:txBody>
      </p:sp>
    </p:spTree>
    <p:extLst>
      <p:ext uri="{BB962C8B-B14F-4D97-AF65-F5344CB8AC3E}">
        <p14:creationId xmlns:p14="http://schemas.microsoft.com/office/powerpoint/2010/main" val="15605409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a:bodyPr>
          <a:lstStyle/>
          <a:p>
            <a:r>
              <a:rPr lang="en-CA" dirty="0"/>
              <a:t>What is Power?</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235391" y="747214"/>
            <a:ext cx="8455936" cy="4485689"/>
          </a:xfrm>
        </p:spPr>
        <p:txBody>
          <a:bodyPr/>
          <a:lstStyle/>
          <a:p>
            <a:r>
              <a:rPr lang="en-US" sz="3200" dirty="0"/>
              <a:t>Metric measurement unit is the Watt (W) </a:t>
            </a:r>
          </a:p>
          <a:p>
            <a:pPr lvl="2"/>
            <a:r>
              <a:rPr lang="en-US" sz="2825" dirty="0"/>
              <a:t>kilowatt, kW, Megawatt, MW</a:t>
            </a:r>
          </a:p>
          <a:p>
            <a:pPr lvl="2"/>
            <a:r>
              <a:rPr lang="en-US" sz="2825" dirty="0"/>
              <a:t>1 Watt = 1 Joule x 1 second</a:t>
            </a:r>
          </a:p>
          <a:p>
            <a:pPr lvl="2"/>
            <a:r>
              <a:rPr lang="en-US" sz="2825" dirty="0"/>
              <a:t>1 Watt = 1 Volt x 1 Ampere</a:t>
            </a:r>
          </a:p>
          <a:p>
            <a:pPr lvl="2"/>
            <a:r>
              <a:rPr lang="en-US" sz="2825" dirty="0"/>
              <a:t>Other units, horsepower (HP), BTU per hour (BTU/</a:t>
            </a:r>
            <a:r>
              <a:rPr lang="en-US" sz="2825" dirty="0" err="1"/>
              <a:t>hr</a:t>
            </a:r>
            <a:r>
              <a:rPr lang="en-US" sz="2825" dirty="0"/>
              <a:t>)</a:t>
            </a:r>
          </a:p>
          <a:p>
            <a:pPr lvl="2"/>
            <a:r>
              <a:rPr lang="en-US" sz="2825" dirty="0"/>
              <a:t>1 </a:t>
            </a:r>
            <a:r>
              <a:rPr lang="en-US" sz="3200" dirty="0"/>
              <a:t>HP</a:t>
            </a:r>
            <a:r>
              <a:rPr lang="en-US" sz="3200" i="1" dirty="0"/>
              <a:t> = 745 Watts = 0.745 kW</a:t>
            </a:r>
          </a:p>
          <a:p>
            <a:pPr lvl="2"/>
            <a:r>
              <a:rPr lang="en-US" sz="2825" dirty="0"/>
              <a:t>1 HP</a:t>
            </a:r>
            <a:r>
              <a:rPr lang="en-US" sz="3200" i="1" dirty="0"/>
              <a:t> = 2544 BTU/</a:t>
            </a:r>
            <a:r>
              <a:rPr lang="en-US" sz="3200" i="1" dirty="0" err="1"/>
              <a:t>hr</a:t>
            </a:r>
            <a:endParaRPr lang="en-US" dirty="0"/>
          </a:p>
          <a:p>
            <a:pPr lvl="1"/>
            <a:endParaRPr lang="en-US" dirty="0"/>
          </a:p>
          <a:p>
            <a:pPr lvl="1"/>
            <a:endParaRPr lang="en-US" dirty="0"/>
          </a:p>
        </p:txBody>
      </p:sp>
      <p:pic>
        <p:nvPicPr>
          <p:cNvPr id="4" name="Picture 3" descr="Close-up photo of wooden rulers">
            <a:extLst>
              <a:ext uri="{FF2B5EF4-FFF2-40B4-BE49-F238E27FC236}">
                <a16:creationId xmlns:a16="http://schemas.microsoft.com/office/drawing/2014/main" id="{3B26E181-2762-4958-96D4-06820AB03FB3}"/>
              </a:ext>
            </a:extLst>
          </p:cNvPr>
          <p:cNvPicPr>
            <a:picLocks noChangeAspect="1"/>
          </p:cNvPicPr>
          <p:nvPr/>
        </p:nvPicPr>
        <p:blipFill rotWithShape="1">
          <a:blip r:embed="rId3">
            <a:extLst>
              <a:ext uri="{28A0092B-C50C-407E-A947-70E740481C1C}">
                <a14:useLocalDpi xmlns:a14="http://schemas.microsoft.com/office/drawing/2010/main" val="0"/>
              </a:ext>
            </a:extLst>
          </a:blip>
          <a:srcRect t="27984" b="53136"/>
          <a:stretch/>
        </p:blipFill>
        <p:spPr>
          <a:xfrm>
            <a:off x="0" y="5232903"/>
            <a:ext cx="9144000" cy="1294645"/>
          </a:xfrm>
          <a:prstGeom prst="rect">
            <a:avLst/>
          </a:prstGeom>
        </p:spPr>
      </p:pic>
    </p:spTree>
    <p:extLst>
      <p:ext uri="{BB962C8B-B14F-4D97-AF65-F5344CB8AC3E}">
        <p14:creationId xmlns:p14="http://schemas.microsoft.com/office/powerpoint/2010/main" val="6071753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a:bodyPr>
          <a:lstStyle/>
          <a:p>
            <a:r>
              <a:rPr lang="en-CA" dirty="0"/>
              <a:t>Types of Energy</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148590" y="1082495"/>
            <a:ext cx="8913929" cy="4910899"/>
          </a:xfrm>
        </p:spPr>
        <p:txBody>
          <a:bodyPr numCol="2"/>
          <a:lstStyle/>
          <a:p>
            <a:r>
              <a:rPr lang="en-US" sz="4800" b="1" dirty="0"/>
              <a:t>ELECTRIC</a:t>
            </a:r>
            <a:r>
              <a:rPr lang="en-US" sz="4800" dirty="0"/>
              <a:t> </a:t>
            </a:r>
          </a:p>
          <a:p>
            <a:r>
              <a:rPr lang="en-US" sz="4800" dirty="0">
                <a:solidFill>
                  <a:schemeClr val="tx2">
                    <a:lumMod val="40000"/>
                    <a:lumOff val="60000"/>
                  </a:schemeClr>
                </a:solidFill>
              </a:rPr>
              <a:t>magnetic</a:t>
            </a:r>
          </a:p>
          <a:p>
            <a:r>
              <a:rPr lang="en-US" sz="4800" b="1" dirty="0"/>
              <a:t>CHEMICAL</a:t>
            </a:r>
          </a:p>
          <a:p>
            <a:r>
              <a:rPr lang="en-US" sz="4800" dirty="0">
                <a:solidFill>
                  <a:schemeClr val="tx2">
                    <a:lumMod val="40000"/>
                    <a:lumOff val="60000"/>
                  </a:schemeClr>
                </a:solidFill>
              </a:rPr>
              <a:t>nuclear</a:t>
            </a:r>
            <a:r>
              <a:rPr lang="en-US" sz="4800" dirty="0"/>
              <a:t> </a:t>
            </a:r>
          </a:p>
          <a:p>
            <a:r>
              <a:rPr lang="en-US" sz="4800" b="1" dirty="0"/>
              <a:t>THERMAL</a:t>
            </a:r>
            <a:r>
              <a:rPr lang="en-US" sz="4800" dirty="0"/>
              <a:t> </a:t>
            </a:r>
          </a:p>
          <a:p>
            <a:r>
              <a:rPr lang="en-US" sz="4800" dirty="0">
                <a:solidFill>
                  <a:schemeClr val="tx2">
                    <a:lumMod val="40000"/>
                    <a:lumOff val="60000"/>
                  </a:schemeClr>
                </a:solidFill>
              </a:rPr>
              <a:t>radiant</a:t>
            </a:r>
            <a:r>
              <a:rPr lang="en-US" sz="4800" dirty="0"/>
              <a:t>  </a:t>
            </a:r>
          </a:p>
          <a:p>
            <a:r>
              <a:rPr lang="en-US" sz="4800" dirty="0">
                <a:solidFill>
                  <a:schemeClr val="tx2">
                    <a:lumMod val="40000"/>
                    <a:lumOff val="60000"/>
                  </a:schemeClr>
                </a:solidFill>
              </a:rPr>
              <a:t>gravitational</a:t>
            </a:r>
            <a:r>
              <a:rPr lang="en-US" sz="4800" dirty="0"/>
              <a:t> </a:t>
            </a:r>
          </a:p>
          <a:p>
            <a:r>
              <a:rPr lang="en-US" sz="4800" b="1" dirty="0"/>
              <a:t>POTENTIAL ?</a:t>
            </a:r>
            <a:r>
              <a:rPr lang="en-US" sz="4800" dirty="0"/>
              <a:t>  </a:t>
            </a:r>
          </a:p>
          <a:p>
            <a:r>
              <a:rPr lang="en-US" sz="4800" b="1" dirty="0"/>
              <a:t>KINETIC ?</a:t>
            </a:r>
            <a:r>
              <a:rPr lang="en-US" sz="4800" dirty="0"/>
              <a:t> </a:t>
            </a:r>
          </a:p>
          <a:p>
            <a:r>
              <a:rPr lang="en-US" sz="4800" b="1" dirty="0"/>
              <a:t>MECHANICAL ?</a:t>
            </a:r>
            <a:r>
              <a:rPr lang="en-US" sz="4800" dirty="0"/>
              <a:t> </a:t>
            </a:r>
          </a:p>
        </p:txBody>
      </p:sp>
    </p:spTree>
    <p:extLst>
      <p:ext uri="{BB962C8B-B14F-4D97-AF65-F5344CB8AC3E}">
        <p14:creationId xmlns:p14="http://schemas.microsoft.com/office/powerpoint/2010/main" val="23885337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6092A1-7EA2-4697-B26C-DA908DC3F396}"/>
              </a:ext>
            </a:extLst>
          </p:cNvPr>
          <p:cNvSpPr>
            <a:spLocks noGrp="1"/>
          </p:cNvSpPr>
          <p:nvPr>
            <p:ph type="title"/>
          </p:nvPr>
        </p:nvSpPr>
        <p:spPr/>
        <p:txBody>
          <a:bodyPr/>
          <a:lstStyle/>
          <a:p>
            <a:r>
              <a:rPr lang="en-US" dirty="0"/>
              <a:t>Sources of Energy</a:t>
            </a:r>
          </a:p>
        </p:txBody>
      </p:sp>
      <p:sp>
        <p:nvSpPr>
          <p:cNvPr id="3" name="Content Placeholder 2">
            <a:extLst>
              <a:ext uri="{FF2B5EF4-FFF2-40B4-BE49-F238E27FC236}">
                <a16:creationId xmlns:a16="http://schemas.microsoft.com/office/drawing/2014/main" id="{E06C9B7B-B0F8-415F-B07A-6A743A571446}"/>
              </a:ext>
            </a:extLst>
          </p:cNvPr>
          <p:cNvSpPr>
            <a:spLocks noGrp="1"/>
          </p:cNvSpPr>
          <p:nvPr>
            <p:ph sz="half" idx="1"/>
          </p:nvPr>
        </p:nvSpPr>
        <p:spPr>
          <a:xfrm>
            <a:off x="428625" y="1500188"/>
            <a:ext cx="7846242" cy="4243090"/>
          </a:xfrm>
        </p:spPr>
        <p:txBody>
          <a:bodyPr/>
          <a:lstStyle/>
          <a:p>
            <a:pPr marL="0" indent="0">
              <a:buNone/>
            </a:pPr>
            <a:r>
              <a:rPr lang="en-US" dirty="0"/>
              <a:t>Questions: Speak up or type in chat!</a:t>
            </a:r>
          </a:p>
          <a:p>
            <a:r>
              <a:rPr lang="en-US" dirty="0"/>
              <a:t>How do you get your energy?</a:t>
            </a:r>
          </a:p>
          <a:p>
            <a:endParaRPr lang="en-US" dirty="0"/>
          </a:p>
          <a:p>
            <a:endParaRPr lang="en-US" dirty="0"/>
          </a:p>
          <a:p>
            <a:endParaRPr lang="en-US" dirty="0"/>
          </a:p>
          <a:p>
            <a:r>
              <a:rPr lang="en-US" dirty="0"/>
              <a:t>How much do you pay for it, what units?</a:t>
            </a:r>
          </a:p>
        </p:txBody>
      </p:sp>
    </p:spTree>
    <p:extLst>
      <p:ext uri="{BB962C8B-B14F-4D97-AF65-F5344CB8AC3E}">
        <p14:creationId xmlns:p14="http://schemas.microsoft.com/office/powerpoint/2010/main" val="6369139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a:bodyPr>
          <a:lstStyle/>
          <a:p>
            <a:r>
              <a:rPr lang="en-CA" dirty="0"/>
              <a:t>Efficiency</a:t>
            </a:r>
          </a:p>
        </p:txBody>
      </p:sp>
      <p:sp>
        <p:nvSpPr>
          <p:cNvPr id="6" name="Content Placeholder 3">
            <a:extLst>
              <a:ext uri="{FF2B5EF4-FFF2-40B4-BE49-F238E27FC236}">
                <a16:creationId xmlns:a16="http://schemas.microsoft.com/office/drawing/2014/main" id="{1A8645F1-B220-4EB4-81DE-4D501524E614}"/>
              </a:ext>
            </a:extLst>
          </p:cNvPr>
          <p:cNvSpPr txBox="1">
            <a:spLocks/>
          </p:cNvSpPr>
          <p:nvPr/>
        </p:nvSpPr>
        <p:spPr bwMode="auto">
          <a:xfrm>
            <a:off x="307818" y="948408"/>
            <a:ext cx="8600791" cy="5108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21469" indent="-321469" algn="l" rtl="0" eaLnBrk="1" fontAlgn="base" hangingPunct="1">
              <a:spcBef>
                <a:spcPct val="20000"/>
              </a:spcBef>
              <a:spcAft>
                <a:spcPct val="0"/>
              </a:spcAft>
              <a:buFont typeface="Arial" panose="020B0604020202020204" pitchFamily="34" charset="0"/>
              <a:buChar char="•"/>
              <a:defRPr sz="2625" kern="1200">
                <a:solidFill>
                  <a:schemeClr val="bg1"/>
                </a:solidFill>
                <a:latin typeface="+mn-lt"/>
                <a:ea typeface="+mn-ea"/>
                <a:cs typeface="+mn-cs"/>
              </a:defRPr>
            </a:lvl1pPr>
            <a:lvl2pPr marL="696516" indent="-267891" algn="l" rtl="0" eaLnBrk="1" fontAlgn="base" hangingPunct="1">
              <a:spcBef>
                <a:spcPct val="20000"/>
              </a:spcBef>
              <a:spcAft>
                <a:spcPct val="0"/>
              </a:spcAft>
              <a:buFont typeface="Arial" panose="020B0604020202020204" pitchFamily="34" charset="0"/>
              <a:buChar char="–"/>
              <a:defRPr sz="2250" kern="1200">
                <a:solidFill>
                  <a:schemeClr val="bg1"/>
                </a:solidFill>
                <a:latin typeface="+mn-lt"/>
                <a:ea typeface="+mn-ea"/>
                <a:cs typeface="+mn-cs"/>
              </a:defRPr>
            </a:lvl2pPr>
            <a:lvl3pPr marL="1071563" indent="-214313" algn="l" rtl="0" eaLnBrk="1" fontAlgn="base" hangingPunct="1">
              <a:spcBef>
                <a:spcPct val="20000"/>
              </a:spcBef>
              <a:spcAft>
                <a:spcPct val="0"/>
              </a:spcAft>
              <a:buFont typeface="Arial" panose="020B0604020202020204" pitchFamily="34" charset="0"/>
              <a:buChar char="•"/>
              <a:defRPr sz="1875" kern="1200">
                <a:solidFill>
                  <a:schemeClr val="bg1"/>
                </a:solidFill>
                <a:latin typeface="+mn-lt"/>
                <a:ea typeface="+mn-ea"/>
                <a:cs typeface="+mn-cs"/>
              </a:defRPr>
            </a:lvl3pPr>
            <a:lvl4pPr marL="1500188" indent="-214313" algn="l" rtl="0" eaLnBrk="1" fontAlgn="base" hangingPunct="1">
              <a:spcBef>
                <a:spcPct val="20000"/>
              </a:spcBef>
              <a:spcAft>
                <a:spcPct val="0"/>
              </a:spcAft>
              <a:buFont typeface="Arial" panose="020B0604020202020204" pitchFamily="34" charset="0"/>
              <a:buChar char="–"/>
              <a:defRPr sz="1688" kern="1200">
                <a:solidFill>
                  <a:schemeClr val="bg1"/>
                </a:solidFill>
                <a:latin typeface="+mn-lt"/>
                <a:ea typeface="+mn-ea"/>
                <a:cs typeface="+mn-cs"/>
              </a:defRPr>
            </a:lvl4pPr>
            <a:lvl5pPr marL="1928813" indent="-214313" algn="l" rtl="0" eaLnBrk="1" fontAlgn="base" hangingPunct="1">
              <a:spcBef>
                <a:spcPct val="20000"/>
              </a:spcBef>
              <a:spcAft>
                <a:spcPct val="0"/>
              </a:spcAft>
              <a:buFont typeface="Arial" panose="020B0604020202020204" pitchFamily="34" charset="0"/>
              <a:buChar char="»"/>
              <a:defRPr sz="1688" kern="1200">
                <a:solidFill>
                  <a:schemeClr val="bg1"/>
                </a:solidFill>
                <a:latin typeface="+mn-lt"/>
                <a:ea typeface="+mn-ea"/>
                <a:cs typeface="+mn-cs"/>
              </a:defRPr>
            </a:lvl5pPr>
            <a:lvl6pPr marL="2357438" indent="-214313" algn="l" defTabSz="857250" rtl="0" eaLnBrk="1" latinLnBrk="0" hangingPunct="1">
              <a:spcBef>
                <a:spcPct val="20000"/>
              </a:spcBef>
              <a:buFont typeface="Arial" pitchFamily="34" charset="0"/>
              <a:buChar char="•"/>
              <a:defRPr sz="1688" kern="1200">
                <a:solidFill>
                  <a:schemeClr val="tx1"/>
                </a:solidFill>
                <a:latin typeface="+mn-lt"/>
                <a:ea typeface="+mn-ea"/>
                <a:cs typeface="+mn-cs"/>
              </a:defRPr>
            </a:lvl6pPr>
            <a:lvl7pPr marL="2786063" indent="-214313" algn="l" defTabSz="857250" rtl="0" eaLnBrk="1" latinLnBrk="0" hangingPunct="1">
              <a:spcBef>
                <a:spcPct val="20000"/>
              </a:spcBef>
              <a:buFont typeface="Arial" pitchFamily="34" charset="0"/>
              <a:buChar char="•"/>
              <a:defRPr sz="1688" kern="1200">
                <a:solidFill>
                  <a:schemeClr val="tx1"/>
                </a:solidFill>
                <a:latin typeface="+mn-lt"/>
                <a:ea typeface="+mn-ea"/>
                <a:cs typeface="+mn-cs"/>
              </a:defRPr>
            </a:lvl7pPr>
            <a:lvl8pPr marL="3214688" indent="-214313" algn="l" defTabSz="857250" rtl="0" eaLnBrk="1" latinLnBrk="0" hangingPunct="1">
              <a:spcBef>
                <a:spcPct val="20000"/>
              </a:spcBef>
              <a:buFont typeface="Arial" pitchFamily="34" charset="0"/>
              <a:buChar char="•"/>
              <a:defRPr sz="1688" kern="1200">
                <a:solidFill>
                  <a:schemeClr val="tx1"/>
                </a:solidFill>
                <a:latin typeface="+mn-lt"/>
                <a:ea typeface="+mn-ea"/>
                <a:cs typeface="+mn-cs"/>
              </a:defRPr>
            </a:lvl8pPr>
            <a:lvl9pPr marL="3643313" indent="-214313" algn="l" defTabSz="857250" rtl="0" eaLnBrk="1" latinLnBrk="0" hangingPunct="1">
              <a:spcBef>
                <a:spcPct val="20000"/>
              </a:spcBef>
              <a:buFont typeface="Arial" pitchFamily="34" charset="0"/>
              <a:buChar char="•"/>
              <a:defRPr sz="1688" kern="1200">
                <a:solidFill>
                  <a:schemeClr val="tx1"/>
                </a:solidFill>
                <a:latin typeface="+mn-lt"/>
                <a:ea typeface="+mn-ea"/>
                <a:cs typeface="+mn-cs"/>
              </a:defRPr>
            </a:lvl9pPr>
          </a:lstStyle>
          <a:p>
            <a:r>
              <a:rPr lang="en-US" sz="3600" dirty="0"/>
              <a:t>Often an economic concept:</a:t>
            </a:r>
          </a:p>
          <a:p>
            <a:pPr marL="0" indent="0">
              <a:buFont typeface="Arial" panose="020B0604020202020204" pitchFamily="34" charset="0"/>
              <a:buNone/>
            </a:pPr>
            <a:r>
              <a:rPr lang="en-US" sz="4400" dirty="0"/>
              <a:t>"There </a:t>
            </a:r>
            <a:r>
              <a:rPr lang="en-US" sz="4400" dirty="0" err="1"/>
              <a:t>ain't</a:t>
            </a:r>
            <a:r>
              <a:rPr lang="en-US" sz="4400" dirty="0"/>
              <a:t> no such thing as a free lunch."</a:t>
            </a:r>
          </a:p>
          <a:p>
            <a:pPr marL="0" indent="0">
              <a:buFont typeface="Arial" panose="020B0604020202020204" pitchFamily="34" charset="0"/>
              <a:buNone/>
            </a:pPr>
            <a:endParaRPr lang="en-US" sz="3200" i="1" dirty="0"/>
          </a:p>
          <a:p>
            <a:r>
              <a:rPr lang="en-US" sz="3200" i="1" dirty="0"/>
              <a:t>A popular phrase to explain the consequences of free lunches offered with a beverage purchase in 19</a:t>
            </a:r>
            <a:r>
              <a:rPr lang="en-US" sz="3200" i="1" baseline="30000" dirty="0"/>
              <a:t>th</a:t>
            </a:r>
            <a:r>
              <a:rPr lang="en-US" sz="3200" i="1" dirty="0"/>
              <a:t> century American saloons</a:t>
            </a:r>
          </a:p>
          <a:p>
            <a:r>
              <a:rPr lang="en-US" sz="3200" i="1" dirty="0"/>
              <a:t>Free food was frequently extra salty…..</a:t>
            </a:r>
          </a:p>
          <a:p>
            <a:pPr marL="0" indent="0">
              <a:buFont typeface="Arial" panose="020B0604020202020204" pitchFamily="34" charset="0"/>
              <a:buNone/>
            </a:pPr>
            <a:r>
              <a:rPr lang="en-US" sz="4000" i="1" dirty="0"/>
              <a:t> </a:t>
            </a:r>
          </a:p>
        </p:txBody>
      </p:sp>
    </p:spTree>
    <p:extLst>
      <p:ext uri="{BB962C8B-B14F-4D97-AF65-F5344CB8AC3E}">
        <p14:creationId xmlns:p14="http://schemas.microsoft.com/office/powerpoint/2010/main" val="41050915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a:bodyPr>
          <a:lstStyle/>
          <a:p>
            <a:r>
              <a:rPr lang="en-CA" dirty="0"/>
              <a:t>Efficiency</a:t>
            </a:r>
          </a:p>
        </p:txBody>
      </p:sp>
      <p:sp>
        <p:nvSpPr>
          <p:cNvPr id="6" name="Content Placeholder 3">
            <a:extLst>
              <a:ext uri="{FF2B5EF4-FFF2-40B4-BE49-F238E27FC236}">
                <a16:creationId xmlns:a16="http://schemas.microsoft.com/office/drawing/2014/main" id="{1A8645F1-B220-4EB4-81DE-4D501524E614}"/>
              </a:ext>
            </a:extLst>
          </p:cNvPr>
          <p:cNvSpPr txBox="1">
            <a:spLocks/>
          </p:cNvSpPr>
          <p:nvPr/>
        </p:nvSpPr>
        <p:spPr bwMode="auto">
          <a:xfrm>
            <a:off x="424701" y="1889969"/>
            <a:ext cx="8100646" cy="3798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21469" indent="-321469" algn="l" rtl="0" eaLnBrk="1" fontAlgn="base" hangingPunct="1">
              <a:spcBef>
                <a:spcPct val="20000"/>
              </a:spcBef>
              <a:spcAft>
                <a:spcPct val="0"/>
              </a:spcAft>
              <a:buFont typeface="Arial" panose="020B0604020202020204" pitchFamily="34" charset="0"/>
              <a:buChar char="•"/>
              <a:defRPr sz="2625" kern="1200">
                <a:solidFill>
                  <a:schemeClr val="bg1"/>
                </a:solidFill>
                <a:latin typeface="+mn-lt"/>
                <a:ea typeface="+mn-ea"/>
                <a:cs typeface="+mn-cs"/>
              </a:defRPr>
            </a:lvl1pPr>
            <a:lvl2pPr marL="696516" indent="-267891" algn="l" rtl="0" eaLnBrk="1" fontAlgn="base" hangingPunct="1">
              <a:spcBef>
                <a:spcPct val="20000"/>
              </a:spcBef>
              <a:spcAft>
                <a:spcPct val="0"/>
              </a:spcAft>
              <a:buFont typeface="Arial" panose="020B0604020202020204" pitchFamily="34" charset="0"/>
              <a:buChar char="–"/>
              <a:defRPr sz="2250" kern="1200">
                <a:solidFill>
                  <a:schemeClr val="bg1"/>
                </a:solidFill>
                <a:latin typeface="+mn-lt"/>
                <a:ea typeface="+mn-ea"/>
                <a:cs typeface="+mn-cs"/>
              </a:defRPr>
            </a:lvl2pPr>
            <a:lvl3pPr marL="1071563" indent="-214313" algn="l" rtl="0" eaLnBrk="1" fontAlgn="base" hangingPunct="1">
              <a:spcBef>
                <a:spcPct val="20000"/>
              </a:spcBef>
              <a:spcAft>
                <a:spcPct val="0"/>
              </a:spcAft>
              <a:buFont typeface="Arial" panose="020B0604020202020204" pitchFamily="34" charset="0"/>
              <a:buChar char="•"/>
              <a:defRPr sz="1875" kern="1200">
                <a:solidFill>
                  <a:schemeClr val="bg1"/>
                </a:solidFill>
                <a:latin typeface="+mn-lt"/>
                <a:ea typeface="+mn-ea"/>
                <a:cs typeface="+mn-cs"/>
              </a:defRPr>
            </a:lvl3pPr>
            <a:lvl4pPr marL="1500188" indent="-214313" algn="l" rtl="0" eaLnBrk="1" fontAlgn="base" hangingPunct="1">
              <a:spcBef>
                <a:spcPct val="20000"/>
              </a:spcBef>
              <a:spcAft>
                <a:spcPct val="0"/>
              </a:spcAft>
              <a:buFont typeface="Arial" panose="020B0604020202020204" pitchFamily="34" charset="0"/>
              <a:buChar char="–"/>
              <a:defRPr sz="1688" kern="1200">
                <a:solidFill>
                  <a:schemeClr val="bg1"/>
                </a:solidFill>
                <a:latin typeface="+mn-lt"/>
                <a:ea typeface="+mn-ea"/>
                <a:cs typeface="+mn-cs"/>
              </a:defRPr>
            </a:lvl4pPr>
            <a:lvl5pPr marL="1928813" indent="-214313" algn="l" rtl="0" eaLnBrk="1" fontAlgn="base" hangingPunct="1">
              <a:spcBef>
                <a:spcPct val="20000"/>
              </a:spcBef>
              <a:spcAft>
                <a:spcPct val="0"/>
              </a:spcAft>
              <a:buFont typeface="Arial" panose="020B0604020202020204" pitchFamily="34" charset="0"/>
              <a:buChar char="»"/>
              <a:defRPr sz="1688" kern="1200">
                <a:solidFill>
                  <a:schemeClr val="bg1"/>
                </a:solidFill>
                <a:latin typeface="+mn-lt"/>
                <a:ea typeface="+mn-ea"/>
                <a:cs typeface="+mn-cs"/>
              </a:defRPr>
            </a:lvl5pPr>
            <a:lvl6pPr marL="2357438" indent="-214313" algn="l" defTabSz="857250" rtl="0" eaLnBrk="1" latinLnBrk="0" hangingPunct="1">
              <a:spcBef>
                <a:spcPct val="20000"/>
              </a:spcBef>
              <a:buFont typeface="Arial" pitchFamily="34" charset="0"/>
              <a:buChar char="•"/>
              <a:defRPr sz="1688" kern="1200">
                <a:solidFill>
                  <a:schemeClr val="tx1"/>
                </a:solidFill>
                <a:latin typeface="+mn-lt"/>
                <a:ea typeface="+mn-ea"/>
                <a:cs typeface="+mn-cs"/>
              </a:defRPr>
            </a:lvl6pPr>
            <a:lvl7pPr marL="2786063" indent="-214313" algn="l" defTabSz="857250" rtl="0" eaLnBrk="1" latinLnBrk="0" hangingPunct="1">
              <a:spcBef>
                <a:spcPct val="20000"/>
              </a:spcBef>
              <a:buFont typeface="Arial" pitchFamily="34" charset="0"/>
              <a:buChar char="•"/>
              <a:defRPr sz="1688" kern="1200">
                <a:solidFill>
                  <a:schemeClr val="tx1"/>
                </a:solidFill>
                <a:latin typeface="+mn-lt"/>
                <a:ea typeface="+mn-ea"/>
                <a:cs typeface="+mn-cs"/>
              </a:defRPr>
            </a:lvl7pPr>
            <a:lvl8pPr marL="3214688" indent="-214313" algn="l" defTabSz="857250" rtl="0" eaLnBrk="1" latinLnBrk="0" hangingPunct="1">
              <a:spcBef>
                <a:spcPct val="20000"/>
              </a:spcBef>
              <a:buFont typeface="Arial" pitchFamily="34" charset="0"/>
              <a:buChar char="•"/>
              <a:defRPr sz="1688" kern="1200">
                <a:solidFill>
                  <a:schemeClr val="tx1"/>
                </a:solidFill>
                <a:latin typeface="+mn-lt"/>
                <a:ea typeface="+mn-ea"/>
                <a:cs typeface="+mn-cs"/>
              </a:defRPr>
            </a:lvl8pPr>
            <a:lvl9pPr marL="3643313" indent="-214313" algn="l" defTabSz="857250" rtl="0" eaLnBrk="1" latinLnBrk="0" hangingPunct="1">
              <a:spcBef>
                <a:spcPct val="20000"/>
              </a:spcBef>
              <a:buFont typeface="Arial" pitchFamily="34" charset="0"/>
              <a:buChar char="•"/>
              <a:defRPr sz="1688" kern="1200">
                <a:solidFill>
                  <a:schemeClr val="tx1"/>
                </a:solidFill>
                <a:latin typeface="+mn-lt"/>
                <a:ea typeface="+mn-ea"/>
                <a:cs typeface="+mn-cs"/>
              </a:defRPr>
            </a:lvl9pPr>
          </a:lstStyle>
          <a:p>
            <a:r>
              <a:rPr lang="en-US" sz="4000" dirty="0"/>
              <a:t>Pop culture: </a:t>
            </a:r>
          </a:p>
          <a:p>
            <a:pPr marL="0" indent="0">
              <a:buFont typeface="Arial" panose="020B0604020202020204" pitchFamily="34" charset="0"/>
              <a:buNone/>
            </a:pPr>
            <a:r>
              <a:rPr lang="en-US" sz="4000" dirty="0"/>
              <a:t>“You can’t always get what you want, but if you try, sometimes, you find, you get what you need.”</a:t>
            </a:r>
          </a:p>
          <a:p>
            <a:pPr marL="0" indent="0">
              <a:buFont typeface="Arial" panose="020B0604020202020204" pitchFamily="34" charset="0"/>
              <a:buNone/>
            </a:pPr>
            <a:r>
              <a:rPr lang="en-US" sz="4000" dirty="0"/>
              <a:t>	</a:t>
            </a:r>
            <a:r>
              <a:rPr lang="en-US" sz="4000" i="1" dirty="0"/>
              <a:t>Mick Jagger and Keith Richards</a:t>
            </a:r>
          </a:p>
          <a:p>
            <a:pPr marL="0" indent="0">
              <a:buFont typeface="Arial" panose="020B0604020202020204" pitchFamily="34" charset="0"/>
              <a:buNone/>
            </a:pPr>
            <a:endParaRPr lang="en-US" dirty="0"/>
          </a:p>
        </p:txBody>
      </p:sp>
    </p:spTree>
    <p:extLst>
      <p:ext uri="{BB962C8B-B14F-4D97-AF65-F5344CB8AC3E}">
        <p14:creationId xmlns:p14="http://schemas.microsoft.com/office/powerpoint/2010/main" val="19160751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a:bodyPr>
          <a:lstStyle/>
          <a:p>
            <a:r>
              <a:rPr lang="en-CA" dirty="0"/>
              <a:t>Efficiency</a:t>
            </a:r>
          </a:p>
        </p:txBody>
      </p:sp>
      <p:sp>
        <p:nvSpPr>
          <p:cNvPr id="6" name="Content Placeholder 3">
            <a:extLst>
              <a:ext uri="{FF2B5EF4-FFF2-40B4-BE49-F238E27FC236}">
                <a16:creationId xmlns:a16="http://schemas.microsoft.com/office/drawing/2014/main" id="{1A8645F1-B220-4EB4-81DE-4D501524E614}"/>
              </a:ext>
            </a:extLst>
          </p:cNvPr>
          <p:cNvSpPr txBox="1">
            <a:spLocks/>
          </p:cNvSpPr>
          <p:nvPr/>
        </p:nvSpPr>
        <p:spPr bwMode="auto">
          <a:xfrm>
            <a:off x="433755" y="1002730"/>
            <a:ext cx="8100646" cy="5026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21469" indent="-321469" algn="l" rtl="0" eaLnBrk="1" fontAlgn="base" hangingPunct="1">
              <a:spcBef>
                <a:spcPct val="20000"/>
              </a:spcBef>
              <a:spcAft>
                <a:spcPct val="0"/>
              </a:spcAft>
              <a:buFont typeface="Arial" panose="020B0604020202020204" pitchFamily="34" charset="0"/>
              <a:buChar char="•"/>
              <a:defRPr sz="2625" kern="1200">
                <a:solidFill>
                  <a:schemeClr val="bg1"/>
                </a:solidFill>
                <a:latin typeface="+mn-lt"/>
                <a:ea typeface="+mn-ea"/>
                <a:cs typeface="+mn-cs"/>
              </a:defRPr>
            </a:lvl1pPr>
            <a:lvl2pPr marL="696516" indent="-267891" algn="l" rtl="0" eaLnBrk="1" fontAlgn="base" hangingPunct="1">
              <a:spcBef>
                <a:spcPct val="20000"/>
              </a:spcBef>
              <a:spcAft>
                <a:spcPct val="0"/>
              </a:spcAft>
              <a:buFont typeface="Arial" panose="020B0604020202020204" pitchFamily="34" charset="0"/>
              <a:buChar char="–"/>
              <a:defRPr sz="2250" kern="1200">
                <a:solidFill>
                  <a:schemeClr val="bg1"/>
                </a:solidFill>
                <a:latin typeface="+mn-lt"/>
                <a:ea typeface="+mn-ea"/>
                <a:cs typeface="+mn-cs"/>
              </a:defRPr>
            </a:lvl2pPr>
            <a:lvl3pPr marL="1071563" indent="-214313" algn="l" rtl="0" eaLnBrk="1" fontAlgn="base" hangingPunct="1">
              <a:spcBef>
                <a:spcPct val="20000"/>
              </a:spcBef>
              <a:spcAft>
                <a:spcPct val="0"/>
              </a:spcAft>
              <a:buFont typeface="Arial" panose="020B0604020202020204" pitchFamily="34" charset="0"/>
              <a:buChar char="•"/>
              <a:defRPr sz="1875" kern="1200">
                <a:solidFill>
                  <a:schemeClr val="bg1"/>
                </a:solidFill>
                <a:latin typeface="+mn-lt"/>
                <a:ea typeface="+mn-ea"/>
                <a:cs typeface="+mn-cs"/>
              </a:defRPr>
            </a:lvl3pPr>
            <a:lvl4pPr marL="1500188" indent="-214313" algn="l" rtl="0" eaLnBrk="1" fontAlgn="base" hangingPunct="1">
              <a:spcBef>
                <a:spcPct val="20000"/>
              </a:spcBef>
              <a:spcAft>
                <a:spcPct val="0"/>
              </a:spcAft>
              <a:buFont typeface="Arial" panose="020B0604020202020204" pitchFamily="34" charset="0"/>
              <a:buChar char="–"/>
              <a:defRPr sz="1688" kern="1200">
                <a:solidFill>
                  <a:schemeClr val="bg1"/>
                </a:solidFill>
                <a:latin typeface="+mn-lt"/>
                <a:ea typeface="+mn-ea"/>
                <a:cs typeface="+mn-cs"/>
              </a:defRPr>
            </a:lvl4pPr>
            <a:lvl5pPr marL="1928813" indent="-214313" algn="l" rtl="0" eaLnBrk="1" fontAlgn="base" hangingPunct="1">
              <a:spcBef>
                <a:spcPct val="20000"/>
              </a:spcBef>
              <a:spcAft>
                <a:spcPct val="0"/>
              </a:spcAft>
              <a:buFont typeface="Arial" panose="020B0604020202020204" pitchFamily="34" charset="0"/>
              <a:buChar char="»"/>
              <a:defRPr sz="1688" kern="1200">
                <a:solidFill>
                  <a:schemeClr val="bg1"/>
                </a:solidFill>
                <a:latin typeface="+mn-lt"/>
                <a:ea typeface="+mn-ea"/>
                <a:cs typeface="+mn-cs"/>
              </a:defRPr>
            </a:lvl5pPr>
            <a:lvl6pPr marL="2357438" indent="-214313" algn="l" defTabSz="857250" rtl="0" eaLnBrk="1" latinLnBrk="0" hangingPunct="1">
              <a:spcBef>
                <a:spcPct val="20000"/>
              </a:spcBef>
              <a:buFont typeface="Arial" pitchFamily="34" charset="0"/>
              <a:buChar char="•"/>
              <a:defRPr sz="1688" kern="1200">
                <a:solidFill>
                  <a:schemeClr val="tx1"/>
                </a:solidFill>
                <a:latin typeface="+mn-lt"/>
                <a:ea typeface="+mn-ea"/>
                <a:cs typeface="+mn-cs"/>
              </a:defRPr>
            </a:lvl6pPr>
            <a:lvl7pPr marL="2786063" indent="-214313" algn="l" defTabSz="857250" rtl="0" eaLnBrk="1" latinLnBrk="0" hangingPunct="1">
              <a:spcBef>
                <a:spcPct val="20000"/>
              </a:spcBef>
              <a:buFont typeface="Arial" pitchFamily="34" charset="0"/>
              <a:buChar char="•"/>
              <a:defRPr sz="1688" kern="1200">
                <a:solidFill>
                  <a:schemeClr val="tx1"/>
                </a:solidFill>
                <a:latin typeface="+mn-lt"/>
                <a:ea typeface="+mn-ea"/>
                <a:cs typeface="+mn-cs"/>
              </a:defRPr>
            </a:lvl7pPr>
            <a:lvl8pPr marL="3214688" indent="-214313" algn="l" defTabSz="857250" rtl="0" eaLnBrk="1" latinLnBrk="0" hangingPunct="1">
              <a:spcBef>
                <a:spcPct val="20000"/>
              </a:spcBef>
              <a:buFont typeface="Arial" pitchFamily="34" charset="0"/>
              <a:buChar char="•"/>
              <a:defRPr sz="1688" kern="1200">
                <a:solidFill>
                  <a:schemeClr val="tx1"/>
                </a:solidFill>
                <a:latin typeface="+mn-lt"/>
                <a:ea typeface="+mn-ea"/>
                <a:cs typeface="+mn-cs"/>
              </a:defRPr>
            </a:lvl8pPr>
            <a:lvl9pPr marL="3643313" indent="-214313" algn="l" defTabSz="857250" rtl="0" eaLnBrk="1" latinLnBrk="0" hangingPunct="1">
              <a:spcBef>
                <a:spcPct val="20000"/>
              </a:spcBef>
              <a:buFont typeface="Arial" pitchFamily="34" charset="0"/>
              <a:buChar char="•"/>
              <a:defRPr sz="1688" kern="1200">
                <a:solidFill>
                  <a:schemeClr val="tx1"/>
                </a:solidFill>
                <a:latin typeface="+mn-lt"/>
                <a:ea typeface="+mn-ea"/>
                <a:cs typeface="+mn-cs"/>
              </a:defRPr>
            </a:lvl9pPr>
          </a:lstStyle>
          <a:p>
            <a:pPr marL="0" indent="0">
              <a:buFont typeface="Arial" panose="020B0604020202020204" pitchFamily="34" charset="0"/>
              <a:buNone/>
            </a:pPr>
            <a:r>
              <a:rPr lang="en-US" dirty="0"/>
              <a:t>Get the most bang for your buck.</a:t>
            </a:r>
          </a:p>
          <a:p>
            <a:pPr marL="0" indent="0">
              <a:buFont typeface="Arial" panose="020B0604020202020204" pitchFamily="34" charset="0"/>
              <a:buNone/>
            </a:pPr>
            <a:r>
              <a:rPr lang="en-US" dirty="0"/>
              <a:t>More for less</a:t>
            </a:r>
          </a:p>
          <a:p>
            <a:pPr marL="375047" lvl="1" indent="0">
              <a:buNone/>
            </a:pPr>
            <a:r>
              <a:rPr lang="en-US" dirty="0"/>
              <a:t>Common concepts in economics and productivity management</a:t>
            </a:r>
          </a:p>
          <a:p>
            <a:pPr marL="375047" lvl="1" indent="0">
              <a:buNone/>
            </a:pPr>
            <a:endParaRPr lang="en-US" dirty="0"/>
          </a:p>
          <a:p>
            <a:pPr marL="0" indent="0">
              <a:buNone/>
            </a:pPr>
            <a:r>
              <a:rPr lang="en-US" dirty="0"/>
              <a:t>Can you think of other ways of expressing this idea?</a:t>
            </a:r>
          </a:p>
          <a:p>
            <a:pPr marL="0" indent="0">
              <a:buFont typeface="Arial" panose="020B0604020202020204" pitchFamily="34" charset="0"/>
              <a:buNone/>
            </a:pPr>
            <a:endParaRPr lang="en-US" dirty="0"/>
          </a:p>
          <a:p>
            <a:pPr marL="375047" lvl="1" indent="0">
              <a:buNone/>
            </a:pPr>
            <a:r>
              <a:rPr lang="en-US" dirty="0"/>
              <a:t> </a:t>
            </a:r>
          </a:p>
        </p:txBody>
      </p:sp>
    </p:spTree>
    <p:extLst>
      <p:ext uri="{BB962C8B-B14F-4D97-AF65-F5344CB8AC3E}">
        <p14:creationId xmlns:p14="http://schemas.microsoft.com/office/powerpoint/2010/main" val="34550161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a:bodyPr>
          <a:lstStyle/>
          <a:p>
            <a:r>
              <a:rPr lang="en-CA" dirty="0"/>
              <a:t>Efficiency</a:t>
            </a:r>
          </a:p>
        </p:txBody>
      </p:sp>
      <p:sp>
        <p:nvSpPr>
          <p:cNvPr id="6" name="Content Placeholder 3">
            <a:extLst>
              <a:ext uri="{FF2B5EF4-FFF2-40B4-BE49-F238E27FC236}">
                <a16:creationId xmlns:a16="http://schemas.microsoft.com/office/drawing/2014/main" id="{1A8645F1-B220-4EB4-81DE-4D501524E614}"/>
              </a:ext>
            </a:extLst>
          </p:cNvPr>
          <p:cNvSpPr txBox="1">
            <a:spLocks/>
          </p:cNvSpPr>
          <p:nvPr/>
        </p:nvSpPr>
        <p:spPr bwMode="auto">
          <a:xfrm>
            <a:off x="433755" y="1002730"/>
            <a:ext cx="8100646" cy="5026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21469" indent="-321469" algn="l" rtl="0" eaLnBrk="1" fontAlgn="base" hangingPunct="1">
              <a:spcBef>
                <a:spcPct val="20000"/>
              </a:spcBef>
              <a:spcAft>
                <a:spcPct val="0"/>
              </a:spcAft>
              <a:buFont typeface="Arial" panose="020B0604020202020204" pitchFamily="34" charset="0"/>
              <a:buChar char="•"/>
              <a:defRPr sz="2625" kern="1200">
                <a:solidFill>
                  <a:schemeClr val="bg1"/>
                </a:solidFill>
                <a:latin typeface="+mn-lt"/>
                <a:ea typeface="+mn-ea"/>
                <a:cs typeface="+mn-cs"/>
              </a:defRPr>
            </a:lvl1pPr>
            <a:lvl2pPr marL="696516" indent="-267891" algn="l" rtl="0" eaLnBrk="1" fontAlgn="base" hangingPunct="1">
              <a:spcBef>
                <a:spcPct val="20000"/>
              </a:spcBef>
              <a:spcAft>
                <a:spcPct val="0"/>
              </a:spcAft>
              <a:buFont typeface="Arial" panose="020B0604020202020204" pitchFamily="34" charset="0"/>
              <a:buChar char="–"/>
              <a:defRPr sz="2250" kern="1200">
                <a:solidFill>
                  <a:schemeClr val="bg1"/>
                </a:solidFill>
                <a:latin typeface="+mn-lt"/>
                <a:ea typeface="+mn-ea"/>
                <a:cs typeface="+mn-cs"/>
              </a:defRPr>
            </a:lvl2pPr>
            <a:lvl3pPr marL="1071563" indent="-214313" algn="l" rtl="0" eaLnBrk="1" fontAlgn="base" hangingPunct="1">
              <a:spcBef>
                <a:spcPct val="20000"/>
              </a:spcBef>
              <a:spcAft>
                <a:spcPct val="0"/>
              </a:spcAft>
              <a:buFont typeface="Arial" panose="020B0604020202020204" pitchFamily="34" charset="0"/>
              <a:buChar char="•"/>
              <a:defRPr sz="1875" kern="1200">
                <a:solidFill>
                  <a:schemeClr val="bg1"/>
                </a:solidFill>
                <a:latin typeface="+mn-lt"/>
                <a:ea typeface="+mn-ea"/>
                <a:cs typeface="+mn-cs"/>
              </a:defRPr>
            </a:lvl3pPr>
            <a:lvl4pPr marL="1500188" indent="-214313" algn="l" rtl="0" eaLnBrk="1" fontAlgn="base" hangingPunct="1">
              <a:spcBef>
                <a:spcPct val="20000"/>
              </a:spcBef>
              <a:spcAft>
                <a:spcPct val="0"/>
              </a:spcAft>
              <a:buFont typeface="Arial" panose="020B0604020202020204" pitchFamily="34" charset="0"/>
              <a:buChar char="–"/>
              <a:defRPr sz="1688" kern="1200">
                <a:solidFill>
                  <a:schemeClr val="bg1"/>
                </a:solidFill>
                <a:latin typeface="+mn-lt"/>
                <a:ea typeface="+mn-ea"/>
                <a:cs typeface="+mn-cs"/>
              </a:defRPr>
            </a:lvl4pPr>
            <a:lvl5pPr marL="1928813" indent="-214313" algn="l" rtl="0" eaLnBrk="1" fontAlgn="base" hangingPunct="1">
              <a:spcBef>
                <a:spcPct val="20000"/>
              </a:spcBef>
              <a:spcAft>
                <a:spcPct val="0"/>
              </a:spcAft>
              <a:buFont typeface="Arial" panose="020B0604020202020204" pitchFamily="34" charset="0"/>
              <a:buChar char="»"/>
              <a:defRPr sz="1688" kern="1200">
                <a:solidFill>
                  <a:schemeClr val="bg1"/>
                </a:solidFill>
                <a:latin typeface="+mn-lt"/>
                <a:ea typeface="+mn-ea"/>
                <a:cs typeface="+mn-cs"/>
              </a:defRPr>
            </a:lvl5pPr>
            <a:lvl6pPr marL="2357438" indent="-214313" algn="l" defTabSz="857250" rtl="0" eaLnBrk="1" latinLnBrk="0" hangingPunct="1">
              <a:spcBef>
                <a:spcPct val="20000"/>
              </a:spcBef>
              <a:buFont typeface="Arial" pitchFamily="34" charset="0"/>
              <a:buChar char="•"/>
              <a:defRPr sz="1688" kern="1200">
                <a:solidFill>
                  <a:schemeClr val="tx1"/>
                </a:solidFill>
                <a:latin typeface="+mn-lt"/>
                <a:ea typeface="+mn-ea"/>
                <a:cs typeface="+mn-cs"/>
              </a:defRPr>
            </a:lvl6pPr>
            <a:lvl7pPr marL="2786063" indent="-214313" algn="l" defTabSz="857250" rtl="0" eaLnBrk="1" latinLnBrk="0" hangingPunct="1">
              <a:spcBef>
                <a:spcPct val="20000"/>
              </a:spcBef>
              <a:buFont typeface="Arial" pitchFamily="34" charset="0"/>
              <a:buChar char="•"/>
              <a:defRPr sz="1688" kern="1200">
                <a:solidFill>
                  <a:schemeClr val="tx1"/>
                </a:solidFill>
                <a:latin typeface="+mn-lt"/>
                <a:ea typeface="+mn-ea"/>
                <a:cs typeface="+mn-cs"/>
              </a:defRPr>
            </a:lvl7pPr>
            <a:lvl8pPr marL="3214688" indent="-214313" algn="l" defTabSz="857250" rtl="0" eaLnBrk="1" latinLnBrk="0" hangingPunct="1">
              <a:spcBef>
                <a:spcPct val="20000"/>
              </a:spcBef>
              <a:buFont typeface="Arial" pitchFamily="34" charset="0"/>
              <a:buChar char="•"/>
              <a:defRPr sz="1688" kern="1200">
                <a:solidFill>
                  <a:schemeClr val="tx1"/>
                </a:solidFill>
                <a:latin typeface="+mn-lt"/>
                <a:ea typeface="+mn-ea"/>
                <a:cs typeface="+mn-cs"/>
              </a:defRPr>
            </a:lvl8pPr>
            <a:lvl9pPr marL="3643313" indent="-214313" algn="l" defTabSz="857250" rtl="0" eaLnBrk="1" latinLnBrk="0" hangingPunct="1">
              <a:spcBef>
                <a:spcPct val="20000"/>
              </a:spcBef>
              <a:buFont typeface="Arial" pitchFamily="34" charset="0"/>
              <a:buChar char="•"/>
              <a:defRPr sz="1688" kern="1200">
                <a:solidFill>
                  <a:schemeClr val="tx1"/>
                </a:solidFill>
                <a:latin typeface="+mn-lt"/>
                <a:ea typeface="+mn-ea"/>
                <a:cs typeface="+mn-cs"/>
              </a:defRPr>
            </a:lvl9pPr>
          </a:lstStyle>
          <a:p>
            <a:pPr marL="0" indent="0">
              <a:buNone/>
            </a:pPr>
            <a:r>
              <a:rPr lang="en-US" dirty="0"/>
              <a:t>What other ways of expressing this idea can you think of?</a:t>
            </a:r>
          </a:p>
          <a:p>
            <a:pPr marL="0" indent="0">
              <a:buFont typeface="Arial" panose="020B0604020202020204" pitchFamily="34" charset="0"/>
              <a:buNone/>
            </a:pPr>
            <a:endParaRPr lang="en-US" dirty="0"/>
          </a:p>
          <a:p>
            <a:pPr marL="375047" lvl="1" indent="0">
              <a:buNone/>
            </a:pPr>
            <a:r>
              <a:rPr lang="en-US" sz="2400" dirty="0"/>
              <a:t>Kill two birds with one stone?</a:t>
            </a:r>
          </a:p>
          <a:p>
            <a:pPr marL="750094" lvl="2" indent="0">
              <a:buNone/>
            </a:pPr>
            <a:r>
              <a:rPr lang="en-US" sz="2400" dirty="0"/>
              <a:t>Greater return for the same effort (improved yield)</a:t>
            </a:r>
          </a:p>
          <a:p>
            <a:pPr marL="750094" lvl="2" indent="0">
              <a:buNone/>
            </a:pPr>
            <a:endParaRPr lang="en-US" dirty="0"/>
          </a:p>
          <a:p>
            <a:pPr marL="375047" lvl="1" indent="0">
              <a:buNone/>
            </a:pPr>
            <a:endParaRPr lang="en-US" dirty="0"/>
          </a:p>
          <a:p>
            <a:pPr marL="375047" lvl="1" indent="0">
              <a:buNone/>
            </a:pPr>
            <a:endParaRPr lang="en-US" dirty="0"/>
          </a:p>
          <a:p>
            <a:pPr marL="375047" lvl="1" indent="0">
              <a:buNone/>
            </a:pPr>
            <a:endParaRPr lang="en-US" dirty="0"/>
          </a:p>
        </p:txBody>
      </p:sp>
    </p:spTree>
    <p:extLst>
      <p:ext uri="{BB962C8B-B14F-4D97-AF65-F5344CB8AC3E}">
        <p14:creationId xmlns:p14="http://schemas.microsoft.com/office/powerpoint/2010/main" val="21266834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a:bodyPr>
          <a:lstStyle/>
          <a:p>
            <a:r>
              <a:rPr lang="en-CA" dirty="0"/>
              <a:t>Energy + Efficiency</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434566" y="1011301"/>
            <a:ext cx="5187635" cy="5677608"/>
          </a:xfrm>
        </p:spPr>
        <p:txBody>
          <a:bodyPr/>
          <a:lstStyle/>
          <a:p>
            <a:r>
              <a:rPr lang="en-US" sz="2800" dirty="0"/>
              <a:t>Introduce concepts, </a:t>
            </a:r>
          </a:p>
          <a:p>
            <a:pPr lvl="1"/>
            <a:r>
              <a:rPr lang="en-US" sz="2800" dirty="0"/>
              <a:t>What is energy?</a:t>
            </a:r>
          </a:p>
          <a:p>
            <a:pPr lvl="1"/>
            <a:r>
              <a:rPr lang="en-US" sz="2800" dirty="0"/>
              <a:t>What do we mean by efficiency?</a:t>
            </a:r>
          </a:p>
          <a:p>
            <a:pPr lvl="1"/>
            <a:r>
              <a:rPr lang="en-US" sz="2800" dirty="0"/>
              <a:t>What types of energy are there?</a:t>
            </a:r>
          </a:p>
          <a:p>
            <a:pPr lvl="1"/>
            <a:r>
              <a:rPr lang="en-US" sz="2800" dirty="0"/>
              <a:t>Key energy concepts</a:t>
            </a:r>
          </a:p>
          <a:p>
            <a:pPr lvl="1"/>
            <a:r>
              <a:rPr lang="en-US" sz="2800" dirty="0" err="1"/>
              <a:t>dREP</a:t>
            </a:r>
            <a:r>
              <a:rPr lang="en-US" sz="2800" dirty="0"/>
              <a:t> goals</a:t>
            </a:r>
          </a:p>
          <a:p>
            <a:pPr lvl="1"/>
            <a:r>
              <a:rPr lang="en-US" sz="2800" dirty="0"/>
              <a:t>Energy use in Belize.</a:t>
            </a:r>
          </a:p>
          <a:p>
            <a:pPr marL="428625" lvl="1" indent="0">
              <a:buNone/>
            </a:pPr>
            <a:endParaRPr lang="en-US" dirty="0"/>
          </a:p>
        </p:txBody>
      </p:sp>
      <p:pic>
        <p:nvPicPr>
          <p:cNvPr id="4" name="Picture 3" descr="Magnifying glass and question mark">
            <a:extLst>
              <a:ext uri="{FF2B5EF4-FFF2-40B4-BE49-F238E27FC236}">
                <a16:creationId xmlns:a16="http://schemas.microsoft.com/office/drawing/2014/main" id="{4CF7EF4A-B8E9-4195-8826-DA7E75147E81}"/>
              </a:ext>
            </a:extLst>
          </p:cNvPr>
          <p:cNvPicPr>
            <a:picLocks noChangeAspect="1"/>
          </p:cNvPicPr>
          <p:nvPr/>
        </p:nvPicPr>
        <p:blipFill rotWithShape="1">
          <a:blip r:embed="rId2">
            <a:extLst>
              <a:ext uri="{28A0092B-C50C-407E-A947-70E740481C1C}">
                <a14:useLocalDpi xmlns:a14="http://schemas.microsoft.com/office/drawing/2010/main" val="0"/>
              </a:ext>
            </a:extLst>
          </a:blip>
          <a:srcRect l="33068" r="30594"/>
          <a:stretch/>
        </p:blipFill>
        <p:spPr>
          <a:xfrm>
            <a:off x="5622201" y="1545219"/>
            <a:ext cx="3322622" cy="5143690"/>
          </a:xfrm>
          <a:prstGeom prst="rect">
            <a:avLst/>
          </a:prstGeom>
        </p:spPr>
      </p:pic>
    </p:spTree>
    <p:extLst>
      <p:ext uri="{BB962C8B-B14F-4D97-AF65-F5344CB8AC3E}">
        <p14:creationId xmlns:p14="http://schemas.microsoft.com/office/powerpoint/2010/main" val="13672045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a:bodyPr>
          <a:lstStyle/>
          <a:p>
            <a:r>
              <a:rPr lang="en-CA" dirty="0"/>
              <a:t>Efficiency</a:t>
            </a:r>
          </a:p>
        </p:txBody>
      </p:sp>
      <mc:AlternateContent xmlns:mc="http://schemas.openxmlformats.org/markup-compatibility/2006" xmlns:a14="http://schemas.microsoft.com/office/drawing/2010/main">
        <mc:Choice Requires="a14">
          <p:sp>
            <p:nvSpPr>
              <p:cNvPr id="6" name="Content Placeholder 3">
                <a:extLst>
                  <a:ext uri="{FF2B5EF4-FFF2-40B4-BE49-F238E27FC236}">
                    <a16:creationId xmlns:a16="http://schemas.microsoft.com/office/drawing/2014/main" id="{1A8645F1-B220-4EB4-81DE-4D501524E614}"/>
                  </a:ext>
                </a:extLst>
              </p:cNvPr>
              <p:cNvSpPr txBox="1">
                <a:spLocks/>
              </p:cNvSpPr>
              <p:nvPr/>
            </p:nvSpPr>
            <p:spPr bwMode="auto">
              <a:xfrm>
                <a:off x="271604" y="746076"/>
                <a:ext cx="8709433" cy="5862954"/>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21469" indent="-321469" algn="l" rtl="0" eaLnBrk="1" fontAlgn="base" hangingPunct="1">
                  <a:spcBef>
                    <a:spcPct val="20000"/>
                  </a:spcBef>
                  <a:spcAft>
                    <a:spcPct val="0"/>
                  </a:spcAft>
                  <a:buFont typeface="Arial" panose="020B0604020202020204" pitchFamily="34" charset="0"/>
                  <a:buChar char="•"/>
                  <a:defRPr sz="2625" kern="1200">
                    <a:solidFill>
                      <a:schemeClr val="bg1"/>
                    </a:solidFill>
                    <a:latin typeface="+mn-lt"/>
                    <a:ea typeface="+mn-ea"/>
                    <a:cs typeface="+mn-cs"/>
                  </a:defRPr>
                </a:lvl1pPr>
                <a:lvl2pPr marL="696516" indent="-267891" algn="l" rtl="0" eaLnBrk="1" fontAlgn="base" hangingPunct="1">
                  <a:spcBef>
                    <a:spcPct val="20000"/>
                  </a:spcBef>
                  <a:spcAft>
                    <a:spcPct val="0"/>
                  </a:spcAft>
                  <a:buFont typeface="Arial" panose="020B0604020202020204" pitchFamily="34" charset="0"/>
                  <a:buChar char="–"/>
                  <a:defRPr sz="2250" kern="1200">
                    <a:solidFill>
                      <a:schemeClr val="bg1"/>
                    </a:solidFill>
                    <a:latin typeface="+mn-lt"/>
                    <a:ea typeface="+mn-ea"/>
                    <a:cs typeface="+mn-cs"/>
                  </a:defRPr>
                </a:lvl2pPr>
                <a:lvl3pPr marL="1071563" indent="-214313" algn="l" rtl="0" eaLnBrk="1" fontAlgn="base" hangingPunct="1">
                  <a:spcBef>
                    <a:spcPct val="20000"/>
                  </a:spcBef>
                  <a:spcAft>
                    <a:spcPct val="0"/>
                  </a:spcAft>
                  <a:buFont typeface="Arial" panose="020B0604020202020204" pitchFamily="34" charset="0"/>
                  <a:buChar char="•"/>
                  <a:defRPr sz="1875" kern="1200">
                    <a:solidFill>
                      <a:schemeClr val="bg1"/>
                    </a:solidFill>
                    <a:latin typeface="+mn-lt"/>
                    <a:ea typeface="+mn-ea"/>
                    <a:cs typeface="+mn-cs"/>
                  </a:defRPr>
                </a:lvl3pPr>
                <a:lvl4pPr marL="1500188" indent="-214313" algn="l" rtl="0" eaLnBrk="1" fontAlgn="base" hangingPunct="1">
                  <a:spcBef>
                    <a:spcPct val="20000"/>
                  </a:spcBef>
                  <a:spcAft>
                    <a:spcPct val="0"/>
                  </a:spcAft>
                  <a:buFont typeface="Arial" panose="020B0604020202020204" pitchFamily="34" charset="0"/>
                  <a:buChar char="–"/>
                  <a:defRPr sz="1688" kern="1200">
                    <a:solidFill>
                      <a:schemeClr val="bg1"/>
                    </a:solidFill>
                    <a:latin typeface="+mn-lt"/>
                    <a:ea typeface="+mn-ea"/>
                    <a:cs typeface="+mn-cs"/>
                  </a:defRPr>
                </a:lvl4pPr>
                <a:lvl5pPr marL="1928813" indent="-214313" algn="l" rtl="0" eaLnBrk="1" fontAlgn="base" hangingPunct="1">
                  <a:spcBef>
                    <a:spcPct val="20000"/>
                  </a:spcBef>
                  <a:spcAft>
                    <a:spcPct val="0"/>
                  </a:spcAft>
                  <a:buFont typeface="Arial" panose="020B0604020202020204" pitchFamily="34" charset="0"/>
                  <a:buChar char="»"/>
                  <a:defRPr sz="1688" kern="1200">
                    <a:solidFill>
                      <a:schemeClr val="bg1"/>
                    </a:solidFill>
                    <a:latin typeface="+mn-lt"/>
                    <a:ea typeface="+mn-ea"/>
                    <a:cs typeface="+mn-cs"/>
                  </a:defRPr>
                </a:lvl5pPr>
                <a:lvl6pPr marL="2357438" indent="-214313" algn="l" defTabSz="857250" rtl="0" eaLnBrk="1" latinLnBrk="0" hangingPunct="1">
                  <a:spcBef>
                    <a:spcPct val="20000"/>
                  </a:spcBef>
                  <a:buFont typeface="Arial" pitchFamily="34" charset="0"/>
                  <a:buChar char="•"/>
                  <a:defRPr sz="1688" kern="1200">
                    <a:solidFill>
                      <a:schemeClr val="tx1"/>
                    </a:solidFill>
                    <a:latin typeface="+mn-lt"/>
                    <a:ea typeface="+mn-ea"/>
                    <a:cs typeface="+mn-cs"/>
                  </a:defRPr>
                </a:lvl6pPr>
                <a:lvl7pPr marL="2786063" indent="-214313" algn="l" defTabSz="857250" rtl="0" eaLnBrk="1" latinLnBrk="0" hangingPunct="1">
                  <a:spcBef>
                    <a:spcPct val="20000"/>
                  </a:spcBef>
                  <a:buFont typeface="Arial" pitchFamily="34" charset="0"/>
                  <a:buChar char="•"/>
                  <a:defRPr sz="1688" kern="1200">
                    <a:solidFill>
                      <a:schemeClr val="tx1"/>
                    </a:solidFill>
                    <a:latin typeface="+mn-lt"/>
                    <a:ea typeface="+mn-ea"/>
                    <a:cs typeface="+mn-cs"/>
                  </a:defRPr>
                </a:lvl7pPr>
                <a:lvl8pPr marL="3214688" indent="-214313" algn="l" defTabSz="857250" rtl="0" eaLnBrk="1" latinLnBrk="0" hangingPunct="1">
                  <a:spcBef>
                    <a:spcPct val="20000"/>
                  </a:spcBef>
                  <a:buFont typeface="Arial" pitchFamily="34" charset="0"/>
                  <a:buChar char="•"/>
                  <a:defRPr sz="1688" kern="1200">
                    <a:solidFill>
                      <a:schemeClr val="tx1"/>
                    </a:solidFill>
                    <a:latin typeface="+mn-lt"/>
                    <a:ea typeface="+mn-ea"/>
                    <a:cs typeface="+mn-cs"/>
                  </a:defRPr>
                </a:lvl8pPr>
                <a:lvl9pPr marL="3643313" indent="-214313" algn="l" defTabSz="857250" rtl="0" eaLnBrk="1" latinLnBrk="0" hangingPunct="1">
                  <a:spcBef>
                    <a:spcPct val="20000"/>
                  </a:spcBef>
                  <a:buFont typeface="Arial" pitchFamily="34" charset="0"/>
                  <a:buChar char="•"/>
                  <a:defRPr sz="1688" kern="1200">
                    <a:solidFill>
                      <a:schemeClr val="tx1"/>
                    </a:solidFill>
                    <a:latin typeface="+mn-lt"/>
                    <a:ea typeface="+mn-ea"/>
                    <a:cs typeface="+mn-cs"/>
                  </a:defRPr>
                </a:lvl9pPr>
              </a:lstStyle>
              <a:p>
                <a:r>
                  <a:rPr lang="en-US" sz="2800" dirty="0"/>
                  <a:t>Energy science puts these ideas together</a:t>
                </a:r>
              </a:p>
              <a:p>
                <a:pPr lvl="1"/>
                <a:r>
                  <a:rPr lang="en-US" sz="2425" dirty="0"/>
                  <a:t>a mathematic expression</a:t>
                </a:r>
              </a:p>
              <a:p>
                <a:pPr lvl="1"/>
                <a:r>
                  <a:rPr lang="en-US" sz="2425" dirty="0"/>
                  <a:t>describes energy transformation processes </a:t>
                </a:r>
              </a:p>
              <a:p>
                <a:r>
                  <a:rPr lang="en-US" sz="2800" dirty="0"/>
                  <a:t>Efficiency = What you get ÷ What you start with</a:t>
                </a:r>
              </a:p>
              <a:p>
                <a:endParaRPr lang="en-US" sz="2800" dirty="0"/>
              </a:p>
              <a:p>
                <a:pPr marL="375047" lvl="1" indent="0">
                  <a:buNone/>
                </a:pPr>
                <a:r>
                  <a:rPr lang="en-US" sz="4000" i="1" dirty="0">
                    <a:latin typeface="Cambria Math" panose="02040503050406030204" pitchFamily="18" charset="0"/>
                    <a:ea typeface="Cambria Math" panose="02040503050406030204" pitchFamily="18" charset="0"/>
                  </a:rPr>
                  <a:t>	Efficiency</a:t>
                </a:r>
                <a:r>
                  <a:rPr lang="en-US" sz="4000" dirty="0"/>
                  <a:t> = </a:t>
                </a:r>
                <a14:m>
                  <m:oMath xmlns:m="http://schemas.openxmlformats.org/officeDocument/2006/math">
                    <m:f>
                      <m:fPr>
                        <m:ctrlPr>
                          <a:rPr lang="en-US" sz="4000" i="1" smtClean="0">
                            <a:latin typeface="Cambria Math" panose="02040503050406030204" pitchFamily="18" charset="0"/>
                          </a:rPr>
                        </m:ctrlPr>
                      </m:fPr>
                      <m:num>
                        <m:r>
                          <a:rPr lang="en-US" sz="4000" b="0" i="1" smtClean="0">
                            <a:latin typeface="Cambria Math" panose="02040503050406030204" pitchFamily="18" charset="0"/>
                          </a:rPr>
                          <m:t>𝑊h𝑎𝑡</m:t>
                        </m:r>
                        <m:r>
                          <a:rPr lang="en-US" sz="4000" b="0" i="1" smtClean="0">
                            <a:latin typeface="Cambria Math" panose="02040503050406030204" pitchFamily="18" charset="0"/>
                          </a:rPr>
                          <m:t> </m:t>
                        </m:r>
                        <m:r>
                          <a:rPr lang="en-US" sz="4000" b="0" i="1" smtClean="0">
                            <a:latin typeface="Cambria Math" panose="02040503050406030204" pitchFamily="18" charset="0"/>
                          </a:rPr>
                          <m:t>𝑦𝑜𝑢</m:t>
                        </m:r>
                        <m:r>
                          <a:rPr lang="en-US" sz="4000" b="0" i="1" smtClean="0">
                            <a:latin typeface="Cambria Math" panose="02040503050406030204" pitchFamily="18" charset="0"/>
                          </a:rPr>
                          <m:t> </m:t>
                        </m:r>
                        <m:r>
                          <a:rPr lang="en-US" sz="4000" b="0" i="1" smtClean="0">
                            <a:latin typeface="Cambria Math" panose="02040503050406030204" pitchFamily="18" charset="0"/>
                          </a:rPr>
                          <m:t>𝑔𝑒𝑡</m:t>
                        </m:r>
                      </m:num>
                      <m:den>
                        <m:r>
                          <a:rPr lang="en-US" sz="4000" b="0" i="1" smtClean="0">
                            <a:latin typeface="Cambria Math" panose="02040503050406030204" pitchFamily="18" charset="0"/>
                          </a:rPr>
                          <m:t>𝑊h𝑎𝑡</m:t>
                        </m:r>
                        <m:r>
                          <a:rPr lang="en-US" sz="4000" b="0" i="1" smtClean="0">
                            <a:latin typeface="Cambria Math" panose="02040503050406030204" pitchFamily="18" charset="0"/>
                          </a:rPr>
                          <m:t> </m:t>
                        </m:r>
                        <m:r>
                          <a:rPr lang="en-US" sz="4000" b="0" i="1" smtClean="0">
                            <a:latin typeface="Cambria Math" panose="02040503050406030204" pitchFamily="18" charset="0"/>
                          </a:rPr>
                          <m:t>𝑦𝑜𝑢</m:t>
                        </m:r>
                        <m:r>
                          <a:rPr lang="en-US" sz="4000" b="0" i="1" smtClean="0">
                            <a:latin typeface="Cambria Math" panose="02040503050406030204" pitchFamily="18" charset="0"/>
                          </a:rPr>
                          <m:t> </m:t>
                        </m:r>
                        <m:r>
                          <a:rPr lang="en-US" sz="4000" b="0" i="1" smtClean="0">
                            <a:latin typeface="Cambria Math" panose="02040503050406030204" pitchFamily="18" charset="0"/>
                          </a:rPr>
                          <m:t>𝑠𝑡𝑎𝑟𝑡</m:t>
                        </m:r>
                        <m:r>
                          <a:rPr lang="en-US" sz="4000" b="0" i="1" smtClean="0">
                            <a:latin typeface="Cambria Math" panose="02040503050406030204" pitchFamily="18" charset="0"/>
                          </a:rPr>
                          <m:t> </m:t>
                        </m:r>
                        <m:r>
                          <a:rPr lang="en-US" sz="4000" b="0" i="1" smtClean="0">
                            <a:latin typeface="Cambria Math" panose="02040503050406030204" pitchFamily="18" charset="0"/>
                          </a:rPr>
                          <m:t>𝑤𝑖𝑡h</m:t>
                        </m:r>
                      </m:den>
                    </m:f>
                  </m:oMath>
                </a14:m>
                <a:endParaRPr lang="en-US" sz="4000" dirty="0"/>
              </a:p>
              <a:p>
                <a:pPr marL="457200" indent="-457200"/>
                <a:endParaRPr lang="en-US" sz="2800" b="1" i="1" dirty="0"/>
              </a:p>
              <a:p>
                <a:pPr marL="457200" indent="-457200"/>
                <a:r>
                  <a:rPr lang="en-US" sz="2800" b="1" i="1" dirty="0"/>
                  <a:t>What you get </a:t>
                </a:r>
                <a:r>
                  <a:rPr lang="en-US" sz="2800" dirty="0"/>
                  <a:t>is less than </a:t>
                </a:r>
                <a:r>
                  <a:rPr lang="en-US" sz="2800" b="1" i="1" dirty="0"/>
                  <a:t>What you start with </a:t>
                </a:r>
              </a:p>
              <a:p>
                <a:pPr marL="832247" lvl="1" indent="-457200"/>
                <a:r>
                  <a:rPr lang="en-US" sz="2425" dirty="0"/>
                  <a:t>What you get &lt; What you start with</a:t>
                </a:r>
              </a:p>
              <a:p>
                <a:pPr marL="457200" indent="-457200"/>
                <a:r>
                  <a:rPr lang="en-US" sz="2800" dirty="0"/>
                  <a:t>Efficiency is a fraction normally less than 1</a:t>
                </a:r>
              </a:p>
              <a:p>
                <a:pPr marL="832247" lvl="1" indent="-457200"/>
                <a:r>
                  <a:rPr lang="en-US" sz="2425" dirty="0"/>
                  <a:t>Often expressed as a percentage</a:t>
                </a:r>
              </a:p>
              <a:p>
                <a:pPr marL="375047" lvl="1" indent="0">
                  <a:buNone/>
                </a:pPr>
                <a:endParaRPr lang="en-US" dirty="0"/>
              </a:p>
              <a:p>
                <a:pPr marL="375047" lvl="1" indent="0">
                  <a:buNone/>
                </a:pPr>
                <a:r>
                  <a:rPr lang="en-US" dirty="0"/>
                  <a:t> </a:t>
                </a:r>
              </a:p>
            </p:txBody>
          </p:sp>
        </mc:Choice>
        <mc:Fallback xmlns="">
          <p:sp>
            <p:nvSpPr>
              <p:cNvPr id="6" name="Content Placeholder 3">
                <a:extLst>
                  <a:ext uri="{FF2B5EF4-FFF2-40B4-BE49-F238E27FC236}">
                    <a16:creationId xmlns:a16="http://schemas.microsoft.com/office/drawing/2014/main" id="{1A8645F1-B220-4EB4-81DE-4D501524E614}"/>
                  </a:ext>
                </a:extLst>
              </p:cNvPr>
              <p:cNvSpPr txBox="1">
                <a:spLocks noRot="1" noChangeAspect="1" noMove="1" noResize="1" noEditPoints="1" noAdjustHandles="1" noChangeArrowheads="1" noChangeShapeType="1" noTextEdit="1"/>
              </p:cNvSpPr>
              <p:nvPr/>
            </p:nvSpPr>
            <p:spPr bwMode="auto">
              <a:xfrm>
                <a:off x="271604" y="746076"/>
                <a:ext cx="8709433" cy="5862954"/>
              </a:xfrm>
              <a:prstGeom prst="rect">
                <a:avLst/>
              </a:prstGeom>
              <a:blipFill>
                <a:blip r:embed="rId2"/>
                <a:stretch>
                  <a:fillRect l="-1261" t="-936" b="-4678"/>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Tree>
    <p:extLst>
      <p:ext uri="{BB962C8B-B14F-4D97-AF65-F5344CB8AC3E}">
        <p14:creationId xmlns:p14="http://schemas.microsoft.com/office/powerpoint/2010/main" val="520243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a:bodyPr>
          <a:lstStyle/>
          <a:p>
            <a:r>
              <a:rPr lang="en-CA" dirty="0"/>
              <a:t>Efficiency</a:t>
            </a:r>
          </a:p>
        </p:txBody>
      </p:sp>
      <mc:AlternateContent xmlns:mc="http://schemas.openxmlformats.org/markup-compatibility/2006" xmlns:a14="http://schemas.microsoft.com/office/drawing/2010/main">
        <mc:Choice Requires="a14">
          <p:sp>
            <p:nvSpPr>
              <p:cNvPr id="6" name="Content Placeholder 3">
                <a:extLst>
                  <a:ext uri="{FF2B5EF4-FFF2-40B4-BE49-F238E27FC236}">
                    <a16:creationId xmlns:a16="http://schemas.microsoft.com/office/drawing/2014/main" id="{1A8645F1-B220-4EB4-81DE-4D501524E614}"/>
                  </a:ext>
                </a:extLst>
              </p:cNvPr>
              <p:cNvSpPr txBox="1">
                <a:spLocks/>
              </p:cNvSpPr>
              <p:nvPr/>
            </p:nvSpPr>
            <p:spPr bwMode="auto">
              <a:xfrm>
                <a:off x="285977" y="1330858"/>
                <a:ext cx="8709433" cy="4976249"/>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21469" indent="-321469" algn="l" rtl="0" eaLnBrk="1" fontAlgn="base" hangingPunct="1">
                  <a:spcBef>
                    <a:spcPct val="20000"/>
                  </a:spcBef>
                  <a:spcAft>
                    <a:spcPct val="0"/>
                  </a:spcAft>
                  <a:buFont typeface="Arial" panose="020B0604020202020204" pitchFamily="34" charset="0"/>
                  <a:buChar char="•"/>
                  <a:defRPr sz="2625" kern="1200">
                    <a:solidFill>
                      <a:schemeClr val="bg1"/>
                    </a:solidFill>
                    <a:latin typeface="+mn-lt"/>
                    <a:ea typeface="+mn-ea"/>
                    <a:cs typeface="+mn-cs"/>
                  </a:defRPr>
                </a:lvl1pPr>
                <a:lvl2pPr marL="696516" indent="-267891" algn="l" rtl="0" eaLnBrk="1" fontAlgn="base" hangingPunct="1">
                  <a:spcBef>
                    <a:spcPct val="20000"/>
                  </a:spcBef>
                  <a:spcAft>
                    <a:spcPct val="0"/>
                  </a:spcAft>
                  <a:buFont typeface="Arial" panose="020B0604020202020204" pitchFamily="34" charset="0"/>
                  <a:buChar char="–"/>
                  <a:defRPr sz="2250" kern="1200">
                    <a:solidFill>
                      <a:schemeClr val="bg1"/>
                    </a:solidFill>
                    <a:latin typeface="+mn-lt"/>
                    <a:ea typeface="+mn-ea"/>
                    <a:cs typeface="+mn-cs"/>
                  </a:defRPr>
                </a:lvl2pPr>
                <a:lvl3pPr marL="1071563" indent="-214313" algn="l" rtl="0" eaLnBrk="1" fontAlgn="base" hangingPunct="1">
                  <a:spcBef>
                    <a:spcPct val="20000"/>
                  </a:spcBef>
                  <a:spcAft>
                    <a:spcPct val="0"/>
                  </a:spcAft>
                  <a:buFont typeface="Arial" panose="020B0604020202020204" pitchFamily="34" charset="0"/>
                  <a:buChar char="•"/>
                  <a:defRPr sz="1875" kern="1200">
                    <a:solidFill>
                      <a:schemeClr val="bg1"/>
                    </a:solidFill>
                    <a:latin typeface="+mn-lt"/>
                    <a:ea typeface="+mn-ea"/>
                    <a:cs typeface="+mn-cs"/>
                  </a:defRPr>
                </a:lvl3pPr>
                <a:lvl4pPr marL="1500188" indent="-214313" algn="l" rtl="0" eaLnBrk="1" fontAlgn="base" hangingPunct="1">
                  <a:spcBef>
                    <a:spcPct val="20000"/>
                  </a:spcBef>
                  <a:spcAft>
                    <a:spcPct val="0"/>
                  </a:spcAft>
                  <a:buFont typeface="Arial" panose="020B0604020202020204" pitchFamily="34" charset="0"/>
                  <a:buChar char="–"/>
                  <a:defRPr sz="1688" kern="1200">
                    <a:solidFill>
                      <a:schemeClr val="bg1"/>
                    </a:solidFill>
                    <a:latin typeface="+mn-lt"/>
                    <a:ea typeface="+mn-ea"/>
                    <a:cs typeface="+mn-cs"/>
                  </a:defRPr>
                </a:lvl4pPr>
                <a:lvl5pPr marL="1928813" indent="-214313" algn="l" rtl="0" eaLnBrk="1" fontAlgn="base" hangingPunct="1">
                  <a:spcBef>
                    <a:spcPct val="20000"/>
                  </a:spcBef>
                  <a:spcAft>
                    <a:spcPct val="0"/>
                  </a:spcAft>
                  <a:buFont typeface="Arial" panose="020B0604020202020204" pitchFamily="34" charset="0"/>
                  <a:buChar char="»"/>
                  <a:defRPr sz="1688" kern="1200">
                    <a:solidFill>
                      <a:schemeClr val="bg1"/>
                    </a:solidFill>
                    <a:latin typeface="+mn-lt"/>
                    <a:ea typeface="+mn-ea"/>
                    <a:cs typeface="+mn-cs"/>
                  </a:defRPr>
                </a:lvl5pPr>
                <a:lvl6pPr marL="2357438" indent="-214313" algn="l" defTabSz="857250" rtl="0" eaLnBrk="1" latinLnBrk="0" hangingPunct="1">
                  <a:spcBef>
                    <a:spcPct val="20000"/>
                  </a:spcBef>
                  <a:buFont typeface="Arial" pitchFamily="34" charset="0"/>
                  <a:buChar char="•"/>
                  <a:defRPr sz="1688" kern="1200">
                    <a:solidFill>
                      <a:schemeClr val="tx1"/>
                    </a:solidFill>
                    <a:latin typeface="+mn-lt"/>
                    <a:ea typeface="+mn-ea"/>
                    <a:cs typeface="+mn-cs"/>
                  </a:defRPr>
                </a:lvl6pPr>
                <a:lvl7pPr marL="2786063" indent="-214313" algn="l" defTabSz="857250" rtl="0" eaLnBrk="1" latinLnBrk="0" hangingPunct="1">
                  <a:spcBef>
                    <a:spcPct val="20000"/>
                  </a:spcBef>
                  <a:buFont typeface="Arial" pitchFamily="34" charset="0"/>
                  <a:buChar char="•"/>
                  <a:defRPr sz="1688" kern="1200">
                    <a:solidFill>
                      <a:schemeClr val="tx1"/>
                    </a:solidFill>
                    <a:latin typeface="+mn-lt"/>
                    <a:ea typeface="+mn-ea"/>
                    <a:cs typeface="+mn-cs"/>
                  </a:defRPr>
                </a:lvl7pPr>
                <a:lvl8pPr marL="3214688" indent="-214313" algn="l" defTabSz="857250" rtl="0" eaLnBrk="1" latinLnBrk="0" hangingPunct="1">
                  <a:spcBef>
                    <a:spcPct val="20000"/>
                  </a:spcBef>
                  <a:buFont typeface="Arial" pitchFamily="34" charset="0"/>
                  <a:buChar char="•"/>
                  <a:defRPr sz="1688" kern="1200">
                    <a:solidFill>
                      <a:schemeClr val="tx1"/>
                    </a:solidFill>
                    <a:latin typeface="+mn-lt"/>
                    <a:ea typeface="+mn-ea"/>
                    <a:cs typeface="+mn-cs"/>
                  </a:defRPr>
                </a:lvl8pPr>
                <a:lvl9pPr marL="3643313" indent="-214313" algn="l" defTabSz="857250" rtl="0" eaLnBrk="1" latinLnBrk="0" hangingPunct="1">
                  <a:spcBef>
                    <a:spcPct val="20000"/>
                  </a:spcBef>
                  <a:buFont typeface="Arial" pitchFamily="34" charset="0"/>
                  <a:buChar char="•"/>
                  <a:defRPr sz="1688" kern="1200">
                    <a:solidFill>
                      <a:schemeClr val="tx1"/>
                    </a:solidFill>
                    <a:latin typeface="+mn-lt"/>
                    <a:ea typeface="+mn-ea"/>
                    <a:cs typeface="+mn-cs"/>
                  </a:defRPr>
                </a:lvl9pPr>
              </a:lstStyle>
              <a:p>
                <a:pPr marL="0" indent="0">
                  <a:buNone/>
                </a:pPr>
                <a:r>
                  <a:rPr lang="en-US" sz="2800" dirty="0"/>
                  <a:t>Mary is filling a 200 liter tub with water.</a:t>
                </a:r>
              </a:p>
              <a:p>
                <a:pPr marL="0" indent="0">
                  <a:buNone/>
                </a:pPr>
                <a:r>
                  <a:rPr lang="en-US" sz="2800" dirty="0"/>
                  <a:t>She makes 24 trips using a full 10-liter pail to fill the tub</a:t>
                </a:r>
              </a:p>
              <a:p>
                <a:pPr marL="0" indent="0">
                  <a:buNone/>
                </a:pPr>
                <a:r>
                  <a:rPr lang="en-US" sz="3575" dirty="0"/>
                  <a:t> </a:t>
                </a:r>
                <a:r>
                  <a:rPr lang="en-US" sz="2000" i="1" dirty="0">
                    <a:latin typeface="Cambria Math" panose="02040503050406030204" pitchFamily="18" charset="0"/>
                    <a:ea typeface="Cambria Math" panose="02040503050406030204" pitchFamily="18" charset="0"/>
                  </a:rPr>
                  <a:t>Efficiency</a:t>
                </a:r>
                <a:r>
                  <a:rPr lang="en-US" sz="3600" dirty="0"/>
                  <a:t> </a:t>
                </a:r>
                <a:r>
                  <a:rPr lang="en-US" sz="2800" dirty="0"/>
                  <a:t>=</a:t>
                </a:r>
                <a:r>
                  <a:rPr lang="en-US" sz="3600" dirty="0"/>
                  <a:t> </a:t>
                </a:r>
                <a14:m>
                  <m:oMath xmlns:m="http://schemas.openxmlformats.org/officeDocument/2006/math">
                    <m:f>
                      <m:fPr>
                        <m:ctrlPr>
                          <a:rPr lang="en-US" sz="2000" i="1" smtClean="0">
                            <a:latin typeface="Cambria Math" panose="02040503050406030204" pitchFamily="18" charset="0"/>
                          </a:rPr>
                        </m:ctrlPr>
                      </m:fPr>
                      <m:num>
                        <m:r>
                          <a:rPr lang="en-US" sz="2000" b="0" i="1" smtClean="0">
                            <a:latin typeface="Cambria Math" panose="02040503050406030204" pitchFamily="18" charset="0"/>
                          </a:rPr>
                          <m:t>𝑊h𝑎𝑡</m:t>
                        </m:r>
                        <m:r>
                          <a:rPr lang="en-US" sz="2000" b="0" i="1" smtClean="0">
                            <a:latin typeface="Cambria Math" panose="02040503050406030204" pitchFamily="18" charset="0"/>
                          </a:rPr>
                          <m:t> </m:t>
                        </m:r>
                        <m:r>
                          <a:rPr lang="en-US" sz="2000" b="0" i="1" smtClean="0">
                            <a:latin typeface="Cambria Math" panose="02040503050406030204" pitchFamily="18" charset="0"/>
                          </a:rPr>
                          <m:t>𝑦𝑜𝑢</m:t>
                        </m:r>
                        <m:r>
                          <a:rPr lang="en-US" sz="2000" b="0" i="1" smtClean="0">
                            <a:latin typeface="Cambria Math" panose="02040503050406030204" pitchFamily="18" charset="0"/>
                          </a:rPr>
                          <m:t> </m:t>
                        </m:r>
                        <m:r>
                          <a:rPr lang="en-US" sz="2000" b="0" i="1" smtClean="0">
                            <a:latin typeface="Cambria Math" panose="02040503050406030204" pitchFamily="18" charset="0"/>
                          </a:rPr>
                          <m:t>𝑔𝑒𝑡</m:t>
                        </m:r>
                      </m:num>
                      <m:den>
                        <m:r>
                          <a:rPr lang="en-US" sz="2000" b="0" i="1" smtClean="0">
                            <a:latin typeface="Cambria Math" panose="02040503050406030204" pitchFamily="18" charset="0"/>
                          </a:rPr>
                          <m:t>𝑊h𝑎𝑡</m:t>
                        </m:r>
                        <m:r>
                          <a:rPr lang="en-US" sz="2000" b="0" i="1" smtClean="0">
                            <a:latin typeface="Cambria Math" panose="02040503050406030204" pitchFamily="18" charset="0"/>
                          </a:rPr>
                          <m:t> </m:t>
                        </m:r>
                        <m:r>
                          <a:rPr lang="en-US" sz="2000" b="0" i="1" smtClean="0">
                            <a:latin typeface="Cambria Math" panose="02040503050406030204" pitchFamily="18" charset="0"/>
                          </a:rPr>
                          <m:t>𝑦𝑜𝑢</m:t>
                        </m:r>
                        <m:r>
                          <a:rPr lang="en-US" sz="2000" b="0" i="1" smtClean="0">
                            <a:latin typeface="Cambria Math" panose="02040503050406030204" pitchFamily="18" charset="0"/>
                          </a:rPr>
                          <m:t> </m:t>
                        </m:r>
                        <m:r>
                          <a:rPr lang="en-US" sz="2000" b="0" i="1" smtClean="0">
                            <a:latin typeface="Cambria Math" panose="02040503050406030204" pitchFamily="18" charset="0"/>
                          </a:rPr>
                          <m:t>𝑠𝑡𝑎𝑟𝑡</m:t>
                        </m:r>
                        <m:r>
                          <a:rPr lang="en-US" sz="2000" b="0" i="1" smtClean="0">
                            <a:latin typeface="Cambria Math" panose="02040503050406030204" pitchFamily="18" charset="0"/>
                          </a:rPr>
                          <m:t> </m:t>
                        </m:r>
                        <m:r>
                          <a:rPr lang="en-US" sz="2000" b="0" i="1" smtClean="0">
                            <a:latin typeface="Cambria Math" panose="02040503050406030204" pitchFamily="18" charset="0"/>
                          </a:rPr>
                          <m:t>𝑤𝑖𝑡h</m:t>
                        </m:r>
                      </m:den>
                    </m:f>
                  </m:oMath>
                </a14:m>
                <a:r>
                  <a:rPr lang="en-US" sz="3600" dirty="0"/>
                  <a:t> </a:t>
                </a:r>
                <a:r>
                  <a:rPr lang="en-US" sz="2800" dirty="0"/>
                  <a:t>=</a:t>
                </a:r>
                <a:r>
                  <a:rPr lang="en-US" sz="3600" dirty="0"/>
                  <a:t> </a:t>
                </a:r>
                <a14:m>
                  <m:oMath xmlns:m="http://schemas.openxmlformats.org/officeDocument/2006/math">
                    <m:f>
                      <m:fPr>
                        <m:ctrlPr>
                          <a:rPr lang="en-US" sz="2800" i="1" smtClean="0">
                            <a:latin typeface="Cambria Math" panose="02040503050406030204" pitchFamily="18" charset="0"/>
                          </a:rPr>
                        </m:ctrlPr>
                      </m:fPr>
                      <m:num>
                        <m:r>
                          <a:rPr lang="en-US" sz="2800" b="0" i="1" smtClean="0">
                            <a:latin typeface="Cambria Math" panose="02040503050406030204" pitchFamily="18" charset="0"/>
                          </a:rPr>
                          <m:t>200</m:t>
                        </m:r>
                      </m:num>
                      <m:den>
                        <m:r>
                          <a:rPr lang="en-US" sz="2800" b="0" i="1" smtClean="0">
                            <a:latin typeface="Cambria Math" panose="02040503050406030204" pitchFamily="18" charset="0"/>
                          </a:rPr>
                          <m:t>24 </m:t>
                        </m:r>
                        <m:r>
                          <a:rPr lang="en-US" sz="2800" b="0" i="1" smtClean="0">
                            <a:latin typeface="Cambria Math" panose="02040503050406030204" pitchFamily="18" charset="0"/>
                          </a:rPr>
                          <m:t>𝑥</m:t>
                        </m:r>
                        <m:r>
                          <a:rPr lang="en-US" sz="2800" b="0" i="1" smtClean="0">
                            <a:latin typeface="Cambria Math" panose="02040503050406030204" pitchFamily="18" charset="0"/>
                          </a:rPr>
                          <m:t> 10</m:t>
                        </m:r>
                      </m:den>
                    </m:f>
                  </m:oMath>
                </a14:m>
                <a:r>
                  <a:rPr lang="en-US" sz="3600" dirty="0"/>
                  <a:t> </a:t>
                </a:r>
                <a:r>
                  <a:rPr lang="en-US" sz="2800" dirty="0"/>
                  <a:t>= </a:t>
                </a:r>
                <a14:m>
                  <m:oMath xmlns:m="http://schemas.openxmlformats.org/officeDocument/2006/math">
                    <m:f>
                      <m:fPr>
                        <m:ctrlPr>
                          <a:rPr lang="en-US" sz="2800" i="1">
                            <a:latin typeface="Cambria Math" panose="02040503050406030204" pitchFamily="18" charset="0"/>
                          </a:rPr>
                        </m:ctrlPr>
                      </m:fPr>
                      <m:num>
                        <m:r>
                          <a:rPr lang="en-US" sz="2800" i="1">
                            <a:latin typeface="Cambria Math" panose="02040503050406030204" pitchFamily="18" charset="0"/>
                          </a:rPr>
                          <m:t>200</m:t>
                        </m:r>
                      </m:num>
                      <m:den>
                        <m:r>
                          <a:rPr lang="en-US" sz="2800" i="1">
                            <a:latin typeface="Cambria Math" panose="02040503050406030204" pitchFamily="18" charset="0"/>
                          </a:rPr>
                          <m:t>24</m:t>
                        </m:r>
                        <m:r>
                          <a:rPr lang="en-US" sz="2800" b="0" i="1" smtClean="0">
                            <a:latin typeface="Cambria Math" panose="02040503050406030204" pitchFamily="18" charset="0"/>
                          </a:rPr>
                          <m:t>0</m:t>
                        </m:r>
                      </m:den>
                    </m:f>
                  </m:oMath>
                </a14:m>
                <a:r>
                  <a:rPr lang="en-US" sz="2800" dirty="0"/>
                  <a:t> = 0.83 = 83 %</a:t>
                </a:r>
              </a:p>
              <a:p>
                <a:pPr marL="375047" lvl="1" indent="0">
                  <a:buNone/>
                </a:pPr>
                <a:endParaRPr lang="en-US" dirty="0"/>
              </a:p>
              <a:p>
                <a:pPr marL="0" indent="0">
                  <a:buNone/>
                </a:pPr>
                <a:r>
                  <a:rPr lang="en-US" dirty="0"/>
                  <a:t> </a:t>
                </a:r>
              </a:p>
            </p:txBody>
          </p:sp>
        </mc:Choice>
        <mc:Fallback xmlns="">
          <p:sp>
            <p:nvSpPr>
              <p:cNvPr id="6" name="Content Placeholder 3">
                <a:extLst>
                  <a:ext uri="{FF2B5EF4-FFF2-40B4-BE49-F238E27FC236}">
                    <a16:creationId xmlns:a16="http://schemas.microsoft.com/office/drawing/2014/main" id="{1A8645F1-B220-4EB4-81DE-4D501524E614}"/>
                  </a:ext>
                </a:extLst>
              </p:cNvPr>
              <p:cNvSpPr txBox="1">
                <a:spLocks noRot="1" noChangeAspect="1" noMove="1" noResize="1" noEditPoints="1" noAdjustHandles="1" noChangeArrowheads="1" noChangeShapeType="1" noTextEdit="1"/>
              </p:cNvSpPr>
              <p:nvPr/>
            </p:nvSpPr>
            <p:spPr bwMode="auto">
              <a:xfrm>
                <a:off x="285977" y="1330858"/>
                <a:ext cx="8709433" cy="4976249"/>
              </a:xfrm>
              <a:prstGeom prst="rect">
                <a:avLst/>
              </a:prstGeom>
              <a:blipFill>
                <a:blip r:embed="rId2"/>
                <a:stretch>
                  <a:fillRect l="-1470" t="-1102"/>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pic>
        <p:nvPicPr>
          <p:cNvPr id="4" name="Picture 3" descr="Rubber duck on the side of a bathtub">
            <a:extLst>
              <a:ext uri="{FF2B5EF4-FFF2-40B4-BE49-F238E27FC236}">
                <a16:creationId xmlns:a16="http://schemas.microsoft.com/office/drawing/2014/main" id="{9A7738BE-DA1B-45DA-8C6A-415E82E168ED}"/>
              </a:ext>
            </a:extLst>
          </p:cNvPr>
          <p:cNvPicPr>
            <a:picLocks noChangeAspect="1"/>
          </p:cNvPicPr>
          <p:nvPr/>
        </p:nvPicPr>
        <p:blipFill rotWithShape="1">
          <a:blip r:embed="rId3">
            <a:extLst>
              <a:ext uri="{28A0092B-C50C-407E-A947-70E740481C1C}">
                <a14:useLocalDpi xmlns:a14="http://schemas.microsoft.com/office/drawing/2010/main" val="0"/>
              </a:ext>
            </a:extLst>
          </a:blip>
          <a:srcRect t="30401" b="19914"/>
          <a:stretch/>
        </p:blipFill>
        <p:spPr>
          <a:xfrm>
            <a:off x="0" y="3834143"/>
            <a:ext cx="9144000" cy="3023857"/>
          </a:xfrm>
          <a:prstGeom prst="rect">
            <a:avLst/>
          </a:prstGeom>
        </p:spPr>
      </p:pic>
    </p:spTree>
    <p:extLst>
      <p:ext uri="{BB962C8B-B14F-4D97-AF65-F5344CB8AC3E}">
        <p14:creationId xmlns:p14="http://schemas.microsoft.com/office/powerpoint/2010/main" val="20508965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a:bodyPr>
          <a:lstStyle/>
          <a:p>
            <a:r>
              <a:rPr lang="en-CA" dirty="0"/>
              <a:t>Efficiency</a:t>
            </a:r>
          </a:p>
        </p:txBody>
      </p:sp>
      <mc:AlternateContent xmlns:mc="http://schemas.openxmlformats.org/markup-compatibility/2006" xmlns:a14="http://schemas.microsoft.com/office/drawing/2010/main">
        <mc:Choice Requires="a14">
          <p:sp>
            <p:nvSpPr>
              <p:cNvPr id="6" name="Content Placeholder 3">
                <a:extLst>
                  <a:ext uri="{FF2B5EF4-FFF2-40B4-BE49-F238E27FC236}">
                    <a16:creationId xmlns:a16="http://schemas.microsoft.com/office/drawing/2014/main" id="{1A8645F1-B220-4EB4-81DE-4D501524E614}"/>
                  </a:ext>
                </a:extLst>
              </p:cNvPr>
              <p:cNvSpPr txBox="1">
                <a:spLocks/>
              </p:cNvSpPr>
              <p:nvPr/>
            </p:nvSpPr>
            <p:spPr bwMode="auto">
              <a:xfrm>
                <a:off x="434567" y="3051851"/>
                <a:ext cx="8709433" cy="218188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21469" indent="-321469" algn="l" rtl="0" eaLnBrk="1" fontAlgn="base" hangingPunct="1">
                  <a:spcBef>
                    <a:spcPct val="20000"/>
                  </a:spcBef>
                  <a:spcAft>
                    <a:spcPct val="0"/>
                  </a:spcAft>
                  <a:buFont typeface="Arial" panose="020B0604020202020204" pitchFamily="34" charset="0"/>
                  <a:buChar char="•"/>
                  <a:defRPr sz="2625" kern="1200">
                    <a:solidFill>
                      <a:schemeClr val="bg1"/>
                    </a:solidFill>
                    <a:latin typeface="+mn-lt"/>
                    <a:ea typeface="+mn-ea"/>
                    <a:cs typeface="+mn-cs"/>
                  </a:defRPr>
                </a:lvl1pPr>
                <a:lvl2pPr marL="696516" indent="-267891" algn="l" rtl="0" eaLnBrk="1" fontAlgn="base" hangingPunct="1">
                  <a:spcBef>
                    <a:spcPct val="20000"/>
                  </a:spcBef>
                  <a:spcAft>
                    <a:spcPct val="0"/>
                  </a:spcAft>
                  <a:buFont typeface="Arial" panose="020B0604020202020204" pitchFamily="34" charset="0"/>
                  <a:buChar char="–"/>
                  <a:defRPr sz="2250" kern="1200">
                    <a:solidFill>
                      <a:schemeClr val="bg1"/>
                    </a:solidFill>
                    <a:latin typeface="+mn-lt"/>
                    <a:ea typeface="+mn-ea"/>
                    <a:cs typeface="+mn-cs"/>
                  </a:defRPr>
                </a:lvl2pPr>
                <a:lvl3pPr marL="1071563" indent="-214313" algn="l" rtl="0" eaLnBrk="1" fontAlgn="base" hangingPunct="1">
                  <a:spcBef>
                    <a:spcPct val="20000"/>
                  </a:spcBef>
                  <a:spcAft>
                    <a:spcPct val="0"/>
                  </a:spcAft>
                  <a:buFont typeface="Arial" panose="020B0604020202020204" pitchFamily="34" charset="0"/>
                  <a:buChar char="•"/>
                  <a:defRPr sz="1875" kern="1200">
                    <a:solidFill>
                      <a:schemeClr val="bg1"/>
                    </a:solidFill>
                    <a:latin typeface="+mn-lt"/>
                    <a:ea typeface="+mn-ea"/>
                    <a:cs typeface="+mn-cs"/>
                  </a:defRPr>
                </a:lvl3pPr>
                <a:lvl4pPr marL="1500188" indent="-214313" algn="l" rtl="0" eaLnBrk="1" fontAlgn="base" hangingPunct="1">
                  <a:spcBef>
                    <a:spcPct val="20000"/>
                  </a:spcBef>
                  <a:spcAft>
                    <a:spcPct val="0"/>
                  </a:spcAft>
                  <a:buFont typeface="Arial" panose="020B0604020202020204" pitchFamily="34" charset="0"/>
                  <a:buChar char="–"/>
                  <a:defRPr sz="1688" kern="1200">
                    <a:solidFill>
                      <a:schemeClr val="bg1"/>
                    </a:solidFill>
                    <a:latin typeface="+mn-lt"/>
                    <a:ea typeface="+mn-ea"/>
                    <a:cs typeface="+mn-cs"/>
                  </a:defRPr>
                </a:lvl4pPr>
                <a:lvl5pPr marL="1928813" indent="-214313" algn="l" rtl="0" eaLnBrk="1" fontAlgn="base" hangingPunct="1">
                  <a:spcBef>
                    <a:spcPct val="20000"/>
                  </a:spcBef>
                  <a:spcAft>
                    <a:spcPct val="0"/>
                  </a:spcAft>
                  <a:buFont typeface="Arial" panose="020B0604020202020204" pitchFamily="34" charset="0"/>
                  <a:buChar char="»"/>
                  <a:defRPr sz="1688" kern="1200">
                    <a:solidFill>
                      <a:schemeClr val="bg1"/>
                    </a:solidFill>
                    <a:latin typeface="+mn-lt"/>
                    <a:ea typeface="+mn-ea"/>
                    <a:cs typeface="+mn-cs"/>
                  </a:defRPr>
                </a:lvl5pPr>
                <a:lvl6pPr marL="2357438" indent="-214313" algn="l" defTabSz="857250" rtl="0" eaLnBrk="1" latinLnBrk="0" hangingPunct="1">
                  <a:spcBef>
                    <a:spcPct val="20000"/>
                  </a:spcBef>
                  <a:buFont typeface="Arial" pitchFamily="34" charset="0"/>
                  <a:buChar char="•"/>
                  <a:defRPr sz="1688" kern="1200">
                    <a:solidFill>
                      <a:schemeClr val="tx1"/>
                    </a:solidFill>
                    <a:latin typeface="+mn-lt"/>
                    <a:ea typeface="+mn-ea"/>
                    <a:cs typeface="+mn-cs"/>
                  </a:defRPr>
                </a:lvl6pPr>
                <a:lvl7pPr marL="2786063" indent="-214313" algn="l" defTabSz="857250" rtl="0" eaLnBrk="1" latinLnBrk="0" hangingPunct="1">
                  <a:spcBef>
                    <a:spcPct val="20000"/>
                  </a:spcBef>
                  <a:buFont typeface="Arial" pitchFamily="34" charset="0"/>
                  <a:buChar char="•"/>
                  <a:defRPr sz="1688" kern="1200">
                    <a:solidFill>
                      <a:schemeClr val="tx1"/>
                    </a:solidFill>
                    <a:latin typeface="+mn-lt"/>
                    <a:ea typeface="+mn-ea"/>
                    <a:cs typeface="+mn-cs"/>
                  </a:defRPr>
                </a:lvl7pPr>
                <a:lvl8pPr marL="3214688" indent="-214313" algn="l" defTabSz="857250" rtl="0" eaLnBrk="1" latinLnBrk="0" hangingPunct="1">
                  <a:spcBef>
                    <a:spcPct val="20000"/>
                  </a:spcBef>
                  <a:buFont typeface="Arial" pitchFamily="34" charset="0"/>
                  <a:buChar char="•"/>
                  <a:defRPr sz="1688" kern="1200">
                    <a:solidFill>
                      <a:schemeClr val="tx1"/>
                    </a:solidFill>
                    <a:latin typeface="+mn-lt"/>
                    <a:ea typeface="+mn-ea"/>
                    <a:cs typeface="+mn-cs"/>
                  </a:defRPr>
                </a:lvl8pPr>
                <a:lvl9pPr marL="3643313" indent="-214313" algn="l" defTabSz="857250" rtl="0" eaLnBrk="1" latinLnBrk="0" hangingPunct="1">
                  <a:spcBef>
                    <a:spcPct val="20000"/>
                  </a:spcBef>
                  <a:buFont typeface="Arial" pitchFamily="34" charset="0"/>
                  <a:buChar char="•"/>
                  <a:defRPr sz="1688" kern="1200">
                    <a:solidFill>
                      <a:schemeClr val="tx1"/>
                    </a:solidFill>
                    <a:latin typeface="+mn-lt"/>
                    <a:ea typeface="+mn-ea"/>
                    <a:cs typeface="+mn-cs"/>
                  </a:defRPr>
                </a:lvl9pPr>
              </a:lstStyle>
              <a:p>
                <a:pPr marL="0" indent="0">
                  <a:buNone/>
                </a:pPr>
                <a:r>
                  <a:rPr lang="en-US" dirty="0"/>
                  <a:t>Example:  A solar panel receives 1000 Watts of incoming sunlight and produces 180 Watts of electricity.</a:t>
                </a:r>
              </a:p>
              <a:p>
                <a:pPr marL="375047" lvl="1" indent="0">
                  <a:buNone/>
                </a:pPr>
                <a:r>
                  <a:rPr lang="en-US" sz="2400" i="1" dirty="0">
                    <a:latin typeface="Cambria Math" panose="02040503050406030204" pitchFamily="18" charset="0"/>
                    <a:ea typeface="Cambria Math" panose="02040503050406030204" pitchFamily="18" charset="0"/>
                  </a:rPr>
                  <a:t>Efficiency</a:t>
                </a:r>
                <a:r>
                  <a:rPr lang="en-US" sz="4000" dirty="0"/>
                  <a:t> </a:t>
                </a:r>
                <a:r>
                  <a:rPr lang="en-US" sz="3200" dirty="0"/>
                  <a:t>=</a:t>
                </a:r>
                <a:r>
                  <a:rPr lang="en-US" sz="4000" dirty="0"/>
                  <a:t> </a:t>
                </a:r>
                <a14:m>
                  <m:oMath xmlns:m="http://schemas.openxmlformats.org/officeDocument/2006/math">
                    <m:f>
                      <m:fPr>
                        <m:ctrlPr>
                          <a:rPr lang="en-US" sz="2400" i="1">
                            <a:latin typeface="Cambria Math" panose="02040503050406030204" pitchFamily="18" charset="0"/>
                          </a:rPr>
                        </m:ctrlPr>
                      </m:fPr>
                      <m:num>
                        <m:r>
                          <a:rPr lang="en-US" sz="2400" i="1">
                            <a:latin typeface="Cambria Math" panose="02040503050406030204" pitchFamily="18" charset="0"/>
                          </a:rPr>
                          <m:t>𝑊h𝑎𝑡</m:t>
                        </m:r>
                        <m:r>
                          <a:rPr lang="en-US" sz="2400" i="1">
                            <a:latin typeface="Cambria Math" panose="02040503050406030204" pitchFamily="18" charset="0"/>
                          </a:rPr>
                          <m:t> </m:t>
                        </m:r>
                        <m:r>
                          <a:rPr lang="en-US" sz="2400" i="1">
                            <a:latin typeface="Cambria Math" panose="02040503050406030204" pitchFamily="18" charset="0"/>
                          </a:rPr>
                          <m:t>𝑦𝑜𝑢</m:t>
                        </m:r>
                        <m:r>
                          <a:rPr lang="en-US" sz="2400" i="1">
                            <a:latin typeface="Cambria Math" panose="02040503050406030204" pitchFamily="18" charset="0"/>
                          </a:rPr>
                          <m:t> </m:t>
                        </m:r>
                        <m:r>
                          <a:rPr lang="en-US" sz="2400" i="1">
                            <a:latin typeface="Cambria Math" panose="02040503050406030204" pitchFamily="18" charset="0"/>
                          </a:rPr>
                          <m:t>𝑔𝑒𝑡</m:t>
                        </m:r>
                      </m:num>
                      <m:den>
                        <m:r>
                          <a:rPr lang="en-US" sz="2400" i="1">
                            <a:latin typeface="Cambria Math" panose="02040503050406030204" pitchFamily="18" charset="0"/>
                          </a:rPr>
                          <m:t>𝑊h𝑎𝑡</m:t>
                        </m:r>
                        <m:r>
                          <a:rPr lang="en-US" sz="2400" i="1">
                            <a:latin typeface="Cambria Math" panose="02040503050406030204" pitchFamily="18" charset="0"/>
                          </a:rPr>
                          <m:t> </m:t>
                        </m:r>
                        <m:r>
                          <a:rPr lang="en-US" sz="2400" i="1">
                            <a:latin typeface="Cambria Math" panose="02040503050406030204" pitchFamily="18" charset="0"/>
                          </a:rPr>
                          <m:t>𝑦𝑜𝑢</m:t>
                        </m:r>
                        <m:r>
                          <a:rPr lang="en-US" sz="2400" i="1">
                            <a:latin typeface="Cambria Math" panose="02040503050406030204" pitchFamily="18" charset="0"/>
                          </a:rPr>
                          <m:t> </m:t>
                        </m:r>
                        <m:r>
                          <a:rPr lang="en-US" sz="2400" i="1">
                            <a:latin typeface="Cambria Math" panose="02040503050406030204" pitchFamily="18" charset="0"/>
                          </a:rPr>
                          <m:t>𝑠𝑡𝑎𝑟𝑡</m:t>
                        </m:r>
                        <m:r>
                          <a:rPr lang="en-US" sz="2400" b="0" i="1" smtClean="0">
                            <a:latin typeface="Cambria Math" panose="02040503050406030204" pitchFamily="18" charset="0"/>
                          </a:rPr>
                          <m:t> </m:t>
                        </m:r>
                        <m:r>
                          <a:rPr lang="en-US" sz="2400" b="0" i="1" smtClean="0">
                            <a:latin typeface="Cambria Math" panose="02040503050406030204" pitchFamily="18" charset="0"/>
                          </a:rPr>
                          <m:t>𝑤𝑖𝑡h</m:t>
                        </m:r>
                      </m:den>
                    </m:f>
                  </m:oMath>
                </a14:m>
                <a:r>
                  <a:rPr lang="en-US" sz="4000" dirty="0"/>
                  <a:t> </a:t>
                </a:r>
                <a:r>
                  <a:rPr lang="en-US" sz="3200" dirty="0"/>
                  <a:t>=</a:t>
                </a:r>
                <a:r>
                  <a:rPr lang="en-US" sz="4000" dirty="0"/>
                  <a:t> </a:t>
                </a:r>
                <a14:m>
                  <m:oMath xmlns:m="http://schemas.openxmlformats.org/officeDocument/2006/math">
                    <m:f>
                      <m:fPr>
                        <m:ctrlPr>
                          <a:rPr lang="en-US" sz="4000" i="1">
                            <a:latin typeface="Cambria Math" panose="02040503050406030204" pitchFamily="18" charset="0"/>
                          </a:rPr>
                        </m:ctrlPr>
                      </m:fPr>
                      <m:num>
                        <m:r>
                          <a:rPr lang="en-US" sz="4000" i="1">
                            <a:latin typeface="Cambria Math" panose="02040503050406030204" pitchFamily="18" charset="0"/>
                          </a:rPr>
                          <m:t>180</m:t>
                        </m:r>
                      </m:num>
                      <m:den>
                        <m:r>
                          <a:rPr lang="en-US" sz="4000" i="1">
                            <a:latin typeface="Cambria Math" panose="02040503050406030204" pitchFamily="18" charset="0"/>
                          </a:rPr>
                          <m:t>1000</m:t>
                        </m:r>
                      </m:den>
                    </m:f>
                  </m:oMath>
                </a14:m>
                <a:r>
                  <a:rPr lang="en-US" sz="4000" dirty="0"/>
                  <a:t> </a:t>
                </a:r>
                <a:r>
                  <a:rPr lang="en-US" sz="3200" dirty="0"/>
                  <a:t>= 0.18 = 18 %</a:t>
                </a:r>
              </a:p>
              <a:p>
                <a:pPr marL="457200" indent="-457200"/>
                <a:endParaRPr lang="en-US" sz="2000" dirty="0"/>
              </a:p>
              <a:p>
                <a:pPr marL="457200" indent="-457200"/>
                <a:r>
                  <a:rPr lang="en-US" sz="2000" dirty="0"/>
                  <a:t>World record for solar cell efficiency is 47.1%</a:t>
                </a:r>
              </a:p>
              <a:p>
                <a:pPr marL="457200" indent="-457200"/>
                <a:r>
                  <a:rPr lang="en-US" sz="2000" dirty="0"/>
                  <a:t>multi-junction concentrator solar cells</a:t>
                </a:r>
              </a:p>
              <a:p>
                <a:pPr marL="457200" indent="-457200"/>
                <a:r>
                  <a:rPr lang="en-US" sz="2000" dirty="0"/>
                  <a:t>2019, US National Renewable Energy Laboratory</a:t>
                </a:r>
              </a:p>
              <a:p>
                <a:pPr marL="457200" indent="-457200"/>
                <a:r>
                  <a:rPr lang="en-US" sz="2000" dirty="0"/>
                  <a:t>Only used in spacecraft – research not a product</a:t>
                </a:r>
              </a:p>
              <a:p>
                <a:pPr marL="0" indent="0">
                  <a:buNone/>
                </a:pPr>
                <a:r>
                  <a:rPr lang="en-US" dirty="0"/>
                  <a:t> </a:t>
                </a:r>
              </a:p>
            </p:txBody>
          </p:sp>
        </mc:Choice>
        <mc:Fallback xmlns="">
          <p:sp>
            <p:nvSpPr>
              <p:cNvPr id="6" name="Content Placeholder 3">
                <a:extLst>
                  <a:ext uri="{FF2B5EF4-FFF2-40B4-BE49-F238E27FC236}">
                    <a16:creationId xmlns:a16="http://schemas.microsoft.com/office/drawing/2014/main" id="{1A8645F1-B220-4EB4-81DE-4D501524E614}"/>
                  </a:ext>
                </a:extLst>
              </p:cNvPr>
              <p:cNvSpPr txBox="1">
                <a:spLocks noRot="1" noChangeAspect="1" noMove="1" noResize="1" noEditPoints="1" noAdjustHandles="1" noChangeArrowheads="1" noChangeShapeType="1" noTextEdit="1"/>
              </p:cNvSpPr>
              <p:nvPr/>
            </p:nvSpPr>
            <p:spPr bwMode="auto">
              <a:xfrm>
                <a:off x="434567" y="3051851"/>
                <a:ext cx="8709433" cy="2181885"/>
              </a:xfrm>
              <a:prstGeom prst="rect">
                <a:avLst/>
              </a:prstGeom>
              <a:blipFill>
                <a:blip r:embed="rId2"/>
                <a:stretch>
                  <a:fillRect l="-1260" t="-2793" b="-77374"/>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pic>
        <p:nvPicPr>
          <p:cNvPr id="4" name="Picture 3" descr="Sun's corona during an eclipse">
            <a:extLst>
              <a:ext uri="{FF2B5EF4-FFF2-40B4-BE49-F238E27FC236}">
                <a16:creationId xmlns:a16="http://schemas.microsoft.com/office/drawing/2014/main" id="{30BF75FC-E9B5-4CE3-8D99-309FD23402EA}"/>
              </a:ext>
            </a:extLst>
          </p:cNvPr>
          <p:cNvPicPr>
            <a:picLocks noChangeAspect="1"/>
          </p:cNvPicPr>
          <p:nvPr/>
        </p:nvPicPr>
        <p:blipFill rotWithShape="1">
          <a:blip r:embed="rId3">
            <a:extLst>
              <a:ext uri="{28A0092B-C50C-407E-A947-70E740481C1C}">
                <a14:useLocalDpi xmlns:a14="http://schemas.microsoft.com/office/drawing/2010/main" val="0"/>
              </a:ext>
            </a:extLst>
          </a:blip>
          <a:srcRect t="33658" b="33658"/>
          <a:stretch/>
        </p:blipFill>
        <p:spPr>
          <a:xfrm>
            <a:off x="0" y="900819"/>
            <a:ext cx="9144000" cy="1996289"/>
          </a:xfrm>
          <a:prstGeom prst="rect">
            <a:avLst/>
          </a:prstGeom>
        </p:spPr>
      </p:pic>
    </p:spTree>
    <p:extLst>
      <p:ext uri="{BB962C8B-B14F-4D97-AF65-F5344CB8AC3E}">
        <p14:creationId xmlns:p14="http://schemas.microsoft.com/office/powerpoint/2010/main" val="12664914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a:bodyPr>
          <a:lstStyle/>
          <a:p>
            <a:r>
              <a:rPr lang="en-CA" dirty="0"/>
              <a:t>Efficiency</a:t>
            </a:r>
          </a:p>
        </p:txBody>
      </p:sp>
      <p:sp>
        <p:nvSpPr>
          <p:cNvPr id="6" name="Content Placeholder 3">
            <a:extLst>
              <a:ext uri="{FF2B5EF4-FFF2-40B4-BE49-F238E27FC236}">
                <a16:creationId xmlns:a16="http://schemas.microsoft.com/office/drawing/2014/main" id="{1A8645F1-B220-4EB4-81DE-4D501524E614}"/>
              </a:ext>
            </a:extLst>
          </p:cNvPr>
          <p:cNvSpPr txBox="1">
            <a:spLocks/>
          </p:cNvSpPr>
          <p:nvPr/>
        </p:nvSpPr>
        <p:spPr bwMode="auto">
          <a:xfrm>
            <a:off x="217283" y="880883"/>
            <a:ext cx="8709433" cy="428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21469" indent="-321469" algn="l" rtl="0" eaLnBrk="1" fontAlgn="base" hangingPunct="1">
              <a:spcBef>
                <a:spcPct val="20000"/>
              </a:spcBef>
              <a:spcAft>
                <a:spcPct val="0"/>
              </a:spcAft>
              <a:buFont typeface="Arial" panose="020B0604020202020204" pitchFamily="34" charset="0"/>
              <a:buChar char="•"/>
              <a:defRPr sz="2625" kern="1200">
                <a:solidFill>
                  <a:schemeClr val="bg1"/>
                </a:solidFill>
                <a:latin typeface="+mn-lt"/>
                <a:ea typeface="+mn-ea"/>
                <a:cs typeface="+mn-cs"/>
              </a:defRPr>
            </a:lvl1pPr>
            <a:lvl2pPr marL="696516" indent="-267891" algn="l" rtl="0" eaLnBrk="1" fontAlgn="base" hangingPunct="1">
              <a:spcBef>
                <a:spcPct val="20000"/>
              </a:spcBef>
              <a:spcAft>
                <a:spcPct val="0"/>
              </a:spcAft>
              <a:buFont typeface="Arial" panose="020B0604020202020204" pitchFamily="34" charset="0"/>
              <a:buChar char="–"/>
              <a:defRPr sz="2250" kern="1200">
                <a:solidFill>
                  <a:schemeClr val="bg1"/>
                </a:solidFill>
                <a:latin typeface="+mn-lt"/>
                <a:ea typeface="+mn-ea"/>
                <a:cs typeface="+mn-cs"/>
              </a:defRPr>
            </a:lvl2pPr>
            <a:lvl3pPr marL="1071563" indent="-214313" algn="l" rtl="0" eaLnBrk="1" fontAlgn="base" hangingPunct="1">
              <a:spcBef>
                <a:spcPct val="20000"/>
              </a:spcBef>
              <a:spcAft>
                <a:spcPct val="0"/>
              </a:spcAft>
              <a:buFont typeface="Arial" panose="020B0604020202020204" pitchFamily="34" charset="0"/>
              <a:buChar char="•"/>
              <a:defRPr sz="1875" kern="1200">
                <a:solidFill>
                  <a:schemeClr val="bg1"/>
                </a:solidFill>
                <a:latin typeface="+mn-lt"/>
                <a:ea typeface="+mn-ea"/>
                <a:cs typeface="+mn-cs"/>
              </a:defRPr>
            </a:lvl3pPr>
            <a:lvl4pPr marL="1500188" indent="-214313" algn="l" rtl="0" eaLnBrk="1" fontAlgn="base" hangingPunct="1">
              <a:spcBef>
                <a:spcPct val="20000"/>
              </a:spcBef>
              <a:spcAft>
                <a:spcPct val="0"/>
              </a:spcAft>
              <a:buFont typeface="Arial" panose="020B0604020202020204" pitchFamily="34" charset="0"/>
              <a:buChar char="–"/>
              <a:defRPr sz="1688" kern="1200">
                <a:solidFill>
                  <a:schemeClr val="bg1"/>
                </a:solidFill>
                <a:latin typeface="+mn-lt"/>
                <a:ea typeface="+mn-ea"/>
                <a:cs typeface="+mn-cs"/>
              </a:defRPr>
            </a:lvl4pPr>
            <a:lvl5pPr marL="1928813" indent="-214313" algn="l" rtl="0" eaLnBrk="1" fontAlgn="base" hangingPunct="1">
              <a:spcBef>
                <a:spcPct val="20000"/>
              </a:spcBef>
              <a:spcAft>
                <a:spcPct val="0"/>
              </a:spcAft>
              <a:buFont typeface="Arial" panose="020B0604020202020204" pitchFamily="34" charset="0"/>
              <a:buChar char="»"/>
              <a:defRPr sz="1688" kern="1200">
                <a:solidFill>
                  <a:schemeClr val="bg1"/>
                </a:solidFill>
                <a:latin typeface="+mn-lt"/>
                <a:ea typeface="+mn-ea"/>
                <a:cs typeface="+mn-cs"/>
              </a:defRPr>
            </a:lvl5pPr>
            <a:lvl6pPr marL="2357438" indent="-214313" algn="l" defTabSz="857250" rtl="0" eaLnBrk="1" latinLnBrk="0" hangingPunct="1">
              <a:spcBef>
                <a:spcPct val="20000"/>
              </a:spcBef>
              <a:buFont typeface="Arial" pitchFamily="34" charset="0"/>
              <a:buChar char="•"/>
              <a:defRPr sz="1688" kern="1200">
                <a:solidFill>
                  <a:schemeClr val="tx1"/>
                </a:solidFill>
                <a:latin typeface="+mn-lt"/>
                <a:ea typeface="+mn-ea"/>
                <a:cs typeface="+mn-cs"/>
              </a:defRPr>
            </a:lvl6pPr>
            <a:lvl7pPr marL="2786063" indent="-214313" algn="l" defTabSz="857250" rtl="0" eaLnBrk="1" latinLnBrk="0" hangingPunct="1">
              <a:spcBef>
                <a:spcPct val="20000"/>
              </a:spcBef>
              <a:buFont typeface="Arial" pitchFamily="34" charset="0"/>
              <a:buChar char="•"/>
              <a:defRPr sz="1688" kern="1200">
                <a:solidFill>
                  <a:schemeClr val="tx1"/>
                </a:solidFill>
                <a:latin typeface="+mn-lt"/>
                <a:ea typeface="+mn-ea"/>
                <a:cs typeface="+mn-cs"/>
              </a:defRPr>
            </a:lvl7pPr>
            <a:lvl8pPr marL="3214688" indent="-214313" algn="l" defTabSz="857250" rtl="0" eaLnBrk="1" latinLnBrk="0" hangingPunct="1">
              <a:spcBef>
                <a:spcPct val="20000"/>
              </a:spcBef>
              <a:buFont typeface="Arial" pitchFamily="34" charset="0"/>
              <a:buChar char="•"/>
              <a:defRPr sz="1688" kern="1200">
                <a:solidFill>
                  <a:schemeClr val="tx1"/>
                </a:solidFill>
                <a:latin typeface="+mn-lt"/>
                <a:ea typeface="+mn-ea"/>
                <a:cs typeface="+mn-cs"/>
              </a:defRPr>
            </a:lvl8pPr>
            <a:lvl9pPr marL="3643313" indent="-214313" algn="l" defTabSz="857250" rtl="0" eaLnBrk="1" latinLnBrk="0" hangingPunct="1">
              <a:spcBef>
                <a:spcPct val="20000"/>
              </a:spcBef>
              <a:buFont typeface="Arial" pitchFamily="34" charset="0"/>
              <a:buChar char="•"/>
              <a:defRPr sz="1688" kern="1200">
                <a:solidFill>
                  <a:schemeClr val="tx1"/>
                </a:solidFill>
                <a:latin typeface="+mn-lt"/>
                <a:ea typeface="+mn-ea"/>
                <a:cs typeface="+mn-cs"/>
              </a:defRPr>
            </a:lvl9pPr>
          </a:lstStyle>
          <a:p>
            <a:r>
              <a:rPr lang="en-US" dirty="0"/>
              <a:t>Inefficiency is often a result of physical limits or processes</a:t>
            </a:r>
          </a:p>
          <a:p>
            <a:pPr lvl="1"/>
            <a:r>
              <a:rPr lang="en-US" dirty="0"/>
              <a:t>Friction</a:t>
            </a:r>
          </a:p>
          <a:p>
            <a:pPr lvl="1"/>
            <a:r>
              <a:rPr lang="en-US" dirty="0"/>
              <a:t>Gas laws, Thermodynamic laws</a:t>
            </a:r>
          </a:p>
          <a:p>
            <a:r>
              <a:rPr lang="en-US" dirty="0"/>
              <a:t>Efficiencies of individual components combine when assembled into a larger systems:</a:t>
            </a:r>
          </a:p>
          <a:p>
            <a:pPr lvl="1"/>
            <a:r>
              <a:rPr lang="en-US" dirty="0"/>
              <a:t>Combustion engines</a:t>
            </a:r>
          </a:p>
          <a:p>
            <a:pPr lvl="1"/>
            <a:r>
              <a:rPr lang="en-US" dirty="0"/>
              <a:t>Power plants and boilers</a:t>
            </a:r>
          </a:p>
          <a:p>
            <a:pPr lvl="1"/>
            <a:r>
              <a:rPr lang="en-US" dirty="0"/>
              <a:t>Refrigeration and heating equipment</a:t>
            </a:r>
          </a:p>
          <a:p>
            <a:pPr lvl="1"/>
            <a:r>
              <a:rPr lang="en-US" dirty="0"/>
              <a:t>Electrical systems</a:t>
            </a:r>
          </a:p>
          <a:p>
            <a:pPr lvl="1"/>
            <a:endParaRPr lang="en-US" dirty="0"/>
          </a:p>
          <a:p>
            <a:pPr marL="428625" lvl="1" indent="0">
              <a:buNone/>
            </a:pPr>
            <a:endParaRPr lang="en-US" dirty="0"/>
          </a:p>
          <a:p>
            <a:pPr marL="0" indent="0">
              <a:buNone/>
            </a:pPr>
            <a:r>
              <a:rPr lang="en-US" sz="3200" b="1" dirty="0"/>
              <a:t>…… a death of a thousand cuts!</a:t>
            </a:r>
          </a:p>
        </p:txBody>
      </p:sp>
    </p:spTree>
    <p:extLst>
      <p:ext uri="{BB962C8B-B14F-4D97-AF65-F5344CB8AC3E}">
        <p14:creationId xmlns:p14="http://schemas.microsoft.com/office/powerpoint/2010/main" val="37541951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4D4658-27DF-4D6C-ADB0-61CD5FB237C6}"/>
              </a:ext>
            </a:extLst>
          </p:cNvPr>
          <p:cNvSpPr>
            <a:spLocks noGrp="1"/>
          </p:cNvSpPr>
          <p:nvPr>
            <p:ph type="title"/>
          </p:nvPr>
        </p:nvSpPr>
        <p:spPr/>
        <p:txBody>
          <a:bodyPr/>
          <a:lstStyle/>
          <a:p>
            <a:r>
              <a:rPr lang="en-US" dirty="0"/>
              <a:t>Efficiency</a:t>
            </a:r>
          </a:p>
        </p:txBody>
      </p:sp>
      <p:pic>
        <p:nvPicPr>
          <p:cNvPr id="6" name="Picture 5">
            <a:extLst>
              <a:ext uri="{FF2B5EF4-FFF2-40B4-BE49-F238E27FC236}">
                <a16:creationId xmlns:a16="http://schemas.microsoft.com/office/drawing/2014/main" id="{5681A716-D32C-4CB5-BAD6-0C6A64A79BBC}"/>
              </a:ext>
            </a:extLst>
          </p:cNvPr>
          <p:cNvPicPr>
            <a:picLocks noChangeAspect="1"/>
          </p:cNvPicPr>
          <p:nvPr/>
        </p:nvPicPr>
        <p:blipFill>
          <a:blip r:embed="rId2"/>
          <a:stretch>
            <a:fillRect/>
          </a:stretch>
        </p:blipFill>
        <p:spPr>
          <a:xfrm>
            <a:off x="0" y="0"/>
            <a:ext cx="9144000" cy="6858000"/>
          </a:xfrm>
          <a:prstGeom prst="rect">
            <a:avLst/>
          </a:prstGeom>
        </p:spPr>
      </p:pic>
      <p:sp>
        <p:nvSpPr>
          <p:cNvPr id="7" name="TextBox 6">
            <a:extLst>
              <a:ext uri="{FF2B5EF4-FFF2-40B4-BE49-F238E27FC236}">
                <a16:creationId xmlns:a16="http://schemas.microsoft.com/office/drawing/2014/main" id="{DB9666DB-248B-4ADA-AA9E-9970C817DFFF}"/>
              </a:ext>
            </a:extLst>
          </p:cNvPr>
          <p:cNvSpPr txBox="1"/>
          <p:nvPr/>
        </p:nvSpPr>
        <p:spPr>
          <a:xfrm>
            <a:off x="4377447" y="6303523"/>
            <a:ext cx="4552544" cy="369332"/>
          </a:xfrm>
          <a:prstGeom prst="rect">
            <a:avLst/>
          </a:prstGeom>
          <a:noFill/>
        </p:spPr>
        <p:txBody>
          <a:bodyPr wrap="square" rtlCol="0">
            <a:spAutoFit/>
          </a:bodyPr>
          <a:lstStyle/>
          <a:p>
            <a:r>
              <a:rPr lang="en-US" dirty="0"/>
              <a:t>https://www.fueleconomy.gov/feg/atv.shtml</a:t>
            </a:r>
          </a:p>
        </p:txBody>
      </p:sp>
    </p:spTree>
    <p:extLst>
      <p:ext uri="{BB962C8B-B14F-4D97-AF65-F5344CB8AC3E}">
        <p14:creationId xmlns:p14="http://schemas.microsoft.com/office/powerpoint/2010/main" val="37621606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a:bodyPr>
          <a:lstStyle/>
          <a:p>
            <a:r>
              <a:rPr lang="en-CA" dirty="0"/>
              <a:t>Efficiency</a:t>
            </a:r>
          </a:p>
        </p:txBody>
      </p:sp>
      <mc:AlternateContent xmlns:mc="http://schemas.openxmlformats.org/markup-compatibility/2006" xmlns:a14="http://schemas.microsoft.com/office/drawing/2010/main">
        <mc:Choice Requires="a14">
          <p:sp>
            <p:nvSpPr>
              <p:cNvPr id="6" name="Content Placeholder 3">
                <a:extLst>
                  <a:ext uri="{FF2B5EF4-FFF2-40B4-BE49-F238E27FC236}">
                    <a16:creationId xmlns:a16="http://schemas.microsoft.com/office/drawing/2014/main" id="{1A8645F1-B220-4EB4-81DE-4D501524E614}"/>
                  </a:ext>
                </a:extLst>
              </p:cNvPr>
              <p:cNvSpPr txBox="1">
                <a:spLocks/>
              </p:cNvSpPr>
              <p:nvPr/>
            </p:nvSpPr>
            <p:spPr bwMode="auto">
              <a:xfrm>
                <a:off x="271604" y="1002730"/>
                <a:ext cx="8709433" cy="560630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21469" indent="-321469" algn="l" rtl="0" eaLnBrk="1" fontAlgn="base" hangingPunct="1">
                  <a:spcBef>
                    <a:spcPct val="20000"/>
                  </a:spcBef>
                  <a:spcAft>
                    <a:spcPct val="0"/>
                  </a:spcAft>
                  <a:buFont typeface="Arial" panose="020B0604020202020204" pitchFamily="34" charset="0"/>
                  <a:buChar char="•"/>
                  <a:defRPr sz="2625" kern="1200">
                    <a:solidFill>
                      <a:schemeClr val="bg1"/>
                    </a:solidFill>
                    <a:latin typeface="+mn-lt"/>
                    <a:ea typeface="+mn-ea"/>
                    <a:cs typeface="+mn-cs"/>
                  </a:defRPr>
                </a:lvl1pPr>
                <a:lvl2pPr marL="696516" indent="-267891" algn="l" rtl="0" eaLnBrk="1" fontAlgn="base" hangingPunct="1">
                  <a:spcBef>
                    <a:spcPct val="20000"/>
                  </a:spcBef>
                  <a:spcAft>
                    <a:spcPct val="0"/>
                  </a:spcAft>
                  <a:buFont typeface="Arial" panose="020B0604020202020204" pitchFamily="34" charset="0"/>
                  <a:buChar char="–"/>
                  <a:defRPr sz="2250" kern="1200">
                    <a:solidFill>
                      <a:schemeClr val="bg1"/>
                    </a:solidFill>
                    <a:latin typeface="+mn-lt"/>
                    <a:ea typeface="+mn-ea"/>
                    <a:cs typeface="+mn-cs"/>
                  </a:defRPr>
                </a:lvl2pPr>
                <a:lvl3pPr marL="1071563" indent="-214313" algn="l" rtl="0" eaLnBrk="1" fontAlgn="base" hangingPunct="1">
                  <a:spcBef>
                    <a:spcPct val="20000"/>
                  </a:spcBef>
                  <a:spcAft>
                    <a:spcPct val="0"/>
                  </a:spcAft>
                  <a:buFont typeface="Arial" panose="020B0604020202020204" pitchFamily="34" charset="0"/>
                  <a:buChar char="•"/>
                  <a:defRPr sz="1875" kern="1200">
                    <a:solidFill>
                      <a:schemeClr val="bg1"/>
                    </a:solidFill>
                    <a:latin typeface="+mn-lt"/>
                    <a:ea typeface="+mn-ea"/>
                    <a:cs typeface="+mn-cs"/>
                  </a:defRPr>
                </a:lvl3pPr>
                <a:lvl4pPr marL="1500188" indent="-214313" algn="l" rtl="0" eaLnBrk="1" fontAlgn="base" hangingPunct="1">
                  <a:spcBef>
                    <a:spcPct val="20000"/>
                  </a:spcBef>
                  <a:spcAft>
                    <a:spcPct val="0"/>
                  </a:spcAft>
                  <a:buFont typeface="Arial" panose="020B0604020202020204" pitchFamily="34" charset="0"/>
                  <a:buChar char="–"/>
                  <a:defRPr sz="1688" kern="1200">
                    <a:solidFill>
                      <a:schemeClr val="bg1"/>
                    </a:solidFill>
                    <a:latin typeface="+mn-lt"/>
                    <a:ea typeface="+mn-ea"/>
                    <a:cs typeface="+mn-cs"/>
                  </a:defRPr>
                </a:lvl4pPr>
                <a:lvl5pPr marL="1928813" indent="-214313" algn="l" rtl="0" eaLnBrk="1" fontAlgn="base" hangingPunct="1">
                  <a:spcBef>
                    <a:spcPct val="20000"/>
                  </a:spcBef>
                  <a:spcAft>
                    <a:spcPct val="0"/>
                  </a:spcAft>
                  <a:buFont typeface="Arial" panose="020B0604020202020204" pitchFamily="34" charset="0"/>
                  <a:buChar char="»"/>
                  <a:defRPr sz="1688" kern="1200">
                    <a:solidFill>
                      <a:schemeClr val="bg1"/>
                    </a:solidFill>
                    <a:latin typeface="+mn-lt"/>
                    <a:ea typeface="+mn-ea"/>
                    <a:cs typeface="+mn-cs"/>
                  </a:defRPr>
                </a:lvl5pPr>
                <a:lvl6pPr marL="2357438" indent="-214313" algn="l" defTabSz="857250" rtl="0" eaLnBrk="1" latinLnBrk="0" hangingPunct="1">
                  <a:spcBef>
                    <a:spcPct val="20000"/>
                  </a:spcBef>
                  <a:buFont typeface="Arial" pitchFamily="34" charset="0"/>
                  <a:buChar char="•"/>
                  <a:defRPr sz="1688" kern="1200">
                    <a:solidFill>
                      <a:schemeClr val="tx1"/>
                    </a:solidFill>
                    <a:latin typeface="+mn-lt"/>
                    <a:ea typeface="+mn-ea"/>
                    <a:cs typeface="+mn-cs"/>
                  </a:defRPr>
                </a:lvl6pPr>
                <a:lvl7pPr marL="2786063" indent="-214313" algn="l" defTabSz="857250" rtl="0" eaLnBrk="1" latinLnBrk="0" hangingPunct="1">
                  <a:spcBef>
                    <a:spcPct val="20000"/>
                  </a:spcBef>
                  <a:buFont typeface="Arial" pitchFamily="34" charset="0"/>
                  <a:buChar char="•"/>
                  <a:defRPr sz="1688" kern="1200">
                    <a:solidFill>
                      <a:schemeClr val="tx1"/>
                    </a:solidFill>
                    <a:latin typeface="+mn-lt"/>
                    <a:ea typeface="+mn-ea"/>
                    <a:cs typeface="+mn-cs"/>
                  </a:defRPr>
                </a:lvl7pPr>
                <a:lvl8pPr marL="3214688" indent="-214313" algn="l" defTabSz="857250" rtl="0" eaLnBrk="1" latinLnBrk="0" hangingPunct="1">
                  <a:spcBef>
                    <a:spcPct val="20000"/>
                  </a:spcBef>
                  <a:buFont typeface="Arial" pitchFamily="34" charset="0"/>
                  <a:buChar char="•"/>
                  <a:defRPr sz="1688" kern="1200">
                    <a:solidFill>
                      <a:schemeClr val="tx1"/>
                    </a:solidFill>
                    <a:latin typeface="+mn-lt"/>
                    <a:ea typeface="+mn-ea"/>
                    <a:cs typeface="+mn-cs"/>
                  </a:defRPr>
                </a:lvl8pPr>
                <a:lvl9pPr marL="3643313" indent="-214313" algn="l" defTabSz="857250" rtl="0" eaLnBrk="1" latinLnBrk="0" hangingPunct="1">
                  <a:spcBef>
                    <a:spcPct val="20000"/>
                  </a:spcBef>
                  <a:buFont typeface="Arial" pitchFamily="34" charset="0"/>
                  <a:buChar char="•"/>
                  <a:defRPr sz="1688" kern="1200">
                    <a:solidFill>
                      <a:schemeClr val="tx1"/>
                    </a:solidFill>
                    <a:latin typeface="+mn-lt"/>
                    <a:ea typeface="+mn-ea"/>
                    <a:cs typeface="+mn-cs"/>
                  </a:defRPr>
                </a:lvl9pPr>
              </a:lstStyle>
              <a:p>
                <a:pPr marL="0" indent="0">
                  <a:buNone/>
                </a:pPr>
                <a:r>
                  <a:rPr lang="en-US" sz="2400" dirty="0"/>
                  <a:t>John is operating his 300 Watt cooling fan using an inverter he salvaged from an old boat.   He measures 40 amps of current flowing to the inverter from his 12 volt battery.  Knowing that voltage multiplied by current in amps give power in Watts, how efficient is the inverter? </a:t>
                </a:r>
              </a:p>
              <a:p>
                <a:pPr marL="0" indent="0">
                  <a:buNone/>
                </a:pPr>
                <a:r>
                  <a:rPr lang="en-US" sz="3575" dirty="0"/>
                  <a:t> </a:t>
                </a:r>
                <a:r>
                  <a:rPr lang="en-US" sz="2000" i="1" dirty="0">
                    <a:latin typeface="Cambria Math" panose="02040503050406030204" pitchFamily="18" charset="0"/>
                    <a:ea typeface="Cambria Math" panose="02040503050406030204" pitchFamily="18" charset="0"/>
                  </a:rPr>
                  <a:t>Efficiency</a:t>
                </a:r>
                <a:r>
                  <a:rPr lang="en-US" sz="3600" dirty="0"/>
                  <a:t> </a:t>
                </a:r>
                <a:r>
                  <a:rPr lang="en-US" sz="2800" dirty="0"/>
                  <a:t>=</a:t>
                </a:r>
                <a:r>
                  <a:rPr lang="en-US" sz="3600" dirty="0"/>
                  <a:t> </a:t>
                </a:r>
                <a14:m>
                  <m:oMath xmlns:m="http://schemas.openxmlformats.org/officeDocument/2006/math">
                    <m:f>
                      <m:fPr>
                        <m:ctrlPr>
                          <a:rPr lang="en-US" sz="2000" i="1" smtClean="0">
                            <a:latin typeface="Cambria Math" panose="02040503050406030204" pitchFamily="18" charset="0"/>
                          </a:rPr>
                        </m:ctrlPr>
                      </m:fPr>
                      <m:num>
                        <m:r>
                          <a:rPr lang="en-US" sz="2000" b="0" i="1" smtClean="0">
                            <a:latin typeface="Cambria Math" panose="02040503050406030204" pitchFamily="18" charset="0"/>
                          </a:rPr>
                          <m:t>𝑊h𝑎𝑡</m:t>
                        </m:r>
                        <m:r>
                          <a:rPr lang="en-US" sz="2000" b="0" i="1" smtClean="0">
                            <a:latin typeface="Cambria Math" panose="02040503050406030204" pitchFamily="18" charset="0"/>
                          </a:rPr>
                          <m:t> </m:t>
                        </m:r>
                        <m:r>
                          <a:rPr lang="en-US" sz="2000" b="0" i="1" smtClean="0">
                            <a:latin typeface="Cambria Math" panose="02040503050406030204" pitchFamily="18" charset="0"/>
                          </a:rPr>
                          <m:t>𝑦𝑜𝑢</m:t>
                        </m:r>
                        <m:r>
                          <a:rPr lang="en-US" sz="2000" b="0" i="1" smtClean="0">
                            <a:latin typeface="Cambria Math" panose="02040503050406030204" pitchFamily="18" charset="0"/>
                          </a:rPr>
                          <m:t> </m:t>
                        </m:r>
                        <m:r>
                          <a:rPr lang="en-US" sz="2000" b="0" i="1" smtClean="0">
                            <a:latin typeface="Cambria Math" panose="02040503050406030204" pitchFamily="18" charset="0"/>
                          </a:rPr>
                          <m:t>𝑔𝑒𝑡</m:t>
                        </m:r>
                      </m:num>
                      <m:den>
                        <m:r>
                          <a:rPr lang="en-US" sz="2000" b="0" i="1" smtClean="0">
                            <a:latin typeface="Cambria Math" panose="02040503050406030204" pitchFamily="18" charset="0"/>
                          </a:rPr>
                          <m:t>𝑊h𝑎𝑡</m:t>
                        </m:r>
                        <m:r>
                          <a:rPr lang="en-US" sz="2000" b="0" i="1" smtClean="0">
                            <a:latin typeface="Cambria Math" panose="02040503050406030204" pitchFamily="18" charset="0"/>
                          </a:rPr>
                          <m:t> </m:t>
                        </m:r>
                        <m:r>
                          <a:rPr lang="en-US" sz="2000" b="0" i="1" smtClean="0">
                            <a:latin typeface="Cambria Math" panose="02040503050406030204" pitchFamily="18" charset="0"/>
                          </a:rPr>
                          <m:t>𝑦𝑜𝑢</m:t>
                        </m:r>
                        <m:r>
                          <a:rPr lang="en-US" sz="2000" b="0" i="1" smtClean="0">
                            <a:latin typeface="Cambria Math" panose="02040503050406030204" pitchFamily="18" charset="0"/>
                          </a:rPr>
                          <m:t> </m:t>
                        </m:r>
                        <m:r>
                          <a:rPr lang="en-US" sz="2000" b="0" i="1" smtClean="0">
                            <a:latin typeface="Cambria Math" panose="02040503050406030204" pitchFamily="18" charset="0"/>
                          </a:rPr>
                          <m:t>𝑠𝑡𝑎𝑟𝑡</m:t>
                        </m:r>
                        <m:r>
                          <a:rPr lang="en-US" sz="2000" b="0" i="1" smtClean="0">
                            <a:latin typeface="Cambria Math" panose="02040503050406030204" pitchFamily="18" charset="0"/>
                          </a:rPr>
                          <m:t> </m:t>
                        </m:r>
                        <m:r>
                          <a:rPr lang="en-US" sz="2000" b="0" i="1" smtClean="0">
                            <a:latin typeface="Cambria Math" panose="02040503050406030204" pitchFamily="18" charset="0"/>
                          </a:rPr>
                          <m:t>𝑤𝑖𝑡h</m:t>
                        </m:r>
                      </m:den>
                    </m:f>
                  </m:oMath>
                </a14:m>
                <a:r>
                  <a:rPr lang="en-US" sz="3600" dirty="0"/>
                  <a:t> </a:t>
                </a:r>
                <a:r>
                  <a:rPr lang="en-US" sz="2800" dirty="0"/>
                  <a:t>=</a:t>
                </a:r>
                <a:r>
                  <a:rPr lang="en-US" sz="3600" dirty="0"/>
                  <a:t> </a:t>
                </a:r>
                <a14:m>
                  <m:oMath xmlns:m="http://schemas.openxmlformats.org/officeDocument/2006/math">
                    <m:f>
                      <m:fPr>
                        <m:ctrlPr>
                          <a:rPr lang="en-US" sz="2800" i="1" smtClean="0">
                            <a:latin typeface="Cambria Math" panose="02040503050406030204" pitchFamily="18" charset="0"/>
                          </a:rPr>
                        </m:ctrlPr>
                      </m:fPr>
                      <m:num>
                        <m:r>
                          <a:rPr lang="en-US" sz="2800" b="0" i="1" smtClean="0">
                            <a:latin typeface="Cambria Math" panose="02040503050406030204" pitchFamily="18" charset="0"/>
                          </a:rPr>
                          <m:t>300</m:t>
                        </m:r>
                      </m:num>
                      <m:den>
                        <m:r>
                          <a:rPr lang="en-US" sz="2800" b="0" i="1" smtClean="0">
                            <a:latin typeface="Cambria Math" panose="02040503050406030204" pitchFamily="18" charset="0"/>
                          </a:rPr>
                          <m:t>12 </m:t>
                        </m:r>
                        <m:r>
                          <a:rPr lang="en-US" sz="2800" b="0" i="1" smtClean="0">
                            <a:latin typeface="Cambria Math" panose="02040503050406030204" pitchFamily="18" charset="0"/>
                          </a:rPr>
                          <m:t>𝑥</m:t>
                        </m:r>
                        <m:r>
                          <a:rPr lang="en-US" sz="2800" b="0" i="1" smtClean="0">
                            <a:latin typeface="Cambria Math" panose="02040503050406030204" pitchFamily="18" charset="0"/>
                          </a:rPr>
                          <m:t> 40</m:t>
                        </m:r>
                      </m:den>
                    </m:f>
                  </m:oMath>
                </a14:m>
                <a:r>
                  <a:rPr lang="en-US" sz="3600" dirty="0"/>
                  <a:t> </a:t>
                </a:r>
                <a:r>
                  <a:rPr lang="en-US" sz="2800" dirty="0"/>
                  <a:t>= </a:t>
                </a:r>
                <a14:m>
                  <m:oMath xmlns:m="http://schemas.openxmlformats.org/officeDocument/2006/math">
                    <m:f>
                      <m:fPr>
                        <m:ctrlPr>
                          <a:rPr lang="en-US" sz="2800" i="1">
                            <a:latin typeface="Cambria Math" panose="02040503050406030204" pitchFamily="18" charset="0"/>
                          </a:rPr>
                        </m:ctrlPr>
                      </m:fPr>
                      <m:num>
                        <m:r>
                          <a:rPr lang="en-US" sz="2800" b="0" i="1" smtClean="0">
                            <a:latin typeface="Cambria Math" panose="02040503050406030204" pitchFamily="18" charset="0"/>
                          </a:rPr>
                          <m:t>3</m:t>
                        </m:r>
                        <m:r>
                          <a:rPr lang="en-US" sz="2800" i="1">
                            <a:latin typeface="Cambria Math" panose="02040503050406030204" pitchFamily="18" charset="0"/>
                          </a:rPr>
                          <m:t>00</m:t>
                        </m:r>
                      </m:num>
                      <m:den>
                        <m:r>
                          <a:rPr lang="en-US" sz="2800" i="1">
                            <a:latin typeface="Cambria Math" panose="02040503050406030204" pitchFamily="18" charset="0"/>
                          </a:rPr>
                          <m:t>4</m:t>
                        </m:r>
                        <m:r>
                          <a:rPr lang="en-US" sz="2800" b="0" i="1" smtClean="0">
                            <a:latin typeface="Cambria Math" panose="02040503050406030204" pitchFamily="18" charset="0"/>
                          </a:rPr>
                          <m:t>80</m:t>
                        </m:r>
                      </m:den>
                    </m:f>
                  </m:oMath>
                </a14:m>
                <a:r>
                  <a:rPr lang="en-US" sz="2800" dirty="0"/>
                  <a:t> = 0.625 = 62.5 %</a:t>
                </a:r>
              </a:p>
              <a:p>
                <a:pPr marL="0" indent="0">
                  <a:buNone/>
                </a:pPr>
                <a:r>
                  <a:rPr lang="en-US" sz="2800" dirty="0"/>
                  <a:t>Is this good or bad? </a:t>
                </a:r>
              </a:p>
              <a:p>
                <a:pPr marL="0" indent="0">
                  <a:buNone/>
                </a:pPr>
                <a:endParaRPr lang="en-US" sz="2800" dirty="0"/>
              </a:p>
              <a:p>
                <a:pPr marL="0" indent="0">
                  <a:buNone/>
                </a:pPr>
                <a:endParaRPr lang="en-US" sz="2800" dirty="0"/>
              </a:p>
              <a:p>
                <a:pPr marL="0" indent="0">
                  <a:buNone/>
                </a:pPr>
                <a:r>
                  <a:rPr lang="en-US" sz="2800" dirty="0"/>
                  <a:t>Where does the “lost” </a:t>
                </a:r>
              </a:p>
              <a:p>
                <a:pPr marL="0" indent="0">
                  <a:buNone/>
                </a:pPr>
                <a:r>
                  <a:rPr lang="en-US" sz="2800" dirty="0"/>
                  <a:t>energy go?</a:t>
                </a:r>
                <a:r>
                  <a:rPr lang="en-US" dirty="0"/>
                  <a:t> </a:t>
                </a:r>
              </a:p>
            </p:txBody>
          </p:sp>
        </mc:Choice>
        <mc:Fallback xmlns="">
          <p:sp>
            <p:nvSpPr>
              <p:cNvPr id="6" name="Content Placeholder 3">
                <a:extLst>
                  <a:ext uri="{FF2B5EF4-FFF2-40B4-BE49-F238E27FC236}">
                    <a16:creationId xmlns:a16="http://schemas.microsoft.com/office/drawing/2014/main" id="{1A8645F1-B220-4EB4-81DE-4D501524E614}"/>
                  </a:ext>
                </a:extLst>
              </p:cNvPr>
              <p:cNvSpPr txBox="1">
                <a:spLocks noRot="1" noChangeAspect="1" noMove="1" noResize="1" noEditPoints="1" noAdjustHandles="1" noChangeArrowheads="1" noChangeShapeType="1" noTextEdit="1"/>
              </p:cNvSpPr>
              <p:nvPr/>
            </p:nvSpPr>
            <p:spPr bwMode="auto">
              <a:xfrm>
                <a:off x="271604" y="1002730"/>
                <a:ext cx="8709433" cy="5606300"/>
              </a:xfrm>
              <a:prstGeom prst="rect">
                <a:avLst/>
              </a:prstGeom>
              <a:blipFill>
                <a:blip r:embed="rId3"/>
                <a:stretch>
                  <a:fillRect l="-1471" t="-761"/>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pic>
        <p:nvPicPr>
          <p:cNvPr id="4" name="Picture 3" descr="Dog in front of electric fan">
            <a:extLst>
              <a:ext uri="{FF2B5EF4-FFF2-40B4-BE49-F238E27FC236}">
                <a16:creationId xmlns:a16="http://schemas.microsoft.com/office/drawing/2014/main" id="{906C217E-323D-44C0-B975-DF9DAB5283D1}"/>
              </a:ext>
            </a:extLst>
          </p:cNvPr>
          <p:cNvPicPr>
            <a:picLocks noChangeAspect="1"/>
          </p:cNvPicPr>
          <p:nvPr/>
        </p:nvPicPr>
        <p:blipFill rotWithShape="1">
          <a:blip r:embed="rId4">
            <a:extLst>
              <a:ext uri="{28A0092B-C50C-407E-A947-70E740481C1C}">
                <a14:useLocalDpi xmlns:a14="http://schemas.microsoft.com/office/drawing/2010/main" val="0"/>
              </a:ext>
            </a:extLst>
          </a:blip>
          <a:srcRect l="62772" t="15466" r="8713"/>
          <a:stretch/>
        </p:blipFill>
        <p:spPr>
          <a:xfrm>
            <a:off x="7731658" y="4029974"/>
            <a:ext cx="1303699" cy="2579056"/>
          </a:xfrm>
          <a:prstGeom prst="rect">
            <a:avLst/>
          </a:prstGeom>
        </p:spPr>
      </p:pic>
      <p:pic>
        <p:nvPicPr>
          <p:cNvPr id="3" name="Picture 2">
            <a:extLst>
              <a:ext uri="{FF2B5EF4-FFF2-40B4-BE49-F238E27FC236}">
                <a16:creationId xmlns:a16="http://schemas.microsoft.com/office/drawing/2014/main" id="{A73C0E2E-3DE7-4FCA-9F02-80C412A41BA0}"/>
              </a:ext>
            </a:extLst>
          </p:cNvPr>
          <p:cNvPicPr>
            <a:picLocks noChangeAspect="1"/>
          </p:cNvPicPr>
          <p:nvPr/>
        </p:nvPicPr>
        <p:blipFill>
          <a:blip r:embed="rId5"/>
          <a:stretch>
            <a:fillRect/>
          </a:stretch>
        </p:blipFill>
        <p:spPr>
          <a:xfrm>
            <a:off x="5151423" y="4028795"/>
            <a:ext cx="2580236" cy="2580236"/>
          </a:xfrm>
          <a:prstGeom prst="rect">
            <a:avLst/>
          </a:prstGeom>
        </p:spPr>
      </p:pic>
    </p:spTree>
    <p:extLst>
      <p:ext uri="{BB962C8B-B14F-4D97-AF65-F5344CB8AC3E}">
        <p14:creationId xmlns:p14="http://schemas.microsoft.com/office/powerpoint/2010/main" val="21175795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89" y="70872"/>
            <a:ext cx="4813935" cy="675204"/>
          </a:xfrm>
        </p:spPr>
        <p:txBody>
          <a:bodyPr wrap="square" anchor="ctr">
            <a:normAutofit fontScale="90000"/>
          </a:bodyPr>
          <a:lstStyle/>
          <a:p>
            <a:r>
              <a:rPr lang="en-US" dirty="0"/>
              <a:t>Why a Renewable Energy Program?</a:t>
            </a:r>
          </a:p>
        </p:txBody>
      </p:sp>
      <p:pic>
        <p:nvPicPr>
          <p:cNvPr id="4" name="Content Placeholder 3" descr="Diagram&#10;&#10;Description automatically generated">
            <a:extLst>
              <a:ext uri="{FF2B5EF4-FFF2-40B4-BE49-F238E27FC236}">
                <a16:creationId xmlns:a16="http://schemas.microsoft.com/office/drawing/2014/main" id="{0322A09A-A597-46F4-B8A0-09A4BC0A62E5}"/>
              </a:ext>
            </a:extLst>
          </p:cNvPr>
          <p:cNvPicPr>
            <a:picLocks noGrp="1" noChangeAspect="1"/>
          </p:cNvPicPr>
          <p:nvPr>
            <p:ph sz="half" idx="1"/>
          </p:nvPr>
        </p:nvPicPr>
        <p:blipFill>
          <a:blip r:embed="rId2"/>
          <a:stretch>
            <a:fillRect/>
          </a:stretch>
        </p:blipFill>
        <p:spPr>
          <a:xfrm rot="10800000">
            <a:off x="388948" y="1061740"/>
            <a:ext cx="1770042" cy="3786188"/>
          </a:xfrm>
          <a:prstGeom prst="rect">
            <a:avLst/>
          </a:prstGeom>
          <a:noFill/>
        </p:spPr>
      </p:pic>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2457450" y="971550"/>
            <a:ext cx="6581775" cy="4771728"/>
          </a:xfrm>
          <a:ln>
            <a:noFill/>
          </a:ln>
        </p:spPr>
        <p:txBody>
          <a:bodyPr/>
          <a:lstStyle/>
          <a:p>
            <a:r>
              <a:rPr lang="en-US" dirty="0"/>
              <a:t>Implement climate change mitigation measures and </a:t>
            </a:r>
            <a:r>
              <a:rPr lang="en-US" b="1" u="sng" dirty="0"/>
              <a:t>improve</a:t>
            </a:r>
            <a:r>
              <a:rPr lang="en-US" dirty="0"/>
              <a:t> the </a:t>
            </a:r>
            <a:r>
              <a:rPr lang="en-US" b="1" u="sng" dirty="0"/>
              <a:t>economic</a:t>
            </a:r>
            <a:r>
              <a:rPr lang="en-US" dirty="0"/>
              <a:t> and </a:t>
            </a:r>
            <a:r>
              <a:rPr lang="en-US" b="1" u="sng" dirty="0"/>
              <a:t>social status </a:t>
            </a:r>
            <a:r>
              <a:rPr lang="en-US" dirty="0"/>
              <a:t>of its population.</a:t>
            </a:r>
          </a:p>
          <a:p>
            <a:r>
              <a:rPr lang="en-US" b="1" u="sng" dirty="0"/>
              <a:t>Reduce</a:t>
            </a:r>
            <a:r>
              <a:rPr lang="en-US" dirty="0"/>
              <a:t> Belize’s </a:t>
            </a:r>
            <a:r>
              <a:rPr lang="en-US" b="1" u="sng" dirty="0"/>
              <a:t>dependence</a:t>
            </a:r>
            <a:r>
              <a:rPr lang="en-US" dirty="0"/>
              <a:t> on fossil fuels.</a:t>
            </a:r>
          </a:p>
          <a:p>
            <a:r>
              <a:rPr lang="en-US" dirty="0"/>
              <a:t>Increasing access to and availability of renewable energy; </a:t>
            </a:r>
          </a:p>
          <a:p>
            <a:r>
              <a:rPr lang="en-US" b="1" u="sng" dirty="0"/>
              <a:t>Reduce</a:t>
            </a:r>
            <a:r>
              <a:rPr lang="en-US" dirty="0"/>
              <a:t> energy </a:t>
            </a:r>
            <a:r>
              <a:rPr lang="en-US" b="1" u="sng" dirty="0"/>
              <a:t>consumption</a:t>
            </a:r>
            <a:r>
              <a:rPr lang="en-US" dirty="0"/>
              <a:t> by implementing energy efficiency  measures</a:t>
            </a:r>
          </a:p>
        </p:txBody>
      </p:sp>
    </p:spTree>
    <p:extLst>
      <p:ext uri="{BB962C8B-B14F-4D97-AF65-F5344CB8AC3E}">
        <p14:creationId xmlns:p14="http://schemas.microsoft.com/office/powerpoint/2010/main" val="34171614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228601" y="70872"/>
            <a:ext cx="5457825" cy="675204"/>
          </a:xfrm>
        </p:spPr>
        <p:txBody>
          <a:bodyPr wrap="square" anchor="ctr">
            <a:normAutofit/>
          </a:bodyPr>
          <a:lstStyle/>
          <a:p>
            <a:r>
              <a:rPr lang="en-US" sz="2000" dirty="0"/>
              <a:t>What is a Renewable Energy Program?</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2390775" y="746075"/>
            <a:ext cx="6619875" cy="5772420"/>
          </a:xfrm>
        </p:spPr>
        <p:txBody>
          <a:bodyPr/>
          <a:lstStyle/>
          <a:p>
            <a:pPr>
              <a:spcBef>
                <a:spcPts val="0"/>
              </a:spcBef>
              <a:spcAft>
                <a:spcPts val="0"/>
              </a:spcAft>
            </a:pPr>
            <a:r>
              <a:rPr lang="en-US" sz="2800" dirty="0">
                <a:effectLst/>
                <a:ea typeface="Times New Roman" panose="02020603050405020304" pitchFamily="18" charset="0"/>
              </a:rPr>
              <a:t>Stakeholders recommended four general subject areas:</a:t>
            </a:r>
          </a:p>
          <a:p>
            <a:pPr>
              <a:spcBef>
                <a:spcPts val="0"/>
              </a:spcBef>
              <a:spcAft>
                <a:spcPts val="0"/>
              </a:spcAft>
            </a:pPr>
            <a:endParaRPr lang="en-US" sz="2800" dirty="0">
              <a:effectLst/>
              <a:ea typeface="Times New Roman" panose="02020603050405020304" pitchFamily="18" charset="0"/>
            </a:endParaRPr>
          </a:p>
          <a:p>
            <a:pPr>
              <a:spcBef>
                <a:spcPts val="0"/>
              </a:spcBef>
              <a:spcAft>
                <a:spcPts val="0"/>
              </a:spcAft>
            </a:pPr>
            <a:r>
              <a:rPr lang="en-US" sz="2800" dirty="0">
                <a:effectLst/>
                <a:ea typeface="Times New Roman" panose="02020603050405020304" pitchFamily="18" charset="0"/>
              </a:rPr>
              <a:t>General Knowledge </a:t>
            </a:r>
          </a:p>
          <a:p>
            <a:pPr lvl="1">
              <a:spcBef>
                <a:spcPts val="0"/>
              </a:spcBef>
              <a:spcAft>
                <a:spcPts val="0"/>
              </a:spcAft>
            </a:pPr>
            <a:r>
              <a:rPr lang="en-US" sz="2400" dirty="0">
                <a:ea typeface="Times New Roman" panose="02020603050405020304" pitchFamily="18" charset="0"/>
              </a:rPr>
              <a:t>P</a:t>
            </a:r>
            <a:r>
              <a:rPr lang="en-US" sz="2400" dirty="0">
                <a:effectLst/>
                <a:ea typeface="Times New Roman" panose="02020603050405020304" pitchFamily="18" charset="0"/>
              </a:rPr>
              <a:t>resent </a:t>
            </a:r>
            <a:r>
              <a:rPr lang="en-US" sz="2400" b="1" u="sng" dirty="0">
                <a:effectLst/>
                <a:ea typeface="Times New Roman" panose="02020603050405020304" pitchFamily="18" charset="0"/>
              </a:rPr>
              <a:t>energy sources </a:t>
            </a:r>
            <a:r>
              <a:rPr lang="en-US" sz="2400" dirty="0">
                <a:effectLst/>
                <a:ea typeface="Times New Roman" panose="02020603050405020304" pitchFamily="18" charset="0"/>
              </a:rPr>
              <a:t>and sustainability and the future of renewable energy in Belize</a:t>
            </a:r>
          </a:p>
          <a:p>
            <a:pPr>
              <a:spcBef>
                <a:spcPts val="0"/>
              </a:spcBef>
              <a:spcAft>
                <a:spcPts val="0"/>
              </a:spcAft>
            </a:pPr>
            <a:r>
              <a:rPr lang="en-US" sz="2800" dirty="0">
                <a:effectLst/>
                <a:ea typeface="Times New Roman" panose="02020603050405020304" pitchFamily="18" charset="0"/>
              </a:rPr>
              <a:t>Renewable Energy Technologies</a:t>
            </a:r>
          </a:p>
          <a:p>
            <a:pPr lvl="1">
              <a:spcBef>
                <a:spcPts val="0"/>
              </a:spcBef>
              <a:spcAft>
                <a:spcPts val="0"/>
              </a:spcAft>
            </a:pPr>
            <a:r>
              <a:rPr lang="en-US" sz="2400" dirty="0">
                <a:effectLst/>
                <a:ea typeface="Times New Roman" panose="02020603050405020304" pitchFamily="18" charset="0"/>
              </a:rPr>
              <a:t>PV &amp; </a:t>
            </a:r>
            <a:r>
              <a:rPr lang="en-US" sz="2400" b="1" u="sng" dirty="0">
                <a:effectLst/>
                <a:ea typeface="Times New Roman" panose="02020603050405020304" pitchFamily="18" charset="0"/>
              </a:rPr>
              <a:t>electricity basics</a:t>
            </a:r>
            <a:r>
              <a:rPr lang="en-US" sz="2400" dirty="0">
                <a:effectLst/>
                <a:ea typeface="Times New Roman" panose="02020603050405020304" pitchFamily="18" charset="0"/>
              </a:rPr>
              <a:t>; and the applications and efficiency of </a:t>
            </a:r>
            <a:r>
              <a:rPr lang="en-US" sz="2400" b="1" u="sng" dirty="0">
                <a:effectLst/>
                <a:ea typeface="Times New Roman" panose="02020603050405020304" pitchFamily="18" charset="0"/>
              </a:rPr>
              <a:t>wind</a:t>
            </a:r>
            <a:r>
              <a:rPr lang="en-US" sz="2400" dirty="0">
                <a:effectLst/>
                <a:ea typeface="Times New Roman" panose="02020603050405020304" pitchFamily="18" charset="0"/>
              </a:rPr>
              <a:t> energy, </a:t>
            </a:r>
            <a:r>
              <a:rPr lang="en-US" sz="2400" b="1" u="sng" dirty="0">
                <a:effectLst/>
                <a:ea typeface="Times New Roman" panose="02020603050405020304" pitchFamily="18" charset="0"/>
              </a:rPr>
              <a:t>water</a:t>
            </a:r>
            <a:r>
              <a:rPr lang="en-US" sz="2400" dirty="0">
                <a:effectLst/>
                <a:ea typeface="Times New Roman" panose="02020603050405020304" pitchFamily="18" charset="0"/>
              </a:rPr>
              <a:t> energy, </a:t>
            </a:r>
            <a:r>
              <a:rPr lang="en-US" sz="2400" b="1" u="sng" dirty="0">
                <a:effectLst/>
                <a:ea typeface="Times New Roman" panose="02020603050405020304" pitchFamily="18" charset="0"/>
              </a:rPr>
              <a:t>solar</a:t>
            </a:r>
            <a:r>
              <a:rPr lang="en-US" sz="2400" dirty="0">
                <a:effectLst/>
                <a:ea typeface="Times New Roman" panose="02020603050405020304" pitchFamily="18" charset="0"/>
              </a:rPr>
              <a:t> energy</a:t>
            </a:r>
          </a:p>
        </p:txBody>
      </p:sp>
      <p:pic>
        <p:nvPicPr>
          <p:cNvPr id="15" name="Graphic 14" descr="Windy with solid fill">
            <a:extLst>
              <a:ext uri="{FF2B5EF4-FFF2-40B4-BE49-F238E27FC236}">
                <a16:creationId xmlns:a16="http://schemas.microsoft.com/office/drawing/2014/main" id="{C073B3A8-4045-40C2-8E79-A6A5B7FC9AF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00054" y="824983"/>
            <a:ext cx="1647825" cy="1647825"/>
          </a:xfrm>
          <a:prstGeom prst="rect">
            <a:avLst/>
          </a:prstGeom>
        </p:spPr>
      </p:pic>
      <p:pic>
        <p:nvPicPr>
          <p:cNvPr id="19" name="Graphic 18" descr="Sun with solid fill">
            <a:extLst>
              <a:ext uri="{FF2B5EF4-FFF2-40B4-BE49-F238E27FC236}">
                <a16:creationId xmlns:a16="http://schemas.microsoft.com/office/drawing/2014/main" id="{809C9604-AB20-4F24-92F3-60E2A35623B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74683" y="4383222"/>
            <a:ext cx="1381125" cy="1381125"/>
          </a:xfrm>
          <a:prstGeom prst="rect">
            <a:avLst/>
          </a:prstGeom>
        </p:spPr>
      </p:pic>
      <p:pic>
        <p:nvPicPr>
          <p:cNvPr id="21" name="Graphic 20" descr="Rain with solid fill">
            <a:extLst>
              <a:ext uri="{FF2B5EF4-FFF2-40B4-BE49-F238E27FC236}">
                <a16:creationId xmlns:a16="http://schemas.microsoft.com/office/drawing/2014/main" id="{A6BC6A5F-C29E-4DFB-9001-9BAE6E216C8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47666" y="2551715"/>
            <a:ext cx="1752600" cy="1752600"/>
          </a:xfrm>
          <a:prstGeom prst="rect">
            <a:avLst/>
          </a:prstGeom>
        </p:spPr>
      </p:pic>
    </p:spTree>
    <p:extLst>
      <p:ext uri="{BB962C8B-B14F-4D97-AF65-F5344CB8AC3E}">
        <p14:creationId xmlns:p14="http://schemas.microsoft.com/office/powerpoint/2010/main" val="38731772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228601" y="70872"/>
            <a:ext cx="5457825" cy="675204"/>
          </a:xfrm>
        </p:spPr>
        <p:txBody>
          <a:bodyPr wrap="square" anchor="ctr">
            <a:normAutofit/>
          </a:bodyPr>
          <a:lstStyle/>
          <a:p>
            <a:r>
              <a:rPr lang="en-US" sz="2000" dirty="0"/>
              <a:t>What is the Renewable Energy Program?</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2390775" y="746075"/>
            <a:ext cx="6619875" cy="5346907"/>
          </a:xfrm>
        </p:spPr>
        <p:txBody>
          <a:bodyPr/>
          <a:lstStyle/>
          <a:p>
            <a:pPr>
              <a:spcBef>
                <a:spcPts val="0"/>
              </a:spcBef>
              <a:spcAft>
                <a:spcPts val="0"/>
              </a:spcAft>
            </a:pPr>
            <a:r>
              <a:rPr lang="en-US" sz="2800" dirty="0">
                <a:effectLst/>
                <a:ea typeface="Times New Roman" panose="02020603050405020304" pitchFamily="18" charset="0"/>
              </a:rPr>
              <a:t>Stakeholders recommendations continued:</a:t>
            </a:r>
          </a:p>
          <a:p>
            <a:pPr>
              <a:spcBef>
                <a:spcPts val="0"/>
              </a:spcBef>
              <a:spcAft>
                <a:spcPts val="0"/>
              </a:spcAft>
            </a:pPr>
            <a:endParaRPr lang="en-US" sz="2800" dirty="0">
              <a:effectLst/>
              <a:ea typeface="Times New Roman" panose="02020603050405020304" pitchFamily="18" charset="0"/>
            </a:endParaRPr>
          </a:p>
          <a:p>
            <a:pPr>
              <a:spcBef>
                <a:spcPts val="0"/>
              </a:spcBef>
              <a:spcAft>
                <a:spcPts val="0"/>
              </a:spcAft>
            </a:pPr>
            <a:r>
              <a:rPr lang="en-US" sz="2800" dirty="0">
                <a:effectLst/>
                <a:ea typeface="Times New Roman" panose="02020603050405020304" pitchFamily="18" charset="0"/>
              </a:rPr>
              <a:t>Energy use and efficiency</a:t>
            </a:r>
          </a:p>
          <a:p>
            <a:pPr lvl="1">
              <a:spcBef>
                <a:spcPts val="0"/>
              </a:spcBef>
              <a:spcAft>
                <a:spcPts val="0"/>
              </a:spcAft>
            </a:pPr>
            <a:r>
              <a:rPr lang="en-US" sz="2400" b="1" u="sng" dirty="0">
                <a:effectLst/>
                <a:ea typeface="Times New Roman" panose="02020603050405020304" pitchFamily="18" charset="0"/>
              </a:rPr>
              <a:t>Introduction</a:t>
            </a:r>
            <a:r>
              <a:rPr lang="en-US" sz="2400" dirty="0">
                <a:effectLst/>
                <a:ea typeface="Times New Roman" panose="02020603050405020304" pitchFamily="18" charset="0"/>
              </a:rPr>
              <a:t> on renewable energy and energy efficiency</a:t>
            </a:r>
          </a:p>
          <a:p>
            <a:pPr lvl="1">
              <a:spcBef>
                <a:spcPts val="0"/>
              </a:spcBef>
              <a:spcAft>
                <a:spcPts val="0"/>
              </a:spcAft>
            </a:pPr>
            <a:r>
              <a:rPr lang="en-US" sz="2400" dirty="0">
                <a:effectLst/>
                <a:ea typeface="Times New Roman" panose="02020603050405020304" pitchFamily="18" charset="0"/>
              </a:rPr>
              <a:t>The </a:t>
            </a:r>
            <a:r>
              <a:rPr lang="en-US" sz="2400" b="1" u="sng" dirty="0">
                <a:effectLst/>
                <a:ea typeface="Times New Roman" panose="02020603050405020304" pitchFamily="18" charset="0"/>
              </a:rPr>
              <a:t>advantages</a:t>
            </a:r>
            <a:r>
              <a:rPr lang="en-US" sz="2400" dirty="0">
                <a:effectLst/>
                <a:ea typeface="Times New Roman" panose="02020603050405020304" pitchFamily="18" charset="0"/>
              </a:rPr>
              <a:t> of renewable energy and energy efficiency </a:t>
            </a:r>
          </a:p>
          <a:p>
            <a:pPr>
              <a:spcBef>
                <a:spcPts val="0"/>
              </a:spcBef>
              <a:spcAft>
                <a:spcPts val="0"/>
              </a:spcAft>
            </a:pPr>
            <a:r>
              <a:rPr lang="en-US" sz="2800" dirty="0">
                <a:effectLst/>
                <a:ea typeface="Times New Roman" panose="02020603050405020304" pitchFamily="18" charset="0"/>
              </a:rPr>
              <a:t>Practical Skills</a:t>
            </a:r>
          </a:p>
          <a:p>
            <a:pPr lvl="1">
              <a:spcBef>
                <a:spcPts val="0"/>
              </a:spcBef>
              <a:spcAft>
                <a:spcPts val="0"/>
              </a:spcAft>
            </a:pPr>
            <a:r>
              <a:rPr lang="en-US" sz="2400" dirty="0">
                <a:effectLst/>
                <a:ea typeface="Times New Roman" panose="02020603050405020304" pitchFamily="18" charset="0"/>
              </a:rPr>
              <a:t>Tools and their </a:t>
            </a:r>
            <a:r>
              <a:rPr lang="en-US" sz="2400" b="1" u="sng" dirty="0">
                <a:effectLst/>
                <a:ea typeface="Times New Roman" panose="02020603050405020304" pitchFamily="18" charset="0"/>
              </a:rPr>
              <a:t>use</a:t>
            </a:r>
            <a:r>
              <a:rPr lang="en-US" sz="2400" dirty="0">
                <a:effectLst/>
                <a:ea typeface="Times New Roman" panose="02020603050405020304" pitchFamily="18" charset="0"/>
              </a:rPr>
              <a:t>; </a:t>
            </a:r>
          </a:p>
          <a:p>
            <a:pPr lvl="1">
              <a:spcBef>
                <a:spcPts val="0"/>
              </a:spcBef>
              <a:spcAft>
                <a:spcPts val="0"/>
              </a:spcAft>
            </a:pPr>
            <a:r>
              <a:rPr lang="en-US" sz="2400" dirty="0">
                <a:effectLst/>
                <a:ea typeface="Times New Roman" panose="02020603050405020304" pitchFamily="18" charset="0"/>
              </a:rPr>
              <a:t>How to </a:t>
            </a:r>
            <a:r>
              <a:rPr lang="en-US" sz="2400" b="1" u="sng" dirty="0">
                <a:effectLst/>
                <a:ea typeface="Times New Roman" panose="02020603050405020304" pitchFamily="18" charset="0"/>
              </a:rPr>
              <a:t>diagnose</a:t>
            </a:r>
            <a:r>
              <a:rPr lang="en-US" sz="2400" dirty="0">
                <a:effectLst/>
                <a:ea typeface="Times New Roman" panose="02020603050405020304" pitchFamily="18" charset="0"/>
              </a:rPr>
              <a:t> and rectify faults in renewable energy control </a:t>
            </a:r>
            <a:r>
              <a:rPr lang="en-US" sz="2400" b="1" u="sng" dirty="0">
                <a:effectLst/>
                <a:ea typeface="Times New Roman" panose="02020603050405020304" pitchFamily="18" charset="0"/>
              </a:rPr>
              <a:t>systems</a:t>
            </a:r>
          </a:p>
        </p:txBody>
      </p:sp>
      <p:pic>
        <p:nvPicPr>
          <p:cNvPr id="15" name="Graphic 14" descr="Windy with solid fill">
            <a:extLst>
              <a:ext uri="{FF2B5EF4-FFF2-40B4-BE49-F238E27FC236}">
                <a16:creationId xmlns:a16="http://schemas.microsoft.com/office/drawing/2014/main" id="{C073B3A8-4045-40C2-8E79-A6A5B7FC9AF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00054" y="824983"/>
            <a:ext cx="1647825" cy="1647825"/>
          </a:xfrm>
          <a:prstGeom prst="rect">
            <a:avLst/>
          </a:prstGeom>
        </p:spPr>
      </p:pic>
      <p:pic>
        <p:nvPicPr>
          <p:cNvPr id="19" name="Graphic 18" descr="Sun with solid fill">
            <a:extLst>
              <a:ext uri="{FF2B5EF4-FFF2-40B4-BE49-F238E27FC236}">
                <a16:creationId xmlns:a16="http://schemas.microsoft.com/office/drawing/2014/main" id="{809C9604-AB20-4F24-92F3-60E2A35623B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74683" y="4383222"/>
            <a:ext cx="1381125" cy="1381125"/>
          </a:xfrm>
          <a:prstGeom prst="rect">
            <a:avLst/>
          </a:prstGeom>
        </p:spPr>
      </p:pic>
      <p:pic>
        <p:nvPicPr>
          <p:cNvPr id="21" name="Graphic 20" descr="Rain with solid fill">
            <a:extLst>
              <a:ext uri="{FF2B5EF4-FFF2-40B4-BE49-F238E27FC236}">
                <a16:creationId xmlns:a16="http://schemas.microsoft.com/office/drawing/2014/main" id="{A6BC6A5F-C29E-4DFB-9001-9BAE6E216C8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47666" y="2551715"/>
            <a:ext cx="1752600" cy="1752600"/>
          </a:xfrm>
          <a:prstGeom prst="rect">
            <a:avLst/>
          </a:prstGeom>
        </p:spPr>
      </p:pic>
    </p:spTree>
    <p:extLst>
      <p:ext uri="{BB962C8B-B14F-4D97-AF65-F5344CB8AC3E}">
        <p14:creationId xmlns:p14="http://schemas.microsoft.com/office/powerpoint/2010/main" val="31459423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AC7C89-56EF-491D-855D-08305AD6B2E1}"/>
              </a:ext>
            </a:extLst>
          </p:cNvPr>
          <p:cNvSpPr>
            <a:spLocks noGrp="1"/>
          </p:cNvSpPr>
          <p:nvPr>
            <p:ph type="title"/>
          </p:nvPr>
        </p:nvSpPr>
        <p:spPr/>
        <p:txBody>
          <a:bodyPr/>
          <a:lstStyle/>
          <a:p>
            <a:r>
              <a:rPr lang="en-US" dirty="0"/>
              <a:t>Stretch Break </a:t>
            </a:r>
          </a:p>
        </p:txBody>
      </p:sp>
      <p:sp>
        <p:nvSpPr>
          <p:cNvPr id="3" name="Content Placeholder 2">
            <a:extLst>
              <a:ext uri="{FF2B5EF4-FFF2-40B4-BE49-F238E27FC236}">
                <a16:creationId xmlns:a16="http://schemas.microsoft.com/office/drawing/2014/main" id="{629E1E03-5239-41D9-8C07-7BD99C399417}"/>
              </a:ext>
            </a:extLst>
          </p:cNvPr>
          <p:cNvSpPr>
            <a:spLocks noGrp="1"/>
          </p:cNvSpPr>
          <p:nvPr>
            <p:ph sz="half" idx="1"/>
          </p:nvPr>
        </p:nvSpPr>
        <p:spPr>
          <a:xfrm>
            <a:off x="428624" y="1500188"/>
            <a:ext cx="4007189" cy="4243090"/>
          </a:xfrm>
        </p:spPr>
        <p:txBody>
          <a:bodyPr/>
          <a:lstStyle/>
          <a:p>
            <a:r>
              <a:rPr lang="en-US" dirty="0"/>
              <a:t>Stand and stretch!</a:t>
            </a:r>
          </a:p>
          <a:p>
            <a:r>
              <a:rPr lang="en-US" dirty="0"/>
              <a:t>Take a 5-minute break</a:t>
            </a:r>
          </a:p>
          <a:p>
            <a:r>
              <a:rPr lang="en-US" dirty="0"/>
              <a:t>Exercise: </a:t>
            </a:r>
          </a:p>
          <a:p>
            <a:pPr marL="0" indent="0">
              <a:buNone/>
            </a:pPr>
            <a:r>
              <a:rPr lang="en-US" sz="3600" dirty="0"/>
              <a:t>What sources of energy do you see  or use on your break?</a:t>
            </a:r>
          </a:p>
          <a:p>
            <a:endParaRPr lang="en-US" dirty="0"/>
          </a:p>
        </p:txBody>
      </p:sp>
      <p:pic>
        <p:nvPicPr>
          <p:cNvPr id="8" name="Picture 7" descr="Women doing yoga outdoors">
            <a:extLst>
              <a:ext uri="{FF2B5EF4-FFF2-40B4-BE49-F238E27FC236}">
                <a16:creationId xmlns:a16="http://schemas.microsoft.com/office/drawing/2014/main" id="{83F1B023-500E-4D22-9509-081E955976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37181" y="2276272"/>
            <a:ext cx="2521601" cy="1680826"/>
          </a:xfrm>
          <a:prstGeom prst="rect">
            <a:avLst/>
          </a:prstGeom>
        </p:spPr>
      </p:pic>
      <p:pic>
        <p:nvPicPr>
          <p:cNvPr id="10" name="Picture 9" descr="Person in black athletic shoes, black leggings, red top, round watch, doing quad stretch on a beach at sunset">
            <a:extLst>
              <a:ext uri="{FF2B5EF4-FFF2-40B4-BE49-F238E27FC236}">
                <a16:creationId xmlns:a16="http://schemas.microsoft.com/office/drawing/2014/main" id="{97D2BF94-292C-448A-A671-996A14B1F2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7181" y="252667"/>
            <a:ext cx="2521601" cy="1681067"/>
          </a:xfrm>
          <a:prstGeom prst="rect">
            <a:avLst/>
          </a:prstGeom>
        </p:spPr>
      </p:pic>
      <p:pic>
        <p:nvPicPr>
          <p:cNvPr id="12" name="Picture 11" descr="Elderly man stretching in forest">
            <a:extLst>
              <a:ext uri="{FF2B5EF4-FFF2-40B4-BE49-F238E27FC236}">
                <a16:creationId xmlns:a16="http://schemas.microsoft.com/office/drawing/2014/main" id="{2F178EDE-8527-49EC-A246-EB6F054446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37181" y="4299636"/>
            <a:ext cx="2619129" cy="1749381"/>
          </a:xfrm>
          <a:prstGeom prst="rect">
            <a:avLst/>
          </a:prstGeom>
        </p:spPr>
      </p:pic>
    </p:spTree>
    <p:extLst>
      <p:ext uri="{BB962C8B-B14F-4D97-AF65-F5344CB8AC3E}">
        <p14:creationId xmlns:p14="http://schemas.microsoft.com/office/powerpoint/2010/main" val="16954026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a:bodyPr>
          <a:lstStyle/>
          <a:p>
            <a:r>
              <a:rPr lang="en-CA" dirty="0"/>
              <a:t>Energy + Efficiency</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434567" y="1011301"/>
            <a:ext cx="4644428" cy="5677608"/>
          </a:xfrm>
        </p:spPr>
        <p:txBody>
          <a:bodyPr/>
          <a:lstStyle/>
          <a:p>
            <a:r>
              <a:rPr lang="en-US" dirty="0"/>
              <a:t>New ITVET Course</a:t>
            </a:r>
          </a:p>
          <a:p>
            <a:pPr lvl="1"/>
            <a:r>
              <a:rPr lang="en-US" dirty="0"/>
              <a:t>16 first year classes over three terms</a:t>
            </a:r>
          </a:p>
          <a:p>
            <a:pPr lvl="1"/>
            <a:r>
              <a:rPr lang="en-US" dirty="0"/>
              <a:t>16 second year classes over three terms</a:t>
            </a:r>
          </a:p>
          <a:p>
            <a:r>
              <a:rPr lang="en-US" dirty="0"/>
              <a:t>Spring 2022 Friday Sessions for instructor preparation</a:t>
            </a:r>
          </a:p>
          <a:p>
            <a:pPr lvl="1"/>
            <a:r>
              <a:rPr lang="en-US" dirty="0"/>
              <a:t>4 of 19 sessions are on energy efficiency topics</a:t>
            </a:r>
          </a:p>
          <a:p>
            <a:pPr lvl="1"/>
            <a:r>
              <a:rPr lang="en-US" dirty="0"/>
              <a:t>4 of 16 Year 1 Courses are on energy efficiency topics</a:t>
            </a:r>
          </a:p>
          <a:p>
            <a:pPr lvl="1"/>
            <a:endParaRPr lang="en-US" dirty="0"/>
          </a:p>
        </p:txBody>
      </p:sp>
      <p:pic>
        <p:nvPicPr>
          <p:cNvPr id="4" name="Picture 3" descr="Magnifying glass and question mark">
            <a:extLst>
              <a:ext uri="{FF2B5EF4-FFF2-40B4-BE49-F238E27FC236}">
                <a16:creationId xmlns:a16="http://schemas.microsoft.com/office/drawing/2014/main" id="{4CF7EF4A-B8E9-4195-8826-DA7E75147E81}"/>
              </a:ext>
            </a:extLst>
          </p:cNvPr>
          <p:cNvPicPr>
            <a:picLocks noChangeAspect="1"/>
          </p:cNvPicPr>
          <p:nvPr/>
        </p:nvPicPr>
        <p:blipFill rotWithShape="1">
          <a:blip r:embed="rId2">
            <a:extLst>
              <a:ext uri="{28A0092B-C50C-407E-A947-70E740481C1C}">
                <a14:useLocalDpi xmlns:a14="http://schemas.microsoft.com/office/drawing/2010/main" val="0"/>
              </a:ext>
            </a:extLst>
          </a:blip>
          <a:srcRect l="33068" r="30594"/>
          <a:stretch/>
        </p:blipFill>
        <p:spPr>
          <a:xfrm>
            <a:off x="5604095" y="1545219"/>
            <a:ext cx="3322622" cy="5143690"/>
          </a:xfrm>
          <a:prstGeom prst="rect">
            <a:avLst/>
          </a:prstGeom>
        </p:spPr>
      </p:pic>
    </p:spTree>
    <p:extLst>
      <p:ext uri="{BB962C8B-B14F-4D97-AF65-F5344CB8AC3E}">
        <p14:creationId xmlns:p14="http://schemas.microsoft.com/office/powerpoint/2010/main" val="20071685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2FA536-4D3E-4A66-AEBC-9E1A7A7A3BEC}"/>
              </a:ext>
            </a:extLst>
          </p:cNvPr>
          <p:cNvSpPr>
            <a:spLocks noGrp="1"/>
          </p:cNvSpPr>
          <p:nvPr>
            <p:ph type="title"/>
          </p:nvPr>
        </p:nvSpPr>
        <p:spPr/>
        <p:txBody>
          <a:bodyPr/>
          <a:lstStyle/>
          <a:p>
            <a:r>
              <a:rPr lang="en-US" dirty="0"/>
              <a:t>ENERGY SOURCES</a:t>
            </a:r>
          </a:p>
        </p:txBody>
      </p:sp>
      <p:pic>
        <p:nvPicPr>
          <p:cNvPr id="6" name="Content Placeholder 5" descr="Electric Tower with solid fill">
            <a:extLst>
              <a:ext uri="{FF2B5EF4-FFF2-40B4-BE49-F238E27FC236}">
                <a16:creationId xmlns:a16="http://schemas.microsoft.com/office/drawing/2014/main" id="{F14DE011-87A3-4833-B90A-4363FBEE22B9}"/>
              </a:ext>
            </a:extLst>
          </p:cNvPr>
          <p:cNvPicPr>
            <a:picLocks noGrp="1" noChangeAspect="1"/>
          </p:cNvPicPr>
          <p:nvPr>
            <p:ph sz="half" idx="2"/>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624121" y="2936828"/>
            <a:ext cx="1586814" cy="1586814"/>
          </a:xfrm>
        </p:spPr>
      </p:pic>
      <p:pic>
        <p:nvPicPr>
          <p:cNvPr id="8" name="Graphic 7" descr="Battery with solid fill">
            <a:extLst>
              <a:ext uri="{FF2B5EF4-FFF2-40B4-BE49-F238E27FC236}">
                <a16:creationId xmlns:a16="http://schemas.microsoft.com/office/drawing/2014/main" id="{D11F487C-B72C-49F5-84F0-FE0499A8237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47733" y="1278801"/>
            <a:ext cx="1507404" cy="1507404"/>
          </a:xfrm>
          <a:prstGeom prst="rect">
            <a:avLst/>
          </a:prstGeom>
        </p:spPr>
      </p:pic>
      <p:pic>
        <p:nvPicPr>
          <p:cNvPr id="10" name="Graphic 9" descr="Windmill with solid fill">
            <a:extLst>
              <a:ext uri="{FF2B5EF4-FFF2-40B4-BE49-F238E27FC236}">
                <a16:creationId xmlns:a16="http://schemas.microsoft.com/office/drawing/2014/main" id="{1DF95FDF-F06D-4EA4-8F7C-9F0AD8A84D8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711626" y="1308642"/>
            <a:ext cx="1447722" cy="1447722"/>
          </a:xfrm>
          <a:prstGeom prst="rect">
            <a:avLst/>
          </a:prstGeom>
        </p:spPr>
      </p:pic>
      <p:pic>
        <p:nvPicPr>
          <p:cNvPr id="12" name="Graphic 11" descr="Atom with solid fill">
            <a:extLst>
              <a:ext uri="{FF2B5EF4-FFF2-40B4-BE49-F238E27FC236}">
                <a16:creationId xmlns:a16="http://schemas.microsoft.com/office/drawing/2014/main" id="{4CD3C692-2BAC-451A-9845-E847F063E14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675708" y="4642682"/>
            <a:ext cx="1483640" cy="1483640"/>
          </a:xfrm>
          <a:prstGeom prst="rect">
            <a:avLst/>
          </a:prstGeom>
        </p:spPr>
      </p:pic>
      <p:pic>
        <p:nvPicPr>
          <p:cNvPr id="16" name="Graphic 15" descr="Oil Barrel with solid fill">
            <a:extLst>
              <a:ext uri="{FF2B5EF4-FFF2-40B4-BE49-F238E27FC236}">
                <a16:creationId xmlns:a16="http://schemas.microsoft.com/office/drawing/2014/main" id="{C66E7E0E-E511-462E-9410-155CB382EC62}"/>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66470" y="4548756"/>
            <a:ext cx="1577566" cy="1577566"/>
          </a:xfrm>
          <a:prstGeom prst="rect">
            <a:avLst/>
          </a:prstGeom>
        </p:spPr>
      </p:pic>
      <p:pic>
        <p:nvPicPr>
          <p:cNvPr id="18" name="Graphic 17" descr="Horse with solid fill">
            <a:extLst>
              <a:ext uri="{FF2B5EF4-FFF2-40B4-BE49-F238E27FC236}">
                <a16:creationId xmlns:a16="http://schemas.microsoft.com/office/drawing/2014/main" id="{2F4C8A0E-8634-4561-9670-731E8FC3AEF2}"/>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547732" y="2627767"/>
            <a:ext cx="1577565" cy="1577565"/>
          </a:xfrm>
          <a:prstGeom prst="rect">
            <a:avLst/>
          </a:prstGeom>
        </p:spPr>
      </p:pic>
      <p:pic>
        <p:nvPicPr>
          <p:cNvPr id="20" name="Graphic 19" descr="Forest scene with solid fill">
            <a:extLst>
              <a:ext uri="{FF2B5EF4-FFF2-40B4-BE49-F238E27FC236}">
                <a16:creationId xmlns:a16="http://schemas.microsoft.com/office/drawing/2014/main" id="{57066DC1-C07C-4029-BDC3-51E2914B6276}"/>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6310645" y="4333728"/>
            <a:ext cx="1726957" cy="1726957"/>
          </a:xfrm>
          <a:prstGeom prst="rect">
            <a:avLst/>
          </a:prstGeom>
        </p:spPr>
      </p:pic>
      <p:pic>
        <p:nvPicPr>
          <p:cNvPr id="22" name="Graphic 21" descr="Bonfire with solid fill">
            <a:extLst>
              <a:ext uri="{FF2B5EF4-FFF2-40B4-BE49-F238E27FC236}">
                <a16:creationId xmlns:a16="http://schemas.microsoft.com/office/drawing/2014/main" id="{6AB5BA09-C9C5-42C6-B128-22600CD1F0C2}"/>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6380716" y="2916883"/>
            <a:ext cx="1586813" cy="1586813"/>
          </a:xfrm>
          <a:prstGeom prst="rect">
            <a:avLst/>
          </a:prstGeom>
        </p:spPr>
      </p:pic>
      <p:pic>
        <p:nvPicPr>
          <p:cNvPr id="24" name="Graphic 23" descr="Lightning with solid fill">
            <a:extLst>
              <a:ext uri="{FF2B5EF4-FFF2-40B4-BE49-F238E27FC236}">
                <a16:creationId xmlns:a16="http://schemas.microsoft.com/office/drawing/2014/main" id="{77BB084A-0C1A-4E5C-B7B9-1D4CC32FF38A}"/>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6240573" y="1169025"/>
            <a:ext cx="1726956" cy="1726956"/>
          </a:xfrm>
          <a:prstGeom prst="rect">
            <a:avLst/>
          </a:prstGeom>
        </p:spPr>
      </p:pic>
    </p:spTree>
    <p:extLst>
      <p:ext uri="{BB962C8B-B14F-4D97-AF65-F5344CB8AC3E}">
        <p14:creationId xmlns:p14="http://schemas.microsoft.com/office/powerpoint/2010/main" val="41135759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a:bodyPr>
          <a:lstStyle/>
          <a:p>
            <a:r>
              <a:rPr lang="en-CA" dirty="0"/>
              <a:t>Types of Energy?</a:t>
            </a:r>
          </a:p>
        </p:txBody>
      </p:sp>
      <p:pic>
        <p:nvPicPr>
          <p:cNvPr id="7" name="Picture 6" descr="Multi-color batteries">
            <a:extLst>
              <a:ext uri="{FF2B5EF4-FFF2-40B4-BE49-F238E27FC236}">
                <a16:creationId xmlns:a16="http://schemas.microsoft.com/office/drawing/2014/main" id="{7B242ACF-06A2-4FCB-8A68-3C6BB2F38B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1191" y="1023198"/>
            <a:ext cx="8347296" cy="5568445"/>
          </a:xfrm>
          <a:prstGeom prst="rect">
            <a:avLst/>
          </a:prstGeom>
        </p:spPr>
      </p:pic>
    </p:spTree>
    <p:extLst>
      <p:ext uri="{BB962C8B-B14F-4D97-AF65-F5344CB8AC3E}">
        <p14:creationId xmlns:p14="http://schemas.microsoft.com/office/powerpoint/2010/main" val="16155728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a:bodyPr>
          <a:lstStyle/>
          <a:p>
            <a:r>
              <a:rPr lang="en-CA" dirty="0"/>
              <a:t>Electric Energy</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2464356" y="902658"/>
            <a:ext cx="6571002" cy="5461927"/>
          </a:xfrm>
        </p:spPr>
        <p:txBody>
          <a:bodyPr/>
          <a:lstStyle/>
          <a:p>
            <a:pPr marL="0" marR="0">
              <a:spcBef>
                <a:spcPts val="0"/>
              </a:spcBef>
              <a:spcAft>
                <a:spcPts val="0"/>
              </a:spcAft>
            </a:pPr>
            <a:r>
              <a:rPr lang="en-US" sz="2800" b="1" dirty="0">
                <a:effectLst/>
                <a:latin typeface="+mj-lt"/>
                <a:ea typeface="Times New Roman" panose="02020603050405020304" pitchFamily="18" charset="0"/>
              </a:rPr>
              <a:t>A source of electric energy</a:t>
            </a:r>
          </a:p>
          <a:p>
            <a:pPr marL="0" marR="0">
              <a:spcBef>
                <a:spcPts val="0"/>
              </a:spcBef>
              <a:spcAft>
                <a:spcPts val="0"/>
              </a:spcAft>
            </a:pPr>
            <a:r>
              <a:rPr lang="en-US" sz="2800" dirty="0">
                <a:latin typeface="+mj-lt"/>
                <a:ea typeface="Times New Roman" panose="02020603050405020304" pitchFamily="18" charset="0"/>
              </a:rPr>
              <a:t>E</a:t>
            </a:r>
            <a:r>
              <a:rPr lang="en-US" sz="2800" dirty="0">
                <a:effectLst/>
                <a:latin typeface="+mj-lt"/>
                <a:ea typeface="Times New Roman" panose="02020603050405020304" pitchFamily="18" charset="0"/>
              </a:rPr>
              <a:t>lectrons separated from atoms</a:t>
            </a:r>
          </a:p>
          <a:p>
            <a:pPr marL="375047" lvl="1">
              <a:spcBef>
                <a:spcPts val="0"/>
              </a:spcBef>
              <a:spcAft>
                <a:spcPts val="0"/>
              </a:spcAft>
            </a:pPr>
            <a:r>
              <a:rPr lang="en-US" sz="2400" dirty="0">
                <a:effectLst/>
                <a:latin typeface="+mj-lt"/>
                <a:ea typeface="Times New Roman" panose="02020603050405020304" pitchFamily="18" charset="0"/>
              </a:rPr>
              <a:t>accumulated as energy</a:t>
            </a:r>
          </a:p>
          <a:p>
            <a:pPr marL="375047" lvl="1">
              <a:spcBef>
                <a:spcPts val="0"/>
              </a:spcBef>
              <a:spcAft>
                <a:spcPts val="0"/>
              </a:spcAft>
            </a:pPr>
            <a:r>
              <a:rPr lang="en-US" sz="2400" dirty="0">
                <a:latin typeface="+mj-lt"/>
                <a:ea typeface="Times New Roman" panose="02020603050405020304" pitchFamily="18" charset="0"/>
              </a:rPr>
              <a:t>static electricity on a balloon</a:t>
            </a:r>
            <a:endParaRPr lang="en-US" sz="2400" dirty="0">
              <a:effectLst/>
              <a:latin typeface="+mj-lt"/>
              <a:ea typeface="Times New Roman" panose="02020603050405020304" pitchFamily="18" charset="0"/>
            </a:endParaRPr>
          </a:p>
          <a:p>
            <a:pPr marL="375047" lvl="1">
              <a:spcBef>
                <a:spcPts val="0"/>
              </a:spcBef>
              <a:spcAft>
                <a:spcPts val="0"/>
              </a:spcAft>
            </a:pPr>
            <a:r>
              <a:rPr lang="en-US" sz="2400" dirty="0">
                <a:effectLst/>
                <a:latin typeface="+mj-lt"/>
                <a:ea typeface="Times New Roman" panose="02020603050405020304" pitchFamily="18" charset="0"/>
              </a:rPr>
              <a:t>allowed to flow as power</a:t>
            </a:r>
          </a:p>
          <a:p>
            <a:pPr marL="375047" lvl="1">
              <a:spcBef>
                <a:spcPts val="0"/>
              </a:spcBef>
              <a:spcAft>
                <a:spcPts val="0"/>
              </a:spcAft>
            </a:pPr>
            <a:endParaRPr lang="en-US" sz="2400" dirty="0">
              <a:effectLst/>
              <a:latin typeface="+mj-lt"/>
              <a:ea typeface="Times New Roman" panose="02020603050405020304" pitchFamily="18" charset="0"/>
            </a:endParaRPr>
          </a:p>
          <a:p>
            <a:pPr marL="0" marR="0">
              <a:spcBef>
                <a:spcPts val="0"/>
              </a:spcBef>
              <a:spcAft>
                <a:spcPts val="0"/>
              </a:spcAft>
            </a:pPr>
            <a:r>
              <a:rPr lang="en-US" sz="2800" dirty="0">
                <a:latin typeface="+mj-lt"/>
                <a:ea typeface="Times New Roman" panose="02020603050405020304" pitchFamily="18" charset="0"/>
              </a:rPr>
              <a:t>Electric CURRENT flowing from a source</a:t>
            </a:r>
          </a:p>
          <a:p>
            <a:pPr marL="375047" lvl="1">
              <a:spcBef>
                <a:spcPts val="0"/>
              </a:spcBef>
              <a:spcAft>
                <a:spcPts val="0"/>
              </a:spcAft>
            </a:pPr>
            <a:r>
              <a:rPr lang="en-US" sz="2400" dirty="0">
                <a:latin typeface="+mj-lt"/>
                <a:ea typeface="Times New Roman" panose="02020603050405020304" pitchFamily="18" charset="0"/>
              </a:rPr>
              <a:t>generator driven by another source of power</a:t>
            </a:r>
          </a:p>
          <a:p>
            <a:pPr marL="375047" lvl="1">
              <a:spcBef>
                <a:spcPts val="0"/>
              </a:spcBef>
              <a:spcAft>
                <a:spcPts val="0"/>
              </a:spcAft>
            </a:pPr>
            <a:r>
              <a:rPr lang="en-US" sz="2400" dirty="0">
                <a:latin typeface="+mj-lt"/>
                <a:ea typeface="Times New Roman" panose="02020603050405020304" pitchFamily="18" charset="0"/>
              </a:rPr>
              <a:t>Electricity utilities</a:t>
            </a:r>
          </a:p>
          <a:p>
            <a:pPr marL="375047" lvl="1">
              <a:spcBef>
                <a:spcPts val="0"/>
              </a:spcBef>
              <a:spcAft>
                <a:spcPts val="0"/>
              </a:spcAft>
            </a:pPr>
            <a:r>
              <a:rPr lang="en-US" sz="2400" dirty="0">
                <a:effectLst/>
                <a:latin typeface="+mj-lt"/>
                <a:ea typeface="Times New Roman" panose="02020603050405020304" pitchFamily="18" charset="0"/>
              </a:rPr>
              <a:t>Solar panels</a:t>
            </a:r>
          </a:p>
          <a:p>
            <a:pPr marL="375047" lvl="1">
              <a:spcBef>
                <a:spcPts val="0"/>
              </a:spcBef>
              <a:spcAft>
                <a:spcPts val="0"/>
              </a:spcAft>
            </a:pPr>
            <a:r>
              <a:rPr lang="en-US" sz="2400" dirty="0">
                <a:latin typeface="+mj-lt"/>
                <a:ea typeface="Times New Roman" panose="02020603050405020304" pitchFamily="18" charset="0"/>
              </a:rPr>
              <a:t>Windmill</a:t>
            </a:r>
          </a:p>
          <a:p>
            <a:pPr marL="375047" lvl="1">
              <a:spcBef>
                <a:spcPts val="0"/>
              </a:spcBef>
              <a:spcAft>
                <a:spcPts val="0"/>
              </a:spcAft>
            </a:pPr>
            <a:r>
              <a:rPr lang="en-US" sz="2400" dirty="0">
                <a:effectLst/>
                <a:latin typeface="+mj-lt"/>
                <a:ea typeface="Times New Roman" panose="02020603050405020304" pitchFamily="18" charset="0"/>
              </a:rPr>
              <a:t>Battery</a:t>
            </a:r>
          </a:p>
          <a:p>
            <a:pPr marL="0" indent="0">
              <a:buNone/>
            </a:pPr>
            <a:endParaRPr lang="en-US" dirty="0"/>
          </a:p>
        </p:txBody>
      </p:sp>
      <p:pic>
        <p:nvPicPr>
          <p:cNvPr id="5" name="Picture 4" descr="Yellow and orange electric plug">
            <a:extLst>
              <a:ext uri="{FF2B5EF4-FFF2-40B4-BE49-F238E27FC236}">
                <a16:creationId xmlns:a16="http://schemas.microsoft.com/office/drawing/2014/main" id="{27491794-59C3-4022-9AD8-C87D7CB39C04}"/>
              </a:ext>
            </a:extLst>
          </p:cNvPr>
          <p:cNvPicPr>
            <a:picLocks noChangeAspect="1"/>
          </p:cNvPicPr>
          <p:nvPr/>
        </p:nvPicPr>
        <p:blipFill rotWithShape="1">
          <a:blip r:embed="rId2">
            <a:extLst>
              <a:ext uri="{28A0092B-C50C-407E-A947-70E740481C1C}">
                <a14:useLocalDpi xmlns:a14="http://schemas.microsoft.com/office/drawing/2010/main" val="0"/>
              </a:ext>
            </a:extLst>
          </a:blip>
          <a:srcRect t="26807" b="25074"/>
          <a:stretch/>
        </p:blipFill>
        <p:spPr>
          <a:xfrm rot="5400000">
            <a:off x="-1860173" y="2837154"/>
            <a:ext cx="5915018" cy="1897493"/>
          </a:xfrm>
          <a:prstGeom prst="rect">
            <a:avLst/>
          </a:prstGeom>
        </p:spPr>
      </p:pic>
    </p:spTree>
    <p:extLst>
      <p:ext uri="{BB962C8B-B14F-4D97-AF65-F5344CB8AC3E}">
        <p14:creationId xmlns:p14="http://schemas.microsoft.com/office/powerpoint/2010/main" val="28482187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a:bodyPr>
          <a:lstStyle/>
          <a:p>
            <a:r>
              <a:rPr lang="en-CA" dirty="0"/>
              <a:t>Types of Energy?</a:t>
            </a:r>
          </a:p>
        </p:txBody>
      </p:sp>
      <p:pic>
        <p:nvPicPr>
          <p:cNvPr id="20" name="Picture 19" descr="Person using pliers to hold metal ring in flame directed from lightweight gas torch">
            <a:extLst>
              <a:ext uri="{FF2B5EF4-FFF2-40B4-BE49-F238E27FC236}">
                <a16:creationId xmlns:a16="http://schemas.microsoft.com/office/drawing/2014/main" id="{3B756792-CD8E-4949-8EA0-9454866858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3114" y="1112827"/>
            <a:ext cx="8177772" cy="5459988"/>
          </a:xfrm>
          <a:prstGeom prst="rect">
            <a:avLst/>
          </a:prstGeom>
        </p:spPr>
      </p:pic>
    </p:spTree>
    <p:extLst>
      <p:ext uri="{BB962C8B-B14F-4D97-AF65-F5344CB8AC3E}">
        <p14:creationId xmlns:p14="http://schemas.microsoft.com/office/powerpoint/2010/main" val="12248307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a:bodyPr>
          <a:lstStyle/>
          <a:p>
            <a:r>
              <a:rPr lang="en-CA" dirty="0"/>
              <a:t>Chemical Energy</a:t>
            </a:r>
          </a:p>
        </p:txBody>
      </p:sp>
      <p:pic>
        <p:nvPicPr>
          <p:cNvPr id="6" name="Content Placeholder 5" descr="Oil refinery against blue sky">
            <a:extLst>
              <a:ext uri="{FF2B5EF4-FFF2-40B4-BE49-F238E27FC236}">
                <a16:creationId xmlns:a16="http://schemas.microsoft.com/office/drawing/2014/main" id="{5B352976-D2C6-4A96-8F54-CE8DA6D8109D}"/>
              </a:ext>
            </a:extLst>
          </p:cNvPr>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l="29179" r="20627" b="-1"/>
          <a:stretch/>
        </p:blipFill>
        <p:spPr>
          <a:xfrm>
            <a:off x="369367" y="893606"/>
            <a:ext cx="3451949" cy="3868516"/>
          </a:xfrm>
          <a:noFill/>
        </p:spPr>
      </p:pic>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3965418" y="746076"/>
            <a:ext cx="5006566" cy="4450613"/>
          </a:xfrm>
        </p:spPr>
        <p:txBody>
          <a:bodyPr wrap="square" anchor="t">
            <a:normAutofit fontScale="92500" lnSpcReduction="20000"/>
          </a:bodyPr>
          <a:lstStyle/>
          <a:p>
            <a:pPr marL="0" marR="0">
              <a:lnSpc>
                <a:spcPct val="90000"/>
              </a:lnSpc>
              <a:spcBef>
                <a:spcPts val="0"/>
              </a:spcBef>
              <a:spcAft>
                <a:spcPts val="600"/>
              </a:spcAft>
            </a:pPr>
            <a:r>
              <a:rPr lang="en-US" sz="3500" b="1" dirty="0"/>
              <a:t>C</a:t>
            </a:r>
            <a:r>
              <a:rPr lang="en-US" sz="3500" b="1" dirty="0">
                <a:effectLst/>
              </a:rPr>
              <a:t>hemical energy</a:t>
            </a:r>
            <a:r>
              <a:rPr lang="en-US" sz="3500" dirty="0">
                <a:effectLst/>
              </a:rPr>
              <a:t> </a:t>
            </a:r>
          </a:p>
          <a:p>
            <a:pPr marL="0">
              <a:lnSpc>
                <a:spcPct val="120000"/>
              </a:lnSpc>
              <a:spcBef>
                <a:spcPts val="0"/>
              </a:spcBef>
              <a:spcAft>
                <a:spcPts val="600"/>
              </a:spcAft>
            </a:pPr>
            <a:r>
              <a:rPr lang="en-US" sz="3500" dirty="0">
                <a:effectLst/>
              </a:rPr>
              <a:t>Molecules reacting with     other molecules</a:t>
            </a:r>
          </a:p>
          <a:p>
            <a:pPr marL="375047" lvl="1">
              <a:lnSpc>
                <a:spcPct val="90000"/>
              </a:lnSpc>
              <a:spcBef>
                <a:spcPts val="0"/>
              </a:spcBef>
              <a:spcAft>
                <a:spcPts val="600"/>
              </a:spcAft>
            </a:pPr>
            <a:r>
              <a:rPr lang="en-US" sz="2600" dirty="0">
                <a:effectLst/>
              </a:rPr>
              <a:t>Fire; combustion, oxidization</a:t>
            </a:r>
          </a:p>
          <a:p>
            <a:pPr marL="375047" lvl="1">
              <a:lnSpc>
                <a:spcPct val="90000"/>
              </a:lnSpc>
              <a:spcBef>
                <a:spcPts val="0"/>
              </a:spcBef>
              <a:spcAft>
                <a:spcPts val="600"/>
              </a:spcAft>
            </a:pPr>
            <a:r>
              <a:rPr lang="en-US" sz="2600" dirty="0"/>
              <a:t>Fuels combine with oxygen in the air, burn and produce heat</a:t>
            </a:r>
          </a:p>
          <a:p>
            <a:pPr marL="375047" lvl="1">
              <a:lnSpc>
                <a:spcPct val="90000"/>
              </a:lnSpc>
              <a:spcBef>
                <a:spcPts val="0"/>
              </a:spcBef>
              <a:spcAft>
                <a:spcPts val="600"/>
              </a:spcAft>
            </a:pPr>
            <a:r>
              <a:rPr lang="en-US" sz="2600" dirty="0">
                <a:effectLst/>
              </a:rPr>
              <a:t>Coal, oil, kerosene, LPG, Butane, gasoline, diesel</a:t>
            </a:r>
          </a:p>
          <a:p>
            <a:pPr marL="375047" lvl="1">
              <a:lnSpc>
                <a:spcPct val="90000"/>
              </a:lnSpc>
              <a:spcBef>
                <a:spcPts val="0"/>
              </a:spcBef>
              <a:spcAft>
                <a:spcPts val="600"/>
              </a:spcAft>
            </a:pPr>
            <a:r>
              <a:rPr lang="en-US" sz="2600" dirty="0"/>
              <a:t>Wood, bagasse</a:t>
            </a:r>
          </a:p>
          <a:p>
            <a:pPr marL="0">
              <a:lnSpc>
                <a:spcPct val="90000"/>
              </a:lnSpc>
              <a:spcBef>
                <a:spcPts val="0"/>
              </a:spcBef>
              <a:spcAft>
                <a:spcPts val="600"/>
              </a:spcAft>
            </a:pPr>
            <a:r>
              <a:rPr lang="en-US" sz="3500" dirty="0">
                <a:effectLst/>
              </a:rPr>
              <a:t>Energy stored in chemical bonds</a:t>
            </a:r>
          </a:p>
          <a:p>
            <a:pPr marL="375047" lvl="1">
              <a:lnSpc>
                <a:spcPct val="90000"/>
              </a:lnSpc>
              <a:spcBef>
                <a:spcPts val="0"/>
              </a:spcBef>
              <a:spcAft>
                <a:spcPts val="600"/>
              </a:spcAft>
            </a:pPr>
            <a:r>
              <a:rPr lang="en-US" sz="2600" dirty="0"/>
              <a:t>Batteries, fuel cells</a:t>
            </a:r>
            <a:endParaRPr lang="en-US" sz="2600" dirty="0">
              <a:effectLst/>
            </a:endParaRPr>
          </a:p>
        </p:txBody>
      </p:sp>
      <p:pic>
        <p:nvPicPr>
          <p:cNvPr id="8" name="Picture 7" descr="Cornfields with bright sky">
            <a:extLst>
              <a:ext uri="{FF2B5EF4-FFF2-40B4-BE49-F238E27FC236}">
                <a16:creationId xmlns:a16="http://schemas.microsoft.com/office/drawing/2014/main" id="{0D0614B3-DA45-4FA0-94D3-C480AE207973}"/>
              </a:ext>
            </a:extLst>
          </p:cNvPr>
          <p:cNvPicPr>
            <a:picLocks noChangeAspect="1"/>
          </p:cNvPicPr>
          <p:nvPr/>
        </p:nvPicPr>
        <p:blipFill rotWithShape="1">
          <a:blip r:embed="rId3">
            <a:extLst>
              <a:ext uri="{28A0092B-C50C-407E-A947-70E740481C1C}">
                <a14:useLocalDpi xmlns:a14="http://schemas.microsoft.com/office/drawing/2010/main" val="0"/>
              </a:ext>
            </a:extLst>
          </a:blip>
          <a:srcRect t="33070" b="44642"/>
          <a:stretch/>
        </p:blipFill>
        <p:spPr>
          <a:xfrm>
            <a:off x="369367" y="5299659"/>
            <a:ext cx="8347295" cy="1240326"/>
          </a:xfrm>
          <a:prstGeom prst="rect">
            <a:avLst/>
          </a:prstGeom>
        </p:spPr>
      </p:pic>
    </p:spTree>
    <p:extLst>
      <p:ext uri="{BB962C8B-B14F-4D97-AF65-F5344CB8AC3E}">
        <p14:creationId xmlns:p14="http://schemas.microsoft.com/office/powerpoint/2010/main" val="4990972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a:bodyPr>
          <a:lstStyle/>
          <a:p>
            <a:r>
              <a:rPr lang="en-CA" dirty="0"/>
              <a:t>Types of Energy?</a:t>
            </a:r>
          </a:p>
        </p:txBody>
      </p:sp>
      <p:pic>
        <p:nvPicPr>
          <p:cNvPr id="18" name="Picture 17" descr="Making tea on campfire">
            <a:extLst>
              <a:ext uri="{FF2B5EF4-FFF2-40B4-BE49-F238E27FC236}">
                <a16:creationId xmlns:a16="http://schemas.microsoft.com/office/drawing/2014/main" id="{85688A4C-80A4-4CF0-97C6-7D800854E8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7888" y="1094908"/>
            <a:ext cx="8108223" cy="5405480"/>
          </a:xfrm>
          <a:prstGeom prst="rect">
            <a:avLst/>
          </a:prstGeom>
        </p:spPr>
      </p:pic>
    </p:spTree>
    <p:extLst>
      <p:ext uri="{BB962C8B-B14F-4D97-AF65-F5344CB8AC3E}">
        <p14:creationId xmlns:p14="http://schemas.microsoft.com/office/powerpoint/2010/main" val="20218580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a:bodyPr>
          <a:lstStyle/>
          <a:p>
            <a:r>
              <a:rPr lang="en-CA" dirty="0"/>
              <a:t>Thermal Energy</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142989" y="2018922"/>
            <a:ext cx="5585621" cy="4768205"/>
          </a:xfrm>
        </p:spPr>
        <p:txBody>
          <a:bodyPr/>
          <a:lstStyle/>
          <a:p>
            <a:pPr marL="0">
              <a:spcBef>
                <a:spcPts val="0"/>
              </a:spcBef>
              <a:spcAft>
                <a:spcPts val="0"/>
              </a:spcAft>
            </a:pPr>
            <a:r>
              <a:rPr lang="en-US" sz="3175" dirty="0">
                <a:effectLst/>
                <a:latin typeface="+mj-lt"/>
                <a:ea typeface="Times New Roman" panose="02020603050405020304" pitchFamily="18" charset="0"/>
              </a:rPr>
              <a:t>Heat flow from HOT to COLD</a:t>
            </a:r>
          </a:p>
          <a:p>
            <a:pPr marL="375047" lvl="1">
              <a:spcBef>
                <a:spcPts val="0"/>
              </a:spcBef>
              <a:spcAft>
                <a:spcPts val="0"/>
              </a:spcAft>
            </a:pPr>
            <a:r>
              <a:rPr lang="en-US" sz="2800" dirty="0">
                <a:effectLst/>
                <a:latin typeface="+mj-lt"/>
                <a:ea typeface="Times New Roman" panose="02020603050405020304" pitchFamily="18" charset="0"/>
              </a:rPr>
              <a:t>boiling water</a:t>
            </a:r>
          </a:p>
          <a:p>
            <a:pPr marL="375047" lvl="1">
              <a:spcBef>
                <a:spcPts val="0"/>
              </a:spcBef>
              <a:spcAft>
                <a:spcPts val="0"/>
              </a:spcAft>
            </a:pPr>
            <a:r>
              <a:rPr lang="en-US" sz="2800" dirty="0">
                <a:latin typeface="+mj-lt"/>
                <a:ea typeface="Times New Roman" panose="02020603050405020304" pitchFamily="18" charset="0"/>
              </a:rPr>
              <a:t>hot water in a tank</a:t>
            </a:r>
          </a:p>
          <a:p>
            <a:pPr marL="375047" lvl="1">
              <a:spcBef>
                <a:spcPts val="0"/>
              </a:spcBef>
              <a:spcAft>
                <a:spcPts val="0"/>
              </a:spcAft>
            </a:pPr>
            <a:r>
              <a:rPr lang="en-US" sz="2800" dirty="0">
                <a:latin typeface="+mj-lt"/>
                <a:ea typeface="Times New Roman" panose="02020603050405020304" pitchFamily="18" charset="0"/>
              </a:rPr>
              <a:t>h</a:t>
            </a:r>
            <a:r>
              <a:rPr lang="en-US" sz="2800" dirty="0">
                <a:effectLst/>
                <a:latin typeface="+mj-lt"/>
                <a:ea typeface="Times New Roman" panose="02020603050405020304" pitchFamily="18" charset="0"/>
              </a:rPr>
              <a:t>eat from a stovetop</a:t>
            </a:r>
          </a:p>
          <a:p>
            <a:pPr marL="375047" lvl="1">
              <a:spcBef>
                <a:spcPts val="0"/>
              </a:spcBef>
              <a:spcAft>
                <a:spcPts val="0"/>
              </a:spcAft>
            </a:pPr>
            <a:r>
              <a:rPr lang="en-US" sz="2800" dirty="0">
                <a:latin typeface="+mj-lt"/>
                <a:ea typeface="Times New Roman" panose="02020603050405020304" pitchFamily="18" charset="0"/>
              </a:rPr>
              <a:t>i</a:t>
            </a:r>
            <a:r>
              <a:rPr lang="en-US" sz="2800" dirty="0">
                <a:effectLst/>
                <a:latin typeface="+mj-lt"/>
                <a:ea typeface="Times New Roman" panose="02020603050405020304" pitchFamily="18" charset="0"/>
              </a:rPr>
              <a:t>ce in a freezer</a:t>
            </a:r>
          </a:p>
          <a:p>
            <a:pPr marL="375047" lvl="1">
              <a:spcBef>
                <a:spcPts val="0"/>
              </a:spcBef>
              <a:spcAft>
                <a:spcPts val="0"/>
              </a:spcAft>
            </a:pPr>
            <a:r>
              <a:rPr lang="en-US" sz="2800" dirty="0">
                <a:latin typeface="+mj-lt"/>
                <a:ea typeface="Times New Roman" panose="02020603050405020304" pitchFamily="18" charset="0"/>
              </a:rPr>
              <a:t>heat from an engine radiator</a:t>
            </a:r>
          </a:p>
          <a:p>
            <a:pPr marL="0">
              <a:spcBef>
                <a:spcPts val="0"/>
              </a:spcBef>
              <a:spcAft>
                <a:spcPts val="0"/>
              </a:spcAft>
            </a:pPr>
            <a:r>
              <a:rPr lang="en-US" sz="3175" dirty="0">
                <a:effectLst/>
                <a:latin typeface="+mj-lt"/>
                <a:ea typeface="Times New Roman" panose="02020603050405020304" pitchFamily="18" charset="0"/>
              </a:rPr>
              <a:t>Lowest grade of energy</a:t>
            </a:r>
          </a:p>
          <a:p>
            <a:pPr marL="0">
              <a:spcBef>
                <a:spcPts val="0"/>
              </a:spcBef>
              <a:spcAft>
                <a:spcPts val="0"/>
              </a:spcAft>
            </a:pPr>
            <a:r>
              <a:rPr lang="en-US" sz="3175" dirty="0">
                <a:latin typeface="+mj-lt"/>
                <a:ea typeface="Times New Roman" panose="02020603050405020304" pitchFamily="18" charset="0"/>
              </a:rPr>
              <a:t>Hard to contain or transform</a:t>
            </a:r>
          </a:p>
          <a:p>
            <a:pPr marL="0">
              <a:spcBef>
                <a:spcPts val="0"/>
              </a:spcBef>
              <a:spcAft>
                <a:spcPts val="0"/>
              </a:spcAft>
            </a:pPr>
            <a:r>
              <a:rPr lang="en-US" sz="3175" dirty="0">
                <a:effectLst/>
                <a:latin typeface="+mj-lt"/>
                <a:ea typeface="Times New Roman" panose="02020603050405020304" pitchFamily="18" charset="0"/>
              </a:rPr>
              <a:t>Central to our sense of</a:t>
            </a:r>
          </a:p>
          <a:p>
            <a:pPr marL="0" indent="0">
              <a:spcBef>
                <a:spcPts val="0"/>
              </a:spcBef>
              <a:spcAft>
                <a:spcPts val="0"/>
              </a:spcAft>
              <a:buNone/>
            </a:pPr>
            <a:r>
              <a:rPr lang="en-US" sz="3175" dirty="0">
                <a:latin typeface="+mj-lt"/>
                <a:ea typeface="Times New Roman" panose="02020603050405020304" pitchFamily="18" charset="0"/>
              </a:rPr>
              <a:t>   </a:t>
            </a:r>
            <a:r>
              <a:rPr lang="en-US" sz="3175" dirty="0">
                <a:effectLst/>
                <a:latin typeface="+mj-lt"/>
                <a:ea typeface="Times New Roman" panose="02020603050405020304" pitchFamily="18" charset="0"/>
              </a:rPr>
              <a:t> </a:t>
            </a:r>
            <a:r>
              <a:rPr lang="en-US" sz="4000" dirty="0">
                <a:solidFill>
                  <a:srgbClr val="FFC000"/>
                </a:solidFill>
                <a:effectLst/>
                <a:latin typeface="Dreaming Outloud Script Pro" panose="020B0604020202020204" pitchFamily="66" charset="0"/>
                <a:ea typeface="Times New Roman" panose="02020603050405020304" pitchFamily="18" charset="0"/>
                <a:cs typeface="Dreaming Outloud Script Pro" panose="020B0604020202020204" pitchFamily="66" charset="0"/>
              </a:rPr>
              <a:t>comfort</a:t>
            </a:r>
          </a:p>
          <a:p>
            <a:pPr marL="0">
              <a:spcBef>
                <a:spcPts val="0"/>
              </a:spcBef>
              <a:spcAft>
                <a:spcPts val="0"/>
              </a:spcAft>
            </a:pPr>
            <a:endParaRPr lang="en-US" sz="3175" dirty="0">
              <a:effectLst/>
              <a:latin typeface="Times New Roman" panose="02020603050405020304" pitchFamily="18" charset="0"/>
              <a:ea typeface="Times New Roman" panose="02020603050405020304" pitchFamily="18" charset="0"/>
            </a:endParaRPr>
          </a:p>
          <a:p>
            <a:pPr marL="0" marR="0">
              <a:spcBef>
                <a:spcPts val="0"/>
              </a:spcBef>
              <a:spcAft>
                <a:spcPts val="0"/>
              </a:spcAft>
            </a:pPr>
            <a:endParaRPr lang="en-US" sz="1800" dirty="0">
              <a:effectLst/>
              <a:latin typeface="Times New Roman" panose="02020603050405020304" pitchFamily="18" charset="0"/>
              <a:ea typeface="Times New Roman" panose="02020603050405020304" pitchFamily="18" charset="0"/>
            </a:endParaRPr>
          </a:p>
          <a:p>
            <a:pPr marL="0" marR="0" indent="0">
              <a:spcBef>
                <a:spcPts val="0"/>
              </a:spcBef>
              <a:spcAft>
                <a:spcPts val="0"/>
              </a:spcAft>
              <a:buNone/>
            </a:pPr>
            <a:endParaRPr lang="en-US" dirty="0"/>
          </a:p>
        </p:txBody>
      </p:sp>
      <p:pic>
        <p:nvPicPr>
          <p:cNvPr id="6" name="Content Placeholder 5" descr="Hands holding cup of hot drink">
            <a:extLst>
              <a:ext uri="{FF2B5EF4-FFF2-40B4-BE49-F238E27FC236}">
                <a16:creationId xmlns:a16="http://schemas.microsoft.com/office/drawing/2014/main" id="{0883F895-AD25-4642-814E-F9A4E63956F5}"/>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5608681" y="4226914"/>
            <a:ext cx="3156658" cy="2402657"/>
          </a:xfrm>
        </p:spPr>
      </p:pic>
      <p:pic>
        <p:nvPicPr>
          <p:cNvPr id="8" name="Picture 7" descr="BBQ steak cooked on the grill">
            <a:extLst>
              <a:ext uri="{FF2B5EF4-FFF2-40B4-BE49-F238E27FC236}">
                <a16:creationId xmlns:a16="http://schemas.microsoft.com/office/drawing/2014/main" id="{6BF80636-8FEB-4C05-8088-C121EF9788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08681" y="1769268"/>
            <a:ext cx="3096285" cy="2322214"/>
          </a:xfrm>
          <a:prstGeom prst="rect">
            <a:avLst/>
          </a:prstGeom>
        </p:spPr>
      </p:pic>
      <p:sp>
        <p:nvSpPr>
          <p:cNvPr id="7" name="Content Placeholder 3">
            <a:extLst>
              <a:ext uri="{FF2B5EF4-FFF2-40B4-BE49-F238E27FC236}">
                <a16:creationId xmlns:a16="http://schemas.microsoft.com/office/drawing/2014/main" id="{135B33C5-4C35-406D-8A6F-7CB3AAE7ED55}"/>
              </a:ext>
            </a:extLst>
          </p:cNvPr>
          <p:cNvSpPr txBox="1">
            <a:spLocks/>
          </p:cNvSpPr>
          <p:nvPr/>
        </p:nvSpPr>
        <p:spPr bwMode="auto">
          <a:xfrm>
            <a:off x="262918" y="746076"/>
            <a:ext cx="8732492" cy="12728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21469" indent="-321469" algn="l" rtl="0" eaLnBrk="1" fontAlgn="base" hangingPunct="1">
              <a:spcBef>
                <a:spcPct val="20000"/>
              </a:spcBef>
              <a:spcAft>
                <a:spcPct val="0"/>
              </a:spcAft>
              <a:buFont typeface="Arial" panose="020B0604020202020204" pitchFamily="34" charset="0"/>
              <a:buChar char="•"/>
              <a:defRPr sz="2625" kern="1200">
                <a:solidFill>
                  <a:schemeClr val="bg1"/>
                </a:solidFill>
                <a:latin typeface="+mn-lt"/>
                <a:ea typeface="+mn-ea"/>
                <a:cs typeface="+mn-cs"/>
              </a:defRPr>
            </a:lvl1pPr>
            <a:lvl2pPr marL="696516" indent="-267891" algn="l" rtl="0" eaLnBrk="1" fontAlgn="base" hangingPunct="1">
              <a:spcBef>
                <a:spcPct val="20000"/>
              </a:spcBef>
              <a:spcAft>
                <a:spcPct val="0"/>
              </a:spcAft>
              <a:buFont typeface="Arial" panose="020B0604020202020204" pitchFamily="34" charset="0"/>
              <a:buChar char="–"/>
              <a:defRPr sz="2250" kern="1200">
                <a:solidFill>
                  <a:schemeClr val="bg1"/>
                </a:solidFill>
                <a:latin typeface="+mn-lt"/>
                <a:ea typeface="+mn-ea"/>
                <a:cs typeface="+mn-cs"/>
              </a:defRPr>
            </a:lvl2pPr>
            <a:lvl3pPr marL="1071563" indent="-214313" algn="l" rtl="0" eaLnBrk="1" fontAlgn="base" hangingPunct="1">
              <a:spcBef>
                <a:spcPct val="20000"/>
              </a:spcBef>
              <a:spcAft>
                <a:spcPct val="0"/>
              </a:spcAft>
              <a:buFont typeface="Arial" panose="020B0604020202020204" pitchFamily="34" charset="0"/>
              <a:buChar char="•"/>
              <a:defRPr sz="1875" kern="1200">
                <a:solidFill>
                  <a:schemeClr val="bg1"/>
                </a:solidFill>
                <a:latin typeface="+mn-lt"/>
                <a:ea typeface="+mn-ea"/>
                <a:cs typeface="+mn-cs"/>
              </a:defRPr>
            </a:lvl3pPr>
            <a:lvl4pPr marL="1500188" indent="-214313" algn="l" rtl="0" eaLnBrk="1" fontAlgn="base" hangingPunct="1">
              <a:spcBef>
                <a:spcPct val="20000"/>
              </a:spcBef>
              <a:spcAft>
                <a:spcPct val="0"/>
              </a:spcAft>
              <a:buFont typeface="Arial" panose="020B0604020202020204" pitchFamily="34" charset="0"/>
              <a:buChar char="–"/>
              <a:defRPr sz="1688" kern="1200">
                <a:solidFill>
                  <a:schemeClr val="bg1"/>
                </a:solidFill>
                <a:latin typeface="+mn-lt"/>
                <a:ea typeface="+mn-ea"/>
                <a:cs typeface="+mn-cs"/>
              </a:defRPr>
            </a:lvl4pPr>
            <a:lvl5pPr marL="1928813" indent="-214313" algn="l" rtl="0" eaLnBrk="1" fontAlgn="base" hangingPunct="1">
              <a:spcBef>
                <a:spcPct val="20000"/>
              </a:spcBef>
              <a:spcAft>
                <a:spcPct val="0"/>
              </a:spcAft>
              <a:buFont typeface="Arial" panose="020B0604020202020204" pitchFamily="34" charset="0"/>
              <a:buChar char="»"/>
              <a:defRPr sz="1688" kern="1200">
                <a:solidFill>
                  <a:schemeClr val="bg1"/>
                </a:solidFill>
                <a:latin typeface="+mn-lt"/>
                <a:ea typeface="+mn-ea"/>
                <a:cs typeface="+mn-cs"/>
              </a:defRPr>
            </a:lvl5pPr>
            <a:lvl6pPr marL="2357438" indent="-214313" algn="l" defTabSz="857250" rtl="0" eaLnBrk="1" latinLnBrk="0" hangingPunct="1">
              <a:spcBef>
                <a:spcPct val="20000"/>
              </a:spcBef>
              <a:buFont typeface="Arial" pitchFamily="34" charset="0"/>
              <a:buChar char="•"/>
              <a:defRPr sz="1688" kern="1200">
                <a:solidFill>
                  <a:schemeClr val="tx1"/>
                </a:solidFill>
                <a:latin typeface="+mn-lt"/>
                <a:ea typeface="+mn-ea"/>
                <a:cs typeface="+mn-cs"/>
              </a:defRPr>
            </a:lvl6pPr>
            <a:lvl7pPr marL="2786063" indent="-214313" algn="l" defTabSz="857250" rtl="0" eaLnBrk="1" latinLnBrk="0" hangingPunct="1">
              <a:spcBef>
                <a:spcPct val="20000"/>
              </a:spcBef>
              <a:buFont typeface="Arial" pitchFamily="34" charset="0"/>
              <a:buChar char="•"/>
              <a:defRPr sz="1688" kern="1200">
                <a:solidFill>
                  <a:schemeClr val="tx1"/>
                </a:solidFill>
                <a:latin typeface="+mn-lt"/>
                <a:ea typeface="+mn-ea"/>
                <a:cs typeface="+mn-cs"/>
              </a:defRPr>
            </a:lvl7pPr>
            <a:lvl8pPr marL="3214688" indent="-214313" algn="l" defTabSz="857250" rtl="0" eaLnBrk="1" latinLnBrk="0" hangingPunct="1">
              <a:spcBef>
                <a:spcPct val="20000"/>
              </a:spcBef>
              <a:buFont typeface="Arial" pitchFamily="34" charset="0"/>
              <a:buChar char="•"/>
              <a:defRPr sz="1688" kern="1200">
                <a:solidFill>
                  <a:schemeClr val="tx1"/>
                </a:solidFill>
                <a:latin typeface="+mn-lt"/>
                <a:ea typeface="+mn-ea"/>
                <a:cs typeface="+mn-cs"/>
              </a:defRPr>
            </a:lvl8pPr>
            <a:lvl9pPr marL="3643313" indent="-214313" algn="l" defTabSz="857250" rtl="0" eaLnBrk="1" latinLnBrk="0" hangingPunct="1">
              <a:spcBef>
                <a:spcPct val="20000"/>
              </a:spcBef>
              <a:buFont typeface="Arial" pitchFamily="34" charset="0"/>
              <a:buChar char="•"/>
              <a:defRPr sz="1688" kern="1200">
                <a:solidFill>
                  <a:schemeClr val="tx1"/>
                </a:solidFill>
                <a:latin typeface="+mn-lt"/>
                <a:ea typeface="+mn-ea"/>
                <a:cs typeface="+mn-cs"/>
              </a:defRPr>
            </a:lvl9pPr>
          </a:lstStyle>
          <a:p>
            <a:pPr marL="0" indent="0">
              <a:spcBef>
                <a:spcPts val="0"/>
              </a:spcBef>
              <a:spcAft>
                <a:spcPts val="0"/>
              </a:spcAft>
              <a:buNone/>
            </a:pPr>
            <a:r>
              <a:rPr lang="en-US" sz="3200" b="1" dirty="0">
                <a:latin typeface="+mj-lt"/>
                <a:ea typeface="Times New Roman" panose="02020603050405020304" pitchFamily="18" charset="0"/>
              </a:rPr>
              <a:t>Thermal energy, heat:</a:t>
            </a:r>
          </a:p>
          <a:p>
            <a:pPr marL="0" indent="0">
              <a:spcBef>
                <a:spcPts val="0"/>
              </a:spcBef>
              <a:spcAft>
                <a:spcPts val="0"/>
              </a:spcAft>
              <a:buNone/>
            </a:pPr>
            <a:r>
              <a:rPr lang="en-US" sz="3200" dirty="0">
                <a:latin typeface="+mj-lt"/>
                <a:ea typeface="Times New Roman" panose="02020603050405020304" pitchFamily="18" charset="0"/>
              </a:rPr>
              <a:t>matter separated by temperature</a:t>
            </a:r>
          </a:p>
          <a:p>
            <a:pPr marL="0" indent="0">
              <a:spcBef>
                <a:spcPts val="0"/>
              </a:spcBef>
              <a:spcAft>
                <a:spcPts val="0"/>
              </a:spcAft>
              <a:buFont typeface="Arial" panose="020B0604020202020204" pitchFamily="34" charset="0"/>
              <a:buNone/>
            </a:pPr>
            <a:endParaRPr lang="en-US" dirty="0"/>
          </a:p>
        </p:txBody>
      </p:sp>
    </p:spTree>
    <p:extLst>
      <p:ext uri="{BB962C8B-B14F-4D97-AF65-F5344CB8AC3E}">
        <p14:creationId xmlns:p14="http://schemas.microsoft.com/office/powerpoint/2010/main" val="162758183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a:bodyPr>
          <a:lstStyle/>
          <a:p>
            <a:r>
              <a:rPr lang="en-CA" dirty="0"/>
              <a:t>Types of Energy?</a:t>
            </a:r>
          </a:p>
        </p:txBody>
      </p:sp>
      <p:pic>
        <p:nvPicPr>
          <p:cNvPr id="14" name="Picture 13" descr="Shoes on stairs">
            <a:extLst>
              <a:ext uri="{FF2B5EF4-FFF2-40B4-BE49-F238E27FC236}">
                <a16:creationId xmlns:a16="http://schemas.microsoft.com/office/drawing/2014/main" id="{8AFE79B8-8E6D-4919-8F78-92DE165891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5235" y="1161792"/>
            <a:ext cx="7853530" cy="5257115"/>
          </a:xfrm>
          <a:prstGeom prst="rect">
            <a:avLst/>
          </a:prstGeom>
        </p:spPr>
      </p:pic>
    </p:spTree>
    <p:extLst>
      <p:ext uri="{BB962C8B-B14F-4D97-AF65-F5344CB8AC3E}">
        <p14:creationId xmlns:p14="http://schemas.microsoft.com/office/powerpoint/2010/main" val="355243694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a:bodyPr>
          <a:lstStyle/>
          <a:p>
            <a:r>
              <a:rPr lang="en-CA" dirty="0"/>
              <a:t>Potential Energy</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321398" y="746076"/>
            <a:ext cx="8501203" cy="5763366"/>
          </a:xfrm>
        </p:spPr>
        <p:txBody>
          <a:bodyPr/>
          <a:lstStyle/>
          <a:p>
            <a:pPr marL="0" marR="0">
              <a:spcBef>
                <a:spcPts val="0"/>
              </a:spcBef>
              <a:spcAft>
                <a:spcPts val="0"/>
              </a:spcAft>
            </a:pPr>
            <a:r>
              <a:rPr lang="en-US" sz="3200" b="1" dirty="0">
                <a:latin typeface="+mj-lt"/>
                <a:ea typeface="Times New Roman" panose="02020603050405020304" pitchFamily="18" charset="0"/>
              </a:rPr>
              <a:t>P</a:t>
            </a:r>
            <a:r>
              <a:rPr lang="en-US" sz="3200" b="1" dirty="0">
                <a:effectLst/>
                <a:latin typeface="+mj-lt"/>
                <a:ea typeface="Times New Roman" panose="02020603050405020304" pitchFamily="18" charset="0"/>
              </a:rPr>
              <a:t>otential energy (PE)</a:t>
            </a:r>
          </a:p>
          <a:p>
            <a:pPr marL="750094" lvl="2">
              <a:spcBef>
                <a:spcPts val="0"/>
              </a:spcBef>
              <a:spcAft>
                <a:spcPts val="0"/>
              </a:spcAft>
            </a:pPr>
            <a:r>
              <a:rPr lang="en-US" sz="2800" dirty="0">
                <a:effectLst/>
                <a:latin typeface="+mj-lt"/>
                <a:ea typeface="Times New Roman" panose="02020603050405020304" pitchFamily="18" charset="0"/>
              </a:rPr>
              <a:t>a mass moved against a force</a:t>
            </a:r>
          </a:p>
          <a:p>
            <a:pPr marL="750094" lvl="2">
              <a:spcBef>
                <a:spcPts val="0"/>
              </a:spcBef>
              <a:spcAft>
                <a:spcPts val="0"/>
              </a:spcAft>
            </a:pPr>
            <a:r>
              <a:rPr lang="en-US" sz="2800" dirty="0">
                <a:effectLst/>
                <a:latin typeface="+mj-lt"/>
                <a:ea typeface="Times New Roman" panose="02020603050405020304" pitchFamily="18" charset="0"/>
              </a:rPr>
              <a:t>a weight raised; steps climbed</a:t>
            </a:r>
          </a:p>
          <a:p>
            <a:pPr marL="750094" lvl="2">
              <a:spcBef>
                <a:spcPts val="0"/>
              </a:spcBef>
              <a:spcAft>
                <a:spcPts val="0"/>
              </a:spcAft>
            </a:pPr>
            <a:r>
              <a:rPr lang="en-US" sz="2800" dirty="0">
                <a:latin typeface="+mj-lt"/>
                <a:ea typeface="Times New Roman" panose="02020603050405020304" pitchFamily="18" charset="0"/>
              </a:rPr>
              <a:t>water stored in a reservoir</a:t>
            </a:r>
          </a:p>
          <a:p>
            <a:pPr marL="750094" lvl="2">
              <a:spcBef>
                <a:spcPts val="0"/>
              </a:spcBef>
              <a:spcAft>
                <a:spcPts val="0"/>
              </a:spcAft>
            </a:pPr>
            <a:r>
              <a:rPr lang="en-US" sz="2800" dirty="0">
                <a:latin typeface="+mj-lt"/>
                <a:ea typeface="Times New Roman" panose="02020603050405020304" pitchFamily="18" charset="0"/>
              </a:rPr>
              <a:t>p</a:t>
            </a:r>
            <a:r>
              <a:rPr lang="en-US" sz="2800" dirty="0">
                <a:effectLst/>
                <a:latin typeface="+mj-lt"/>
                <a:ea typeface="Times New Roman" panose="02020603050405020304" pitchFamily="18" charset="0"/>
              </a:rPr>
              <a:t>ressure in a steam boiler</a:t>
            </a:r>
          </a:p>
          <a:p>
            <a:pPr marL="0" marR="0">
              <a:spcBef>
                <a:spcPts val="0"/>
              </a:spcBef>
              <a:spcAft>
                <a:spcPts val="0"/>
              </a:spcAft>
            </a:pPr>
            <a:r>
              <a:rPr lang="en-US" sz="3200" dirty="0">
                <a:latin typeface="+mj-lt"/>
                <a:ea typeface="Times New Roman" panose="02020603050405020304" pitchFamily="18" charset="0"/>
              </a:rPr>
              <a:t>PE = weight x height </a:t>
            </a:r>
          </a:p>
          <a:p>
            <a:pPr marL="0" marR="0">
              <a:spcBef>
                <a:spcPts val="0"/>
              </a:spcBef>
              <a:spcAft>
                <a:spcPts val="0"/>
              </a:spcAft>
            </a:pPr>
            <a:r>
              <a:rPr lang="en-US" sz="3200" dirty="0">
                <a:latin typeface="+mj-lt"/>
                <a:ea typeface="Times New Roman" panose="02020603050405020304" pitchFamily="18" charset="0"/>
              </a:rPr>
              <a:t>PE = mass  x gravity acceleration x height</a:t>
            </a:r>
          </a:p>
          <a:p>
            <a:pPr marL="750094" lvl="2">
              <a:spcBef>
                <a:spcPts val="0"/>
              </a:spcBef>
              <a:spcAft>
                <a:spcPts val="0"/>
              </a:spcAft>
            </a:pPr>
            <a:r>
              <a:rPr lang="en-US" sz="2450" dirty="0">
                <a:latin typeface="+mj-lt"/>
                <a:ea typeface="Times New Roman" panose="02020603050405020304" pitchFamily="18" charset="0"/>
              </a:rPr>
              <a:t>Water pumped to an elevated tank is stored potential energy</a:t>
            </a:r>
          </a:p>
          <a:p>
            <a:pPr marL="750094" lvl="2">
              <a:spcBef>
                <a:spcPts val="0"/>
              </a:spcBef>
              <a:spcAft>
                <a:spcPts val="0"/>
              </a:spcAft>
            </a:pPr>
            <a:r>
              <a:rPr lang="en-US" sz="2450" dirty="0">
                <a:latin typeface="+mj-lt"/>
                <a:ea typeface="Times New Roman" panose="02020603050405020304" pitchFamily="18" charset="0"/>
              </a:rPr>
              <a:t>Hydropower is flowing potential energy</a:t>
            </a:r>
          </a:p>
          <a:p>
            <a:pPr marL="0">
              <a:spcBef>
                <a:spcPts val="0"/>
              </a:spcBef>
              <a:spcAft>
                <a:spcPts val="0"/>
              </a:spcAft>
            </a:pPr>
            <a:r>
              <a:rPr lang="en-US" sz="3200" dirty="0">
                <a:latin typeface="+mj-lt"/>
                <a:ea typeface="Times New Roman" panose="02020603050405020304" pitchFamily="18" charset="0"/>
              </a:rPr>
              <a:t>Hydropower </a:t>
            </a:r>
          </a:p>
          <a:p>
            <a:pPr marL="0" indent="0">
              <a:spcBef>
                <a:spcPts val="0"/>
              </a:spcBef>
              <a:spcAft>
                <a:spcPts val="0"/>
              </a:spcAft>
              <a:buNone/>
            </a:pPr>
            <a:r>
              <a:rPr lang="en-US" sz="3200" dirty="0">
                <a:latin typeface="+mj-lt"/>
                <a:ea typeface="Times New Roman" panose="02020603050405020304" pitchFamily="18" charset="0"/>
              </a:rPr>
              <a:t>= density x volume flow rate x gravity x height</a:t>
            </a:r>
          </a:p>
          <a:p>
            <a:pPr marL="0" indent="0">
              <a:spcBef>
                <a:spcPts val="0"/>
              </a:spcBef>
              <a:spcAft>
                <a:spcPts val="0"/>
              </a:spcAft>
              <a:buNone/>
            </a:pPr>
            <a:r>
              <a:rPr lang="en-US" sz="3200" dirty="0">
                <a:latin typeface="+mj-lt"/>
                <a:ea typeface="Times New Roman" panose="02020603050405020304" pitchFamily="18" charset="0"/>
              </a:rPr>
              <a:t>= pressure x volume flow rate</a:t>
            </a:r>
          </a:p>
          <a:p>
            <a:pPr marL="107156" lvl="1" indent="0">
              <a:spcBef>
                <a:spcPts val="0"/>
              </a:spcBef>
              <a:spcAft>
                <a:spcPts val="0"/>
              </a:spcAft>
              <a:buNone/>
            </a:pPr>
            <a:endParaRPr lang="en-US" sz="2825" dirty="0">
              <a:latin typeface="Times New Roman" panose="02020603050405020304" pitchFamily="18" charset="0"/>
              <a:ea typeface="Times New Roman" panose="02020603050405020304" pitchFamily="18" charset="0"/>
            </a:endParaRPr>
          </a:p>
          <a:p>
            <a:pPr marL="0" marR="0">
              <a:spcBef>
                <a:spcPts val="0"/>
              </a:spcBef>
              <a:spcAft>
                <a:spcPts val="0"/>
              </a:spcAft>
            </a:pPr>
            <a:endParaRPr lang="en-US" sz="3200" dirty="0">
              <a:effectLst/>
              <a:latin typeface="Times New Roman" panose="02020603050405020304" pitchFamily="18" charset="0"/>
              <a:ea typeface="Times New Roman" panose="02020603050405020304" pitchFamily="18" charset="0"/>
            </a:endParaRPr>
          </a:p>
        </p:txBody>
      </p:sp>
      <p:pic>
        <p:nvPicPr>
          <p:cNvPr id="6" name="Picture 5" descr="Child stacking rocks on a beach">
            <a:extLst>
              <a:ext uri="{FF2B5EF4-FFF2-40B4-BE49-F238E27FC236}">
                <a16:creationId xmlns:a16="http://schemas.microsoft.com/office/drawing/2014/main" id="{615F9B73-667A-4E5F-824C-6F87645446B2}"/>
              </a:ext>
            </a:extLst>
          </p:cNvPr>
          <p:cNvPicPr>
            <a:picLocks noChangeAspect="1"/>
          </p:cNvPicPr>
          <p:nvPr/>
        </p:nvPicPr>
        <p:blipFill rotWithShape="1">
          <a:blip r:embed="rId2">
            <a:extLst>
              <a:ext uri="{28A0092B-C50C-407E-A947-70E740481C1C}">
                <a14:useLocalDpi xmlns:a14="http://schemas.microsoft.com/office/drawing/2010/main" val="0"/>
              </a:ext>
            </a:extLst>
          </a:blip>
          <a:srcRect r="46196"/>
          <a:stretch/>
        </p:blipFill>
        <p:spPr>
          <a:xfrm>
            <a:off x="6040524" y="225101"/>
            <a:ext cx="2782077" cy="2794951"/>
          </a:xfrm>
          <a:prstGeom prst="rect">
            <a:avLst/>
          </a:prstGeom>
        </p:spPr>
      </p:pic>
    </p:spTree>
    <p:extLst>
      <p:ext uri="{BB962C8B-B14F-4D97-AF65-F5344CB8AC3E}">
        <p14:creationId xmlns:p14="http://schemas.microsoft.com/office/powerpoint/2010/main" val="428839952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a:bodyPr>
          <a:lstStyle/>
          <a:p>
            <a:r>
              <a:rPr lang="en-CA" dirty="0"/>
              <a:t>Types of Energy?</a:t>
            </a:r>
          </a:p>
        </p:txBody>
      </p:sp>
      <p:pic>
        <p:nvPicPr>
          <p:cNvPr id="16" name="Picture 15" descr="Yellow school bus moving fast">
            <a:extLst>
              <a:ext uri="{FF2B5EF4-FFF2-40B4-BE49-F238E27FC236}">
                <a16:creationId xmlns:a16="http://schemas.microsoft.com/office/drawing/2014/main" id="{DDC0E8B0-DEEE-4197-9CA7-15E5D6AAFF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3331" y="1175949"/>
            <a:ext cx="8217337" cy="5201758"/>
          </a:xfrm>
          <a:prstGeom prst="rect">
            <a:avLst/>
          </a:prstGeom>
        </p:spPr>
      </p:pic>
    </p:spTree>
    <p:extLst>
      <p:ext uri="{BB962C8B-B14F-4D97-AF65-F5344CB8AC3E}">
        <p14:creationId xmlns:p14="http://schemas.microsoft.com/office/powerpoint/2010/main" val="909612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a:bodyPr>
          <a:lstStyle/>
          <a:p>
            <a:r>
              <a:rPr lang="en-CA" dirty="0"/>
              <a:t>Energy + Efficiency</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434566" y="1011301"/>
            <a:ext cx="5368705" cy="5677608"/>
          </a:xfrm>
        </p:spPr>
        <p:txBody>
          <a:bodyPr/>
          <a:lstStyle/>
          <a:p>
            <a:r>
              <a:rPr lang="en-US" dirty="0"/>
              <a:t>Provide context for all instructors</a:t>
            </a:r>
          </a:p>
          <a:p>
            <a:pPr lvl="1"/>
            <a:r>
              <a:rPr lang="en-US" dirty="0"/>
              <a:t>Electrical</a:t>
            </a:r>
          </a:p>
          <a:p>
            <a:pPr lvl="1"/>
            <a:r>
              <a:rPr lang="en-US" dirty="0"/>
              <a:t>Science</a:t>
            </a:r>
          </a:p>
          <a:p>
            <a:pPr lvl="1"/>
            <a:r>
              <a:rPr lang="en-US" dirty="0"/>
              <a:t>Mathematics</a:t>
            </a:r>
          </a:p>
          <a:p>
            <a:pPr lvl="1"/>
            <a:r>
              <a:rPr lang="en-US" dirty="0"/>
              <a:t>English (communications)</a:t>
            </a:r>
          </a:p>
          <a:p>
            <a:pPr lvl="1"/>
            <a:r>
              <a:rPr lang="en-US" dirty="0"/>
              <a:t>Business</a:t>
            </a:r>
          </a:p>
          <a:p>
            <a:r>
              <a:rPr lang="en-US" dirty="0"/>
              <a:t>Learn the lingo: </a:t>
            </a:r>
          </a:p>
          <a:p>
            <a:pPr lvl="1"/>
            <a:r>
              <a:rPr lang="en-US" dirty="0"/>
              <a:t>Jargon, acronyms, measurement units</a:t>
            </a:r>
          </a:p>
          <a:p>
            <a:r>
              <a:rPr lang="en-US" dirty="0"/>
              <a:t>For later: getting technical!</a:t>
            </a:r>
          </a:p>
          <a:p>
            <a:pPr lvl="1"/>
            <a:r>
              <a:rPr lang="en-US" dirty="0"/>
              <a:t>Conversion of measurement units</a:t>
            </a:r>
          </a:p>
          <a:p>
            <a:pPr lvl="1"/>
            <a:r>
              <a:rPr lang="en-US" dirty="0"/>
              <a:t>Worked examples</a:t>
            </a:r>
          </a:p>
          <a:p>
            <a:pPr lvl="1"/>
            <a:r>
              <a:rPr lang="en-US" dirty="0"/>
              <a:t>Resources</a:t>
            </a:r>
          </a:p>
          <a:p>
            <a:pPr lvl="1"/>
            <a:endParaRPr lang="en-US" dirty="0"/>
          </a:p>
        </p:txBody>
      </p:sp>
      <p:pic>
        <p:nvPicPr>
          <p:cNvPr id="4" name="Picture 3" descr="Magnifying glass and question mark">
            <a:extLst>
              <a:ext uri="{FF2B5EF4-FFF2-40B4-BE49-F238E27FC236}">
                <a16:creationId xmlns:a16="http://schemas.microsoft.com/office/drawing/2014/main" id="{4CF7EF4A-B8E9-4195-8826-DA7E75147E81}"/>
              </a:ext>
            </a:extLst>
          </p:cNvPr>
          <p:cNvPicPr>
            <a:picLocks noChangeAspect="1"/>
          </p:cNvPicPr>
          <p:nvPr/>
        </p:nvPicPr>
        <p:blipFill rotWithShape="1">
          <a:blip r:embed="rId2">
            <a:extLst>
              <a:ext uri="{28A0092B-C50C-407E-A947-70E740481C1C}">
                <a14:useLocalDpi xmlns:a14="http://schemas.microsoft.com/office/drawing/2010/main" val="0"/>
              </a:ext>
            </a:extLst>
          </a:blip>
          <a:srcRect l="33068" r="30594"/>
          <a:stretch/>
        </p:blipFill>
        <p:spPr>
          <a:xfrm>
            <a:off x="5604095" y="1545219"/>
            <a:ext cx="3322622" cy="5143690"/>
          </a:xfrm>
          <a:prstGeom prst="rect">
            <a:avLst/>
          </a:prstGeom>
        </p:spPr>
      </p:pic>
    </p:spTree>
    <p:extLst>
      <p:ext uri="{BB962C8B-B14F-4D97-AF65-F5344CB8AC3E}">
        <p14:creationId xmlns:p14="http://schemas.microsoft.com/office/powerpoint/2010/main" val="355470591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a:bodyPr>
          <a:lstStyle/>
          <a:p>
            <a:r>
              <a:rPr lang="en-CA" dirty="0"/>
              <a:t>Kinetic Energy</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4074059" y="848339"/>
            <a:ext cx="5069941" cy="5787852"/>
          </a:xfrm>
        </p:spPr>
        <p:txBody>
          <a:bodyPr/>
          <a:lstStyle/>
          <a:p>
            <a:pPr marL="0" marR="0">
              <a:spcBef>
                <a:spcPts val="0"/>
              </a:spcBef>
              <a:spcAft>
                <a:spcPts val="0"/>
              </a:spcAft>
            </a:pPr>
            <a:r>
              <a:rPr lang="en-US" sz="3200" b="1" dirty="0">
                <a:latin typeface="+mj-lt"/>
                <a:ea typeface="Times New Roman" panose="02020603050405020304" pitchFamily="18" charset="0"/>
              </a:rPr>
              <a:t>K</a:t>
            </a:r>
            <a:r>
              <a:rPr lang="en-US" sz="3200" b="1" dirty="0">
                <a:effectLst/>
                <a:latin typeface="+mj-lt"/>
                <a:ea typeface="Times New Roman" panose="02020603050405020304" pitchFamily="18" charset="0"/>
              </a:rPr>
              <a:t>inetic energy</a:t>
            </a:r>
          </a:p>
          <a:p>
            <a:pPr marL="375047" lvl="1">
              <a:spcBef>
                <a:spcPts val="0"/>
              </a:spcBef>
              <a:spcAft>
                <a:spcPts val="0"/>
              </a:spcAft>
            </a:pPr>
            <a:r>
              <a:rPr lang="en-US" sz="2825" dirty="0">
                <a:effectLst/>
                <a:latin typeface="+mj-lt"/>
                <a:ea typeface="Times New Roman" panose="02020603050405020304" pitchFamily="18" charset="0"/>
              </a:rPr>
              <a:t>a mass in motion</a:t>
            </a:r>
          </a:p>
          <a:p>
            <a:pPr marL="375047" lvl="1">
              <a:spcBef>
                <a:spcPts val="0"/>
              </a:spcBef>
              <a:spcAft>
                <a:spcPts val="0"/>
              </a:spcAft>
            </a:pPr>
            <a:r>
              <a:rPr lang="en-US" sz="2825" dirty="0">
                <a:effectLst/>
                <a:latin typeface="+mj-lt"/>
                <a:ea typeface="Times New Roman" panose="02020603050405020304" pitchFamily="18" charset="0"/>
              </a:rPr>
              <a:t>a thrown baseball</a:t>
            </a:r>
          </a:p>
          <a:p>
            <a:pPr marL="375047" lvl="1">
              <a:spcBef>
                <a:spcPts val="0"/>
              </a:spcBef>
              <a:spcAft>
                <a:spcPts val="0"/>
              </a:spcAft>
            </a:pPr>
            <a:r>
              <a:rPr lang="en-US" sz="2825" dirty="0">
                <a:latin typeface="+mj-lt"/>
                <a:ea typeface="Times New Roman" panose="02020603050405020304" pitchFamily="18" charset="0"/>
              </a:rPr>
              <a:t>a car moving along a road</a:t>
            </a:r>
            <a:endParaRPr lang="en-US" sz="2825" dirty="0">
              <a:effectLst/>
              <a:latin typeface="+mj-lt"/>
              <a:ea typeface="Times New Roman" panose="02020603050405020304" pitchFamily="18" charset="0"/>
            </a:endParaRPr>
          </a:p>
          <a:p>
            <a:pPr marL="0" marR="0">
              <a:spcBef>
                <a:spcPts val="0"/>
              </a:spcBef>
              <a:spcAft>
                <a:spcPts val="0"/>
              </a:spcAft>
            </a:pPr>
            <a:r>
              <a:rPr lang="en-US" sz="3200" dirty="0">
                <a:effectLst/>
                <a:latin typeface="+mj-lt"/>
                <a:ea typeface="Times New Roman" panose="02020603050405020304" pitchFamily="18" charset="0"/>
              </a:rPr>
              <a:t>KE = ½ x mass x velocity</a:t>
            </a:r>
            <a:r>
              <a:rPr lang="en-US" sz="3200" baseline="30000" dirty="0">
                <a:effectLst/>
                <a:latin typeface="+mj-lt"/>
                <a:ea typeface="Times New Roman" panose="02020603050405020304" pitchFamily="18" charset="0"/>
              </a:rPr>
              <a:t>2</a:t>
            </a:r>
          </a:p>
          <a:p>
            <a:pPr marL="0" marR="0">
              <a:spcBef>
                <a:spcPts val="0"/>
              </a:spcBef>
              <a:spcAft>
                <a:spcPts val="0"/>
              </a:spcAft>
            </a:pPr>
            <a:r>
              <a:rPr lang="en-US" sz="3200" dirty="0">
                <a:latin typeface="+mj-lt"/>
                <a:ea typeface="Times New Roman" panose="02020603050405020304" pitchFamily="18" charset="0"/>
              </a:rPr>
              <a:t>Wind energy harnesses</a:t>
            </a:r>
          </a:p>
          <a:p>
            <a:pPr marL="0" marR="0" indent="0">
              <a:spcBef>
                <a:spcPts val="0"/>
              </a:spcBef>
              <a:spcAft>
                <a:spcPts val="0"/>
              </a:spcAft>
              <a:buNone/>
            </a:pPr>
            <a:r>
              <a:rPr lang="en-US" sz="3200" dirty="0">
                <a:latin typeface="+mj-lt"/>
                <a:ea typeface="Times New Roman" panose="02020603050405020304" pitchFamily="18" charset="0"/>
              </a:rPr>
              <a:t>   kinetic energy </a:t>
            </a:r>
            <a:r>
              <a:rPr lang="en-US" sz="3200" dirty="0">
                <a:effectLst/>
                <a:latin typeface="+mj-lt"/>
                <a:ea typeface="Times New Roman" panose="02020603050405020304" pitchFamily="18" charset="0"/>
              </a:rPr>
              <a:t> </a:t>
            </a:r>
          </a:p>
          <a:p>
            <a:pPr marL="0" marR="0">
              <a:spcBef>
                <a:spcPts val="0"/>
              </a:spcBef>
              <a:spcAft>
                <a:spcPts val="0"/>
              </a:spcAft>
            </a:pPr>
            <a:endParaRPr lang="en-US" sz="2825" dirty="0">
              <a:effectLst/>
              <a:latin typeface="Times New Roman" panose="02020603050405020304" pitchFamily="18" charset="0"/>
              <a:ea typeface="Times New Roman" panose="02020603050405020304" pitchFamily="18" charset="0"/>
            </a:endParaRPr>
          </a:p>
        </p:txBody>
      </p:sp>
      <p:pic>
        <p:nvPicPr>
          <p:cNvPr id="6" name="Picture 5" descr="Wind turbines in a field">
            <a:extLst>
              <a:ext uri="{FF2B5EF4-FFF2-40B4-BE49-F238E27FC236}">
                <a16:creationId xmlns:a16="http://schemas.microsoft.com/office/drawing/2014/main" id="{D7E87876-E67D-4130-90BD-CBE96D16329E}"/>
              </a:ext>
            </a:extLst>
          </p:cNvPr>
          <p:cNvPicPr>
            <a:picLocks noChangeAspect="1"/>
          </p:cNvPicPr>
          <p:nvPr/>
        </p:nvPicPr>
        <p:blipFill rotWithShape="1">
          <a:blip r:embed="rId2">
            <a:extLst>
              <a:ext uri="{28A0092B-C50C-407E-A947-70E740481C1C}">
                <a14:useLocalDpi xmlns:a14="http://schemas.microsoft.com/office/drawing/2010/main" val="0"/>
              </a:ext>
            </a:extLst>
          </a:blip>
          <a:srcRect r="44526"/>
          <a:stretch/>
        </p:blipFill>
        <p:spPr>
          <a:xfrm>
            <a:off x="226336" y="955140"/>
            <a:ext cx="3771018" cy="4531260"/>
          </a:xfrm>
          <a:prstGeom prst="rect">
            <a:avLst/>
          </a:prstGeom>
        </p:spPr>
      </p:pic>
    </p:spTree>
    <p:extLst>
      <p:ext uri="{BB962C8B-B14F-4D97-AF65-F5344CB8AC3E}">
        <p14:creationId xmlns:p14="http://schemas.microsoft.com/office/powerpoint/2010/main" val="310572655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a:bodyPr>
          <a:lstStyle/>
          <a:p>
            <a:r>
              <a:rPr lang="en-CA" dirty="0"/>
              <a:t>Mechanical Energy</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353084" y="848339"/>
            <a:ext cx="8618899" cy="5787852"/>
          </a:xfrm>
        </p:spPr>
        <p:txBody>
          <a:bodyPr/>
          <a:lstStyle/>
          <a:p>
            <a:pPr marL="0" marR="0">
              <a:spcBef>
                <a:spcPts val="0"/>
              </a:spcBef>
              <a:spcAft>
                <a:spcPts val="0"/>
              </a:spcAft>
            </a:pPr>
            <a:r>
              <a:rPr lang="en-US" sz="3200" dirty="0">
                <a:latin typeface="+mj-lt"/>
                <a:ea typeface="Times New Roman" panose="02020603050405020304" pitchFamily="18" charset="0"/>
              </a:rPr>
              <a:t>M</a:t>
            </a:r>
            <a:r>
              <a:rPr lang="en-US" sz="3200" dirty="0">
                <a:effectLst/>
                <a:latin typeface="+mj-lt"/>
                <a:ea typeface="Times New Roman" panose="02020603050405020304" pitchFamily="18" charset="0"/>
              </a:rPr>
              <a:t>echanical energy</a:t>
            </a:r>
          </a:p>
          <a:p>
            <a:pPr marL="0" marR="0">
              <a:spcBef>
                <a:spcPts val="0"/>
              </a:spcBef>
              <a:spcAft>
                <a:spcPts val="0"/>
              </a:spcAft>
            </a:pPr>
            <a:r>
              <a:rPr lang="en-US" sz="3200" dirty="0">
                <a:effectLst/>
                <a:latin typeface="+mj-lt"/>
                <a:ea typeface="Times New Roman" panose="02020603050405020304" pitchFamily="18" charset="0"/>
              </a:rPr>
              <a:t>combined potential energy and kinetic energy</a:t>
            </a:r>
          </a:p>
          <a:p>
            <a:pPr marL="375047" lvl="1">
              <a:spcBef>
                <a:spcPts val="0"/>
              </a:spcBef>
              <a:spcAft>
                <a:spcPts val="0"/>
              </a:spcAft>
            </a:pPr>
            <a:r>
              <a:rPr lang="en-US" sz="2825" dirty="0">
                <a:effectLst/>
                <a:latin typeface="+mj-lt"/>
                <a:ea typeface="Times New Roman" panose="02020603050405020304" pitchFamily="18" charset="0"/>
              </a:rPr>
              <a:t>a swinging pendulum</a:t>
            </a:r>
          </a:p>
          <a:p>
            <a:pPr marL="375047" lvl="1">
              <a:spcBef>
                <a:spcPts val="0"/>
              </a:spcBef>
              <a:spcAft>
                <a:spcPts val="0"/>
              </a:spcAft>
            </a:pPr>
            <a:r>
              <a:rPr lang="en-US" sz="2825" dirty="0">
                <a:latin typeface="+mj-lt"/>
                <a:ea typeface="Times New Roman" panose="02020603050405020304" pitchFamily="18" charset="0"/>
              </a:rPr>
              <a:t>a</a:t>
            </a:r>
            <a:r>
              <a:rPr lang="en-US" sz="2825" dirty="0">
                <a:effectLst/>
                <a:latin typeface="+mj-lt"/>
                <a:ea typeface="Times New Roman" panose="02020603050405020304" pitchFamily="18" charset="0"/>
              </a:rPr>
              <a:t> car moving uphill</a:t>
            </a:r>
          </a:p>
          <a:p>
            <a:pPr marL="375047" lvl="1">
              <a:spcBef>
                <a:spcPts val="0"/>
              </a:spcBef>
              <a:spcAft>
                <a:spcPts val="0"/>
              </a:spcAft>
            </a:pPr>
            <a:endParaRPr lang="en-US" sz="2825" dirty="0">
              <a:latin typeface="+mj-lt"/>
              <a:ea typeface="Times New Roman" panose="02020603050405020304" pitchFamily="18" charset="0"/>
            </a:endParaRPr>
          </a:p>
          <a:p>
            <a:pPr marL="375047" lvl="1">
              <a:spcBef>
                <a:spcPts val="0"/>
              </a:spcBef>
              <a:spcAft>
                <a:spcPts val="0"/>
              </a:spcAft>
            </a:pPr>
            <a:endParaRPr lang="en-US" sz="2825" dirty="0">
              <a:effectLst/>
              <a:latin typeface="+mj-lt"/>
              <a:ea typeface="Times New Roman" panose="02020603050405020304" pitchFamily="18" charset="0"/>
            </a:endParaRPr>
          </a:p>
          <a:p>
            <a:pPr marL="375047" lvl="1">
              <a:spcBef>
                <a:spcPts val="0"/>
              </a:spcBef>
              <a:spcAft>
                <a:spcPts val="0"/>
              </a:spcAft>
            </a:pPr>
            <a:endParaRPr lang="en-US" sz="2825" dirty="0">
              <a:latin typeface="+mj-lt"/>
              <a:ea typeface="Times New Roman" panose="02020603050405020304" pitchFamily="18" charset="0"/>
            </a:endParaRPr>
          </a:p>
          <a:p>
            <a:pPr marL="375047" lvl="1">
              <a:spcBef>
                <a:spcPts val="0"/>
              </a:spcBef>
              <a:spcAft>
                <a:spcPts val="0"/>
              </a:spcAft>
            </a:pPr>
            <a:endParaRPr lang="en-US" sz="2825" dirty="0">
              <a:effectLst/>
              <a:latin typeface="+mj-lt"/>
              <a:ea typeface="Times New Roman" panose="02020603050405020304" pitchFamily="18" charset="0"/>
            </a:endParaRPr>
          </a:p>
          <a:p>
            <a:pPr marL="0">
              <a:spcBef>
                <a:spcPts val="0"/>
              </a:spcBef>
              <a:spcAft>
                <a:spcPts val="0"/>
              </a:spcAft>
            </a:pPr>
            <a:endParaRPr lang="en-US" sz="2000" dirty="0">
              <a:effectLst/>
              <a:latin typeface="+mj-lt"/>
              <a:ea typeface="Times New Roman" panose="02020603050405020304" pitchFamily="18" charset="0"/>
            </a:endParaRPr>
          </a:p>
          <a:p>
            <a:pPr marL="0">
              <a:spcBef>
                <a:spcPts val="0"/>
              </a:spcBef>
              <a:spcAft>
                <a:spcPts val="0"/>
              </a:spcAft>
            </a:pPr>
            <a:endParaRPr lang="en-US" sz="2000" dirty="0">
              <a:latin typeface="+mj-lt"/>
              <a:ea typeface="Times New Roman" panose="02020603050405020304" pitchFamily="18" charset="0"/>
            </a:endParaRPr>
          </a:p>
          <a:p>
            <a:pPr marL="0">
              <a:spcBef>
                <a:spcPts val="0"/>
              </a:spcBef>
              <a:spcAft>
                <a:spcPts val="0"/>
              </a:spcAft>
            </a:pPr>
            <a:r>
              <a:rPr lang="en-US" sz="2000" dirty="0">
                <a:effectLst/>
                <a:latin typeface="+mj-lt"/>
                <a:ea typeface="Times New Roman" panose="02020603050405020304" pitchFamily="18" charset="0"/>
              </a:rPr>
              <a:t>11,000 kg School Bus at 80 km/</a:t>
            </a:r>
            <a:r>
              <a:rPr lang="en-US" sz="2000" dirty="0" err="1">
                <a:effectLst/>
                <a:latin typeface="+mj-lt"/>
                <a:ea typeface="Times New Roman" panose="02020603050405020304" pitchFamily="18" charset="0"/>
              </a:rPr>
              <a:t>hr</a:t>
            </a:r>
            <a:r>
              <a:rPr lang="en-US" sz="2000" dirty="0">
                <a:effectLst/>
                <a:latin typeface="+mj-lt"/>
                <a:ea typeface="Times New Roman" panose="02020603050405020304" pitchFamily="18" charset="0"/>
              </a:rPr>
              <a:t> = 2.7 MJ</a:t>
            </a:r>
          </a:p>
          <a:p>
            <a:pPr marL="0">
              <a:spcBef>
                <a:spcPts val="0"/>
              </a:spcBef>
              <a:spcAft>
                <a:spcPts val="0"/>
              </a:spcAft>
            </a:pPr>
            <a:r>
              <a:rPr lang="en-US" sz="2000" dirty="0">
                <a:latin typeface="+mj-lt"/>
                <a:ea typeface="Times New Roman" panose="02020603050405020304" pitchFamily="18" charset="0"/>
              </a:rPr>
              <a:t>11,000 kg raised to Doyle’s Delight = 122 MJ</a:t>
            </a:r>
            <a:endParaRPr lang="en-US" sz="2000" dirty="0">
              <a:effectLst/>
              <a:latin typeface="+mj-lt"/>
              <a:ea typeface="Times New Roman" panose="02020603050405020304" pitchFamily="18" charset="0"/>
            </a:endParaRPr>
          </a:p>
        </p:txBody>
      </p:sp>
      <p:grpSp>
        <p:nvGrpSpPr>
          <p:cNvPr id="4" name="Group 3">
            <a:extLst>
              <a:ext uri="{FF2B5EF4-FFF2-40B4-BE49-F238E27FC236}">
                <a16:creationId xmlns:a16="http://schemas.microsoft.com/office/drawing/2014/main" id="{97828573-3204-4B81-BEB5-5F08600806DA}"/>
              </a:ext>
            </a:extLst>
          </p:cNvPr>
          <p:cNvGrpSpPr/>
          <p:nvPr/>
        </p:nvGrpSpPr>
        <p:grpSpPr>
          <a:xfrm>
            <a:off x="3129356" y="221809"/>
            <a:ext cx="6271128" cy="5350945"/>
            <a:chOff x="3020714" y="651849"/>
            <a:chExt cx="6271128" cy="5178930"/>
          </a:xfrm>
        </p:grpSpPr>
        <p:sp>
          <p:nvSpPr>
            <p:cNvPr id="16" name="TextBox 15">
              <a:extLst>
                <a:ext uri="{FF2B5EF4-FFF2-40B4-BE49-F238E27FC236}">
                  <a16:creationId xmlns:a16="http://schemas.microsoft.com/office/drawing/2014/main" id="{1783E147-5232-4934-BC59-C166C35BC9CC}"/>
                </a:ext>
              </a:extLst>
            </p:cNvPr>
            <p:cNvSpPr txBox="1"/>
            <p:nvPr/>
          </p:nvSpPr>
          <p:spPr>
            <a:xfrm>
              <a:off x="6238679" y="5461447"/>
              <a:ext cx="3053163" cy="369332"/>
            </a:xfrm>
            <a:prstGeom prst="rect">
              <a:avLst/>
            </a:prstGeom>
            <a:noFill/>
          </p:spPr>
          <p:txBody>
            <a:bodyPr wrap="square" rtlCol="0">
              <a:spAutoFit/>
            </a:bodyPr>
            <a:lstStyle/>
            <a:p>
              <a:r>
                <a:rPr lang="en-US" dirty="0">
                  <a:solidFill>
                    <a:schemeClr val="bg1"/>
                  </a:solidFill>
                </a:rPr>
                <a:t>All velocity, no height</a:t>
              </a:r>
            </a:p>
          </p:txBody>
        </p:sp>
        <p:grpSp>
          <p:nvGrpSpPr>
            <p:cNvPr id="29" name="Group 28">
              <a:extLst>
                <a:ext uri="{FF2B5EF4-FFF2-40B4-BE49-F238E27FC236}">
                  <a16:creationId xmlns:a16="http://schemas.microsoft.com/office/drawing/2014/main" id="{5302D582-FB44-4EB1-B2BD-72F78ABF7A5B}"/>
                </a:ext>
              </a:extLst>
            </p:cNvPr>
            <p:cNvGrpSpPr/>
            <p:nvPr/>
          </p:nvGrpSpPr>
          <p:grpSpPr>
            <a:xfrm>
              <a:off x="3020714" y="651849"/>
              <a:ext cx="5974696" cy="4681320"/>
              <a:chOff x="2356282" y="1399523"/>
              <a:chExt cx="5974696" cy="4681320"/>
            </a:xfrm>
          </p:grpSpPr>
          <p:sp>
            <p:nvSpPr>
              <p:cNvPr id="5" name="Arc 4">
                <a:extLst>
                  <a:ext uri="{FF2B5EF4-FFF2-40B4-BE49-F238E27FC236}">
                    <a16:creationId xmlns:a16="http://schemas.microsoft.com/office/drawing/2014/main" id="{90760A96-458F-40EE-A14F-D8EE8F63CE2D}"/>
                  </a:ext>
                </a:extLst>
              </p:cNvPr>
              <p:cNvSpPr/>
              <p:nvPr/>
            </p:nvSpPr>
            <p:spPr>
              <a:xfrm rot="8095542">
                <a:off x="4000271" y="1459550"/>
                <a:ext cx="4390733" cy="4270680"/>
              </a:xfrm>
              <a:prstGeom prst="arc">
                <a:avLst/>
              </a:prstGeom>
              <a:ln w="635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28" name="Group 27">
                <a:extLst>
                  <a:ext uri="{FF2B5EF4-FFF2-40B4-BE49-F238E27FC236}">
                    <a16:creationId xmlns:a16="http://schemas.microsoft.com/office/drawing/2014/main" id="{838EB63A-8B1C-4195-A580-6CAB53296904}"/>
                  </a:ext>
                </a:extLst>
              </p:cNvPr>
              <p:cNvGrpSpPr/>
              <p:nvPr/>
            </p:nvGrpSpPr>
            <p:grpSpPr>
              <a:xfrm>
                <a:off x="2356282" y="3639493"/>
                <a:ext cx="4210546" cy="2441350"/>
                <a:chOff x="2356282" y="3639493"/>
                <a:chExt cx="4210546" cy="2441350"/>
              </a:xfrm>
            </p:grpSpPr>
            <p:cxnSp>
              <p:nvCxnSpPr>
                <p:cNvPr id="8" name="Straight Connector 7">
                  <a:extLst>
                    <a:ext uri="{FF2B5EF4-FFF2-40B4-BE49-F238E27FC236}">
                      <a16:creationId xmlns:a16="http://schemas.microsoft.com/office/drawing/2014/main" id="{CED752BE-4915-4FB3-961E-8DE54CA4F3A4}"/>
                    </a:ext>
                  </a:extLst>
                </p:cNvPr>
                <p:cNvCxnSpPr/>
                <p:nvPr/>
              </p:nvCxnSpPr>
              <p:spPr>
                <a:xfrm flipV="1">
                  <a:off x="4644428" y="3639493"/>
                  <a:ext cx="1530035" cy="1484768"/>
                </a:xfrm>
                <a:prstGeom prst="line">
                  <a:avLst/>
                </a:prstGeom>
                <a:ln w="412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C00CC9C-B0DB-423B-A20D-49D27CF33BFB}"/>
                    </a:ext>
                  </a:extLst>
                </p:cNvPr>
                <p:cNvCxnSpPr>
                  <a:cxnSpLocks/>
                </p:cNvCxnSpPr>
                <p:nvPr/>
              </p:nvCxnSpPr>
              <p:spPr>
                <a:xfrm flipH="1" flipV="1">
                  <a:off x="6174463" y="3639493"/>
                  <a:ext cx="30227" cy="2123037"/>
                </a:xfrm>
                <a:prstGeom prst="line">
                  <a:avLst/>
                </a:prstGeom>
                <a:ln w="41275">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B3AA1C9C-BE2F-495B-BE77-3FB0A6FD62A6}"/>
                    </a:ext>
                  </a:extLst>
                </p:cNvPr>
                <p:cNvSpPr/>
                <p:nvPr/>
              </p:nvSpPr>
              <p:spPr>
                <a:xfrm>
                  <a:off x="4282289" y="4814282"/>
                  <a:ext cx="724277" cy="61560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55587997-74DA-49FC-9341-4C3783C09CD3}"/>
                    </a:ext>
                  </a:extLst>
                </p:cNvPr>
                <p:cNvSpPr/>
                <p:nvPr/>
              </p:nvSpPr>
              <p:spPr>
                <a:xfrm>
                  <a:off x="5842551" y="5465241"/>
                  <a:ext cx="724277" cy="61560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99F164A5-2696-4492-83E2-22EE26753259}"/>
                    </a:ext>
                  </a:extLst>
                </p:cNvPr>
                <p:cNvSpPr txBox="1"/>
                <p:nvPr/>
              </p:nvSpPr>
              <p:spPr>
                <a:xfrm>
                  <a:off x="2356282" y="4471729"/>
                  <a:ext cx="3053163" cy="369332"/>
                </a:xfrm>
                <a:prstGeom prst="rect">
                  <a:avLst/>
                </a:prstGeom>
                <a:noFill/>
              </p:spPr>
              <p:txBody>
                <a:bodyPr wrap="square" rtlCol="0">
                  <a:spAutoFit/>
                </a:bodyPr>
                <a:lstStyle/>
                <a:p>
                  <a:r>
                    <a:rPr lang="en-US" dirty="0">
                      <a:solidFill>
                        <a:schemeClr val="bg1"/>
                      </a:solidFill>
                    </a:rPr>
                    <a:t>No velocity, all height</a:t>
                  </a:r>
                </a:p>
              </p:txBody>
            </p:sp>
            <p:cxnSp>
              <p:nvCxnSpPr>
                <p:cNvPr id="18" name="Straight Arrow Connector 17">
                  <a:extLst>
                    <a:ext uri="{FF2B5EF4-FFF2-40B4-BE49-F238E27FC236}">
                      <a16:creationId xmlns:a16="http://schemas.microsoft.com/office/drawing/2014/main" id="{B2FFBB87-7DA6-4659-9613-CBEC875110C8}"/>
                    </a:ext>
                  </a:extLst>
                </p:cNvPr>
                <p:cNvCxnSpPr/>
                <p:nvPr/>
              </p:nvCxnSpPr>
              <p:spPr>
                <a:xfrm>
                  <a:off x="6067354" y="5762530"/>
                  <a:ext cx="274670" cy="0"/>
                </a:xfrm>
                <a:prstGeom prst="straightConnector1">
                  <a:avLst/>
                </a:prstGeom>
                <a:ln w="635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D88D69FF-481E-4583-BE02-99C8954AF89F}"/>
                    </a:ext>
                  </a:extLst>
                </p:cNvPr>
                <p:cNvCxnSpPr/>
                <p:nvPr/>
              </p:nvCxnSpPr>
              <p:spPr>
                <a:xfrm>
                  <a:off x="4504381" y="5122083"/>
                  <a:ext cx="274670" cy="0"/>
                </a:xfrm>
                <a:prstGeom prst="straightConnector1">
                  <a:avLst/>
                </a:prstGeom>
                <a:ln w="63500">
                  <a:solidFill>
                    <a:srgbClr val="FF000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F22F9D83-4EE1-4D7D-A3F4-863F25250E3F}"/>
                    </a:ext>
                  </a:extLst>
                </p:cNvPr>
                <p:cNvCxnSpPr/>
                <p:nvPr/>
              </p:nvCxnSpPr>
              <p:spPr>
                <a:xfrm flipH="1">
                  <a:off x="2462543" y="5122083"/>
                  <a:ext cx="170205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136E502E-37F9-4404-9E73-4AA2557BF5E5}"/>
                    </a:ext>
                  </a:extLst>
                </p:cNvPr>
                <p:cNvCxnSpPr>
                  <a:cxnSpLocks/>
                </p:cNvCxnSpPr>
                <p:nvPr/>
              </p:nvCxnSpPr>
              <p:spPr>
                <a:xfrm flipH="1" flipV="1">
                  <a:off x="2462543" y="5762530"/>
                  <a:ext cx="3111704" cy="1051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94795D68-55D1-47F9-A9FF-F7A6EC74D9B3}"/>
                    </a:ext>
                  </a:extLst>
                </p:cNvPr>
                <p:cNvSpPr txBox="1"/>
                <p:nvPr/>
              </p:nvSpPr>
              <p:spPr>
                <a:xfrm>
                  <a:off x="2924269" y="5115012"/>
                  <a:ext cx="724277" cy="584775"/>
                </a:xfrm>
                <a:prstGeom prst="rect">
                  <a:avLst/>
                </a:prstGeom>
                <a:noFill/>
              </p:spPr>
              <p:txBody>
                <a:bodyPr wrap="square" rtlCol="0">
                  <a:spAutoFit/>
                </a:bodyPr>
                <a:lstStyle/>
                <a:p>
                  <a:r>
                    <a:rPr lang="en-US" sz="3200" dirty="0">
                      <a:solidFill>
                        <a:srgbClr val="FF0000"/>
                      </a:solidFill>
                    </a:rPr>
                    <a:t>H</a:t>
                  </a:r>
                </a:p>
              </p:txBody>
            </p:sp>
            <p:cxnSp>
              <p:nvCxnSpPr>
                <p:cNvPr id="25" name="Straight Connector 24">
                  <a:extLst>
                    <a:ext uri="{FF2B5EF4-FFF2-40B4-BE49-F238E27FC236}">
                      <a16:creationId xmlns:a16="http://schemas.microsoft.com/office/drawing/2014/main" id="{4CB3633D-ADF3-4E94-81A6-D8EAF5E59F5F}"/>
                    </a:ext>
                  </a:extLst>
                </p:cNvPr>
                <p:cNvCxnSpPr>
                  <a:cxnSpLocks/>
                </p:cNvCxnSpPr>
                <p:nvPr/>
              </p:nvCxnSpPr>
              <p:spPr>
                <a:xfrm flipV="1">
                  <a:off x="2824681" y="5122083"/>
                  <a:ext cx="0" cy="619423"/>
                </a:xfrm>
                <a:prstGeom prst="line">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grpSp>
        </p:grpSp>
      </p:grpSp>
    </p:spTree>
    <p:extLst>
      <p:ext uri="{BB962C8B-B14F-4D97-AF65-F5344CB8AC3E}">
        <p14:creationId xmlns:p14="http://schemas.microsoft.com/office/powerpoint/2010/main" val="231883712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a:bodyPr>
          <a:lstStyle/>
          <a:p>
            <a:r>
              <a:rPr lang="en-CA" dirty="0"/>
              <a:t>Key Concepts</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323265" y="746076"/>
            <a:ext cx="8497469" cy="5444514"/>
          </a:xfrm>
        </p:spPr>
        <p:txBody>
          <a:bodyPr/>
          <a:lstStyle/>
          <a:p>
            <a:pPr marL="0" marR="0">
              <a:spcBef>
                <a:spcPts val="0"/>
              </a:spcBef>
              <a:spcAft>
                <a:spcPts val="0"/>
              </a:spcAft>
            </a:pPr>
            <a:r>
              <a:rPr lang="en-US" sz="3200" dirty="0">
                <a:latin typeface="+mj-lt"/>
                <a:ea typeface="Times New Roman" panose="02020603050405020304" pitchFamily="18" charset="0"/>
              </a:rPr>
              <a:t>S</a:t>
            </a:r>
            <a:r>
              <a:rPr lang="en-US" sz="3200" dirty="0">
                <a:effectLst/>
                <a:latin typeface="+mj-lt"/>
                <a:ea typeface="Times New Roman" panose="02020603050405020304" pitchFamily="18" charset="0"/>
              </a:rPr>
              <a:t>everal concepts affect energy systems:  </a:t>
            </a:r>
          </a:p>
          <a:p>
            <a:pPr marL="750094" lvl="2">
              <a:spcBef>
                <a:spcPts val="0"/>
              </a:spcBef>
              <a:spcAft>
                <a:spcPts val="0"/>
              </a:spcAft>
            </a:pPr>
            <a:r>
              <a:rPr lang="en-US" sz="2425" dirty="0">
                <a:effectLst/>
                <a:latin typeface="+mj-lt"/>
                <a:ea typeface="Times New Roman" panose="02020603050405020304" pitchFamily="18" charset="0"/>
              </a:rPr>
              <a:t>Time, duration </a:t>
            </a:r>
          </a:p>
          <a:p>
            <a:pPr marL="750094" lvl="2">
              <a:spcBef>
                <a:spcPts val="0"/>
              </a:spcBef>
              <a:spcAft>
                <a:spcPts val="0"/>
              </a:spcAft>
            </a:pPr>
            <a:r>
              <a:rPr lang="en-US" sz="2425" dirty="0">
                <a:effectLst/>
                <a:latin typeface="+mj-lt"/>
                <a:ea typeface="Times New Roman" panose="02020603050405020304" pitchFamily="18" charset="0"/>
              </a:rPr>
              <a:t>Temperature </a:t>
            </a:r>
          </a:p>
          <a:p>
            <a:pPr marL="750094" lvl="2">
              <a:spcBef>
                <a:spcPts val="0"/>
              </a:spcBef>
              <a:spcAft>
                <a:spcPts val="0"/>
              </a:spcAft>
            </a:pPr>
            <a:r>
              <a:rPr lang="en-US" sz="2425" dirty="0">
                <a:effectLst/>
                <a:latin typeface="+mj-lt"/>
                <a:ea typeface="Times New Roman" panose="02020603050405020304" pitchFamily="18" charset="0"/>
              </a:rPr>
              <a:t>Distance, area, volume</a:t>
            </a:r>
          </a:p>
          <a:p>
            <a:pPr marL="750094" lvl="2">
              <a:spcBef>
                <a:spcPts val="0"/>
              </a:spcBef>
              <a:spcAft>
                <a:spcPts val="0"/>
              </a:spcAft>
            </a:pPr>
            <a:r>
              <a:rPr lang="en-US" sz="2425" dirty="0">
                <a:effectLst/>
                <a:latin typeface="+mj-lt"/>
                <a:ea typeface="Times New Roman" panose="02020603050405020304" pitchFamily="18" charset="0"/>
              </a:rPr>
              <a:t>Motion, speed, velocity, acceleration </a:t>
            </a:r>
          </a:p>
          <a:p>
            <a:pPr marL="750094" lvl="2">
              <a:spcBef>
                <a:spcPts val="0"/>
              </a:spcBef>
              <a:spcAft>
                <a:spcPts val="0"/>
              </a:spcAft>
            </a:pPr>
            <a:r>
              <a:rPr lang="en-US" sz="2425" dirty="0">
                <a:effectLst/>
                <a:latin typeface="+mj-lt"/>
                <a:ea typeface="Times New Roman" panose="02020603050405020304" pitchFamily="18" charset="0"/>
              </a:rPr>
              <a:t>Mass (solid, liquid, gas)</a:t>
            </a:r>
          </a:p>
          <a:p>
            <a:pPr marL="750094" lvl="2">
              <a:spcBef>
                <a:spcPts val="0"/>
              </a:spcBef>
              <a:spcAft>
                <a:spcPts val="0"/>
              </a:spcAft>
            </a:pPr>
            <a:r>
              <a:rPr lang="en-US" sz="2425" dirty="0">
                <a:effectLst/>
                <a:latin typeface="+mj-lt"/>
                <a:ea typeface="Times New Roman" panose="02020603050405020304" pitchFamily="18" charset="0"/>
              </a:rPr>
              <a:t>Force, (Newton’s first, second and third laws)</a:t>
            </a:r>
            <a:r>
              <a:rPr lang="en-US" sz="2825" dirty="0">
                <a:effectLst/>
                <a:latin typeface="+mj-lt"/>
                <a:ea typeface="Times New Roman" panose="02020603050405020304" pitchFamily="18" charset="0"/>
              </a:rPr>
              <a:t> </a:t>
            </a:r>
          </a:p>
          <a:p>
            <a:pPr marL="0" marR="0">
              <a:spcBef>
                <a:spcPts val="0"/>
              </a:spcBef>
              <a:spcAft>
                <a:spcPts val="0"/>
              </a:spcAft>
            </a:pPr>
            <a:r>
              <a:rPr lang="en-US" sz="3200" dirty="0">
                <a:effectLst/>
                <a:latin typeface="+mj-lt"/>
                <a:ea typeface="Times New Roman" panose="02020603050405020304" pitchFamily="18" charset="0"/>
              </a:rPr>
              <a:t>Is weight a force or a mass?</a:t>
            </a:r>
          </a:p>
          <a:p>
            <a:pPr marL="0" marR="0">
              <a:spcBef>
                <a:spcPts val="0"/>
              </a:spcBef>
              <a:spcAft>
                <a:spcPts val="0"/>
              </a:spcAft>
            </a:pPr>
            <a:r>
              <a:rPr lang="en-US" sz="3200" dirty="0">
                <a:effectLst/>
                <a:latin typeface="+mj-lt"/>
                <a:ea typeface="Times New Roman" panose="02020603050405020304" pitchFamily="18" charset="0"/>
              </a:rPr>
              <a:t>Is 2.2 pounds the same as 1 kilogram?</a:t>
            </a:r>
          </a:p>
          <a:p>
            <a:pPr marL="0" marR="0">
              <a:spcBef>
                <a:spcPts val="0"/>
              </a:spcBef>
              <a:spcAft>
                <a:spcPts val="0"/>
              </a:spcAft>
            </a:pPr>
            <a:r>
              <a:rPr lang="en-US" sz="3200" dirty="0">
                <a:latin typeface="+mj-lt"/>
                <a:ea typeface="Times New Roman" panose="02020603050405020304" pitchFamily="18" charset="0"/>
              </a:rPr>
              <a:t>What is a Newton?</a:t>
            </a:r>
          </a:p>
          <a:p>
            <a:pPr marL="750094" lvl="2">
              <a:spcBef>
                <a:spcPts val="0"/>
              </a:spcBef>
              <a:spcAft>
                <a:spcPts val="0"/>
              </a:spcAft>
            </a:pPr>
            <a:r>
              <a:rPr lang="en-US" sz="2450" dirty="0">
                <a:effectLst/>
                <a:latin typeface="+mj-lt"/>
                <a:ea typeface="Times New Roman" panose="02020603050405020304" pitchFamily="18" charset="0"/>
              </a:rPr>
              <a:t>it is the unit for force in SI</a:t>
            </a:r>
          </a:p>
          <a:p>
            <a:pPr marL="750094" lvl="2">
              <a:spcBef>
                <a:spcPts val="0"/>
              </a:spcBef>
              <a:spcAft>
                <a:spcPts val="0"/>
              </a:spcAft>
            </a:pPr>
            <a:r>
              <a:rPr lang="en-US" sz="2450" dirty="0">
                <a:latin typeface="+mj-lt"/>
                <a:ea typeface="Times New Roman" panose="02020603050405020304" pitchFamily="18" charset="0"/>
              </a:rPr>
              <a:t>Pound unit conceived before the concepts of mass and acceleration were related </a:t>
            </a:r>
            <a:endParaRPr lang="en-US" sz="2450" dirty="0">
              <a:effectLst/>
              <a:latin typeface="+mj-lt"/>
              <a:ea typeface="Times New Roman" panose="02020603050405020304" pitchFamily="18" charset="0"/>
            </a:endParaRPr>
          </a:p>
          <a:p>
            <a:pPr marL="535781" lvl="2" indent="0">
              <a:spcBef>
                <a:spcPts val="0"/>
              </a:spcBef>
              <a:spcAft>
                <a:spcPts val="0"/>
              </a:spcAft>
              <a:buNone/>
            </a:pPr>
            <a:endParaRPr lang="en-US" sz="2450" dirty="0">
              <a:effectLst/>
              <a:latin typeface="+mj-lt"/>
              <a:ea typeface="Times New Roman" panose="02020603050405020304" pitchFamily="18" charset="0"/>
            </a:endParaRPr>
          </a:p>
        </p:txBody>
      </p:sp>
    </p:spTree>
    <p:extLst>
      <p:ext uri="{BB962C8B-B14F-4D97-AF65-F5344CB8AC3E}">
        <p14:creationId xmlns:p14="http://schemas.microsoft.com/office/powerpoint/2010/main" val="34307269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a:bodyPr>
          <a:lstStyle/>
          <a:p>
            <a:r>
              <a:rPr lang="en-CA" dirty="0"/>
              <a:t>Key Concepts</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323265" y="1059829"/>
            <a:ext cx="8497469" cy="5444514"/>
          </a:xfrm>
        </p:spPr>
        <p:txBody>
          <a:bodyPr/>
          <a:lstStyle/>
          <a:p>
            <a:pPr marL="0">
              <a:spcBef>
                <a:spcPts val="0"/>
              </a:spcBef>
              <a:spcAft>
                <a:spcPts val="0"/>
              </a:spcAft>
            </a:pPr>
            <a:r>
              <a:rPr lang="en-US" sz="2800" dirty="0">
                <a:effectLst/>
                <a:latin typeface="+mj-lt"/>
                <a:ea typeface="Times New Roman" panose="02020603050405020304" pitchFamily="18" charset="0"/>
              </a:rPr>
              <a:t>Different measurement systems</a:t>
            </a:r>
          </a:p>
          <a:p>
            <a:pPr marL="750094" lvl="2">
              <a:spcBef>
                <a:spcPts val="0"/>
              </a:spcBef>
              <a:spcAft>
                <a:spcPts val="0"/>
              </a:spcAft>
            </a:pPr>
            <a:r>
              <a:rPr lang="en-US" sz="2800" dirty="0">
                <a:latin typeface="+mj-lt"/>
                <a:ea typeface="Times New Roman" panose="02020603050405020304" pitchFamily="18" charset="0"/>
              </a:rPr>
              <a:t>Imperial, US, Metric (SI)</a:t>
            </a:r>
          </a:p>
          <a:p>
            <a:pPr marL="750094" lvl="2">
              <a:spcBef>
                <a:spcPts val="0"/>
              </a:spcBef>
              <a:spcAft>
                <a:spcPts val="0"/>
              </a:spcAft>
            </a:pPr>
            <a:r>
              <a:rPr lang="en-US" sz="2800" dirty="0">
                <a:effectLst/>
                <a:latin typeface="+mj-lt"/>
                <a:ea typeface="Times New Roman" panose="02020603050405020304" pitchFamily="18" charset="0"/>
              </a:rPr>
              <a:t>mixtures</a:t>
            </a:r>
          </a:p>
          <a:p>
            <a:pPr marL="0">
              <a:spcBef>
                <a:spcPts val="0"/>
              </a:spcBef>
              <a:spcAft>
                <a:spcPts val="0"/>
              </a:spcAft>
            </a:pPr>
            <a:r>
              <a:rPr lang="en-US" sz="2800" dirty="0">
                <a:latin typeface="+mj-lt"/>
                <a:ea typeface="Times New Roman" panose="02020603050405020304" pitchFamily="18" charset="0"/>
              </a:rPr>
              <a:t>Multiple units of measurement</a:t>
            </a:r>
          </a:p>
          <a:p>
            <a:pPr marL="750094" lvl="2">
              <a:spcBef>
                <a:spcPts val="0"/>
              </a:spcBef>
              <a:spcAft>
                <a:spcPts val="0"/>
              </a:spcAft>
            </a:pPr>
            <a:r>
              <a:rPr lang="en-US" sz="2050" dirty="0">
                <a:effectLst/>
                <a:latin typeface="+mj-lt"/>
                <a:ea typeface="Times New Roman" panose="02020603050405020304" pitchFamily="18" charset="0"/>
              </a:rPr>
              <a:t>Standard measurement units have been established to permit common understanding of recorded phenomena</a:t>
            </a:r>
          </a:p>
          <a:p>
            <a:pPr marL="0">
              <a:spcBef>
                <a:spcPts val="0"/>
              </a:spcBef>
              <a:spcAft>
                <a:spcPts val="0"/>
              </a:spcAft>
            </a:pPr>
            <a:r>
              <a:rPr lang="en-US" sz="2800" dirty="0">
                <a:latin typeface="+mj-lt"/>
                <a:ea typeface="Times New Roman" panose="02020603050405020304" pitchFamily="18" charset="0"/>
              </a:rPr>
              <a:t>I</a:t>
            </a:r>
            <a:r>
              <a:rPr lang="en-US" sz="2800" dirty="0">
                <a:effectLst/>
                <a:latin typeface="+mj-lt"/>
                <a:ea typeface="Times New Roman" panose="02020603050405020304" pitchFamily="18" charset="0"/>
              </a:rPr>
              <a:t>mportant to master the math</a:t>
            </a:r>
          </a:p>
          <a:p>
            <a:pPr marL="750094" lvl="2">
              <a:spcBef>
                <a:spcPts val="0"/>
              </a:spcBef>
              <a:spcAft>
                <a:spcPts val="0"/>
              </a:spcAft>
            </a:pPr>
            <a:r>
              <a:rPr lang="en-US" sz="2050" dirty="0">
                <a:effectLst/>
                <a:latin typeface="+mj-lt"/>
                <a:ea typeface="Times New Roman" panose="02020603050405020304" pitchFamily="18" charset="0"/>
              </a:rPr>
              <a:t>required to convert into different units.</a:t>
            </a:r>
          </a:p>
          <a:p>
            <a:pPr marL="0">
              <a:spcBef>
                <a:spcPts val="0"/>
              </a:spcBef>
              <a:spcAft>
                <a:spcPts val="0"/>
              </a:spcAft>
            </a:pPr>
            <a:r>
              <a:rPr lang="en-US" sz="2800" dirty="0">
                <a:latin typeface="+mj-lt"/>
                <a:ea typeface="Times New Roman" panose="02020603050405020304" pitchFamily="18" charset="0"/>
              </a:rPr>
              <a:t>All the math is simpler if you work in metric units.</a:t>
            </a:r>
            <a:r>
              <a:rPr lang="en-US" sz="2800" dirty="0">
                <a:effectLst/>
                <a:latin typeface="+mj-lt"/>
                <a:ea typeface="Times New Roman" panose="02020603050405020304" pitchFamily="18" charset="0"/>
              </a:rPr>
              <a:t> </a:t>
            </a:r>
          </a:p>
          <a:p>
            <a:pPr marL="0">
              <a:spcBef>
                <a:spcPts val="0"/>
              </a:spcBef>
              <a:spcAft>
                <a:spcPts val="0"/>
              </a:spcAft>
            </a:pPr>
            <a:r>
              <a:rPr lang="en-US" sz="2800" dirty="0">
                <a:latin typeface="+mj-lt"/>
                <a:ea typeface="Times New Roman" panose="02020603050405020304" pitchFamily="18" charset="0"/>
              </a:rPr>
              <a:t>We will return to these concepts in later sessions</a:t>
            </a:r>
            <a:endParaRPr lang="en-US" sz="2800" dirty="0">
              <a:effectLst/>
              <a:latin typeface="+mj-lt"/>
              <a:ea typeface="Times New Roman" panose="02020603050405020304" pitchFamily="18" charset="0"/>
            </a:endParaRPr>
          </a:p>
        </p:txBody>
      </p:sp>
    </p:spTree>
    <p:extLst>
      <p:ext uri="{BB962C8B-B14F-4D97-AF65-F5344CB8AC3E}">
        <p14:creationId xmlns:p14="http://schemas.microsoft.com/office/powerpoint/2010/main" val="88289316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a:bodyPr>
          <a:lstStyle/>
          <a:p>
            <a:r>
              <a:rPr lang="en-CA" dirty="0"/>
              <a:t>Energy Concepts</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296105" y="896865"/>
            <a:ext cx="8551790" cy="5444514"/>
          </a:xfrm>
        </p:spPr>
        <p:txBody>
          <a:bodyPr/>
          <a:lstStyle/>
          <a:p>
            <a:pPr marL="0" marR="0">
              <a:spcBef>
                <a:spcPts val="0"/>
              </a:spcBef>
              <a:spcAft>
                <a:spcPts val="0"/>
              </a:spcAft>
            </a:pPr>
            <a:r>
              <a:rPr lang="en-US" sz="2800" dirty="0">
                <a:effectLst/>
                <a:latin typeface="+mj-lt"/>
                <a:ea typeface="Times New Roman" panose="02020603050405020304" pitchFamily="18" charset="0"/>
              </a:rPr>
              <a:t>Advanced scientific concepts used to understand and analyze energy interactions:</a:t>
            </a:r>
          </a:p>
          <a:p>
            <a:pPr marL="375047" lvl="1">
              <a:spcBef>
                <a:spcPts val="0"/>
              </a:spcBef>
              <a:spcAft>
                <a:spcPts val="0"/>
              </a:spcAft>
            </a:pPr>
            <a:r>
              <a:rPr lang="en-US" sz="2425" dirty="0">
                <a:effectLst/>
                <a:latin typeface="+mj-lt"/>
                <a:ea typeface="Times New Roman" panose="02020603050405020304" pitchFamily="18" charset="0"/>
              </a:rPr>
              <a:t>System boundary </a:t>
            </a:r>
          </a:p>
          <a:p>
            <a:pPr marL="375047" lvl="1">
              <a:spcBef>
                <a:spcPts val="0"/>
              </a:spcBef>
              <a:spcAft>
                <a:spcPts val="0"/>
              </a:spcAft>
            </a:pPr>
            <a:r>
              <a:rPr lang="en-US" sz="2425" dirty="0">
                <a:effectLst/>
                <a:latin typeface="+mj-lt"/>
                <a:ea typeface="Times New Roman" panose="02020603050405020304" pitchFamily="18" charset="0"/>
              </a:rPr>
              <a:t>Conservation of mass</a:t>
            </a:r>
          </a:p>
          <a:p>
            <a:pPr marL="375047" lvl="1">
              <a:spcBef>
                <a:spcPts val="0"/>
              </a:spcBef>
              <a:spcAft>
                <a:spcPts val="0"/>
              </a:spcAft>
            </a:pPr>
            <a:r>
              <a:rPr lang="en-US" sz="2425" dirty="0">
                <a:effectLst/>
                <a:latin typeface="+mj-lt"/>
                <a:ea typeface="Times New Roman" panose="02020603050405020304" pitchFamily="18" charset="0"/>
              </a:rPr>
              <a:t>Conservation of energy </a:t>
            </a:r>
          </a:p>
          <a:p>
            <a:pPr marL="750094" lvl="2">
              <a:spcBef>
                <a:spcPts val="0"/>
              </a:spcBef>
              <a:spcAft>
                <a:spcPts val="0"/>
              </a:spcAft>
            </a:pPr>
            <a:r>
              <a:rPr lang="en-US" sz="2050" dirty="0">
                <a:effectLst/>
                <a:latin typeface="+mj-lt"/>
                <a:ea typeface="Times New Roman" panose="02020603050405020304" pitchFamily="18" charset="0"/>
              </a:rPr>
              <a:t>First </a:t>
            </a:r>
            <a:r>
              <a:rPr lang="en-US" sz="2050" dirty="0">
                <a:latin typeface="+mj-lt"/>
                <a:ea typeface="Times New Roman" panose="02020603050405020304" pitchFamily="18" charset="0"/>
              </a:rPr>
              <a:t>L</a:t>
            </a:r>
            <a:r>
              <a:rPr lang="en-US" sz="2050" dirty="0">
                <a:effectLst/>
                <a:latin typeface="+mj-lt"/>
                <a:ea typeface="Times New Roman" panose="02020603050405020304" pitchFamily="18" charset="0"/>
              </a:rPr>
              <a:t>aw of </a:t>
            </a:r>
            <a:r>
              <a:rPr lang="en-US" sz="2050" dirty="0">
                <a:latin typeface="+mj-lt"/>
                <a:ea typeface="Times New Roman" panose="02020603050405020304" pitchFamily="18" charset="0"/>
              </a:rPr>
              <a:t>T</a:t>
            </a:r>
            <a:r>
              <a:rPr lang="en-US" sz="2050" dirty="0">
                <a:effectLst/>
                <a:latin typeface="+mj-lt"/>
                <a:ea typeface="Times New Roman" panose="02020603050405020304" pitchFamily="18" charset="0"/>
              </a:rPr>
              <a:t>hermodynamics, efficiency</a:t>
            </a:r>
          </a:p>
          <a:p>
            <a:pPr marL="375047" lvl="1">
              <a:spcBef>
                <a:spcPts val="0"/>
              </a:spcBef>
              <a:spcAft>
                <a:spcPts val="0"/>
              </a:spcAft>
            </a:pPr>
            <a:r>
              <a:rPr lang="en-US" sz="2425" dirty="0">
                <a:effectLst/>
                <a:latin typeface="+mj-lt"/>
                <a:ea typeface="Times New Roman" panose="02020603050405020304" pitchFamily="18" charset="0"/>
              </a:rPr>
              <a:t>Conservation:</a:t>
            </a:r>
          </a:p>
          <a:p>
            <a:pPr marL="750094" lvl="2">
              <a:spcBef>
                <a:spcPts val="0"/>
              </a:spcBef>
              <a:spcAft>
                <a:spcPts val="0"/>
              </a:spcAft>
            </a:pPr>
            <a:r>
              <a:rPr lang="en-US" sz="2050" dirty="0">
                <a:effectLst/>
                <a:latin typeface="+mj-lt"/>
                <a:ea typeface="Times New Roman" panose="02020603050405020304" pitchFamily="18" charset="0"/>
              </a:rPr>
              <a:t>means that the quantity remains the same: it is conserved</a:t>
            </a:r>
          </a:p>
          <a:p>
            <a:pPr marL="750094" lvl="2">
              <a:spcBef>
                <a:spcPts val="0"/>
              </a:spcBef>
              <a:spcAft>
                <a:spcPts val="0"/>
              </a:spcAft>
            </a:pPr>
            <a:r>
              <a:rPr lang="en-US" sz="2050" dirty="0">
                <a:effectLst/>
                <a:latin typeface="+mj-lt"/>
                <a:ea typeface="Times New Roman" panose="02020603050405020304" pitchFamily="18" charset="0"/>
              </a:rPr>
              <a:t>mass or energy</a:t>
            </a:r>
          </a:p>
          <a:p>
            <a:pPr marL="375047" lvl="1">
              <a:spcBef>
                <a:spcPts val="0"/>
              </a:spcBef>
              <a:spcAft>
                <a:spcPts val="0"/>
              </a:spcAft>
            </a:pPr>
            <a:r>
              <a:rPr lang="en-US" sz="2425" dirty="0">
                <a:effectLst/>
                <a:latin typeface="+mj-lt"/>
                <a:ea typeface="Times New Roman" panose="02020603050405020304" pitchFamily="18" charset="0"/>
              </a:rPr>
              <a:t>Entropy: </a:t>
            </a:r>
          </a:p>
          <a:p>
            <a:pPr marL="750094" lvl="2">
              <a:spcBef>
                <a:spcPts val="0"/>
              </a:spcBef>
              <a:spcAft>
                <a:spcPts val="0"/>
              </a:spcAft>
            </a:pPr>
            <a:r>
              <a:rPr lang="en-US" sz="2050" dirty="0">
                <a:effectLst/>
                <a:latin typeface="+mj-lt"/>
                <a:ea typeface="Times New Roman" panose="02020603050405020304" pitchFamily="18" charset="0"/>
              </a:rPr>
              <a:t>Second Law of Thermodynamics</a:t>
            </a:r>
          </a:p>
          <a:p>
            <a:pPr marL="750094" lvl="2">
              <a:spcBef>
                <a:spcPts val="0"/>
              </a:spcBef>
              <a:spcAft>
                <a:spcPts val="0"/>
              </a:spcAft>
            </a:pPr>
            <a:r>
              <a:rPr lang="en-US" sz="2050" dirty="0">
                <a:latin typeface="+mj-lt"/>
                <a:ea typeface="Times New Roman" panose="02020603050405020304" pitchFamily="18" charset="0"/>
              </a:rPr>
              <a:t>Harder to break than time travel or faster than light travel!</a:t>
            </a:r>
          </a:p>
          <a:p>
            <a:pPr marL="750094" lvl="2">
              <a:spcBef>
                <a:spcPts val="0"/>
              </a:spcBef>
              <a:spcAft>
                <a:spcPts val="0"/>
              </a:spcAft>
            </a:pPr>
            <a:r>
              <a:rPr lang="en-US" sz="2050" dirty="0">
                <a:effectLst/>
                <a:latin typeface="+mj-lt"/>
                <a:ea typeface="Times New Roman" panose="02020603050405020304" pitchFamily="18" charset="0"/>
              </a:rPr>
              <a:t>“No free lunch” means no perpetual motion</a:t>
            </a:r>
            <a:r>
              <a:rPr lang="en-US" sz="2050" dirty="0">
                <a:latin typeface="+mj-lt"/>
                <a:ea typeface="Times New Roman" panose="02020603050405020304" pitchFamily="18" charset="0"/>
              </a:rPr>
              <a:t> machines!</a:t>
            </a:r>
            <a:endParaRPr lang="en-US" sz="2050" dirty="0">
              <a:effectLst/>
              <a:latin typeface="+mj-lt"/>
              <a:ea typeface="Times New Roman" panose="02020603050405020304" pitchFamily="18" charset="0"/>
            </a:endParaRPr>
          </a:p>
          <a:p>
            <a:pPr marL="0">
              <a:spcBef>
                <a:spcPts val="0"/>
              </a:spcBef>
              <a:spcAft>
                <a:spcPts val="0"/>
              </a:spcAft>
            </a:pPr>
            <a:r>
              <a:rPr lang="en-US" sz="2800" dirty="0">
                <a:latin typeface="+mj-lt"/>
                <a:ea typeface="Times New Roman" panose="02020603050405020304" pitchFamily="18" charset="0"/>
              </a:rPr>
              <a:t>More in later sessions</a:t>
            </a:r>
            <a:endParaRPr lang="en-US" sz="2800" dirty="0">
              <a:effectLst/>
              <a:latin typeface="+mj-lt"/>
              <a:ea typeface="Times New Roman" panose="02020603050405020304" pitchFamily="18" charset="0"/>
            </a:endParaRPr>
          </a:p>
        </p:txBody>
      </p:sp>
    </p:spTree>
    <p:extLst>
      <p:ext uri="{BB962C8B-B14F-4D97-AF65-F5344CB8AC3E}">
        <p14:creationId xmlns:p14="http://schemas.microsoft.com/office/powerpoint/2010/main" val="243223815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a:bodyPr>
          <a:lstStyle/>
          <a:p>
            <a:r>
              <a:rPr lang="en-CA" dirty="0"/>
              <a:t>Questions?</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324326" y="911659"/>
            <a:ext cx="3786188" cy="1185814"/>
          </a:xfrm>
        </p:spPr>
        <p:txBody>
          <a:bodyPr/>
          <a:lstStyle/>
          <a:p>
            <a:r>
              <a:rPr lang="en-US" dirty="0"/>
              <a:t>Questions?</a:t>
            </a:r>
          </a:p>
          <a:p>
            <a:r>
              <a:rPr lang="en-US" dirty="0"/>
              <a:t>Other energy sources?</a:t>
            </a:r>
          </a:p>
        </p:txBody>
      </p:sp>
      <p:pic>
        <p:nvPicPr>
          <p:cNvPr id="5" name="Picture 4" descr="Rows of solar panels">
            <a:extLst>
              <a:ext uri="{FF2B5EF4-FFF2-40B4-BE49-F238E27FC236}">
                <a16:creationId xmlns:a16="http://schemas.microsoft.com/office/drawing/2014/main" id="{D9389A85-D920-453F-967F-85966085F7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4326" y="2263056"/>
            <a:ext cx="6456720" cy="4304480"/>
          </a:xfrm>
          <a:prstGeom prst="rect">
            <a:avLst/>
          </a:prstGeom>
        </p:spPr>
      </p:pic>
    </p:spTree>
    <p:extLst>
      <p:ext uri="{BB962C8B-B14F-4D97-AF65-F5344CB8AC3E}">
        <p14:creationId xmlns:p14="http://schemas.microsoft.com/office/powerpoint/2010/main" val="295984069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a:bodyPr>
          <a:lstStyle/>
          <a:p>
            <a:r>
              <a:rPr lang="en-CA" dirty="0"/>
              <a:t>Energy + Efficiency</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5097101" y="1709219"/>
            <a:ext cx="3834935" cy="2853728"/>
          </a:xfrm>
        </p:spPr>
        <p:txBody>
          <a:bodyPr/>
          <a:lstStyle/>
          <a:p>
            <a:pPr marL="0" indent="0">
              <a:buNone/>
            </a:pPr>
            <a:r>
              <a:rPr lang="en-US" dirty="0"/>
              <a:t>2020 Annual Energy Report, December 21, 2021, Belize Energy Unit</a:t>
            </a:r>
          </a:p>
          <a:p>
            <a:endParaRPr lang="en-US" sz="1800" dirty="0">
              <a:hlinkClick r:id="rId2">
                <a:extLst>
                  <a:ext uri="{A12FA001-AC4F-418D-AE19-62706E023703}">
                    <ahyp:hlinkClr xmlns:ahyp="http://schemas.microsoft.com/office/drawing/2018/hyperlinkcolor" val="tx"/>
                  </a:ext>
                </a:extLst>
              </a:hlinkClick>
            </a:endParaRPr>
          </a:p>
          <a:p>
            <a:r>
              <a:rPr lang="en-US" sz="1800" dirty="0">
                <a:hlinkClick r:id="rId2">
                  <a:extLst>
                    <a:ext uri="{A12FA001-AC4F-418D-AE19-62706E023703}">
                      <ahyp:hlinkClr xmlns:ahyp="http://schemas.microsoft.com/office/drawing/2018/hyperlinkcolor" val="tx"/>
                    </a:ext>
                  </a:extLst>
                </a:hlinkClick>
              </a:rPr>
              <a:t>https://energy.gov.bz/2020-annual-energy-report/</a:t>
            </a:r>
            <a:r>
              <a:rPr lang="en-US" sz="1800" dirty="0"/>
              <a:t>.”</a:t>
            </a:r>
          </a:p>
        </p:txBody>
      </p:sp>
      <p:pic>
        <p:nvPicPr>
          <p:cNvPr id="5" name="Picture 4">
            <a:extLst>
              <a:ext uri="{FF2B5EF4-FFF2-40B4-BE49-F238E27FC236}">
                <a16:creationId xmlns:a16="http://schemas.microsoft.com/office/drawing/2014/main" id="{43ADF7B0-6284-459C-B857-D2950C50B43F}"/>
              </a:ext>
            </a:extLst>
          </p:cNvPr>
          <p:cNvPicPr>
            <a:picLocks noChangeAspect="1"/>
          </p:cNvPicPr>
          <p:nvPr/>
        </p:nvPicPr>
        <p:blipFill>
          <a:blip r:embed="rId3"/>
          <a:stretch>
            <a:fillRect/>
          </a:stretch>
        </p:blipFill>
        <p:spPr>
          <a:xfrm>
            <a:off x="-1" y="675204"/>
            <a:ext cx="4952247" cy="6182796"/>
          </a:xfrm>
          <a:prstGeom prst="rect">
            <a:avLst/>
          </a:prstGeom>
        </p:spPr>
      </p:pic>
    </p:spTree>
    <p:extLst>
      <p:ext uri="{BB962C8B-B14F-4D97-AF65-F5344CB8AC3E}">
        <p14:creationId xmlns:p14="http://schemas.microsoft.com/office/powerpoint/2010/main" val="30937135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a:bodyPr>
          <a:lstStyle/>
          <a:p>
            <a:r>
              <a:rPr lang="en-CA" dirty="0"/>
              <a:t>Energy + Efficiency</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333376" y="876299"/>
            <a:ext cx="8591550" cy="5629275"/>
          </a:xfrm>
        </p:spPr>
        <p:txBody>
          <a:bodyPr/>
          <a:lstStyle/>
          <a:p>
            <a:pPr marL="0" indent="0">
              <a:buNone/>
            </a:pPr>
            <a:r>
              <a:rPr lang="en-US" dirty="0"/>
              <a:t>2020 Annual Energy Report:</a:t>
            </a:r>
          </a:p>
          <a:p>
            <a:pPr marL="0" indent="0">
              <a:buNone/>
            </a:pPr>
            <a:endParaRPr lang="en-US" dirty="0"/>
          </a:p>
          <a:p>
            <a:pPr marL="0" indent="0">
              <a:buNone/>
            </a:pPr>
            <a:r>
              <a:rPr lang="en-US" dirty="0"/>
              <a:t>“The capacity to do work (Energy) is one of the </a:t>
            </a:r>
            <a:r>
              <a:rPr lang="en-US" b="1" i="1" u="sng" dirty="0"/>
              <a:t>most influential factors as an input for economic development. </a:t>
            </a:r>
          </a:p>
          <a:p>
            <a:pPr marL="0" indent="0">
              <a:buNone/>
            </a:pPr>
            <a:r>
              <a:rPr lang="en-US" dirty="0"/>
              <a:t>Given a tangible perspective, it can be said that energy use is the main driver of economic productivity and industrial growth; thus, is considered central to the operation of any modern economy (Asghar, 2008). From a physical viewpoint, energy should be seen beyond dollars and cents with respect placed on socio-economic, political, and environmental factors as well.”</a:t>
            </a:r>
          </a:p>
        </p:txBody>
      </p:sp>
    </p:spTree>
    <p:extLst>
      <p:ext uri="{BB962C8B-B14F-4D97-AF65-F5344CB8AC3E}">
        <p14:creationId xmlns:p14="http://schemas.microsoft.com/office/powerpoint/2010/main" val="191116710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a:bodyPr>
          <a:lstStyle/>
          <a:p>
            <a:r>
              <a:rPr lang="en-CA" dirty="0"/>
              <a:t>Primary Energy Supply</a:t>
            </a:r>
          </a:p>
        </p:txBody>
      </p:sp>
      <p:graphicFrame>
        <p:nvGraphicFramePr>
          <p:cNvPr id="8" name="Chart 7">
            <a:extLst>
              <a:ext uri="{FF2B5EF4-FFF2-40B4-BE49-F238E27FC236}">
                <a16:creationId xmlns:a16="http://schemas.microsoft.com/office/drawing/2014/main" id="{543702D1-5544-407A-A6BF-2BC932251805}"/>
              </a:ext>
            </a:extLst>
          </p:cNvPr>
          <p:cNvGraphicFramePr>
            <a:graphicFrameLocks/>
          </p:cNvGraphicFramePr>
          <p:nvPr>
            <p:extLst>
              <p:ext uri="{D42A27DB-BD31-4B8C-83A1-F6EECF244321}">
                <p14:modId xmlns:p14="http://schemas.microsoft.com/office/powerpoint/2010/main" val="2176027199"/>
              </p:ext>
            </p:extLst>
          </p:nvPr>
        </p:nvGraphicFramePr>
        <p:xfrm>
          <a:off x="0" y="0"/>
          <a:ext cx="9144000" cy="6858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53725512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1683BC-C083-4A9B-A5C9-ED3B319C7416}"/>
              </a:ext>
            </a:extLst>
          </p:cNvPr>
          <p:cNvSpPr>
            <a:spLocks noGrp="1"/>
          </p:cNvSpPr>
          <p:nvPr>
            <p:ph type="title"/>
          </p:nvPr>
        </p:nvSpPr>
        <p:spPr/>
        <p:txBody>
          <a:bodyPr/>
          <a:lstStyle/>
          <a:p>
            <a:r>
              <a:rPr lang="en-US" dirty="0"/>
              <a:t>Energy Supply - Notes</a:t>
            </a:r>
          </a:p>
        </p:txBody>
      </p:sp>
      <p:sp>
        <p:nvSpPr>
          <p:cNvPr id="3" name="Content Placeholder 2">
            <a:extLst>
              <a:ext uri="{FF2B5EF4-FFF2-40B4-BE49-F238E27FC236}">
                <a16:creationId xmlns:a16="http://schemas.microsoft.com/office/drawing/2014/main" id="{7A510E9D-E3BB-41CE-8140-5FBB4B775283}"/>
              </a:ext>
            </a:extLst>
          </p:cNvPr>
          <p:cNvSpPr>
            <a:spLocks noGrp="1"/>
          </p:cNvSpPr>
          <p:nvPr>
            <p:ph sz="half" idx="1"/>
          </p:nvPr>
        </p:nvSpPr>
        <p:spPr>
          <a:xfrm>
            <a:off x="324325" y="631056"/>
            <a:ext cx="8258359" cy="7136818"/>
          </a:xfrm>
        </p:spPr>
        <p:txBody>
          <a:bodyPr/>
          <a:lstStyle/>
          <a:p>
            <a:r>
              <a:rPr lang="en-US" dirty="0">
                <a:solidFill>
                  <a:schemeClr val="accent6"/>
                </a:solidFill>
              </a:rPr>
              <a:t>Crude oil </a:t>
            </a:r>
          </a:p>
          <a:p>
            <a:pPr lvl="1"/>
            <a:r>
              <a:rPr lang="en-US" dirty="0"/>
              <a:t>some export, some industrial use, declining</a:t>
            </a:r>
          </a:p>
          <a:p>
            <a:r>
              <a:rPr lang="en-US" dirty="0">
                <a:solidFill>
                  <a:schemeClr val="accent6"/>
                </a:solidFill>
              </a:rPr>
              <a:t>Natural gas</a:t>
            </a:r>
          </a:p>
          <a:p>
            <a:pPr lvl="1"/>
            <a:r>
              <a:rPr lang="en-US" dirty="0"/>
              <a:t>small amount used in oilfield</a:t>
            </a:r>
          </a:p>
          <a:p>
            <a:r>
              <a:rPr lang="en-US" dirty="0">
                <a:solidFill>
                  <a:srgbClr val="FFFF00"/>
                </a:solidFill>
              </a:rPr>
              <a:t>Hydro</a:t>
            </a:r>
          </a:p>
          <a:p>
            <a:pPr lvl="1"/>
            <a:r>
              <a:rPr lang="en-US" dirty="0"/>
              <a:t>Several sources, requires regular rainfall</a:t>
            </a:r>
          </a:p>
          <a:p>
            <a:r>
              <a:rPr lang="en-US" dirty="0">
                <a:solidFill>
                  <a:srgbClr val="FFFF00"/>
                </a:solidFill>
              </a:rPr>
              <a:t>Solar PV</a:t>
            </a:r>
          </a:p>
          <a:p>
            <a:pPr lvl="1"/>
            <a:r>
              <a:rPr lang="en-US" dirty="0"/>
              <a:t>small grid array, off grid </a:t>
            </a:r>
            <a:r>
              <a:rPr lang="en-US" u="sng" dirty="0"/>
              <a:t>not counted</a:t>
            </a:r>
          </a:p>
          <a:p>
            <a:r>
              <a:rPr lang="en-US" dirty="0">
                <a:solidFill>
                  <a:srgbClr val="FFFF00"/>
                </a:solidFill>
              </a:rPr>
              <a:t>Wind</a:t>
            </a:r>
          </a:p>
          <a:p>
            <a:pPr lvl="1"/>
            <a:r>
              <a:rPr lang="en-US" dirty="0"/>
              <a:t>no grid wind, off grid wind </a:t>
            </a:r>
            <a:r>
              <a:rPr lang="en-US" u="sng" dirty="0"/>
              <a:t>not counted</a:t>
            </a:r>
          </a:p>
          <a:p>
            <a:r>
              <a:rPr lang="en-US" dirty="0">
                <a:solidFill>
                  <a:srgbClr val="92D050"/>
                </a:solidFill>
              </a:rPr>
              <a:t>Firewood</a:t>
            </a:r>
          </a:p>
          <a:p>
            <a:pPr lvl="1"/>
            <a:r>
              <a:rPr lang="en-US" u="sng" dirty="0"/>
              <a:t>estimated</a:t>
            </a:r>
            <a:r>
              <a:rPr lang="en-US" dirty="0"/>
              <a:t>, used in industry, residential use</a:t>
            </a:r>
          </a:p>
          <a:p>
            <a:r>
              <a:rPr lang="en-US" dirty="0">
                <a:solidFill>
                  <a:srgbClr val="92D050"/>
                </a:solidFill>
              </a:rPr>
              <a:t>Bagasse</a:t>
            </a:r>
            <a:r>
              <a:rPr lang="en-US" dirty="0"/>
              <a:t>: </a:t>
            </a:r>
            <a:r>
              <a:rPr lang="en-US" sz="2000" dirty="0"/>
              <a:t>used in industry for heat and electricity generation</a:t>
            </a:r>
          </a:p>
        </p:txBody>
      </p:sp>
      <p:sp>
        <p:nvSpPr>
          <p:cNvPr id="4" name="Content Placeholder 2">
            <a:extLst>
              <a:ext uri="{FF2B5EF4-FFF2-40B4-BE49-F238E27FC236}">
                <a16:creationId xmlns:a16="http://schemas.microsoft.com/office/drawing/2014/main" id="{A6F0453C-BA64-4782-BA32-CB2AF5A0AC90}"/>
              </a:ext>
            </a:extLst>
          </p:cNvPr>
          <p:cNvSpPr txBox="1">
            <a:spLocks/>
          </p:cNvSpPr>
          <p:nvPr/>
        </p:nvSpPr>
        <p:spPr bwMode="auto">
          <a:xfrm>
            <a:off x="6717671" y="129767"/>
            <a:ext cx="2426329" cy="31838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21469" indent="-321469" algn="l" rtl="0" eaLnBrk="1" fontAlgn="base" hangingPunct="1">
              <a:spcBef>
                <a:spcPct val="20000"/>
              </a:spcBef>
              <a:spcAft>
                <a:spcPct val="0"/>
              </a:spcAft>
              <a:buFont typeface="Arial" panose="020B0604020202020204" pitchFamily="34" charset="0"/>
              <a:buChar char="•"/>
              <a:defRPr sz="2625" kern="1200">
                <a:solidFill>
                  <a:schemeClr val="bg1"/>
                </a:solidFill>
                <a:latin typeface="+mn-lt"/>
                <a:ea typeface="+mn-ea"/>
                <a:cs typeface="+mn-cs"/>
              </a:defRPr>
            </a:lvl1pPr>
            <a:lvl2pPr marL="696516" indent="-267891" algn="l" rtl="0" eaLnBrk="1" fontAlgn="base" hangingPunct="1">
              <a:spcBef>
                <a:spcPct val="20000"/>
              </a:spcBef>
              <a:spcAft>
                <a:spcPct val="0"/>
              </a:spcAft>
              <a:buFont typeface="Arial" panose="020B0604020202020204" pitchFamily="34" charset="0"/>
              <a:buChar char="–"/>
              <a:defRPr sz="2250" kern="1200">
                <a:solidFill>
                  <a:schemeClr val="bg1"/>
                </a:solidFill>
                <a:latin typeface="+mn-lt"/>
                <a:ea typeface="+mn-ea"/>
                <a:cs typeface="+mn-cs"/>
              </a:defRPr>
            </a:lvl2pPr>
            <a:lvl3pPr marL="1071563" indent="-214313" algn="l" rtl="0" eaLnBrk="1" fontAlgn="base" hangingPunct="1">
              <a:spcBef>
                <a:spcPct val="20000"/>
              </a:spcBef>
              <a:spcAft>
                <a:spcPct val="0"/>
              </a:spcAft>
              <a:buFont typeface="Arial" panose="020B0604020202020204" pitchFamily="34" charset="0"/>
              <a:buChar char="•"/>
              <a:defRPr sz="1875" kern="1200">
                <a:solidFill>
                  <a:schemeClr val="bg1"/>
                </a:solidFill>
                <a:latin typeface="+mn-lt"/>
                <a:ea typeface="+mn-ea"/>
                <a:cs typeface="+mn-cs"/>
              </a:defRPr>
            </a:lvl3pPr>
            <a:lvl4pPr marL="1500188" indent="-214313" algn="l" rtl="0" eaLnBrk="1" fontAlgn="base" hangingPunct="1">
              <a:spcBef>
                <a:spcPct val="20000"/>
              </a:spcBef>
              <a:spcAft>
                <a:spcPct val="0"/>
              </a:spcAft>
              <a:buFont typeface="Arial" panose="020B0604020202020204" pitchFamily="34" charset="0"/>
              <a:buChar char="–"/>
              <a:defRPr sz="1688" kern="1200">
                <a:solidFill>
                  <a:schemeClr val="bg1"/>
                </a:solidFill>
                <a:latin typeface="+mn-lt"/>
                <a:ea typeface="+mn-ea"/>
                <a:cs typeface="+mn-cs"/>
              </a:defRPr>
            </a:lvl4pPr>
            <a:lvl5pPr marL="1928813" indent="-214313" algn="l" rtl="0" eaLnBrk="1" fontAlgn="base" hangingPunct="1">
              <a:spcBef>
                <a:spcPct val="20000"/>
              </a:spcBef>
              <a:spcAft>
                <a:spcPct val="0"/>
              </a:spcAft>
              <a:buFont typeface="Arial" panose="020B0604020202020204" pitchFamily="34" charset="0"/>
              <a:buChar char="»"/>
              <a:defRPr sz="1688" kern="1200">
                <a:solidFill>
                  <a:schemeClr val="bg1"/>
                </a:solidFill>
                <a:latin typeface="+mn-lt"/>
                <a:ea typeface="+mn-ea"/>
                <a:cs typeface="+mn-cs"/>
              </a:defRPr>
            </a:lvl5pPr>
            <a:lvl6pPr marL="2357438" indent="-214313" algn="l" defTabSz="857250" rtl="0" eaLnBrk="1" latinLnBrk="0" hangingPunct="1">
              <a:spcBef>
                <a:spcPct val="20000"/>
              </a:spcBef>
              <a:buFont typeface="Arial" pitchFamily="34" charset="0"/>
              <a:buChar char="•"/>
              <a:defRPr sz="1688" kern="1200">
                <a:solidFill>
                  <a:schemeClr val="tx1"/>
                </a:solidFill>
                <a:latin typeface="+mn-lt"/>
                <a:ea typeface="+mn-ea"/>
                <a:cs typeface="+mn-cs"/>
              </a:defRPr>
            </a:lvl6pPr>
            <a:lvl7pPr marL="2786063" indent="-214313" algn="l" defTabSz="857250" rtl="0" eaLnBrk="1" latinLnBrk="0" hangingPunct="1">
              <a:spcBef>
                <a:spcPct val="20000"/>
              </a:spcBef>
              <a:buFont typeface="Arial" pitchFamily="34" charset="0"/>
              <a:buChar char="•"/>
              <a:defRPr sz="1688" kern="1200">
                <a:solidFill>
                  <a:schemeClr val="tx1"/>
                </a:solidFill>
                <a:latin typeface="+mn-lt"/>
                <a:ea typeface="+mn-ea"/>
                <a:cs typeface="+mn-cs"/>
              </a:defRPr>
            </a:lvl7pPr>
            <a:lvl8pPr marL="3214688" indent="-214313" algn="l" defTabSz="857250" rtl="0" eaLnBrk="1" latinLnBrk="0" hangingPunct="1">
              <a:spcBef>
                <a:spcPct val="20000"/>
              </a:spcBef>
              <a:buFont typeface="Arial" pitchFamily="34" charset="0"/>
              <a:buChar char="•"/>
              <a:defRPr sz="1688" kern="1200">
                <a:solidFill>
                  <a:schemeClr val="tx1"/>
                </a:solidFill>
                <a:latin typeface="+mn-lt"/>
                <a:ea typeface="+mn-ea"/>
                <a:cs typeface="+mn-cs"/>
              </a:defRPr>
            </a:lvl8pPr>
            <a:lvl9pPr marL="3643313" indent="-214313" algn="l" defTabSz="857250" rtl="0" eaLnBrk="1" latinLnBrk="0" hangingPunct="1">
              <a:spcBef>
                <a:spcPct val="20000"/>
              </a:spcBef>
              <a:buFont typeface="Arial" pitchFamily="34" charset="0"/>
              <a:buChar char="•"/>
              <a:defRPr sz="1688" kern="1200">
                <a:solidFill>
                  <a:schemeClr val="tx1"/>
                </a:solidFill>
                <a:latin typeface="+mn-lt"/>
                <a:ea typeface="+mn-ea"/>
                <a:cs typeface="+mn-cs"/>
              </a:defRPr>
            </a:lvl9pPr>
          </a:lstStyle>
          <a:p>
            <a:pPr marL="0" indent="0">
              <a:buNone/>
            </a:pPr>
            <a:r>
              <a:rPr lang="en-US" dirty="0">
                <a:solidFill>
                  <a:schemeClr val="accent6"/>
                </a:solidFill>
              </a:rPr>
              <a:t>High Carbon Fossil Fuel</a:t>
            </a:r>
          </a:p>
          <a:p>
            <a:pPr marL="0" indent="0">
              <a:buNone/>
            </a:pPr>
            <a:r>
              <a:rPr lang="en-US" dirty="0">
                <a:solidFill>
                  <a:srgbClr val="FFFF00"/>
                </a:solidFill>
              </a:rPr>
              <a:t>Low carbon renewable</a:t>
            </a:r>
          </a:p>
          <a:p>
            <a:pPr marL="0" indent="0">
              <a:buNone/>
            </a:pPr>
            <a:r>
              <a:rPr lang="en-US" dirty="0">
                <a:solidFill>
                  <a:srgbClr val="92D050"/>
                </a:solidFill>
              </a:rPr>
              <a:t>Carbon emitting renewable</a:t>
            </a:r>
          </a:p>
        </p:txBody>
      </p:sp>
    </p:spTree>
    <p:extLst>
      <p:ext uri="{BB962C8B-B14F-4D97-AF65-F5344CB8AC3E}">
        <p14:creationId xmlns:p14="http://schemas.microsoft.com/office/powerpoint/2010/main" val="4233182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a:bodyPr>
          <a:lstStyle/>
          <a:p>
            <a:r>
              <a:rPr lang="en-CA" dirty="0"/>
              <a:t>Energy Efficiency is a Science</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428625" y="914400"/>
            <a:ext cx="7715250" cy="4295775"/>
          </a:xfrm>
        </p:spPr>
        <p:txBody>
          <a:bodyPr/>
          <a:lstStyle/>
          <a:p>
            <a:r>
              <a:rPr lang="en-US" dirty="0"/>
              <a:t>Science: the </a:t>
            </a:r>
            <a:r>
              <a:rPr lang="en-US" sz="3200" b="1" dirty="0">
                <a:ln>
                  <a:solidFill>
                    <a:schemeClr val="bg1"/>
                  </a:solidFill>
                </a:ln>
                <a:solidFill>
                  <a:schemeClr val="bg1">
                    <a:lumMod val="50000"/>
                  </a:schemeClr>
                </a:solidFill>
              </a:rPr>
              <a:t>intellectual</a:t>
            </a:r>
            <a:r>
              <a:rPr lang="en-US" dirty="0"/>
              <a:t> and </a:t>
            </a:r>
            <a:r>
              <a:rPr lang="en-US" sz="3200" b="1" dirty="0">
                <a:solidFill>
                  <a:schemeClr val="accent3">
                    <a:lumMod val="60000"/>
                    <a:lumOff val="40000"/>
                  </a:schemeClr>
                </a:solidFill>
                <a:latin typeface="Stencil" panose="040409050D0802020404" pitchFamily="82" charset="0"/>
              </a:rPr>
              <a:t>practical</a:t>
            </a:r>
            <a:r>
              <a:rPr lang="en-US" dirty="0"/>
              <a:t> activity encompassing the </a:t>
            </a:r>
            <a:r>
              <a:rPr lang="en-US" sz="3200" b="1" dirty="0">
                <a:solidFill>
                  <a:schemeClr val="tx1"/>
                </a:solidFill>
                <a:latin typeface="OCRA" panose="020B7200000000000000" pitchFamily="34" charset="0"/>
              </a:rPr>
              <a:t>systematic</a:t>
            </a:r>
            <a:r>
              <a:rPr lang="en-US" sz="3200" b="1" dirty="0"/>
              <a:t> </a:t>
            </a:r>
            <a:r>
              <a:rPr lang="en-US" sz="3200" b="1" dirty="0">
                <a:solidFill>
                  <a:schemeClr val="accent6">
                    <a:lumMod val="75000"/>
                  </a:schemeClr>
                </a:solidFill>
                <a:latin typeface="Forte" panose="03060902040502070203" pitchFamily="66" charset="0"/>
              </a:rPr>
              <a:t>study</a:t>
            </a:r>
            <a:r>
              <a:rPr lang="en-US" sz="3200" b="1" dirty="0"/>
              <a:t> </a:t>
            </a:r>
            <a:r>
              <a:rPr lang="en-US" dirty="0"/>
              <a:t>of the structure and behavior of the physical and natural world through </a:t>
            </a:r>
            <a:r>
              <a:rPr lang="en-US" sz="3200" b="1" dirty="0">
                <a:solidFill>
                  <a:srgbClr val="FFFF00"/>
                </a:solidFill>
                <a:latin typeface="Bauhaus 93" panose="04030905020B02020C02" pitchFamily="82" charset="0"/>
              </a:rPr>
              <a:t>observation</a:t>
            </a:r>
            <a:r>
              <a:rPr lang="en-US" dirty="0"/>
              <a:t>, </a:t>
            </a:r>
            <a:r>
              <a:rPr lang="en-US" sz="3200" b="1" dirty="0">
                <a:solidFill>
                  <a:srgbClr val="00B0F0"/>
                </a:solidFill>
                <a:latin typeface="Arial Narrow" panose="020B0606020202030204" pitchFamily="34" charset="0"/>
              </a:rPr>
              <a:t>measurement</a:t>
            </a:r>
            <a:r>
              <a:rPr lang="en-US" dirty="0"/>
              <a:t>, and </a:t>
            </a:r>
            <a:r>
              <a:rPr lang="en-US" sz="3200" b="1" dirty="0">
                <a:solidFill>
                  <a:srgbClr val="FFC000"/>
                </a:solidFill>
                <a:latin typeface="Comic Sans MS" panose="030F0702030302020204" pitchFamily="66" charset="0"/>
              </a:rPr>
              <a:t>experiment</a:t>
            </a:r>
            <a:r>
              <a:rPr lang="en-US" dirty="0"/>
              <a:t>.</a:t>
            </a:r>
          </a:p>
          <a:p>
            <a:pPr lvl="1"/>
            <a:r>
              <a:rPr lang="en-US" dirty="0"/>
              <a:t>Mathematics, Algebra, Geometry</a:t>
            </a:r>
          </a:p>
          <a:p>
            <a:pPr lvl="1"/>
            <a:r>
              <a:rPr lang="en-US" dirty="0"/>
              <a:t>Physics of electricity, motion, heat and energy </a:t>
            </a:r>
          </a:p>
          <a:p>
            <a:pPr lvl="1"/>
            <a:r>
              <a:rPr lang="en-US" u="sng" dirty="0"/>
              <a:t>Communication</a:t>
            </a:r>
            <a:r>
              <a:rPr lang="en-US" dirty="0"/>
              <a:t> </a:t>
            </a:r>
          </a:p>
          <a:p>
            <a:pPr lvl="2"/>
            <a:r>
              <a:rPr lang="en-US" dirty="0"/>
              <a:t>for collaboration, clarity, precision and understanding</a:t>
            </a:r>
          </a:p>
        </p:txBody>
      </p:sp>
      <p:pic>
        <p:nvPicPr>
          <p:cNvPr id="15" name="Picture 14" descr="Stopwatch">
            <a:extLst>
              <a:ext uri="{FF2B5EF4-FFF2-40B4-BE49-F238E27FC236}">
                <a16:creationId xmlns:a16="http://schemas.microsoft.com/office/drawing/2014/main" id="{C8DF5D07-0D30-4D72-B0CF-2E4201C19C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197273"/>
            <a:ext cx="2000250" cy="1174952"/>
          </a:xfrm>
          <a:prstGeom prst="rect">
            <a:avLst/>
          </a:prstGeom>
        </p:spPr>
      </p:pic>
      <p:pic>
        <p:nvPicPr>
          <p:cNvPr id="17" name="Picture 16" descr="Architects working on a blueprint">
            <a:extLst>
              <a:ext uri="{FF2B5EF4-FFF2-40B4-BE49-F238E27FC236}">
                <a16:creationId xmlns:a16="http://schemas.microsoft.com/office/drawing/2014/main" id="{D41BFB97-31F6-4212-8E15-B604DC38A0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00250" y="5197273"/>
            <a:ext cx="1743075" cy="1162050"/>
          </a:xfrm>
          <a:prstGeom prst="rect">
            <a:avLst/>
          </a:prstGeom>
        </p:spPr>
      </p:pic>
      <p:pic>
        <p:nvPicPr>
          <p:cNvPr id="19" name="Picture 18" descr="Confident student solving physics equations at a whiteboard">
            <a:extLst>
              <a:ext uri="{FF2B5EF4-FFF2-40B4-BE49-F238E27FC236}">
                <a16:creationId xmlns:a16="http://schemas.microsoft.com/office/drawing/2014/main" id="{02AF4B8D-DCAD-4397-8708-8A271EA20A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43325" y="5203724"/>
            <a:ext cx="1762428" cy="1174952"/>
          </a:xfrm>
          <a:prstGeom prst="rect">
            <a:avLst/>
          </a:prstGeom>
        </p:spPr>
      </p:pic>
      <p:pic>
        <p:nvPicPr>
          <p:cNvPr id="21" name="Picture 20" descr="Worker scanning inventory">
            <a:extLst>
              <a:ext uri="{FF2B5EF4-FFF2-40B4-BE49-F238E27FC236}">
                <a16:creationId xmlns:a16="http://schemas.microsoft.com/office/drawing/2014/main" id="{2773AF1A-8D7C-42E8-BE6B-EDB55C7E967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85969" y="5203724"/>
            <a:ext cx="1762859" cy="1174952"/>
          </a:xfrm>
          <a:prstGeom prst="rect">
            <a:avLst/>
          </a:prstGeom>
        </p:spPr>
      </p:pic>
      <p:pic>
        <p:nvPicPr>
          <p:cNvPr id="23" name="Picture 22" descr="Steel towers, high voltage wires, stretching to the sunset">
            <a:extLst>
              <a:ext uri="{FF2B5EF4-FFF2-40B4-BE49-F238E27FC236}">
                <a16:creationId xmlns:a16="http://schemas.microsoft.com/office/drawing/2014/main" id="{A210A6DD-B44C-45CC-B8CD-6CE6BB01ACB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48397" y="5203724"/>
            <a:ext cx="1895603" cy="1162050"/>
          </a:xfrm>
          <a:prstGeom prst="rect">
            <a:avLst/>
          </a:prstGeom>
        </p:spPr>
      </p:pic>
    </p:spTree>
    <p:extLst>
      <p:ext uri="{BB962C8B-B14F-4D97-AF65-F5344CB8AC3E}">
        <p14:creationId xmlns:p14="http://schemas.microsoft.com/office/powerpoint/2010/main" val="15994454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1683BC-C083-4A9B-A5C9-ED3B319C7416}"/>
              </a:ext>
            </a:extLst>
          </p:cNvPr>
          <p:cNvSpPr>
            <a:spLocks noGrp="1"/>
          </p:cNvSpPr>
          <p:nvPr>
            <p:ph type="title"/>
          </p:nvPr>
        </p:nvSpPr>
        <p:spPr/>
        <p:txBody>
          <a:bodyPr/>
          <a:lstStyle/>
          <a:p>
            <a:r>
              <a:rPr lang="en-US" dirty="0"/>
              <a:t>Energy Supply Notes</a:t>
            </a:r>
          </a:p>
        </p:txBody>
      </p:sp>
      <p:sp>
        <p:nvSpPr>
          <p:cNvPr id="3" name="Content Placeholder 2">
            <a:extLst>
              <a:ext uri="{FF2B5EF4-FFF2-40B4-BE49-F238E27FC236}">
                <a16:creationId xmlns:a16="http://schemas.microsoft.com/office/drawing/2014/main" id="{7A510E9D-E3BB-41CE-8140-5FBB4B775283}"/>
              </a:ext>
            </a:extLst>
          </p:cNvPr>
          <p:cNvSpPr>
            <a:spLocks noGrp="1"/>
          </p:cNvSpPr>
          <p:nvPr>
            <p:ph sz="half" idx="1"/>
          </p:nvPr>
        </p:nvSpPr>
        <p:spPr>
          <a:xfrm>
            <a:off x="324325" y="857392"/>
            <a:ext cx="8258359" cy="5652050"/>
          </a:xfrm>
        </p:spPr>
        <p:txBody>
          <a:bodyPr/>
          <a:lstStyle/>
          <a:p>
            <a:r>
              <a:rPr lang="en-US" dirty="0">
                <a:solidFill>
                  <a:schemeClr val="accent6"/>
                </a:solidFill>
              </a:rPr>
              <a:t>Imported Electricity</a:t>
            </a:r>
          </a:p>
          <a:p>
            <a:pPr lvl="1"/>
            <a:r>
              <a:rPr lang="en-US" dirty="0"/>
              <a:t>grid electricity from CFE in Mexico, fossil dominated</a:t>
            </a:r>
          </a:p>
          <a:p>
            <a:r>
              <a:rPr lang="en-US" dirty="0">
                <a:solidFill>
                  <a:schemeClr val="accent6"/>
                </a:solidFill>
              </a:rPr>
              <a:t>LPG</a:t>
            </a:r>
          </a:p>
          <a:p>
            <a:pPr lvl="1"/>
            <a:r>
              <a:rPr lang="en-US" dirty="0"/>
              <a:t>Liquid Petroleum Gas, Butane</a:t>
            </a:r>
          </a:p>
          <a:p>
            <a:r>
              <a:rPr lang="en-US" dirty="0">
                <a:solidFill>
                  <a:schemeClr val="accent6"/>
                </a:solidFill>
              </a:rPr>
              <a:t>Gasoline</a:t>
            </a:r>
          </a:p>
          <a:p>
            <a:pPr lvl="1"/>
            <a:r>
              <a:rPr lang="en-US" dirty="0"/>
              <a:t>Transport fuel</a:t>
            </a:r>
          </a:p>
          <a:p>
            <a:r>
              <a:rPr lang="en-US" dirty="0">
                <a:solidFill>
                  <a:schemeClr val="accent6"/>
                </a:solidFill>
              </a:rPr>
              <a:t>Kerosene</a:t>
            </a:r>
          </a:p>
          <a:p>
            <a:pPr lvl="1"/>
            <a:r>
              <a:rPr lang="en-US" dirty="0"/>
              <a:t>various use, some lighting</a:t>
            </a:r>
          </a:p>
          <a:p>
            <a:r>
              <a:rPr lang="en-US" dirty="0">
                <a:solidFill>
                  <a:schemeClr val="accent6"/>
                </a:solidFill>
              </a:rPr>
              <a:t>Diesel</a:t>
            </a:r>
          </a:p>
          <a:p>
            <a:pPr lvl="1"/>
            <a:r>
              <a:rPr lang="en-US" dirty="0"/>
              <a:t>transport, generation, heat</a:t>
            </a:r>
          </a:p>
          <a:p>
            <a:r>
              <a:rPr lang="en-US" dirty="0">
                <a:solidFill>
                  <a:schemeClr val="accent6"/>
                </a:solidFill>
              </a:rPr>
              <a:t>Fuel Oil</a:t>
            </a:r>
          </a:p>
          <a:p>
            <a:pPr lvl="1"/>
            <a:r>
              <a:rPr lang="en-US" dirty="0"/>
              <a:t>generation, heat</a:t>
            </a:r>
          </a:p>
        </p:txBody>
      </p:sp>
    </p:spTree>
    <p:extLst>
      <p:ext uri="{BB962C8B-B14F-4D97-AF65-F5344CB8AC3E}">
        <p14:creationId xmlns:p14="http://schemas.microsoft.com/office/powerpoint/2010/main" val="9415623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1683BC-C083-4A9B-A5C9-ED3B319C7416}"/>
              </a:ext>
            </a:extLst>
          </p:cNvPr>
          <p:cNvSpPr>
            <a:spLocks noGrp="1"/>
          </p:cNvSpPr>
          <p:nvPr>
            <p:ph type="title"/>
          </p:nvPr>
        </p:nvSpPr>
        <p:spPr/>
        <p:txBody>
          <a:bodyPr/>
          <a:lstStyle/>
          <a:p>
            <a:r>
              <a:rPr lang="en-US" dirty="0"/>
              <a:t>Energy Use</a:t>
            </a:r>
          </a:p>
        </p:txBody>
      </p:sp>
      <p:sp>
        <p:nvSpPr>
          <p:cNvPr id="3" name="Content Placeholder 2">
            <a:extLst>
              <a:ext uri="{FF2B5EF4-FFF2-40B4-BE49-F238E27FC236}">
                <a16:creationId xmlns:a16="http://schemas.microsoft.com/office/drawing/2014/main" id="{7A510E9D-E3BB-41CE-8140-5FBB4B775283}"/>
              </a:ext>
            </a:extLst>
          </p:cNvPr>
          <p:cNvSpPr>
            <a:spLocks noGrp="1"/>
          </p:cNvSpPr>
          <p:nvPr>
            <p:ph sz="half" idx="1"/>
          </p:nvPr>
        </p:nvSpPr>
        <p:spPr>
          <a:xfrm>
            <a:off x="233789" y="1941133"/>
            <a:ext cx="8258359" cy="3119753"/>
          </a:xfrm>
        </p:spPr>
        <p:txBody>
          <a:bodyPr/>
          <a:lstStyle/>
          <a:p>
            <a:r>
              <a:rPr lang="en-US" dirty="0"/>
              <a:t>Primary Energy</a:t>
            </a:r>
          </a:p>
          <a:p>
            <a:pPr lvl="1"/>
            <a:r>
              <a:rPr lang="en-US" dirty="0"/>
              <a:t>ultimate source of an energy input</a:t>
            </a:r>
          </a:p>
          <a:p>
            <a:r>
              <a:rPr lang="en-US" dirty="0"/>
              <a:t>Secondary Energy</a:t>
            </a:r>
          </a:p>
          <a:p>
            <a:pPr lvl="1"/>
            <a:r>
              <a:rPr lang="en-US" dirty="0"/>
              <a:t>energy converted or transformed for practical use</a:t>
            </a:r>
          </a:p>
          <a:p>
            <a:r>
              <a:rPr lang="en-US" dirty="0"/>
              <a:t>Transforming processes are often inefficient</a:t>
            </a:r>
          </a:p>
          <a:p>
            <a:pPr lvl="1"/>
            <a:r>
              <a:rPr lang="en-US" dirty="0"/>
              <a:t>You get less than what you started with</a:t>
            </a:r>
          </a:p>
          <a:p>
            <a:endParaRPr lang="en-US" dirty="0"/>
          </a:p>
          <a:p>
            <a:endParaRPr lang="en-US" dirty="0"/>
          </a:p>
        </p:txBody>
      </p:sp>
    </p:spTree>
    <p:extLst>
      <p:ext uri="{BB962C8B-B14F-4D97-AF65-F5344CB8AC3E}">
        <p14:creationId xmlns:p14="http://schemas.microsoft.com/office/powerpoint/2010/main" val="420744768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1683BC-C083-4A9B-A5C9-ED3B319C7416}"/>
              </a:ext>
            </a:extLst>
          </p:cNvPr>
          <p:cNvSpPr>
            <a:spLocks noGrp="1"/>
          </p:cNvSpPr>
          <p:nvPr>
            <p:ph type="title"/>
          </p:nvPr>
        </p:nvSpPr>
        <p:spPr/>
        <p:txBody>
          <a:bodyPr/>
          <a:lstStyle/>
          <a:p>
            <a:r>
              <a:rPr lang="en-US" dirty="0"/>
              <a:t>Energy Use</a:t>
            </a:r>
          </a:p>
        </p:txBody>
      </p:sp>
      <p:sp>
        <p:nvSpPr>
          <p:cNvPr id="3" name="Content Placeholder 2">
            <a:extLst>
              <a:ext uri="{FF2B5EF4-FFF2-40B4-BE49-F238E27FC236}">
                <a16:creationId xmlns:a16="http://schemas.microsoft.com/office/drawing/2014/main" id="{7A510E9D-E3BB-41CE-8140-5FBB4B775283}"/>
              </a:ext>
            </a:extLst>
          </p:cNvPr>
          <p:cNvSpPr>
            <a:spLocks noGrp="1"/>
          </p:cNvSpPr>
          <p:nvPr>
            <p:ph sz="half" idx="1"/>
          </p:nvPr>
        </p:nvSpPr>
        <p:spPr>
          <a:xfrm>
            <a:off x="297164" y="746076"/>
            <a:ext cx="8258359" cy="5319746"/>
          </a:xfrm>
        </p:spPr>
        <p:txBody>
          <a:bodyPr/>
          <a:lstStyle/>
          <a:p>
            <a:r>
              <a:rPr lang="en-US" dirty="0"/>
              <a:t>Transforming processes are often inefficient</a:t>
            </a:r>
          </a:p>
          <a:p>
            <a:r>
              <a:rPr lang="en-US" dirty="0"/>
              <a:t>Combustion</a:t>
            </a:r>
          </a:p>
          <a:p>
            <a:pPr lvl="1"/>
            <a:r>
              <a:rPr lang="en-US" dirty="0"/>
              <a:t>Best case ~ 45% (advanced gas turbines)</a:t>
            </a:r>
          </a:p>
          <a:p>
            <a:pPr lvl="1"/>
            <a:r>
              <a:rPr lang="en-US" dirty="0"/>
              <a:t>Worst case ~ 20% or less (wet biomass)</a:t>
            </a:r>
          </a:p>
          <a:p>
            <a:pPr lvl="1"/>
            <a:r>
              <a:rPr lang="en-US" dirty="0"/>
              <a:t>Internal combustion engines ~ 25%</a:t>
            </a:r>
          </a:p>
          <a:p>
            <a:pPr lvl="1"/>
            <a:r>
              <a:rPr lang="en-US" dirty="0"/>
              <a:t>Stationary electricity generation ~ 33%</a:t>
            </a:r>
          </a:p>
          <a:p>
            <a:pPr lvl="1"/>
            <a:r>
              <a:rPr lang="en-US" dirty="0"/>
              <a:t>Electric motors and systems ~ 99 - 75% </a:t>
            </a:r>
          </a:p>
          <a:p>
            <a:r>
              <a:rPr lang="en-US" dirty="0"/>
              <a:t>Combined Heat and Power </a:t>
            </a:r>
          </a:p>
          <a:p>
            <a:pPr lvl="1"/>
            <a:r>
              <a:rPr lang="en-US" dirty="0"/>
              <a:t>makes use of the waste heat; bagasse</a:t>
            </a:r>
          </a:p>
          <a:p>
            <a:r>
              <a:rPr lang="en-US" dirty="0"/>
              <a:t>Transportation (mobile fuel use) is the major use for diesel and gasoline</a:t>
            </a:r>
          </a:p>
          <a:p>
            <a:endParaRPr lang="en-US" dirty="0"/>
          </a:p>
          <a:p>
            <a:endParaRPr lang="en-US" dirty="0"/>
          </a:p>
        </p:txBody>
      </p:sp>
    </p:spTree>
    <p:extLst>
      <p:ext uri="{BB962C8B-B14F-4D97-AF65-F5344CB8AC3E}">
        <p14:creationId xmlns:p14="http://schemas.microsoft.com/office/powerpoint/2010/main" val="132869023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7D2A8A-B578-43AA-A4A5-67EB3B4359D7}"/>
              </a:ext>
            </a:extLst>
          </p:cNvPr>
          <p:cNvSpPr>
            <a:spLocks noGrp="1"/>
          </p:cNvSpPr>
          <p:nvPr>
            <p:ph type="title"/>
          </p:nvPr>
        </p:nvSpPr>
        <p:spPr/>
        <p:txBody>
          <a:bodyPr/>
          <a:lstStyle/>
          <a:p>
            <a:r>
              <a:rPr lang="en-US" dirty="0"/>
              <a:t>Fuel Use</a:t>
            </a:r>
          </a:p>
        </p:txBody>
      </p:sp>
      <p:pic>
        <p:nvPicPr>
          <p:cNvPr id="5" name="Picture 4">
            <a:extLst>
              <a:ext uri="{FF2B5EF4-FFF2-40B4-BE49-F238E27FC236}">
                <a16:creationId xmlns:a16="http://schemas.microsoft.com/office/drawing/2014/main" id="{C6F21D8A-88A7-4BF6-BF5A-78F96E880081}"/>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7011" y="1001201"/>
            <a:ext cx="8613321" cy="5272850"/>
          </a:xfrm>
          <a:prstGeom prst="rect">
            <a:avLst/>
          </a:prstGeom>
          <a:noFill/>
          <a:ln>
            <a:noFill/>
          </a:ln>
        </p:spPr>
      </p:pic>
      <p:sp>
        <p:nvSpPr>
          <p:cNvPr id="3" name="TextBox 2">
            <a:extLst>
              <a:ext uri="{FF2B5EF4-FFF2-40B4-BE49-F238E27FC236}">
                <a16:creationId xmlns:a16="http://schemas.microsoft.com/office/drawing/2014/main" id="{0BAFBF49-519B-483B-83FC-2A80527C2D62}"/>
              </a:ext>
            </a:extLst>
          </p:cNvPr>
          <p:cNvSpPr txBox="1"/>
          <p:nvPr/>
        </p:nvSpPr>
        <p:spPr>
          <a:xfrm>
            <a:off x="5323438" y="1638677"/>
            <a:ext cx="2860895" cy="369332"/>
          </a:xfrm>
          <a:prstGeom prst="rect">
            <a:avLst/>
          </a:prstGeom>
          <a:noFill/>
        </p:spPr>
        <p:txBody>
          <a:bodyPr wrap="square" rtlCol="0">
            <a:spAutoFit/>
          </a:bodyPr>
          <a:lstStyle/>
          <a:p>
            <a:r>
              <a:rPr lang="en-US" dirty="0"/>
              <a:t>BAU = Business as usual</a:t>
            </a:r>
          </a:p>
        </p:txBody>
      </p:sp>
    </p:spTree>
    <p:extLst>
      <p:ext uri="{BB962C8B-B14F-4D97-AF65-F5344CB8AC3E}">
        <p14:creationId xmlns:p14="http://schemas.microsoft.com/office/powerpoint/2010/main" val="389900009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a:bodyPr>
          <a:lstStyle/>
          <a:p>
            <a:r>
              <a:rPr lang="en-CA" dirty="0"/>
              <a:t>Fuel Use</a:t>
            </a:r>
          </a:p>
        </p:txBody>
      </p:sp>
      <p:pic>
        <p:nvPicPr>
          <p:cNvPr id="6" name="Picture 5">
            <a:extLst>
              <a:ext uri="{FF2B5EF4-FFF2-40B4-BE49-F238E27FC236}">
                <a16:creationId xmlns:a16="http://schemas.microsoft.com/office/drawing/2014/main" id="{71FBE777-3A8A-4BE6-B3F5-751EB43A1F78}"/>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6215" y="887240"/>
            <a:ext cx="8743777" cy="5078994"/>
          </a:xfrm>
          <a:prstGeom prst="rect">
            <a:avLst/>
          </a:prstGeom>
          <a:noFill/>
          <a:ln>
            <a:noFill/>
          </a:ln>
        </p:spPr>
      </p:pic>
      <p:sp>
        <p:nvSpPr>
          <p:cNvPr id="4" name="Content Placeholder 2">
            <a:extLst>
              <a:ext uri="{FF2B5EF4-FFF2-40B4-BE49-F238E27FC236}">
                <a16:creationId xmlns:a16="http://schemas.microsoft.com/office/drawing/2014/main" id="{78AC058B-00E6-450B-B865-6DEEECCA2E58}"/>
              </a:ext>
            </a:extLst>
          </p:cNvPr>
          <p:cNvSpPr>
            <a:spLocks noGrp="1"/>
          </p:cNvSpPr>
          <p:nvPr>
            <p:ph sz="half" idx="1"/>
          </p:nvPr>
        </p:nvSpPr>
        <p:spPr>
          <a:xfrm>
            <a:off x="324324" y="6107399"/>
            <a:ext cx="8258359" cy="411096"/>
          </a:xfrm>
        </p:spPr>
        <p:txBody>
          <a:bodyPr/>
          <a:lstStyle/>
          <a:p>
            <a:r>
              <a:rPr lang="en-US" sz="2000" dirty="0"/>
              <a:t>End Use = what you want to achieve; the final energy use</a:t>
            </a:r>
          </a:p>
        </p:txBody>
      </p:sp>
    </p:spTree>
    <p:extLst>
      <p:ext uri="{BB962C8B-B14F-4D97-AF65-F5344CB8AC3E}">
        <p14:creationId xmlns:p14="http://schemas.microsoft.com/office/powerpoint/2010/main" val="361590898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a:bodyPr>
          <a:lstStyle/>
          <a:p>
            <a:r>
              <a:rPr lang="en-CA" dirty="0"/>
              <a:t>Electricity Use</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14146" y="6041482"/>
            <a:ext cx="9144000" cy="816517"/>
          </a:xfrm>
        </p:spPr>
        <p:txBody>
          <a:bodyPr/>
          <a:lstStyle/>
          <a:p>
            <a:r>
              <a:rPr lang="en-US" sz="2000" dirty="0"/>
              <a:t>Based on limited energy audits</a:t>
            </a:r>
          </a:p>
          <a:p>
            <a:r>
              <a:rPr lang="en-US" sz="2000" dirty="0"/>
              <a:t>energy data on final consumption by sectors in Belize is currently not available.</a:t>
            </a:r>
          </a:p>
        </p:txBody>
      </p:sp>
      <p:pic>
        <p:nvPicPr>
          <p:cNvPr id="5" name="Picture 4">
            <a:extLst>
              <a:ext uri="{FF2B5EF4-FFF2-40B4-BE49-F238E27FC236}">
                <a16:creationId xmlns:a16="http://schemas.microsoft.com/office/drawing/2014/main" id="{B2335E13-C78E-4BD0-A928-A7A948CA56E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670106"/>
            <a:ext cx="9144000" cy="5371377"/>
          </a:xfrm>
          <a:prstGeom prst="rect">
            <a:avLst/>
          </a:prstGeom>
          <a:noFill/>
          <a:ln>
            <a:noFill/>
          </a:ln>
        </p:spPr>
      </p:pic>
    </p:spTree>
    <p:extLst>
      <p:ext uri="{BB962C8B-B14F-4D97-AF65-F5344CB8AC3E}">
        <p14:creationId xmlns:p14="http://schemas.microsoft.com/office/powerpoint/2010/main" val="181015723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a:bodyPr>
          <a:lstStyle/>
          <a:p>
            <a:r>
              <a:rPr lang="en-CA" dirty="0"/>
              <a:t>Energy + Efficiency</a:t>
            </a:r>
          </a:p>
        </p:txBody>
      </p:sp>
      <p:pic>
        <p:nvPicPr>
          <p:cNvPr id="6" name="Picture 5">
            <a:extLst>
              <a:ext uri="{FF2B5EF4-FFF2-40B4-BE49-F238E27FC236}">
                <a16:creationId xmlns:a16="http://schemas.microsoft.com/office/drawing/2014/main" id="{9EF4AA58-497E-4762-B42B-BD6E1B534B7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6858000"/>
          </a:xfrm>
          <a:prstGeom prst="rect">
            <a:avLst/>
          </a:prstGeom>
          <a:noFill/>
          <a:ln>
            <a:noFill/>
          </a:ln>
        </p:spPr>
      </p:pic>
    </p:spTree>
    <p:extLst>
      <p:ext uri="{BB962C8B-B14F-4D97-AF65-F5344CB8AC3E}">
        <p14:creationId xmlns:p14="http://schemas.microsoft.com/office/powerpoint/2010/main" val="420725625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0882DA-DA81-4451-BBD8-8D604E32C521}"/>
              </a:ext>
            </a:extLst>
          </p:cNvPr>
          <p:cNvSpPr>
            <a:spLocks noGrp="1"/>
          </p:cNvSpPr>
          <p:nvPr>
            <p:ph type="title"/>
          </p:nvPr>
        </p:nvSpPr>
        <p:spPr>
          <a:xfrm>
            <a:off x="0" y="70872"/>
            <a:ext cx="4952246" cy="675204"/>
          </a:xfrm>
        </p:spPr>
        <p:txBody>
          <a:bodyPr/>
          <a:lstStyle/>
          <a:p>
            <a:r>
              <a:rPr lang="en-US" sz="2000" dirty="0"/>
              <a:t>Renewable Energy and Efficiency Measures</a:t>
            </a:r>
          </a:p>
        </p:txBody>
      </p:sp>
      <p:sp>
        <p:nvSpPr>
          <p:cNvPr id="3" name="Content Placeholder 2">
            <a:extLst>
              <a:ext uri="{FF2B5EF4-FFF2-40B4-BE49-F238E27FC236}">
                <a16:creationId xmlns:a16="http://schemas.microsoft.com/office/drawing/2014/main" id="{326493D3-0D5F-4505-94CA-BAB9EBA9CF99}"/>
              </a:ext>
            </a:extLst>
          </p:cNvPr>
          <p:cNvSpPr>
            <a:spLocks noGrp="1"/>
          </p:cNvSpPr>
          <p:nvPr>
            <p:ph sz="half" idx="1"/>
          </p:nvPr>
        </p:nvSpPr>
        <p:spPr>
          <a:xfrm>
            <a:off x="162963" y="960043"/>
            <a:ext cx="8679161" cy="5431703"/>
          </a:xfrm>
        </p:spPr>
        <p:txBody>
          <a:bodyPr/>
          <a:lstStyle/>
          <a:p>
            <a:r>
              <a:rPr lang="en-US" dirty="0"/>
              <a:t>A marathon, not a sprint</a:t>
            </a:r>
          </a:p>
          <a:p>
            <a:r>
              <a:rPr lang="en-US" dirty="0"/>
              <a:t>Provide basic services</a:t>
            </a:r>
          </a:p>
          <a:p>
            <a:pPr lvl="1"/>
            <a:r>
              <a:rPr lang="en-US" dirty="0"/>
              <a:t>Expand grid, grid-tied solar, small scale solar, water pumping</a:t>
            </a:r>
          </a:p>
          <a:p>
            <a:r>
              <a:rPr lang="en-US" dirty="0"/>
              <a:t>Reduce grid electricity use</a:t>
            </a:r>
          </a:p>
          <a:p>
            <a:pPr lvl="1"/>
            <a:r>
              <a:rPr lang="en-US" dirty="0"/>
              <a:t>Equipment upgrades (esp. refrigeration), Insulation and weatherization, windows, passive design</a:t>
            </a:r>
          </a:p>
          <a:p>
            <a:r>
              <a:rPr lang="en-US" dirty="0"/>
              <a:t>Reduce Greenhouse Gas (GHG) emitting fuel use</a:t>
            </a:r>
          </a:p>
          <a:p>
            <a:pPr lvl="1"/>
            <a:r>
              <a:rPr lang="en-US" dirty="0"/>
              <a:t>Fuel switching….</a:t>
            </a:r>
            <a:r>
              <a:rPr lang="en-US" sz="3200" b="1" i="1" u="sng" dirty="0"/>
              <a:t>electrification</a:t>
            </a:r>
          </a:p>
          <a:p>
            <a:pPr lvl="1"/>
            <a:r>
              <a:rPr lang="en-US" dirty="0"/>
              <a:t>Solar thermal hot water</a:t>
            </a:r>
          </a:p>
          <a:p>
            <a:pPr marL="0" indent="0">
              <a:buNone/>
            </a:pPr>
            <a:endParaRPr lang="en-US" dirty="0"/>
          </a:p>
        </p:txBody>
      </p:sp>
      <p:pic>
        <p:nvPicPr>
          <p:cNvPr id="8" name="Picture 7" descr="Hands on track">
            <a:extLst>
              <a:ext uri="{FF2B5EF4-FFF2-40B4-BE49-F238E27FC236}">
                <a16:creationId xmlns:a16="http://schemas.microsoft.com/office/drawing/2014/main" id="{D64FE16F-050E-4BDE-8ABF-73D9289138B3}"/>
              </a:ext>
            </a:extLst>
          </p:cNvPr>
          <p:cNvPicPr>
            <a:picLocks noChangeAspect="1"/>
          </p:cNvPicPr>
          <p:nvPr/>
        </p:nvPicPr>
        <p:blipFill rotWithShape="1">
          <a:blip r:embed="rId2">
            <a:extLst>
              <a:ext uri="{28A0092B-C50C-407E-A947-70E740481C1C}">
                <a14:useLocalDpi xmlns:a14="http://schemas.microsoft.com/office/drawing/2010/main" val="0"/>
              </a:ext>
            </a:extLst>
          </a:blip>
          <a:srcRect b="38230"/>
          <a:stretch/>
        </p:blipFill>
        <p:spPr>
          <a:xfrm>
            <a:off x="5113480" y="163717"/>
            <a:ext cx="3867557" cy="1592655"/>
          </a:xfrm>
          <a:prstGeom prst="rect">
            <a:avLst/>
          </a:prstGeom>
        </p:spPr>
      </p:pic>
    </p:spTree>
    <p:extLst>
      <p:ext uri="{BB962C8B-B14F-4D97-AF65-F5344CB8AC3E}">
        <p14:creationId xmlns:p14="http://schemas.microsoft.com/office/powerpoint/2010/main" val="397934194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0882DA-DA81-4451-BBD8-8D604E32C521}"/>
              </a:ext>
            </a:extLst>
          </p:cNvPr>
          <p:cNvSpPr>
            <a:spLocks noGrp="1"/>
          </p:cNvSpPr>
          <p:nvPr>
            <p:ph type="title"/>
          </p:nvPr>
        </p:nvSpPr>
        <p:spPr>
          <a:xfrm>
            <a:off x="0" y="70872"/>
            <a:ext cx="4952246" cy="675204"/>
          </a:xfrm>
        </p:spPr>
        <p:txBody>
          <a:bodyPr/>
          <a:lstStyle/>
          <a:p>
            <a:r>
              <a:rPr lang="en-US" sz="2000" dirty="0"/>
              <a:t>Renewable Energy and Efficiency Measures</a:t>
            </a:r>
          </a:p>
        </p:txBody>
      </p:sp>
      <p:sp>
        <p:nvSpPr>
          <p:cNvPr id="3" name="Content Placeholder 2">
            <a:extLst>
              <a:ext uri="{FF2B5EF4-FFF2-40B4-BE49-F238E27FC236}">
                <a16:creationId xmlns:a16="http://schemas.microsoft.com/office/drawing/2014/main" id="{326493D3-0D5F-4505-94CA-BAB9EBA9CF99}"/>
              </a:ext>
            </a:extLst>
          </p:cNvPr>
          <p:cNvSpPr>
            <a:spLocks noGrp="1"/>
          </p:cNvSpPr>
          <p:nvPr>
            <p:ph sz="half" idx="1"/>
          </p:nvPr>
        </p:nvSpPr>
        <p:spPr>
          <a:xfrm>
            <a:off x="162963" y="1213165"/>
            <a:ext cx="8679161" cy="5377758"/>
          </a:xfrm>
        </p:spPr>
        <p:txBody>
          <a:bodyPr/>
          <a:lstStyle/>
          <a:p>
            <a:r>
              <a:rPr lang="en-US" dirty="0"/>
              <a:t>Measure present use</a:t>
            </a:r>
          </a:p>
          <a:p>
            <a:r>
              <a:rPr lang="en-US" dirty="0"/>
              <a:t>Starts with </a:t>
            </a:r>
            <a:r>
              <a:rPr lang="en-US" sz="3200" b="1" i="1" u="sng" dirty="0"/>
              <a:t>auditing</a:t>
            </a:r>
            <a:r>
              <a:rPr lang="en-US" dirty="0"/>
              <a:t> current energy use</a:t>
            </a:r>
          </a:p>
          <a:p>
            <a:pPr lvl="1"/>
            <a:r>
              <a:rPr lang="en-US" sz="2400" b="1" dirty="0"/>
              <a:t>“follow the money”</a:t>
            </a:r>
          </a:p>
          <a:p>
            <a:pPr lvl="1"/>
            <a:r>
              <a:rPr lang="en-US" dirty="0"/>
              <a:t>Baseline</a:t>
            </a:r>
          </a:p>
          <a:p>
            <a:pPr lvl="1"/>
            <a:r>
              <a:rPr lang="en-US" dirty="0"/>
              <a:t>Plan and cost improvements, access finance, available programs</a:t>
            </a:r>
          </a:p>
          <a:p>
            <a:r>
              <a:rPr lang="en-US" dirty="0"/>
              <a:t>Relies upon: </a:t>
            </a:r>
          </a:p>
          <a:p>
            <a:pPr lvl="1"/>
            <a:r>
              <a:rPr lang="en-US" dirty="0"/>
              <a:t>Knowledge (PV, Energy, Efficiency)</a:t>
            </a:r>
          </a:p>
          <a:p>
            <a:pPr lvl="1"/>
            <a:r>
              <a:rPr lang="en-US" dirty="0"/>
              <a:t>communications</a:t>
            </a:r>
          </a:p>
          <a:p>
            <a:pPr lvl="1"/>
            <a:r>
              <a:rPr lang="en-US" dirty="0"/>
              <a:t>planning</a:t>
            </a:r>
          </a:p>
          <a:p>
            <a:pPr lvl="1"/>
            <a:r>
              <a:rPr lang="en-US" dirty="0"/>
              <a:t>transparent analysis </a:t>
            </a:r>
          </a:p>
          <a:p>
            <a:r>
              <a:rPr lang="en-US" dirty="0"/>
              <a:t>Successful </a:t>
            </a:r>
            <a:r>
              <a:rPr lang="en-US" dirty="0" err="1"/>
              <a:t>dREP</a:t>
            </a:r>
            <a:r>
              <a:rPr lang="en-US" dirty="0"/>
              <a:t> will include all these skills </a:t>
            </a:r>
          </a:p>
          <a:p>
            <a:endParaRPr lang="en-US" dirty="0"/>
          </a:p>
        </p:txBody>
      </p:sp>
      <p:pic>
        <p:nvPicPr>
          <p:cNvPr id="8" name="Picture 7" descr="Hands on track">
            <a:extLst>
              <a:ext uri="{FF2B5EF4-FFF2-40B4-BE49-F238E27FC236}">
                <a16:creationId xmlns:a16="http://schemas.microsoft.com/office/drawing/2014/main" id="{D64FE16F-050E-4BDE-8ABF-73D9289138B3}"/>
              </a:ext>
            </a:extLst>
          </p:cNvPr>
          <p:cNvPicPr>
            <a:picLocks noChangeAspect="1"/>
          </p:cNvPicPr>
          <p:nvPr/>
        </p:nvPicPr>
        <p:blipFill rotWithShape="1">
          <a:blip r:embed="rId2">
            <a:extLst>
              <a:ext uri="{28A0092B-C50C-407E-A947-70E740481C1C}">
                <a14:useLocalDpi xmlns:a14="http://schemas.microsoft.com/office/drawing/2010/main" val="0"/>
              </a:ext>
            </a:extLst>
          </a:blip>
          <a:srcRect b="38230"/>
          <a:stretch/>
        </p:blipFill>
        <p:spPr>
          <a:xfrm>
            <a:off x="5113480" y="163717"/>
            <a:ext cx="3867557" cy="1592655"/>
          </a:xfrm>
          <a:prstGeom prst="rect">
            <a:avLst/>
          </a:prstGeom>
        </p:spPr>
      </p:pic>
    </p:spTree>
    <p:extLst>
      <p:ext uri="{BB962C8B-B14F-4D97-AF65-F5344CB8AC3E}">
        <p14:creationId xmlns:p14="http://schemas.microsoft.com/office/powerpoint/2010/main" val="309075808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89" y="70872"/>
            <a:ext cx="4704067" cy="675204"/>
          </a:xfrm>
        </p:spPr>
        <p:txBody>
          <a:bodyPr wrap="square" anchor="ctr">
            <a:normAutofit fontScale="90000"/>
          </a:bodyPr>
          <a:lstStyle/>
          <a:p>
            <a:r>
              <a:rPr lang="en-US" dirty="0"/>
              <a:t>Spanish Lookout Expo Assignment</a:t>
            </a:r>
            <a:r>
              <a:rPr lang="en-CA" dirty="0"/>
              <a:t>!</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253497" y="1376125"/>
            <a:ext cx="8428776" cy="4590107"/>
          </a:xfrm>
        </p:spPr>
        <p:txBody>
          <a:bodyPr/>
          <a:lstStyle/>
          <a:p>
            <a:pPr marL="0" indent="0" algn="l" fontAlgn="base">
              <a:buNone/>
            </a:pPr>
            <a:r>
              <a:rPr lang="en-US" sz="2400" b="0" i="0" dirty="0">
                <a:effectLst/>
                <a:latin typeface="Calibri" panose="020F0502020204030204" pitchFamily="34" charset="0"/>
              </a:rPr>
              <a:t>Business Expo Assignment:</a:t>
            </a:r>
          </a:p>
          <a:p>
            <a:pPr algn="l" fontAlgn="base">
              <a:buFont typeface="+mj-lt"/>
              <a:buAutoNum type="arabicPeriod"/>
            </a:pPr>
            <a:r>
              <a:rPr lang="en-US" sz="2400" b="0" i="0" dirty="0">
                <a:effectLst/>
                <a:latin typeface="Calibri" panose="020F0502020204030204" pitchFamily="34" charset="0"/>
              </a:rPr>
              <a:t>Provide a list of renewable energy equipment or service businesses that you visit at the 2022 Spanish Lookout Business Expo.  Include a brief description of the products or services that the business offers.</a:t>
            </a:r>
          </a:p>
          <a:p>
            <a:pPr algn="l" fontAlgn="base">
              <a:buFont typeface="+mj-lt"/>
              <a:buAutoNum type="arabicPeriod"/>
            </a:pPr>
            <a:r>
              <a:rPr lang="en-US" sz="2400" b="0" i="0" dirty="0">
                <a:effectLst/>
                <a:latin typeface="Calibri" panose="020F0502020204030204" pitchFamily="34" charset="0"/>
              </a:rPr>
              <a:t>Describe in a brief professionally written report (1 page or less) your experience at the expo.   </a:t>
            </a:r>
          </a:p>
          <a:p>
            <a:pPr lvl="1">
              <a:buFont typeface="+mj-lt"/>
              <a:buAutoNum type="arabicPeriod"/>
            </a:pPr>
            <a:r>
              <a:rPr lang="en-US" sz="2400" b="0" i="0" dirty="0">
                <a:effectLst/>
                <a:latin typeface="Calibri" panose="020F0502020204030204" pitchFamily="34" charset="0"/>
              </a:rPr>
              <a:t>What product did you see that you think would provide the most benefit to customers trying to reduce their energy costs or carbon emissions?  </a:t>
            </a:r>
          </a:p>
          <a:p>
            <a:pPr lvl="1">
              <a:buFont typeface="+mj-lt"/>
              <a:buAutoNum type="arabicPeriod"/>
            </a:pPr>
            <a:r>
              <a:rPr lang="en-US" sz="2400" b="0" i="0" dirty="0">
                <a:effectLst/>
                <a:latin typeface="Calibri" panose="020F0502020204030204" pitchFamily="34" charset="0"/>
              </a:rPr>
              <a:t>What products or services did you see that might increase customers energy costs or carbon emissions?</a:t>
            </a:r>
          </a:p>
          <a:p>
            <a:pPr algn="l" fontAlgn="base"/>
            <a:r>
              <a:rPr lang="en-US" sz="2400" b="0" i="0" dirty="0">
                <a:effectLst/>
                <a:latin typeface="Calibri" panose="020F0502020204030204" pitchFamily="34" charset="0"/>
              </a:rPr>
              <a:t>Submit your response in an email to james.thomson@nscc.ca</a:t>
            </a:r>
          </a:p>
          <a:p>
            <a:endParaRPr lang="en-US" dirty="0"/>
          </a:p>
        </p:txBody>
      </p:sp>
      <p:pic>
        <p:nvPicPr>
          <p:cNvPr id="4" name="Picture 3" descr="Person writing on notebook">
            <a:extLst>
              <a:ext uri="{FF2B5EF4-FFF2-40B4-BE49-F238E27FC236}">
                <a16:creationId xmlns:a16="http://schemas.microsoft.com/office/drawing/2014/main" id="{2CFC6692-7FA4-4C31-905A-E89587505E8C}"/>
              </a:ext>
            </a:extLst>
          </p:cNvPr>
          <p:cNvPicPr>
            <a:picLocks noChangeAspect="1"/>
          </p:cNvPicPr>
          <p:nvPr/>
        </p:nvPicPr>
        <p:blipFill rotWithShape="1">
          <a:blip r:embed="rId2">
            <a:extLst>
              <a:ext uri="{28A0092B-C50C-407E-A947-70E740481C1C}">
                <a14:useLocalDpi xmlns:a14="http://schemas.microsoft.com/office/drawing/2010/main" val="0"/>
              </a:ext>
            </a:extLst>
          </a:blip>
          <a:srcRect t="-7312" b="21705"/>
          <a:stretch/>
        </p:blipFill>
        <p:spPr>
          <a:xfrm>
            <a:off x="5111918" y="0"/>
            <a:ext cx="3883492" cy="1802057"/>
          </a:xfrm>
          <a:prstGeom prst="rect">
            <a:avLst/>
          </a:prstGeom>
        </p:spPr>
      </p:pic>
    </p:spTree>
    <p:extLst>
      <p:ext uri="{BB962C8B-B14F-4D97-AF65-F5344CB8AC3E}">
        <p14:creationId xmlns:p14="http://schemas.microsoft.com/office/powerpoint/2010/main" val="40110722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a:bodyPr>
          <a:lstStyle/>
          <a:p>
            <a:r>
              <a:rPr lang="en-CA" dirty="0"/>
              <a:t>What is Energy?</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3080881" y="961968"/>
            <a:ext cx="6342184" cy="4243090"/>
          </a:xfrm>
        </p:spPr>
        <p:txBody>
          <a:bodyPr/>
          <a:lstStyle/>
          <a:p>
            <a:r>
              <a:rPr lang="en-US" dirty="0"/>
              <a:t>What comes to mind when you think about energy? </a:t>
            </a:r>
          </a:p>
          <a:p>
            <a:pPr lvl="1"/>
            <a:r>
              <a:rPr lang="en-US" dirty="0"/>
              <a:t>Speak up or type in chat!</a:t>
            </a:r>
          </a:p>
        </p:txBody>
      </p:sp>
      <p:pic>
        <p:nvPicPr>
          <p:cNvPr id="6" name="Picture 5">
            <a:extLst>
              <a:ext uri="{FF2B5EF4-FFF2-40B4-BE49-F238E27FC236}">
                <a16:creationId xmlns:a16="http://schemas.microsoft.com/office/drawing/2014/main" id="{444F4EFE-E844-4006-912E-82E7047F97D0}"/>
              </a:ext>
            </a:extLst>
          </p:cNvPr>
          <p:cNvPicPr>
            <a:picLocks noChangeAspect="1"/>
          </p:cNvPicPr>
          <p:nvPr/>
        </p:nvPicPr>
        <p:blipFill rotWithShape="1">
          <a:blip r:embed="rId3"/>
          <a:srcRect l="32152" t="20996" r="31001" b="36298"/>
          <a:stretch/>
        </p:blipFill>
        <p:spPr>
          <a:xfrm>
            <a:off x="0" y="833025"/>
            <a:ext cx="3080881" cy="4500976"/>
          </a:xfrm>
          <a:prstGeom prst="rect">
            <a:avLst/>
          </a:prstGeom>
        </p:spPr>
      </p:pic>
      <p:pic>
        <p:nvPicPr>
          <p:cNvPr id="7" name="Picture 6">
            <a:extLst>
              <a:ext uri="{FF2B5EF4-FFF2-40B4-BE49-F238E27FC236}">
                <a16:creationId xmlns:a16="http://schemas.microsoft.com/office/drawing/2014/main" id="{22B46C3E-A973-4864-B424-BA3336AB41CD}"/>
              </a:ext>
            </a:extLst>
          </p:cNvPr>
          <p:cNvPicPr>
            <a:picLocks noChangeAspect="1"/>
          </p:cNvPicPr>
          <p:nvPr/>
        </p:nvPicPr>
        <p:blipFill>
          <a:blip r:embed="rId4"/>
          <a:stretch>
            <a:fillRect/>
          </a:stretch>
        </p:blipFill>
        <p:spPr>
          <a:xfrm>
            <a:off x="3166011" y="2842827"/>
            <a:ext cx="5794219" cy="3865789"/>
          </a:xfrm>
          <a:prstGeom prst="rect">
            <a:avLst/>
          </a:prstGeom>
        </p:spPr>
      </p:pic>
    </p:spTree>
    <p:extLst>
      <p:ext uri="{BB962C8B-B14F-4D97-AF65-F5344CB8AC3E}">
        <p14:creationId xmlns:p14="http://schemas.microsoft.com/office/powerpoint/2010/main" val="51221012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a:bodyPr>
          <a:lstStyle/>
          <a:p>
            <a:r>
              <a:rPr lang="en-CA" dirty="0"/>
              <a:t>Questions and Feedback</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5160475" y="178382"/>
            <a:ext cx="2802330" cy="4243090"/>
          </a:xfrm>
        </p:spPr>
        <p:txBody>
          <a:bodyPr/>
          <a:lstStyle/>
          <a:p>
            <a:r>
              <a:rPr lang="en-US" dirty="0"/>
              <a:t>Any questions?</a:t>
            </a:r>
          </a:p>
          <a:p>
            <a:endParaRPr lang="en-US" dirty="0"/>
          </a:p>
          <a:p>
            <a:r>
              <a:rPr lang="en-US" dirty="0"/>
              <a:t>Comments, requests and feedback?</a:t>
            </a:r>
          </a:p>
        </p:txBody>
      </p:sp>
      <p:pic>
        <p:nvPicPr>
          <p:cNvPr id="6" name="Picture 5" descr="Person running on road">
            <a:extLst>
              <a:ext uri="{FF2B5EF4-FFF2-40B4-BE49-F238E27FC236}">
                <a16:creationId xmlns:a16="http://schemas.microsoft.com/office/drawing/2014/main" id="{7B6DA08B-7061-499B-9D2D-02E3AE3E1463}"/>
              </a:ext>
            </a:extLst>
          </p:cNvPr>
          <p:cNvPicPr>
            <a:picLocks noChangeAspect="1"/>
          </p:cNvPicPr>
          <p:nvPr/>
        </p:nvPicPr>
        <p:blipFill rotWithShape="1">
          <a:blip r:embed="rId2">
            <a:extLst>
              <a:ext uri="{28A0092B-C50C-407E-A947-70E740481C1C}">
                <a14:useLocalDpi xmlns:a14="http://schemas.microsoft.com/office/drawing/2010/main" val="0"/>
              </a:ext>
            </a:extLst>
          </a:blip>
          <a:srcRect l="1783" r="43374"/>
          <a:stretch/>
        </p:blipFill>
        <p:spPr>
          <a:xfrm>
            <a:off x="148590" y="860441"/>
            <a:ext cx="4767442" cy="5793856"/>
          </a:xfrm>
          <a:prstGeom prst="rect">
            <a:avLst/>
          </a:prstGeom>
        </p:spPr>
      </p:pic>
    </p:spTree>
    <p:extLst>
      <p:ext uri="{BB962C8B-B14F-4D97-AF65-F5344CB8AC3E}">
        <p14:creationId xmlns:p14="http://schemas.microsoft.com/office/powerpoint/2010/main" val="4034819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a:bodyPr>
          <a:lstStyle/>
          <a:p>
            <a:r>
              <a:rPr lang="en-CA" dirty="0"/>
              <a:t>What is Energy</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2684585" y="905347"/>
            <a:ext cx="6342184" cy="2962747"/>
          </a:xfrm>
        </p:spPr>
        <p:txBody>
          <a:bodyPr/>
          <a:lstStyle/>
          <a:p>
            <a:r>
              <a:rPr lang="en-US" dirty="0"/>
              <a:t>What comes to mind when you think about energy? </a:t>
            </a:r>
          </a:p>
          <a:p>
            <a:r>
              <a:rPr lang="en-US" dirty="0"/>
              <a:t>Things like:</a:t>
            </a:r>
          </a:p>
          <a:p>
            <a:pPr lvl="1"/>
            <a:r>
              <a:rPr lang="en-US" dirty="0"/>
              <a:t>active, strength, endurance, capacity</a:t>
            </a:r>
          </a:p>
          <a:p>
            <a:pPr lvl="1"/>
            <a:r>
              <a:rPr lang="en-US" dirty="0"/>
              <a:t>Or:</a:t>
            </a:r>
          </a:p>
          <a:p>
            <a:pPr lvl="1"/>
            <a:r>
              <a:rPr lang="en-US" dirty="0"/>
              <a:t>work, power, heat, fuel, electricity, oil?</a:t>
            </a:r>
          </a:p>
        </p:txBody>
      </p:sp>
      <p:pic>
        <p:nvPicPr>
          <p:cNvPr id="6" name="Picture 5">
            <a:extLst>
              <a:ext uri="{FF2B5EF4-FFF2-40B4-BE49-F238E27FC236}">
                <a16:creationId xmlns:a16="http://schemas.microsoft.com/office/drawing/2014/main" id="{444F4EFE-E844-4006-912E-82E7047F97D0}"/>
              </a:ext>
            </a:extLst>
          </p:cNvPr>
          <p:cNvPicPr>
            <a:picLocks noChangeAspect="1"/>
          </p:cNvPicPr>
          <p:nvPr/>
        </p:nvPicPr>
        <p:blipFill rotWithShape="1">
          <a:blip r:embed="rId3"/>
          <a:srcRect l="32152" t="20996" r="31001" b="36298"/>
          <a:stretch/>
        </p:blipFill>
        <p:spPr>
          <a:xfrm>
            <a:off x="534156" y="579528"/>
            <a:ext cx="2027976" cy="2962747"/>
          </a:xfrm>
          <a:prstGeom prst="rect">
            <a:avLst/>
          </a:prstGeom>
        </p:spPr>
      </p:pic>
      <p:pic>
        <p:nvPicPr>
          <p:cNvPr id="3" name="Picture 2">
            <a:extLst>
              <a:ext uri="{FF2B5EF4-FFF2-40B4-BE49-F238E27FC236}">
                <a16:creationId xmlns:a16="http://schemas.microsoft.com/office/drawing/2014/main" id="{5ED0C4D7-1769-4335-BBBE-1EAD2DF4D7D6}"/>
              </a:ext>
            </a:extLst>
          </p:cNvPr>
          <p:cNvPicPr>
            <a:picLocks noChangeAspect="1"/>
          </p:cNvPicPr>
          <p:nvPr/>
        </p:nvPicPr>
        <p:blipFill>
          <a:blip r:embed="rId4"/>
          <a:stretch>
            <a:fillRect/>
          </a:stretch>
        </p:blipFill>
        <p:spPr>
          <a:xfrm>
            <a:off x="4979406" y="3970700"/>
            <a:ext cx="3957496" cy="2638330"/>
          </a:xfrm>
          <a:prstGeom prst="rect">
            <a:avLst/>
          </a:prstGeom>
        </p:spPr>
      </p:pic>
      <p:sp>
        <p:nvSpPr>
          <p:cNvPr id="7" name="Content Placeholder 3">
            <a:extLst>
              <a:ext uri="{FF2B5EF4-FFF2-40B4-BE49-F238E27FC236}">
                <a16:creationId xmlns:a16="http://schemas.microsoft.com/office/drawing/2014/main" id="{83EC919E-8ECD-4C38-BB3E-50640CD9C488}"/>
              </a:ext>
            </a:extLst>
          </p:cNvPr>
          <p:cNvSpPr txBox="1">
            <a:spLocks/>
          </p:cNvSpPr>
          <p:nvPr/>
        </p:nvSpPr>
        <p:spPr bwMode="auto">
          <a:xfrm>
            <a:off x="75677" y="3970700"/>
            <a:ext cx="4829697" cy="2361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21469" indent="-321469" algn="l" rtl="0" eaLnBrk="1" fontAlgn="base" hangingPunct="1">
              <a:spcBef>
                <a:spcPct val="20000"/>
              </a:spcBef>
              <a:spcAft>
                <a:spcPct val="0"/>
              </a:spcAft>
              <a:buFont typeface="Arial" panose="020B0604020202020204" pitchFamily="34" charset="0"/>
              <a:buChar char="•"/>
              <a:defRPr sz="2625" kern="1200">
                <a:solidFill>
                  <a:schemeClr val="bg1"/>
                </a:solidFill>
                <a:latin typeface="+mn-lt"/>
                <a:ea typeface="+mn-ea"/>
                <a:cs typeface="+mn-cs"/>
              </a:defRPr>
            </a:lvl1pPr>
            <a:lvl2pPr marL="696516" indent="-267891" algn="l" rtl="0" eaLnBrk="1" fontAlgn="base" hangingPunct="1">
              <a:spcBef>
                <a:spcPct val="20000"/>
              </a:spcBef>
              <a:spcAft>
                <a:spcPct val="0"/>
              </a:spcAft>
              <a:buFont typeface="Arial" panose="020B0604020202020204" pitchFamily="34" charset="0"/>
              <a:buChar char="–"/>
              <a:defRPr sz="2250" kern="1200">
                <a:solidFill>
                  <a:schemeClr val="bg1"/>
                </a:solidFill>
                <a:latin typeface="+mn-lt"/>
                <a:ea typeface="+mn-ea"/>
                <a:cs typeface="+mn-cs"/>
              </a:defRPr>
            </a:lvl2pPr>
            <a:lvl3pPr marL="1071563" indent="-214313" algn="l" rtl="0" eaLnBrk="1" fontAlgn="base" hangingPunct="1">
              <a:spcBef>
                <a:spcPct val="20000"/>
              </a:spcBef>
              <a:spcAft>
                <a:spcPct val="0"/>
              </a:spcAft>
              <a:buFont typeface="Arial" panose="020B0604020202020204" pitchFamily="34" charset="0"/>
              <a:buChar char="•"/>
              <a:defRPr sz="1875" kern="1200">
                <a:solidFill>
                  <a:schemeClr val="bg1"/>
                </a:solidFill>
                <a:latin typeface="+mn-lt"/>
                <a:ea typeface="+mn-ea"/>
                <a:cs typeface="+mn-cs"/>
              </a:defRPr>
            </a:lvl3pPr>
            <a:lvl4pPr marL="1500188" indent="-214313" algn="l" rtl="0" eaLnBrk="1" fontAlgn="base" hangingPunct="1">
              <a:spcBef>
                <a:spcPct val="20000"/>
              </a:spcBef>
              <a:spcAft>
                <a:spcPct val="0"/>
              </a:spcAft>
              <a:buFont typeface="Arial" panose="020B0604020202020204" pitchFamily="34" charset="0"/>
              <a:buChar char="–"/>
              <a:defRPr sz="1688" kern="1200">
                <a:solidFill>
                  <a:schemeClr val="bg1"/>
                </a:solidFill>
                <a:latin typeface="+mn-lt"/>
                <a:ea typeface="+mn-ea"/>
                <a:cs typeface="+mn-cs"/>
              </a:defRPr>
            </a:lvl4pPr>
            <a:lvl5pPr marL="1928813" indent="-214313" algn="l" rtl="0" eaLnBrk="1" fontAlgn="base" hangingPunct="1">
              <a:spcBef>
                <a:spcPct val="20000"/>
              </a:spcBef>
              <a:spcAft>
                <a:spcPct val="0"/>
              </a:spcAft>
              <a:buFont typeface="Arial" panose="020B0604020202020204" pitchFamily="34" charset="0"/>
              <a:buChar char="»"/>
              <a:defRPr sz="1688" kern="1200">
                <a:solidFill>
                  <a:schemeClr val="bg1"/>
                </a:solidFill>
                <a:latin typeface="+mn-lt"/>
                <a:ea typeface="+mn-ea"/>
                <a:cs typeface="+mn-cs"/>
              </a:defRPr>
            </a:lvl5pPr>
            <a:lvl6pPr marL="2357438" indent="-214313" algn="l" defTabSz="857250" rtl="0" eaLnBrk="1" latinLnBrk="0" hangingPunct="1">
              <a:spcBef>
                <a:spcPct val="20000"/>
              </a:spcBef>
              <a:buFont typeface="Arial" pitchFamily="34" charset="0"/>
              <a:buChar char="•"/>
              <a:defRPr sz="1688" kern="1200">
                <a:solidFill>
                  <a:schemeClr val="tx1"/>
                </a:solidFill>
                <a:latin typeface="+mn-lt"/>
                <a:ea typeface="+mn-ea"/>
                <a:cs typeface="+mn-cs"/>
              </a:defRPr>
            </a:lvl6pPr>
            <a:lvl7pPr marL="2786063" indent="-214313" algn="l" defTabSz="857250" rtl="0" eaLnBrk="1" latinLnBrk="0" hangingPunct="1">
              <a:spcBef>
                <a:spcPct val="20000"/>
              </a:spcBef>
              <a:buFont typeface="Arial" pitchFamily="34" charset="0"/>
              <a:buChar char="•"/>
              <a:defRPr sz="1688" kern="1200">
                <a:solidFill>
                  <a:schemeClr val="tx1"/>
                </a:solidFill>
                <a:latin typeface="+mn-lt"/>
                <a:ea typeface="+mn-ea"/>
                <a:cs typeface="+mn-cs"/>
              </a:defRPr>
            </a:lvl7pPr>
            <a:lvl8pPr marL="3214688" indent="-214313" algn="l" defTabSz="857250" rtl="0" eaLnBrk="1" latinLnBrk="0" hangingPunct="1">
              <a:spcBef>
                <a:spcPct val="20000"/>
              </a:spcBef>
              <a:buFont typeface="Arial" pitchFamily="34" charset="0"/>
              <a:buChar char="•"/>
              <a:defRPr sz="1688" kern="1200">
                <a:solidFill>
                  <a:schemeClr val="tx1"/>
                </a:solidFill>
                <a:latin typeface="+mn-lt"/>
                <a:ea typeface="+mn-ea"/>
                <a:cs typeface="+mn-cs"/>
              </a:defRPr>
            </a:lvl8pPr>
            <a:lvl9pPr marL="3643313" indent="-214313" algn="l" defTabSz="857250" rtl="0" eaLnBrk="1" latinLnBrk="0" hangingPunct="1">
              <a:spcBef>
                <a:spcPct val="20000"/>
              </a:spcBef>
              <a:buFont typeface="Arial" pitchFamily="34" charset="0"/>
              <a:buChar char="•"/>
              <a:defRPr sz="1688" kern="1200">
                <a:solidFill>
                  <a:schemeClr val="tx1"/>
                </a:solidFill>
                <a:latin typeface="+mn-lt"/>
                <a:ea typeface="+mn-ea"/>
                <a:cs typeface="+mn-cs"/>
              </a:defRPr>
            </a:lvl9pPr>
          </a:lstStyle>
          <a:p>
            <a:r>
              <a:rPr lang="en-US" dirty="0"/>
              <a:t>The word energy has a general use: </a:t>
            </a:r>
          </a:p>
          <a:p>
            <a:pPr lvl="1"/>
            <a:r>
              <a:rPr lang="en-US" dirty="0"/>
              <a:t>capacity or tendency to act with force or vigor</a:t>
            </a:r>
          </a:p>
          <a:p>
            <a:pPr lvl="1"/>
            <a:r>
              <a:rPr lang="en-US" dirty="0"/>
              <a:t>expressed with force or vigor</a:t>
            </a:r>
          </a:p>
          <a:p>
            <a:pPr lvl="1"/>
            <a:r>
              <a:rPr lang="en-US" dirty="0"/>
              <a:t>abilities directed to some use</a:t>
            </a:r>
          </a:p>
        </p:txBody>
      </p:sp>
    </p:spTree>
    <p:extLst>
      <p:ext uri="{BB962C8B-B14F-4D97-AF65-F5344CB8AC3E}">
        <p14:creationId xmlns:p14="http://schemas.microsoft.com/office/powerpoint/2010/main" val="23735215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a:bodyPr>
          <a:lstStyle/>
          <a:p>
            <a:r>
              <a:rPr lang="en-CA" dirty="0"/>
              <a:t>What is Energy?</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4110514" y="1001015"/>
            <a:ext cx="4952004" cy="5510650"/>
          </a:xfrm>
        </p:spPr>
        <p:txBody>
          <a:bodyPr/>
          <a:lstStyle/>
          <a:p>
            <a:r>
              <a:rPr lang="en-US" dirty="0"/>
              <a:t>Energy science uses a narrow technical definition from physics:</a:t>
            </a:r>
          </a:p>
          <a:p>
            <a:pPr lvl="1"/>
            <a:r>
              <a:rPr lang="en-US" dirty="0"/>
              <a:t>a </a:t>
            </a:r>
            <a:r>
              <a:rPr lang="en-US" sz="3200" b="1" dirty="0"/>
              <a:t>quantity</a:t>
            </a:r>
            <a:r>
              <a:rPr lang="en-US" dirty="0"/>
              <a:t> of </a:t>
            </a:r>
            <a:r>
              <a:rPr lang="en-US" sz="3600" dirty="0"/>
              <a:t>work</a:t>
            </a:r>
            <a:r>
              <a:rPr lang="en-US" dirty="0"/>
              <a:t> that a physical system can do.</a:t>
            </a:r>
          </a:p>
          <a:p>
            <a:pPr lvl="1"/>
            <a:r>
              <a:rPr lang="en-US" dirty="0"/>
              <a:t>capacity to do work in a </a:t>
            </a:r>
            <a:r>
              <a:rPr lang="en-US" sz="3600" dirty="0"/>
              <a:t>useful</a:t>
            </a:r>
            <a:r>
              <a:rPr lang="en-US" dirty="0"/>
              <a:t> form</a:t>
            </a:r>
          </a:p>
          <a:p>
            <a:pPr lvl="1"/>
            <a:r>
              <a:rPr lang="en-US" sz="3600" dirty="0"/>
              <a:t>physical resources</a:t>
            </a:r>
            <a:r>
              <a:rPr lang="en-US" dirty="0"/>
              <a:t> that can be used to do work</a:t>
            </a:r>
          </a:p>
          <a:p>
            <a:r>
              <a:rPr lang="en-US" dirty="0"/>
              <a:t>Have you ever been “out of steam”?</a:t>
            </a:r>
          </a:p>
          <a:p>
            <a:pPr lvl="1"/>
            <a:r>
              <a:rPr lang="en-US" dirty="0"/>
              <a:t>The two uses lean on each other</a:t>
            </a:r>
          </a:p>
        </p:txBody>
      </p:sp>
      <p:pic>
        <p:nvPicPr>
          <p:cNvPr id="6" name="Content Placeholder 5" descr="Lightning bolts in the night sky&#10;&#10;Description automatically generated with low confidence">
            <a:extLst>
              <a:ext uri="{FF2B5EF4-FFF2-40B4-BE49-F238E27FC236}">
                <a16:creationId xmlns:a16="http://schemas.microsoft.com/office/drawing/2014/main" id="{F636420B-EDDB-480D-A969-78781C512714}"/>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l="14933" r="39281"/>
          <a:stretch/>
        </p:blipFill>
        <p:spPr>
          <a:xfrm>
            <a:off x="324325" y="1082496"/>
            <a:ext cx="3786189" cy="5510650"/>
          </a:xfrm>
        </p:spPr>
      </p:pic>
    </p:spTree>
    <p:extLst>
      <p:ext uri="{BB962C8B-B14F-4D97-AF65-F5344CB8AC3E}">
        <p14:creationId xmlns:p14="http://schemas.microsoft.com/office/powerpoint/2010/main" val="32303078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a:bodyPr>
          <a:lstStyle/>
          <a:p>
            <a:r>
              <a:rPr lang="en-CA" dirty="0"/>
              <a:t>What is Energy?</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371192" y="747214"/>
            <a:ext cx="8483097" cy="5735067"/>
          </a:xfrm>
        </p:spPr>
        <p:txBody>
          <a:bodyPr/>
          <a:lstStyle/>
          <a:p>
            <a:r>
              <a:rPr lang="en-US" dirty="0"/>
              <a:t>an </a:t>
            </a:r>
            <a:r>
              <a:rPr lang="en-US" sz="3200" i="1" u="sng" dirty="0"/>
              <a:t>amount or quantity</a:t>
            </a:r>
            <a:r>
              <a:rPr lang="en-US" dirty="0"/>
              <a:t> that can be accumulated, held and released.</a:t>
            </a:r>
          </a:p>
          <a:p>
            <a:r>
              <a:rPr lang="en-US" sz="3200" dirty="0"/>
              <a:t>Like WATER</a:t>
            </a:r>
            <a:r>
              <a:rPr lang="en-US" dirty="0"/>
              <a:t> in a </a:t>
            </a:r>
            <a:r>
              <a:rPr lang="en-US" sz="3200" dirty="0"/>
              <a:t>BUCKET</a:t>
            </a:r>
            <a:r>
              <a:rPr lang="en-US" dirty="0"/>
              <a:t> or </a:t>
            </a:r>
            <a:r>
              <a:rPr lang="en-US" sz="3200" dirty="0"/>
              <a:t>MONEY</a:t>
            </a:r>
            <a:r>
              <a:rPr lang="en-US" dirty="0"/>
              <a:t> in the </a:t>
            </a:r>
            <a:r>
              <a:rPr lang="en-US" sz="3200" dirty="0"/>
              <a:t>BANK</a:t>
            </a:r>
            <a:r>
              <a:rPr lang="en-US" dirty="0"/>
              <a:t>.</a:t>
            </a:r>
          </a:p>
          <a:p>
            <a:r>
              <a:rPr lang="en-US" dirty="0"/>
              <a:t>Examples:</a:t>
            </a:r>
          </a:p>
          <a:p>
            <a:pPr lvl="2"/>
            <a:r>
              <a:rPr lang="en-US" sz="2800" dirty="0"/>
              <a:t>Fuel in a tank</a:t>
            </a:r>
          </a:p>
          <a:p>
            <a:pPr lvl="2"/>
            <a:r>
              <a:rPr lang="en-US" sz="2800" dirty="0"/>
              <a:t>A charged battery</a:t>
            </a:r>
          </a:p>
          <a:p>
            <a:pPr lvl="2"/>
            <a:r>
              <a:rPr lang="en-US" sz="2800" dirty="0"/>
              <a:t>A raised weight</a:t>
            </a:r>
          </a:p>
          <a:p>
            <a:pPr lvl="2"/>
            <a:r>
              <a:rPr lang="en-US" sz="2800" dirty="0"/>
              <a:t>A pile of firewood</a:t>
            </a:r>
          </a:p>
          <a:p>
            <a:endParaRPr lang="en-US" dirty="0"/>
          </a:p>
          <a:p>
            <a:endParaRPr lang="en-US" dirty="0"/>
          </a:p>
          <a:p>
            <a:pPr lvl="1"/>
            <a:endParaRPr lang="en-US" dirty="0"/>
          </a:p>
          <a:p>
            <a:pPr lvl="1"/>
            <a:endParaRPr lang="en-US" dirty="0"/>
          </a:p>
        </p:txBody>
      </p:sp>
      <p:grpSp>
        <p:nvGrpSpPr>
          <p:cNvPr id="10" name="Group 9">
            <a:extLst>
              <a:ext uri="{FF2B5EF4-FFF2-40B4-BE49-F238E27FC236}">
                <a16:creationId xmlns:a16="http://schemas.microsoft.com/office/drawing/2014/main" id="{3148903B-68B0-4BE1-81E7-A00B30226F35}"/>
              </a:ext>
            </a:extLst>
          </p:cNvPr>
          <p:cNvGrpSpPr/>
          <p:nvPr/>
        </p:nvGrpSpPr>
        <p:grpSpPr>
          <a:xfrm>
            <a:off x="5110682" y="3519536"/>
            <a:ext cx="2909121" cy="2382655"/>
            <a:chOff x="4288384" y="3918556"/>
            <a:chExt cx="2909121" cy="2382655"/>
          </a:xfrm>
        </p:grpSpPr>
        <p:sp>
          <p:nvSpPr>
            <p:cNvPr id="4" name="Trapezoid 3">
              <a:extLst>
                <a:ext uri="{FF2B5EF4-FFF2-40B4-BE49-F238E27FC236}">
                  <a16:creationId xmlns:a16="http://schemas.microsoft.com/office/drawing/2014/main" id="{A3970433-A17A-43C3-8255-D4AACBCC8FE5}"/>
                </a:ext>
              </a:extLst>
            </p:cNvPr>
            <p:cNvSpPr/>
            <p:nvPr/>
          </p:nvSpPr>
          <p:spPr>
            <a:xfrm rot="10800000">
              <a:off x="4997513" y="4345662"/>
              <a:ext cx="2199992" cy="1955549"/>
            </a:xfrm>
            <a:prstGeom prst="trapezoid">
              <a:avLst/>
            </a:prstGeom>
            <a:noFill/>
            <a:ln w="1270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Freeform: Shape 4">
              <a:extLst>
                <a:ext uri="{FF2B5EF4-FFF2-40B4-BE49-F238E27FC236}">
                  <a16:creationId xmlns:a16="http://schemas.microsoft.com/office/drawing/2014/main" id="{D0ED14E2-4FB1-4D9B-8A46-FCCDE797AC1C}"/>
                </a:ext>
              </a:extLst>
            </p:cNvPr>
            <p:cNvSpPr/>
            <p:nvPr/>
          </p:nvSpPr>
          <p:spPr>
            <a:xfrm rot="21397237">
              <a:off x="5178582" y="4807390"/>
              <a:ext cx="1801640" cy="271604"/>
            </a:xfrm>
            <a:custGeom>
              <a:avLst/>
              <a:gdLst>
                <a:gd name="connsiteX0" fmla="*/ 0 w 1801640"/>
                <a:gd name="connsiteY0" fmla="*/ 108642 h 271604"/>
                <a:gd name="connsiteX1" fmla="*/ 126749 w 1801640"/>
                <a:gd name="connsiteY1" fmla="*/ 190123 h 271604"/>
                <a:gd name="connsiteX2" fmla="*/ 362139 w 1801640"/>
                <a:gd name="connsiteY2" fmla="*/ 217283 h 271604"/>
                <a:gd name="connsiteX3" fmla="*/ 407406 w 1801640"/>
                <a:gd name="connsiteY3" fmla="*/ 199176 h 271604"/>
                <a:gd name="connsiteX4" fmla="*/ 488887 w 1801640"/>
                <a:gd name="connsiteY4" fmla="*/ 117695 h 271604"/>
                <a:gd name="connsiteX5" fmla="*/ 516048 w 1801640"/>
                <a:gd name="connsiteY5" fmla="*/ 72428 h 271604"/>
                <a:gd name="connsiteX6" fmla="*/ 543208 w 1801640"/>
                <a:gd name="connsiteY6" fmla="*/ 0 h 271604"/>
                <a:gd name="connsiteX7" fmla="*/ 588475 w 1801640"/>
                <a:gd name="connsiteY7" fmla="*/ 63374 h 271604"/>
                <a:gd name="connsiteX8" fmla="*/ 606582 w 1801640"/>
                <a:gd name="connsiteY8" fmla="*/ 99588 h 271604"/>
                <a:gd name="connsiteX9" fmla="*/ 697117 w 1801640"/>
                <a:gd name="connsiteY9" fmla="*/ 172016 h 271604"/>
                <a:gd name="connsiteX10" fmla="*/ 841972 w 1801640"/>
                <a:gd name="connsiteY10" fmla="*/ 226337 h 271604"/>
                <a:gd name="connsiteX11" fmla="*/ 950614 w 1801640"/>
                <a:gd name="connsiteY11" fmla="*/ 244444 h 271604"/>
                <a:gd name="connsiteX12" fmla="*/ 1032095 w 1801640"/>
                <a:gd name="connsiteY12" fmla="*/ 226337 h 271604"/>
                <a:gd name="connsiteX13" fmla="*/ 1068309 w 1801640"/>
                <a:gd name="connsiteY13" fmla="*/ 172016 h 271604"/>
                <a:gd name="connsiteX14" fmla="*/ 1104523 w 1801640"/>
                <a:gd name="connsiteY14" fmla="*/ 144856 h 271604"/>
                <a:gd name="connsiteX15" fmla="*/ 1113576 w 1801640"/>
                <a:gd name="connsiteY15" fmla="*/ 117695 h 271604"/>
                <a:gd name="connsiteX16" fmla="*/ 1158844 w 1801640"/>
                <a:gd name="connsiteY16" fmla="*/ 217283 h 271604"/>
                <a:gd name="connsiteX17" fmla="*/ 1176951 w 1801640"/>
                <a:gd name="connsiteY17" fmla="*/ 244444 h 271604"/>
                <a:gd name="connsiteX18" fmla="*/ 1312753 w 1801640"/>
                <a:gd name="connsiteY18" fmla="*/ 271604 h 271604"/>
                <a:gd name="connsiteX19" fmla="*/ 1412341 w 1801640"/>
                <a:gd name="connsiteY19" fmla="*/ 244444 h 271604"/>
                <a:gd name="connsiteX20" fmla="*/ 1475715 w 1801640"/>
                <a:gd name="connsiteY20" fmla="*/ 153909 h 271604"/>
                <a:gd name="connsiteX21" fmla="*/ 1530036 w 1801640"/>
                <a:gd name="connsiteY21" fmla="*/ 99588 h 271604"/>
                <a:gd name="connsiteX22" fmla="*/ 1539089 w 1801640"/>
                <a:gd name="connsiteY22" fmla="*/ 162962 h 271604"/>
                <a:gd name="connsiteX23" fmla="*/ 1584357 w 1801640"/>
                <a:gd name="connsiteY23" fmla="*/ 244444 h 271604"/>
                <a:gd name="connsiteX24" fmla="*/ 1665838 w 1801640"/>
                <a:gd name="connsiteY24" fmla="*/ 271604 h 271604"/>
                <a:gd name="connsiteX25" fmla="*/ 1756372 w 1801640"/>
                <a:gd name="connsiteY25" fmla="*/ 253497 h 271604"/>
                <a:gd name="connsiteX26" fmla="*/ 1792586 w 1801640"/>
                <a:gd name="connsiteY26" fmla="*/ 235390 h 271604"/>
                <a:gd name="connsiteX27" fmla="*/ 1801640 w 1801640"/>
                <a:gd name="connsiteY27" fmla="*/ 217283 h 271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801640" h="271604">
                  <a:moveTo>
                    <a:pt x="0" y="108642"/>
                  </a:moveTo>
                  <a:cubicBezTo>
                    <a:pt x="42250" y="135802"/>
                    <a:pt x="77027" y="183020"/>
                    <a:pt x="126749" y="190123"/>
                  </a:cubicBezTo>
                  <a:cubicBezTo>
                    <a:pt x="289471" y="213369"/>
                    <a:pt x="210966" y="204686"/>
                    <a:pt x="362139" y="217283"/>
                  </a:cubicBezTo>
                  <a:cubicBezTo>
                    <a:pt x="377228" y="211247"/>
                    <a:pt x="393200" y="207068"/>
                    <a:pt x="407406" y="199176"/>
                  </a:cubicBezTo>
                  <a:cubicBezTo>
                    <a:pt x="441901" y="180012"/>
                    <a:pt x="466100" y="149027"/>
                    <a:pt x="488887" y="117695"/>
                  </a:cubicBezTo>
                  <a:cubicBezTo>
                    <a:pt x="499237" y="103464"/>
                    <a:pt x="508178" y="88167"/>
                    <a:pt x="516048" y="72428"/>
                  </a:cubicBezTo>
                  <a:cubicBezTo>
                    <a:pt x="526874" y="50776"/>
                    <a:pt x="535373" y="23507"/>
                    <a:pt x="543208" y="0"/>
                  </a:cubicBezTo>
                  <a:cubicBezTo>
                    <a:pt x="558297" y="21125"/>
                    <a:pt x="574538" y="41472"/>
                    <a:pt x="588475" y="63374"/>
                  </a:cubicBezTo>
                  <a:cubicBezTo>
                    <a:pt x="595721" y="74760"/>
                    <a:pt x="598036" y="89143"/>
                    <a:pt x="606582" y="99588"/>
                  </a:cubicBezTo>
                  <a:cubicBezTo>
                    <a:pt x="665590" y="171708"/>
                    <a:pt x="645166" y="152876"/>
                    <a:pt x="697117" y="172016"/>
                  </a:cubicBezTo>
                  <a:cubicBezTo>
                    <a:pt x="745506" y="189844"/>
                    <a:pt x="792388" y="212170"/>
                    <a:pt x="841972" y="226337"/>
                  </a:cubicBezTo>
                  <a:cubicBezTo>
                    <a:pt x="877273" y="236423"/>
                    <a:pt x="914400" y="238408"/>
                    <a:pt x="950614" y="244444"/>
                  </a:cubicBezTo>
                  <a:cubicBezTo>
                    <a:pt x="977774" y="238408"/>
                    <a:pt x="1008399" y="240919"/>
                    <a:pt x="1032095" y="226337"/>
                  </a:cubicBezTo>
                  <a:cubicBezTo>
                    <a:pt x="1050629" y="214932"/>
                    <a:pt x="1053851" y="188281"/>
                    <a:pt x="1068309" y="172016"/>
                  </a:cubicBezTo>
                  <a:cubicBezTo>
                    <a:pt x="1078334" y="160738"/>
                    <a:pt x="1092452" y="153909"/>
                    <a:pt x="1104523" y="144856"/>
                  </a:cubicBezTo>
                  <a:cubicBezTo>
                    <a:pt x="1107541" y="135802"/>
                    <a:pt x="1105941" y="111969"/>
                    <a:pt x="1113576" y="117695"/>
                  </a:cubicBezTo>
                  <a:cubicBezTo>
                    <a:pt x="1126345" y="127271"/>
                    <a:pt x="1150606" y="200808"/>
                    <a:pt x="1158844" y="217283"/>
                  </a:cubicBezTo>
                  <a:cubicBezTo>
                    <a:pt x="1163710" y="227015"/>
                    <a:pt x="1168097" y="238119"/>
                    <a:pt x="1176951" y="244444"/>
                  </a:cubicBezTo>
                  <a:cubicBezTo>
                    <a:pt x="1212811" y="270058"/>
                    <a:pt x="1276156" y="267945"/>
                    <a:pt x="1312753" y="271604"/>
                  </a:cubicBezTo>
                  <a:cubicBezTo>
                    <a:pt x="1345949" y="262551"/>
                    <a:pt x="1381981" y="260636"/>
                    <a:pt x="1412341" y="244444"/>
                  </a:cubicBezTo>
                  <a:cubicBezTo>
                    <a:pt x="1436723" y="231440"/>
                    <a:pt x="1459397" y="173853"/>
                    <a:pt x="1475715" y="153909"/>
                  </a:cubicBezTo>
                  <a:cubicBezTo>
                    <a:pt x="1491930" y="134090"/>
                    <a:pt x="1530036" y="99588"/>
                    <a:pt x="1530036" y="99588"/>
                  </a:cubicBezTo>
                  <a:cubicBezTo>
                    <a:pt x="1533054" y="120713"/>
                    <a:pt x="1535272" y="141967"/>
                    <a:pt x="1539089" y="162962"/>
                  </a:cubicBezTo>
                  <a:cubicBezTo>
                    <a:pt x="1544930" y="195086"/>
                    <a:pt x="1552639" y="224925"/>
                    <a:pt x="1584357" y="244444"/>
                  </a:cubicBezTo>
                  <a:cubicBezTo>
                    <a:pt x="1608739" y="259449"/>
                    <a:pt x="1638678" y="262551"/>
                    <a:pt x="1665838" y="271604"/>
                  </a:cubicBezTo>
                  <a:cubicBezTo>
                    <a:pt x="1703334" y="266248"/>
                    <a:pt x="1724766" y="267043"/>
                    <a:pt x="1756372" y="253497"/>
                  </a:cubicBezTo>
                  <a:cubicBezTo>
                    <a:pt x="1768777" y="248180"/>
                    <a:pt x="1782047" y="243821"/>
                    <a:pt x="1792586" y="235390"/>
                  </a:cubicBezTo>
                  <a:cubicBezTo>
                    <a:pt x="1797855" y="231174"/>
                    <a:pt x="1798622" y="223319"/>
                    <a:pt x="1801640" y="217283"/>
                  </a:cubicBezTo>
                </a:path>
              </a:pathLst>
            </a:custGeom>
            <a:noFill/>
            <a:ln w="889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lock Arc 7">
              <a:extLst>
                <a:ext uri="{FF2B5EF4-FFF2-40B4-BE49-F238E27FC236}">
                  <a16:creationId xmlns:a16="http://schemas.microsoft.com/office/drawing/2014/main" id="{14DCFECC-40F6-485E-A951-167956129E58}"/>
                </a:ext>
              </a:extLst>
            </p:cNvPr>
            <p:cNvSpPr/>
            <p:nvPr/>
          </p:nvSpPr>
          <p:spPr>
            <a:xfrm rot="5138391">
              <a:off x="4377713" y="3829227"/>
              <a:ext cx="1239600" cy="1418257"/>
            </a:xfrm>
            <a:prstGeom prst="blockArc">
              <a:avLst>
                <a:gd name="adj1" fmla="val 10800000"/>
                <a:gd name="adj2" fmla="val 16485820"/>
                <a:gd name="adj3" fmla="val 1458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Tree>
    <p:extLst>
      <p:ext uri="{BB962C8B-B14F-4D97-AF65-F5344CB8AC3E}">
        <p14:creationId xmlns:p14="http://schemas.microsoft.com/office/powerpoint/2010/main" val="1467228585"/>
      </p:ext>
    </p:extLst>
  </p:cSld>
  <p:clrMapOvr>
    <a:masterClrMapping/>
  </p:clrMapOvr>
</p:sld>
</file>

<file path=ppt/theme/theme1.xml><?xml version="1.0" encoding="utf-8"?>
<a:theme xmlns:a="http://schemas.openxmlformats.org/drawingml/2006/main" name="IDB Belize Minimal Presentation - Design_ TEMPLAT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try template" id="{5B5A9EEE-5E55-4EF9-89C9-65D33258FE22}" vid="{7483052C-6CA1-48FA-975E-243096064FA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CB9AD875E6FA84899A62228A33F89F1" ma:contentTypeVersion="11" ma:contentTypeDescription="Create a new document." ma:contentTypeScope="" ma:versionID="eba69f26fbf24d2defc0f99a6372f80e">
  <xsd:schema xmlns:xsd="http://www.w3.org/2001/XMLSchema" xmlns:xs="http://www.w3.org/2001/XMLSchema" xmlns:p="http://schemas.microsoft.com/office/2006/metadata/properties" xmlns:ns2="ed7db459-c967-41b6-b7e8-c3b138df5ced" xmlns:ns3="d5b724f0-7298-4ca4-aad7-25a7ebf43672" targetNamespace="http://schemas.microsoft.com/office/2006/metadata/properties" ma:root="true" ma:fieldsID="dfc64a11ac43bc86923e9c6e3cb8d705" ns2:_="" ns3:_="">
    <xsd:import namespace="ed7db459-c967-41b6-b7e8-c3b138df5ced"/>
    <xsd:import namespace="d5b724f0-7298-4ca4-aad7-25a7ebf43672"/>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d7db459-c967-41b6-b7e8-c3b138df5ce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ae61f9b1-e23d-4f49-b3d7-56b991556c4b"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5b724f0-7298-4ca4-aad7-25a7ebf43672"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6ae3ea25-6abb-4321-b99c-6fca6e48ebd1}" ma:internalName="TaxCatchAll" ma:showField="CatchAllData" ma:web="d5b724f0-7298-4ca4-aad7-25a7ebf4367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99DD6E9-9441-46EC-A18B-301615506040}"/>
</file>

<file path=customXml/itemProps2.xml><?xml version="1.0" encoding="utf-8"?>
<ds:datastoreItem xmlns:ds="http://schemas.openxmlformats.org/officeDocument/2006/customXml" ds:itemID="{5CE4A1EC-2A4D-45C1-87F8-C81CFD3FD8F8}"/>
</file>

<file path=docProps/app.xml><?xml version="1.0" encoding="utf-8"?>
<Properties xmlns="http://schemas.openxmlformats.org/officeDocument/2006/extended-properties" xmlns:vt="http://schemas.openxmlformats.org/officeDocument/2006/docPropsVTypes">
  <Template>Beliz Background template</Template>
  <TotalTime>10409</TotalTime>
  <Words>2859</Words>
  <Application>Microsoft Office PowerPoint</Application>
  <PresentationFormat>On-screen Show (4:3)</PresentationFormat>
  <Paragraphs>498</Paragraphs>
  <Slides>60</Slides>
  <Notes>16</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60</vt:i4>
      </vt:variant>
    </vt:vector>
  </HeadingPairs>
  <TitlesOfParts>
    <vt:vector size="74" baseType="lpstr">
      <vt:lpstr>Arial</vt:lpstr>
      <vt:lpstr>Arial Narrow</vt:lpstr>
      <vt:lpstr>Bauhaus 93</vt:lpstr>
      <vt:lpstr>Calibri</vt:lpstr>
      <vt:lpstr>Cambria Math</vt:lpstr>
      <vt:lpstr>Comic Sans MS</vt:lpstr>
      <vt:lpstr>Dreaming Outloud Script Pro</vt:lpstr>
      <vt:lpstr>Forte</vt:lpstr>
      <vt:lpstr>Franklin Gothic Book</vt:lpstr>
      <vt:lpstr>Franklin Gothic Medium</vt:lpstr>
      <vt:lpstr>OCRA</vt:lpstr>
      <vt:lpstr>Stencil</vt:lpstr>
      <vt:lpstr>Times New Roman</vt:lpstr>
      <vt:lpstr>IDB Belize Minimal Presentation - Design_ TEMPLATE</vt:lpstr>
      <vt:lpstr>PowerPoint Presentation</vt:lpstr>
      <vt:lpstr>Energy + Efficiency</vt:lpstr>
      <vt:lpstr>Energy + Efficiency</vt:lpstr>
      <vt:lpstr>Energy + Efficiency</vt:lpstr>
      <vt:lpstr>Energy Efficiency is a Science</vt:lpstr>
      <vt:lpstr>What is Energy?</vt:lpstr>
      <vt:lpstr>What is Energy</vt:lpstr>
      <vt:lpstr>What is Energy?</vt:lpstr>
      <vt:lpstr>What is Energy?</vt:lpstr>
      <vt:lpstr>What is Energy?</vt:lpstr>
      <vt:lpstr>What is Power?</vt:lpstr>
      <vt:lpstr>What is Power?</vt:lpstr>
      <vt:lpstr>What is Power?</vt:lpstr>
      <vt:lpstr>Types of Energy</vt:lpstr>
      <vt:lpstr>Sources of Energy</vt:lpstr>
      <vt:lpstr>Efficiency</vt:lpstr>
      <vt:lpstr>Efficiency</vt:lpstr>
      <vt:lpstr>Efficiency</vt:lpstr>
      <vt:lpstr>Efficiency</vt:lpstr>
      <vt:lpstr>Efficiency</vt:lpstr>
      <vt:lpstr>Efficiency</vt:lpstr>
      <vt:lpstr>Efficiency</vt:lpstr>
      <vt:lpstr>Efficiency</vt:lpstr>
      <vt:lpstr>Efficiency</vt:lpstr>
      <vt:lpstr>Efficiency</vt:lpstr>
      <vt:lpstr>Why a Renewable Energy Program?</vt:lpstr>
      <vt:lpstr>What is a Renewable Energy Program?</vt:lpstr>
      <vt:lpstr>What is the Renewable Energy Program?</vt:lpstr>
      <vt:lpstr>Stretch Break </vt:lpstr>
      <vt:lpstr>ENERGY SOURCES</vt:lpstr>
      <vt:lpstr>Types of Energy?</vt:lpstr>
      <vt:lpstr>Electric Energy</vt:lpstr>
      <vt:lpstr>Types of Energy?</vt:lpstr>
      <vt:lpstr>Chemical Energy</vt:lpstr>
      <vt:lpstr>Types of Energy?</vt:lpstr>
      <vt:lpstr>Thermal Energy</vt:lpstr>
      <vt:lpstr>Types of Energy?</vt:lpstr>
      <vt:lpstr>Potential Energy</vt:lpstr>
      <vt:lpstr>Types of Energy?</vt:lpstr>
      <vt:lpstr>Kinetic Energy</vt:lpstr>
      <vt:lpstr>Mechanical Energy</vt:lpstr>
      <vt:lpstr>Key Concepts</vt:lpstr>
      <vt:lpstr>Key Concepts</vt:lpstr>
      <vt:lpstr>Energy Concepts</vt:lpstr>
      <vt:lpstr>Questions?</vt:lpstr>
      <vt:lpstr>Energy + Efficiency</vt:lpstr>
      <vt:lpstr>Energy + Efficiency</vt:lpstr>
      <vt:lpstr>Primary Energy Supply</vt:lpstr>
      <vt:lpstr>Energy Supply - Notes</vt:lpstr>
      <vt:lpstr>Energy Supply Notes</vt:lpstr>
      <vt:lpstr>Energy Use</vt:lpstr>
      <vt:lpstr>Energy Use</vt:lpstr>
      <vt:lpstr>Fuel Use</vt:lpstr>
      <vt:lpstr>Fuel Use</vt:lpstr>
      <vt:lpstr>Electricity Use</vt:lpstr>
      <vt:lpstr>Energy + Efficiency</vt:lpstr>
      <vt:lpstr>Renewable Energy and Efficiency Measures</vt:lpstr>
      <vt:lpstr>Renewable Energy and Efficiency Measures</vt:lpstr>
      <vt:lpstr>Spanish Lookout Expo Assignment!</vt:lpstr>
      <vt:lpstr>Questions and Feedback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Wilkie,Gordon</dc:creator>
  <cp:lastModifiedBy>Li,Steven</cp:lastModifiedBy>
  <cp:revision>24</cp:revision>
  <cp:lastPrinted>2022-03-14T17:26:26Z</cp:lastPrinted>
  <dcterms:created xsi:type="dcterms:W3CDTF">2022-03-03T12:11:22Z</dcterms:created>
  <dcterms:modified xsi:type="dcterms:W3CDTF">2022-10-28T02:22:46Z</dcterms:modified>
</cp:coreProperties>
</file>