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3"/>
  </p:notesMasterIdLst>
  <p:sldIdLst>
    <p:sldId id="383" r:id="rId5"/>
    <p:sldId id="257" r:id="rId6"/>
    <p:sldId id="313" r:id="rId7"/>
    <p:sldId id="327" r:id="rId8"/>
    <p:sldId id="350" r:id="rId9"/>
    <p:sldId id="328" r:id="rId10"/>
    <p:sldId id="329" r:id="rId11"/>
    <p:sldId id="330" r:id="rId12"/>
    <p:sldId id="351" r:id="rId13"/>
    <p:sldId id="365" r:id="rId14"/>
    <p:sldId id="332" r:id="rId15"/>
    <p:sldId id="333" r:id="rId16"/>
    <p:sldId id="352" r:id="rId17"/>
    <p:sldId id="380" r:id="rId18"/>
    <p:sldId id="314" r:id="rId19"/>
    <p:sldId id="345" r:id="rId20"/>
    <p:sldId id="353" r:id="rId21"/>
    <p:sldId id="348" r:id="rId22"/>
    <p:sldId id="334" r:id="rId23"/>
    <p:sldId id="335" r:id="rId24"/>
    <p:sldId id="354" r:id="rId25"/>
    <p:sldId id="355" r:id="rId26"/>
    <p:sldId id="336" r:id="rId27"/>
    <p:sldId id="356" r:id="rId28"/>
    <p:sldId id="357" r:id="rId29"/>
    <p:sldId id="337" r:id="rId30"/>
    <p:sldId id="338" r:id="rId31"/>
    <p:sldId id="377" r:id="rId32"/>
    <p:sldId id="323" r:id="rId33"/>
    <p:sldId id="339" r:id="rId34"/>
    <p:sldId id="358" r:id="rId35"/>
    <p:sldId id="359" r:id="rId36"/>
    <p:sldId id="340" r:id="rId37"/>
    <p:sldId id="341" r:id="rId38"/>
    <p:sldId id="346" r:id="rId39"/>
    <p:sldId id="360" r:id="rId40"/>
    <p:sldId id="361" r:id="rId41"/>
    <p:sldId id="381" r:id="rId42"/>
    <p:sldId id="378" r:id="rId43"/>
    <p:sldId id="319" r:id="rId44"/>
    <p:sldId id="318" r:id="rId45"/>
    <p:sldId id="362" r:id="rId46"/>
    <p:sldId id="342" r:id="rId47"/>
    <p:sldId id="343" r:id="rId48"/>
    <p:sldId id="344" r:id="rId49"/>
    <p:sldId id="366" r:id="rId50"/>
    <p:sldId id="379" r:id="rId51"/>
    <p:sldId id="382" r:id="rId52"/>
    <p:sldId id="320" r:id="rId53"/>
    <p:sldId id="363" r:id="rId54"/>
    <p:sldId id="347" r:id="rId55"/>
    <p:sldId id="321" r:id="rId56"/>
    <p:sldId id="322" r:id="rId57"/>
    <p:sldId id="324" r:id="rId58"/>
    <p:sldId id="364" r:id="rId59"/>
    <p:sldId id="325" r:id="rId60"/>
    <p:sldId id="326" r:id="rId61"/>
    <p:sldId id="367" r:id="rId62"/>
    <p:sldId id="368" r:id="rId63"/>
    <p:sldId id="369" r:id="rId64"/>
    <p:sldId id="371" r:id="rId65"/>
    <p:sldId id="370" r:id="rId66"/>
    <p:sldId id="375" r:id="rId67"/>
    <p:sldId id="317" r:id="rId68"/>
    <p:sldId id="372" r:id="rId69"/>
    <p:sldId id="373" r:id="rId70"/>
    <p:sldId id="376" r:id="rId71"/>
    <p:sldId id="281" r:id="rId72"/>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6283" autoAdjust="0"/>
  </p:normalViewPr>
  <p:slideViewPr>
    <p:cSldViewPr snapToGrid="0">
      <p:cViewPr varScale="1">
        <p:scale>
          <a:sx n="107" d="100"/>
          <a:sy n="107" d="100"/>
        </p:scale>
        <p:origin x="10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0B18B-0B89-4F83-B093-001A2A975881}" type="datetimeFigureOut">
              <a:rPr lang="en-US" smtClean="0"/>
              <a:t>10/27/2022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134C6-403D-4428-9F20-F15D9913DB64}" type="slidenum">
              <a:rPr lang="en-US" smtClean="0"/>
              <a:t>‹#›</a:t>
            </a:fld>
            <a:endParaRPr lang="en-US" dirty="0"/>
          </a:p>
        </p:txBody>
      </p:sp>
    </p:spTree>
    <p:extLst>
      <p:ext uri="{BB962C8B-B14F-4D97-AF65-F5344CB8AC3E}">
        <p14:creationId xmlns:p14="http://schemas.microsoft.com/office/powerpoint/2010/main" val="208082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questions to suppliers and explaining benefits to residents is hard work</a:t>
            </a:r>
          </a:p>
        </p:txBody>
      </p:sp>
      <p:sp>
        <p:nvSpPr>
          <p:cNvPr id="4" name="Slide Number Placeholder 3"/>
          <p:cNvSpPr>
            <a:spLocks noGrp="1"/>
          </p:cNvSpPr>
          <p:nvPr>
            <p:ph type="sldNum" sz="quarter" idx="5"/>
          </p:nvPr>
        </p:nvSpPr>
        <p:spPr/>
        <p:txBody>
          <a:bodyPr/>
          <a:lstStyle/>
          <a:p>
            <a:fld id="{CAC134C6-403D-4428-9F20-F15D9913DB64}" type="slidenum">
              <a:rPr lang="en-US" smtClean="0"/>
              <a:t>28</a:t>
            </a:fld>
            <a:endParaRPr lang="en-US" dirty="0"/>
          </a:p>
        </p:txBody>
      </p:sp>
    </p:spTree>
    <p:extLst>
      <p:ext uri="{BB962C8B-B14F-4D97-AF65-F5344CB8AC3E}">
        <p14:creationId xmlns:p14="http://schemas.microsoft.com/office/powerpoint/2010/main" val="318702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dirty="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dirty="0"/>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127241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dirty="0"/>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399408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dirty="0"/>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dirty="0"/>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75650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dirty="0"/>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282553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dirty="0"/>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268934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dirty="0"/>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104583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dirty="0"/>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256828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dirty="0"/>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191854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2022-10-27</a:t>
            </a:fld>
            <a:endParaRPr lang="en-CA" dirty="0"/>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dirty="0"/>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dirty="0"/>
          </a:p>
        </p:txBody>
      </p:sp>
    </p:spTree>
    <p:extLst>
      <p:ext uri="{BB962C8B-B14F-4D97-AF65-F5344CB8AC3E}">
        <p14:creationId xmlns:p14="http://schemas.microsoft.com/office/powerpoint/2010/main" val="186510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2022-10-27</a:t>
            </a:fld>
            <a:endParaRPr lang="en-CA" dirty="0"/>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dirty="0"/>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dirty="0"/>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energy.gov.bz/bulb-exchange-program-in-stann-creek/" TargetMode="External"/><Relationship Id="rId2" Type="http://schemas.openxmlformats.org/officeDocument/2006/relationships/hyperlink" Target="https://www.petersglassshop.bz/?p=336" TargetMode="External"/><Relationship Id="rId1" Type="http://schemas.openxmlformats.org/officeDocument/2006/relationships/slideLayout" Target="../slideLayouts/slideLayout5.xml"/><Relationship Id="rId4" Type="http://schemas.openxmlformats.org/officeDocument/2006/relationships/hyperlink" Target="https://www.publicservice.gov.bz/index.php/medias/news-and-events/item/130-energy-conservation-measures-by-installing-led-lights-in-public-building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ecocostsavings.com/fan-power-compared/" TargetMode="External"/><Relationship Id="rId2" Type="http://schemas.openxmlformats.org/officeDocument/2006/relationships/hyperlink" Target="https://www.energystar.gov/productfinder/product/certified-ceiling-fans/" TargetMode="Externa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hyperlink" Target="https://www.energystar.gov/"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hyperlink" Target="http://redbiolac.org/en/" TargetMode="Externa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hyperlink" Target="https://www.homebiogas.com/explore/how-it-works/" TargetMode="External"/><Relationship Id="rId1" Type="http://schemas.openxmlformats.org/officeDocument/2006/relationships/slideLayout" Target="../slideLayouts/slideLayout5.xml"/><Relationship Id="rId5" Type="http://schemas.openxmlformats.org/officeDocument/2006/relationships/image" Target="../media/image61.emf"/><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520000" y="1079999"/>
            <a:ext cx="1984343" cy="657569"/>
          </a:xfrm>
          <a:prstGeom prst="rect">
            <a:avLst/>
          </a:prstGeom>
        </p:spPr>
      </p:pic>
      <p:sp>
        <p:nvSpPr>
          <p:cNvPr id="21" name="TextBox 20">
            <a:extLst>
              <a:ext uri="{FF2B5EF4-FFF2-40B4-BE49-F238E27FC236}">
                <a16:creationId xmlns:a16="http://schemas.microsoft.com/office/drawing/2014/main" id="{AC5D84BA-C6D1-7542-99D8-CD38963AB23C}"/>
              </a:ext>
            </a:extLst>
          </p:cNvPr>
          <p:cNvSpPr txBox="1"/>
          <p:nvPr/>
        </p:nvSpPr>
        <p:spPr>
          <a:xfrm>
            <a:off x="-1" y="5107435"/>
            <a:ext cx="3467478" cy="507831"/>
          </a:xfrm>
          <a:prstGeom prst="rect">
            <a:avLst/>
          </a:prstGeom>
          <a:noFill/>
        </p:spPr>
        <p:txBody>
          <a:bodyPr wrap="square" rtlCol="0">
            <a:spAutoFit/>
          </a:bodyPr>
          <a:lstStyle/>
          <a:p>
            <a:r>
              <a:rPr lang="en-US" sz="1350" dirty="0">
                <a:solidFill>
                  <a:schemeClr val="bg1"/>
                </a:solidFill>
                <a:latin typeface="Arial" panose="020B0604020202020204" pitchFamily="34" charset="0"/>
                <a:cs typeface="Arial" panose="020B0604020202020204" pitchFamily="34" charset="0"/>
              </a:rPr>
              <a:t>Session 07 (01 April 2022) for Course 04 Introduction to Energy Science</a:t>
            </a:r>
          </a:p>
        </p:txBody>
      </p:sp>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000" y="539999"/>
            <a:ext cx="1572815" cy="108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000" y="1044000"/>
            <a:ext cx="1816150" cy="671976"/>
          </a:xfrm>
          <a:prstGeom prst="rect">
            <a:avLst/>
          </a:prstGeom>
        </p:spPr>
      </p:pic>
    </p:spTree>
    <p:extLst>
      <p:ext uri="{BB962C8B-B14F-4D97-AF65-F5344CB8AC3E}">
        <p14:creationId xmlns:p14="http://schemas.microsoft.com/office/powerpoint/2010/main" val="281423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153C-A0E1-4A02-A6D5-B25F23465797}"/>
              </a:ext>
            </a:extLst>
          </p:cNvPr>
          <p:cNvSpPr>
            <a:spLocks noGrp="1"/>
          </p:cNvSpPr>
          <p:nvPr>
            <p:ph type="title"/>
          </p:nvPr>
        </p:nvSpPr>
        <p:spPr>
          <a:xfrm>
            <a:off x="73890" y="0"/>
            <a:ext cx="4932219" cy="675204"/>
          </a:xfrm>
        </p:spPr>
        <p:txBody>
          <a:bodyPr/>
          <a:lstStyle/>
          <a:p>
            <a:r>
              <a:rPr lang="en-US" dirty="0"/>
              <a:t>Term 1: Photovoltaic Applications</a:t>
            </a:r>
          </a:p>
        </p:txBody>
      </p:sp>
      <p:sp>
        <p:nvSpPr>
          <p:cNvPr id="4" name="Content Placeholder 3">
            <a:extLst>
              <a:ext uri="{FF2B5EF4-FFF2-40B4-BE49-F238E27FC236}">
                <a16:creationId xmlns:a16="http://schemas.microsoft.com/office/drawing/2014/main" id="{AF279C2E-EFAA-4C6B-89BB-7EFCE76BA27C}"/>
              </a:ext>
            </a:extLst>
          </p:cNvPr>
          <p:cNvSpPr>
            <a:spLocks noGrp="1"/>
          </p:cNvSpPr>
          <p:nvPr>
            <p:ph sz="half" idx="2"/>
          </p:nvPr>
        </p:nvSpPr>
        <p:spPr>
          <a:xfrm>
            <a:off x="258618" y="830912"/>
            <a:ext cx="8577733" cy="5196176"/>
          </a:xfrm>
        </p:spPr>
        <p:txBody>
          <a:bodyPr/>
          <a:lstStyle/>
          <a:p>
            <a:r>
              <a:rPr lang="en-US" sz="2800" dirty="0"/>
              <a:t>Identify common solar PV applications and their purpose.</a:t>
            </a:r>
          </a:p>
          <a:p>
            <a:r>
              <a:rPr lang="en-US" sz="2800" dirty="0"/>
              <a:t>Understand the solar resource.</a:t>
            </a:r>
          </a:p>
          <a:p>
            <a:r>
              <a:rPr lang="en-US" sz="2800" dirty="0"/>
              <a:t>Perform basic site assessments.</a:t>
            </a:r>
          </a:p>
          <a:p>
            <a:r>
              <a:rPr lang="en-US" sz="2800" dirty="0"/>
              <a:t>Interpret PV panel data sheet information.</a:t>
            </a:r>
          </a:p>
          <a:p>
            <a:r>
              <a:rPr lang="en-US" sz="2800" dirty="0"/>
              <a:t>Measure PV panel data sheet values.</a:t>
            </a:r>
          </a:p>
          <a:p>
            <a:r>
              <a:rPr lang="en-US" sz="2800" dirty="0"/>
              <a:t>Understand how the PV panel operates.</a:t>
            </a:r>
          </a:p>
        </p:txBody>
      </p:sp>
      <p:pic>
        <p:nvPicPr>
          <p:cNvPr id="5" name="Picture 4" descr="Windmill and Solar Panels">
            <a:extLst>
              <a:ext uri="{FF2B5EF4-FFF2-40B4-BE49-F238E27FC236}">
                <a16:creationId xmlns:a16="http://schemas.microsoft.com/office/drawing/2014/main" id="{85497453-9A77-4CE7-8265-FCDEE6334C39}"/>
              </a:ext>
            </a:extLst>
          </p:cNvPr>
          <p:cNvPicPr>
            <a:picLocks noChangeAspect="1"/>
          </p:cNvPicPr>
          <p:nvPr/>
        </p:nvPicPr>
        <p:blipFill rotWithShape="1">
          <a:blip r:embed="rId2">
            <a:extLst>
              <a:ext uri="{28A0092B-C50C-407E-A947-70E740481C1C}">
                <a14:useLocalDpi xmlns:a14="http://schemas.microsoft.com/office/drawing/2010/main" val="0"/>
              </a:ext>
            </a:extLst>
          </a:blip>
          <a:srcRect t="40490" b="45725"/>
          <a:stretch/>
        </p:blipFill>
        <p:spPr>
          <a:xfrm>
            <a:off x="0" y="5593346"/>
            <a:ext cx="9144000" cy="867484"/>
          </a:xfrm>
          <a:prstGeom prst="rect">
            <a:avLst/>
          </a:prstGeom>
        </p:spPr>
      </p:pic>
    </p:spTree>
    <p:extLst>
      <p:ext uri="{BB962C8B-B14F-4D97-AF65-F5344CB8AC3E}">
        <p14:creationId xmlns:p14="http://schemas.microsoft.com/office/powerpoint/2010/main" val="302821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FE53-9CC2-4DEC-82EA-0F43B077A579}"/>
              </a:ext>
            </a:extLst>
          </p:cNvPr>
          <p:cNvSpPr>
            <a:spLocks noGrp="1"/>
          </p:cNvSpPr>
          <p:nvPr>
            <p:ph type="title"/>
          </p:nvPr>
        </p:nvSpPr>
        <p:spPr>
          <a:xfrm>
            <a:off x="-91555" y="207818"/>
            <a:ext cx="5190028" cy="675204"/>
          </a:xfrm>
        </p:spPr>
        <p:txBody>
          <a:bodyPr/>
          <a:lstStyle/>
          <a:p>
            <a:r>
              <a:rPr lang="en-US" dirty="0"/>
              <a:t>Term 1: Integrated Laboratory 1</a:t>
            </a:r>
            <a:br>
              <a:rPr lang="en-US" dirty="0"/>
            </a:br>
            <a:endParaRPr lang="en-US" dirty="0"/>
          </a:p>
        </p:txBody>
      </p:sp>
      <p:sp>
        <p:nvSpPr>
          <p:cNvPr id="4" name="Content Placeholder 3">
            <a:extLst>
              <a:ext uri="{FF2B5EF4-FFF2-40B4-BE49-F238E27FC236}">
                <a16:creationId xmlns:a16="http://schemas.microsoft.com/office/drawing/2014/main" id="{AD983300-EBEC-4A51-BE36-DC3E41073C9B}"/>
              </a:ext>
            </a:extLst>
          </p:cNvPr>
          <p:cNvSpPr>
            <a:spLocks noGrp="1"/>
          </p:cNvSpPr>
          <p:nvPr>
            <p:ph sz="half" idx="2"/>
          </p:nvPr>
        </p:nvSpPr>
        <p:spPr>
          <a:xfrm>
            <a:off x="182145" y="664566"/>
            <a:ext cx="8779710" cy="5528868"/>
          </a:xfrm>
        </p:spPr>
        <p:txBody>
          <a:bodyPr/>
          <a:lstStyle/>
          <a:p>
            <a:r>
              <a:rPr lang="en-US" dirty="0"/>
              <a:t>Provide hands on access to renewable energy equipment</a:t>
            </a:r>
          </a:p>
          <a:p>
            <a:r>
              <a:rPr lang="en-US" dirty="0"/>
              <a:t>Safety:</a:t>
            </a:r>
          </a:p>
          <a:p>
            <a:pPr lvl="1"/>
            <a:r>
              <a:rPr lang="en-US" dirty="0"/>
              <a:t>Identify hand tools and their </a:t>
            </a:r>
            <a:r>
              <a:rPr lang="en-US" sz="2825" b="1" i="1" dirty="0"/>
              <a:t>safe</a:t>
            </a:r>
            <a:r>
              <a:rPr lang="en-US" dirty="0"/>
              <a:t> use</a:t>
            </a:r>
          </a:p>
          <a:p>
            <a:pPr lvl="1"/>
            <a:r>
              <a:rPr lang="en-US" dirty="0"/>
              <a:t>Understand and identify workplace </a:t>
            </a:r>
            <a:r>
              <a:rPr lang="en-US" sz="2425" b="1" i="1" dirty="0"/>
              <a:t>hazards</a:t>
            </a:r>
            <a:r>
              <a:rPr lang="en-US" dirty="0"/>
              <a:t> and prevention</a:t>
            </a:r>
          </a:p>
          <a:p>
            <a:pPr lvl="1"/>
            <a:r>
              <a:rPr lang="en-US" dirty="0"/>
              <a:t>Identify appropriate </a:t>
            </a:r>
            <a:r>
              <a:rPr lang="en-US" sz="2425" b="1" i="1" dirty="0"/>
              <a:t>personal protective equipment (PPE) </a:t>
            </a:r>
            <a:r>
              <a:rPr lang="en-US" dirty="0"/>
              <a:t>and correct use</a:t>
            </a:r>
          </a:p>
          <a:p>
            <a:pPr lvl="1"/>
            <a:r>
              <a:rPr lang="en-US" dirty="0"/>
              <a:t>Identify common power tools and their </a:t>
            </a:r>
            <a:r>
              <a:rPr lang="en-US" sz="2425" b="1" i="1" dirty="0"/>
              <a:t>safe</a:t>
            </a:r>
            <a:r>
              <a:rPr lang="en-US" dirty="0"/>
              <a:t> use</a:t>
            </a:r>
          </a:p>
          <a:p>
            <a:r>
              <a:rPr lang="en-US" sz="2800" b="1" i="1" dirty="0"/>
              <a:t>Assemble</a:t>
            </a:r>
            <a:r>
              <a:rPr lang="en-US" dirty="0"/>
              <a:t> and operate specific components PV systems</a:t>
            </a:r>
          </a:p>
          <a:p>
            <a:r>
              <a:rPr lang="en-US" dirty="0"/>
              <a:t>Measure, </a:t>
            </a:r>
            <a:r>
              <a:rPr lang="en-US" sz="2800" b="1" i="1" dirty="0"/>
              <a:t>record</a:t>
            </a:r>
            <a:r>
              <a:rPr lang="en-US" dirty="0"/>
              <a:t> and analyze results from laboratory assignments</a:t>
            </a:r>
          </a:p>
          <a:p>
            <a:endParaRPr lang="en-US" dirty="0"/>
          </a:p>
          <a:p>
            <a:endParaRPr lang="en-US" dirty="0"/>
          </a:p>
        </p:txBody>
      </p:sp>
      <p:pic>
        <p:nvPicPr>
          <p:cNvPr id="5" name="Picture 4" descr="Ladder in half renovated room">
            <a:extLst>
              <a:ext uri="{FF2B5EF4-FFF2-40B4-BE49-F238E27FC236}">
                <a16:creationId xmlns:a16="http://schemas.microsoft.com/office/drawing/2014/main" id="{6EDBED61-98BB-460B-84F1-FFA4F8CDCAD4}"/>
              </a:ext>
            </a:extLst>
          </p:cNvPr>
          <p:cNvPicPr>
            <a:picLocks noChangeAspect="1"/>
          </p:cNvPicPr>
          <p:nvPr/>
        </p:nvPicPr>
        <p:blipFill rotWithShape="1">
          <a:blip r:embed="rId2">
            <a:extLst>
              <a:ext uri="{28A0092B-C50C-407E-A947-70E740481C1C}">
                <a14:useLocalDpi xmlns:a14="http://schemas.microsoft.com/office/drawing/2010/main" val="0"/>
              </a:ext>
            </a:extLst>
          </a:blip>
          <a:srcRect t="53514" b="9608"/>
          <a:stretch/>
        </p:blipFill>
        <p:spPr>
          <a:xfrm>
            <a:off x="0" y="5469308"/>
            <a:ext cx="4350541" cy="1252196"/>
          </a:xfrm>
          <a:prstGeom prst="rect">
            <a:avLst/>
          </a:prstGeom>
        </p:spPr>
      </p:pic>
      <p:pic>
        <p:nvPicPr>
          <p:cNvPr id="7" name="Picture 6" descr="Solar panel installation">
            <a:extLst>
              <a:ext uri="{FF2B5EF4-FFF2-40B4-BE49-F238E27FC236}">
                <a16:creationId xmlns:a16="http://schemas.microsoft.com/office/drawing/2014/main" id="{58850B8F-3023-4701-9860-3A15689B5768}"/>
              </a:ext>
            </a:extLst>
          </p:cNvPr>
          <p:cNvPicPr>
            <a:picLocks noChangeAspect="1"/>
          </p:cNvPicPr>
          <p:nvPr/>
        </p:nvPicPr>
        <p:blipFill rotWithShape="1">
          <a:blip r:embed="rId3">
            <a:extLst>
              <a:ext uri="{28A0092B-C50C-407E-A947-70E740481C1C}">
                <a14:useLocalDpi xmlns:a14="http://schemas.microsoft.com/office/drawing/2010/main" val="0"/>
              </a:ext>
            </a:extLst>
          </a:blip>
          <a:srcRect t="31601" b="31250"/>
          <a:stretch/>
        </p:blipFill>
        <p:spPr>
          <a:xfrm>
            <a:off x="4087965" y="5469308"/>
            <a:ext cx="5056036" cy="1252196"/>
          </a:xfrm>
          <a:prstGeom prst="rect">
            <a:avLst/>
          </a:prstGeom>
        </p:spPr>
      </p:pic>
    </p:spTree>
    <p:extLst>
      <p:ext uri="{BB962C8B-B14F-4D97-AF65-F5344CB8AC3E}">
        <p14:creationId xmlns:p14="http://schemas.microsoft.com/office/powerpoint/2010/main" val="251648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FE53-9CC2-4DEC-82EA-0F43B077A579}"/>
              </a:ext>
            </a:extLst>
          </p:cNvPr>
          <p:cNvSpPr>
            <a:spLocks noGrp="1"/>
          </p:cNvSpPr>
          <p:nvPr>
            <p:ph type="title"/>
          </p:nvPr>
        </p:nvSpPr>
        <p:spPr>
          <a:xfrm>
            <a:off x="-91555" y="207818"/>
            <a:ext cx="5190028" cy="675204"/>
          </a:xfrm>
        </p:spPr>
        <p:txBody>
          <a:bodyPr/>
          <a:lstStyle/>
          <a:p>
            <a:r>
              <a:rPr lang="en-US" dirty="0"/>
              <a:t>Year 1: Beyond Term 1</a:t>
            </a:r>
            <a:br>
              <a:rPr lang="en-US" dirty="0"/>
            </a:br>
            <a:endParaRPr lang="en-US" dirty="0"/>
          </a:p>
        </p:txBody>
      </p:sp>
      <p:sp>
        <p:nvSpPr>
          <p:cNvPr id="4" name="Content Placeholder 3">
            <a:extLst>
              <a:ext uri="{FF2B5EF4-FFF2-40B4-BE49-F238E27FC236}">
                <a16:creationId xmlns:a16="http://schemas.microsoft.com/office/drawing/2014/main" id="{AD983300-EBEC-4A51-BE36-DC3E41073C9B}"/>
              </a:ext>
            </a:extLst>
          </p:cNvPr>
          <p:cNvSpPr>
            <a:spLocks noGrp="1"/>
          </p:cNvSpPr>
          <p:nvPr>
            <p:ph sz="half" idx="2"/>
          </p:nvPr>
        </p:nvSpPr>
        <p:spPr>
          <a:xfrm>
            <a:off x="166686" y="1452785"/>
            <a:ext cx="7857548" cy="3836391"/>
          </a:xfrm>
        </p:spPr>
        <p:txBody>
          <a:bodyPr/>
          <a:lstStyle/>
          <a:p>
            <a:r>
              <a:rPr lang="en-US" dirty="0"/>
              <a:t>Continued electricity, mathematics and communications fundamentals</a:t>
            </a:r>
          </a:p>
          <a:p>
            <a:r>
              <a:rPr lang="en-US" dirty="0"/>
              <a:t>Reading drawings</a:t>
            </a:r>
          </a:p>
          <a:p>
            <a:r>
              <a:rPr lang="en-US" dirty="0"/>
              <a:t>Buildings and equipment</a:t>
            </a:r>
          </a:p>
          <a:p>
            <a:r>
              <a:rPr lang="en-US" dirty="0"/>
              <a:t>Solar thermal water heating</a:t>
            </a:r>
          </a:p>
          <a:p>
            <a:r>
              <a:rPr lang="en-US" dirty="0"/>
              <a:t>Auditing energy use, planning and measuring improvements</a:t>
            </a:r>
          </a:p>
          <a:p>
            <a:r>
              <a:rPr lang="en-US" dirty="0"/>
              <a:t>Installation and maintenance of systems</a:t>
            </a:r>
          </a:p>
          <a:p>
            <a:endParaRPr lang="en-US" dirty="0"/>
          </a:p>
          <a:p>
            <a:endParaRPr lang="en-US" dirty="0"/>
          </a:p>
        </p:txBody>
      </p:sp>
      <p:pic>
        <p:nvPicPr>
          <p:cNvPr id="5" name="Picture 4" descr="Wooden boat on lake">
            <a:extLst>
              <a:ext uri="{FF2B5EF4-FFF2-40B4-BE49-F238E27FC236}">
                <a16:creationId xmlns:a16="http://schemas.microsoft.com/office/drawing/2014/main" id="{D77C2487-C041-4F15-AFE1-D16CE45938A0}"/>
              </a:ext>
            </a:extLst>
          </p:cNvPr>
          <p:cNvPicPr>
            <a:picLocks noChangeAspect="1"/>
          </p:cNvPicPr>
          <p:nvPr/>
        </p:nvPicPr>
        <p:blipFill rotWithShape="1">
          <a:blip r:embed="rId2">
            <a:extLst>
              <a:ext uri="{28A0092B-C50C-407E-A947-70E740481C1C}">
                <a14:useLocalDpi xmlns:a14="http://schemas.microsoft.com/office/drawing/2010/main" val="0"/>
              </a:ext>
            </a:extLst>
          </a:blip>
          <a:srcRect t="52769" b="25922"/>
          <a:stretch/>
        </p:blipFill>
        <p:spPr>
          <a:xfrm>
            <a:off x="0" y="5559038"/>
            <a:ext cx="9144000" cy="1298962"/>
          </a:xfrm>
          <a:prstGeom prst="rect">
            <a:avLst/>
          </a:prstGeom>
        </p:spPr>
      </p:pic>
    </p:spTree>
    <p:extLst>
      <p:ext uri="{BB962C8B-B14F-4D97-AF65-F5344CB8AC3E}">
        <p14:creationId xmlns:p14="http://schemas.microsoft.com/office/powerpoint/2010/main" val="206370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FE53-9CC2-4DEC-82EA-0F43B077A579}"/>
              </a:ext>
            </a:extLst>
          </p:cNvPr>
          <p:cNvSpPr>
            <a:spLocks noGrp="1"/>
          </p:cNvSpPr>
          <p:nvPr>
            <p:ph type="title"/>
          </p:nvPr>
        </p:nvSpPr>
        <p:spPr>
          <a:xfrm>
            <a:off x="-91555" y="207818"/>
            <a:ext cx="5190028" cy="675204"/>
          </a:xfrm>
        </p:spPr>
        <p:txBody>
          <a:bodyPr/>
          <a:lstStyle/>
          <a:p>
            <a:r>
              <a:rPr lang="en-US" dirty="0"/>
              <a:t>Year 2</a:t>
            </a:r>
            <a:br>
              <a:rPr lang="en-US" dirty="0"/>
            </a:br>
            <a:endParaRPr lang="en-US" dirty="0"/>
          </a:p>
        </p:txBody>
      </p:sp>
      <p:sp>
        <p:nvSpPr>
          <p:cNvPr id="4" name="Content Placeholder 3">
            <a:extLst>
              <a:ext uri="{FF2B5EF4-FFF2-40B4-BE49-F238E27FC236}">
                <a16:creationId xmlns:a16="http://schemas.microsoft.com/office/drawing/2014/main" id="{AD983300-EBEC-4A51-BE36-DC3E41073C9B}"/>
              </a:ext>
            </a:extLst>
          </p:cNvPr>
          <p:cNvSpPr>
            <a:spLocks noGrp="1"/>
          </p:cNvSpPr>
          <p:nvPr>
            <p:ph sz="half" idx="2"/>
          </p:nvPr>
        </p:nvSpPr>
        <p:spPr>
          <a:xfrm>
            <a:off x="166686" y="748159"/>
            <a:ext cx="8591832" cy="5054435"/>
          </a:xfrm>
        </p:spPr>
        <p:txBody>
          <a:bodyPr/>
          <a:lstStyle/>
          <a:p>
            <a:r>
              <a:rPr lang="en-US" dirty="0"/>
              <a:t>Progress to small wind; limits, challenges</a:t>
            </a:r>
          </a:p>
          <a:p>
            <a:r>
              <a:rPr lang="en-US" dirty="0"/>
              <a:t>Progress beyond installation to design</a:t>
            </a:r>
          </a:p>
          <a:p>
            <a:r>
              <a:rPr lang="en-US" dirty="0"/>
              <a:t>Understand advanced applications</a:t>
            </a:r>
          </a:p>
          <a:p>
            <a:pPr lvl="1"/>
            <a:r>
              <a:rPr lang="en-US" dirty="0"/>
              <a:t>grid connected / large battery systems</a:t>
            </a:r>
          </a:p>
          <a:p>
            <a:r>
              <a:rPr lang="en-US" dirty="0"/>
              <a:t>Planning and measuring efficiency improvements</a:t>
            </a:r>
          </a:p>
          <a:p>
            <a:r>
              <a:rPr lang="en-US" dirty="0"/>
              <a:t>Progress to customer and project communications </a:t>
            </a:r>
          </a:p>
          <a:p>
            <a:pPr lvl="1"/>
            <a:r>
              <a:rPr lang="en-US" dirty="0"/>
              <a:t>Technical drafting</a:t>
            </a:r>
          </a:p>
          <a:p>
            <a:r>
              <a:rPr lang="en-US" dirty="0"/>
              <a:t>Planning and executing projects</a:t>
            </a:r>
          </a:p>
          <a:p>
            <a:r>
              <a:rPr lang="en-US" dirty="0"/>
              <a:t>Calculating economic benefits</a:t>
            </a:r>
          </a:p>
          <a:p>
            <a:pPr lvl="1"/>
            <a:r>
              <a:rPr lang="en-US" dirty="0"/>
              <a:t>Replacing fuel payments with loan payments</a:t>
            </a:r>
          </a:p>
          <a:p>
            <a:endParaRPr lang="en-US" dirty="0"/>
          </a:p>
          <a:p>
            <a:endParaRPr lang="en-US" dirty="0"/>
          </a:p>
        </p:txBody>
      </p:sp>
      <p:pic>
        <p:nvPicPr>
          <p:cNvPr id="5" name="Picture 4" descr="Wooden boat on lake">
            <a:extLst>
              <a:ext uri="{FF2B5EF4-FFF2-40B4-BE49-F238E27FC236}">
                <a16:creationId xmlns:a16="http://schemas.microsoft.com/office/drawing/2014/main" id="{D77C2487-C041-4F15-AFE1-D16CE45938A0}"/>
              </a:ext>
            </a:extLst>
          </p:cNvPr>
          <p:cNvPicPr>
            <a:picLocks noChangeAspect="1"/>
          </p:cNvPicPr>
          <p:nvPr/>
        </p:nvPicPr>
        <p:blipFill rotWithShape="1">
          <a:blip r:embed="rId2">
            <a:extLst>
              <a:ext uri="{28A0092B-C50C-407E-A947-70E740481C1C}">
                <a14:useLocalDpi xmlns:a14="http://schemas.microsoft.com/office/drawing/2010/main" val="0"/>
              </a:ext>
            </a:extLst>
          </a:blip>
          <a:srcRect t="52769" b="25922"/>
          <a:stretch/>
        </p:blipFill>
        <p:spPr>
          <a:xfrm>
            <a:off x="0" y="5559038"/>
            <a:ext cx="9144000" cy="1298962"/>
          </a:xfrm>
          <a:prstGeom prst="rect">
            <a:avLst/>
          </a:prstGeom>
        </p:spPr>
      </p:pic>
    </p:spTree>
    <p:extLst>
      <p:ext uri="{BB962C8B-B14F-4D97-AF65-F5344CB8AC3E}">
        <p14:creationId xmlns:p14="http://schemas.microsoft.com/office/powerpoint/2010/main" val="2568091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D01E-4D95-4C00-A55C-27DBF7B8ABC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9706AD3F-B467-4B03-9D42-6096246682E3}"/>
              </a:ext>
            </a:extLst>
          </p:cNvPr>
          <p:cNvSpPr>
            <a:spLocks noGrp="1"/>
          </p:cNvSpPr>
          <p:nvPr>
            <p:ph sz="half" idx="1"/>
          </p:nvPr>
        </p:nvSpPr>
        <p:spPr>
          <a:xfrm>
            <a:off x="428624" y="1500188"/>
            <a:ext cx="6501093" cy="4243090"/>
          </a:xfrm>
        </p:spPr>
        <p:txBody>
          <a:bodyPr/>
          <a:lstStyle/>
          <a:p>
            <a:r>
              <a:rPr lang="en-US" dirty="0"/>
              <a:t>Speak up or type in the chat!</a:t>
            </a:r>
          </a:p>
          <a:p>
            <a:r>
              <a:rPr lang="en-US" dirty="0"/>
              <a:t>Is anything missing?</a:t>
            </a:r>
          </a:p>
          <a:p>
            <a:endParaRPr lang="en-US" dirty="0"/>
          </a:p>
          <a:p>
            <a:endParaRPr lang="en-US" dirty="0"/>
          </a:p>
          <a:p>
            <a:endParaRPr lang="en-US" dirty="0"/>
          </a:p>
          <a:p>
            <a:r>
              <a:rPr lang="en-US" dirty="0"/>
              <a:t>What content will be challenging?</a:t>
            </a:r>
          </a:p>
          <a:p>
            <a:endParaRPr lang="en-US" dirty="0"/>
          </a:p>
        </p:txBody>
      </p:sp>
    </p:spTree>
    <p:extLst>
      <p:ext uri="{BB962C8B-B14F-4D97-AF65-F5344CB8AC3E}">
        <p14:creationId xmlns:p14="http://schemas.microsoft.com/office/powerpoint/2010/main" val="3827180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Energy + Efficiency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34566" y="1011301"/>
            <a:ext cx="5368705" cy="5677608"/>
          </a:xfrm>
        </p:spPr>
        <p:txBody>
          <a:bodyPr/>
          <a:lstStyle/>
          <a:p>
            <a:r>
              <a:rPr lang="en-US" dirty="0"/>
              <a:t>Residential Energy Auditing</a:t>
            </a:r>
          </a:p>
          <a:p>
            <a:pPr lvl="1"/>
            <a:r>
              <a:rPr lang="en-US" dirty="0"/>
              <a:t>The residence as an energy system</a:t>
            </a:r>
          </a:p>
          <a:p>
            <a:pPr lvl="1"/>
            <a:r>
              <a:rPr lang="en-US" dirty="0"/>
              <a:t>collecting a baseline</a:t>
            </a:r>
          </a:p>
          <a:p>
            <a:pPr lvl="1"/>
            <a:r>
              <a:rPr lang="en-US" dirty="0"/>
              <a:t>Electricity</a:t>
            </a:r>
          </a:p>
          <a:p>
            <a:r>
              <a:rPr lang="en-US" dirty="0"/>
              <a:t>Biogas</a:t>
            </a:r>
          </a:p>
          <a:p>
            <a:pPr lvl="1"/>
            <a:r>
              <a:rPr lang="en-US" dirty="0"/>
              <a:t>Big biogas</a:t>
            </a:r>
          </a:p>
          <a:p>
            <a:pPr lvl="1"/>
            <a:r>
              <a:rPr lang="en-US" dirty="0"/>
              <a:t>DIY</a:t>
            </a:r>
          </a:p>
          <a:p>
            <a:pPr lvl="1"/>
            <a:endParaRPr lang="en-US" dirty="0"/>
          </a:p>
        </p:txBody>
      </p:sp>
      <p:pic>
        <p:nvPicPr>
          <p:cNvPr id="5" name="Picture 4" descr="House with solar panels on roof">
            <a:extLst>
              <a:ext uri="{FF2B5EF4-FFF2-40B4-BE49-F238E27FC236}">
                <a16:creationId xmlns:a16="http://schemas.microsoft.com/office/drawing/2014/main" id="{05861FE6-BCB3-4FB6-B38A-E0D9E75BF792}"/>
              </a:ext>
            </a:extLst>
          </p:cNvPr>
          <p:cNvPicPr>
            <a:picLocks noChangeAspect="1"/>
          </p:cNvPicPr>
          <p:nvPr/>
        </p:nvPicPr>
        <p:blipFill rotWithShape="1">
          <a:blip r:embed="rId2">
            <a:extLst>
              <a:ext uri="{28A0092B-C50C-407E-A947-70E740481C1C}">
                <a14:useLocalDpi xmlns:a14="http://schemas.microsoft.com/office/drawing/2010/main" val="0"/>
              </a:ext>
            </a:extLst>
          </a:blip>
          <a:srcRect t="20999"/>
          <a:stretch/>
        </p:blipFill>
        <p:spPr>
          <a:xfrm>
            <a:off x="5586624" y="169091"/>
            <a:ext cx="3335185" cy="1975903"/>
          </a:xfrm>
          <a:prstGeom prst="rect">
            <a:avLst/>
          </a:prstGeom>
        </p:spPr>
      </p:pic>
      <p:pic>
        <p:nvPicPr>
          <p:cNvPr id="7" name="Picture 6" descr="Calculator, pen, compass, money and a paper with graphs printed on it">
            <a:extLst>
              <a:ext uri="{FF2B5EF4-FFF2-40B4-BE49-F238E27FC236}">
                <a16:creationId xmlns:a16="http://schemas.microsoft.com/office/drawing/2014/main" id="{36DCA274-A0A9-4066-932A-B94EA1887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465" y="2303038"/>
            <a:ext cx="3335185" cy="2013054"/>
          </a:xfrm>
          <a:prstGeom prst="rect">
            <a:avLst/>
          </a:prstGeom>
        </p:spPr>
      </p:pic>
      <p:pic>
        <p:nvPicPr>
          <p:cNvPr id="10" name="Picture 9" descr="Chickens roaming on grass">
            <a:extLst>
              <a:ext uri="{FF2B5EF4-FFF2-40B4-BE49-F238E27FC236}">
                <a16:creationId xmlns:a16="http://schemas.microsoft.com/office/drawing/2014/main" id="{A00AB7AC-B0AD-4FDB-9840-16E2B620F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465" y="4474137"/>
            <a:ext cx="3335185" cy="2214772"/>
          </a:xfrm>
          <a:prstGeom prst="rect">
            <a:avLst/>
          </a:prstGeom>
        </p:spPr>
      </p:pic>
    </p:spTree>
    <p:extLst>
      <p:ext uri="{BB962C8B-B14F-4D97-AF65-F5344CB8AC3E}">
        <p14:creationId xmlns:p14="http://schemas.microsoft.com/office/powerpoint/2010/main" val="355470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045E-7611-484A-95A7-9F4491D5E55F}"/>
              </a:ext>
            </a:extLst>
          </p:cNvPr>
          <p:cNvSpPr>
            <a:spLocks noGrp="1"/>
          </p:cNvSpPr>
          <p:nvPr>
            <p:ph type="title"/>
          </p:nvPr>
        </p:nvSpPr>
        <p:spPr>
          <a:xfrm>
            <a:off x="-138816" y="41954"/>
            <a:ext cx="5306297" cy="675204"/>
          </a:xfrm>
        </p:spPr>
        <p:txBody>
          <a:bodyPr/>
          <a:lstStyle/>
          <a:p>
            <a:r>
              <a:rPr lang="en-US" dirty="0"/>
              <a:t>Advanced Concept: System Thinking</a:t>
            </a:r>
          </a:p>
        </p:txBody>
      </p:sp>
      <p:grpSp>
        <p:nvGrpSpPr>
          <p:cNvPr id="17" name="Group 16">
            <a:extLst>
              <a:ext uri="{FF2B5EF4-FFF2-40B4-BE49-F238E27FC236}">
                <a16:creationId xmlns:a16="http://schemas.microsoft.com/office/drawing/2014/main" id="{C20AA38E-4B0D-4C56-81C7-E438F5B3F8E2}"/>
              </a:ext>
            </a:extLst>
          </p:cNvPr>
          <p:cNvGrpSpPr/>
          <p:nvPr/>
        </p:nvGrpSpPr>
        <p:grpSpPr>
          <a:xfrm>
            <a:off x="1375874" y="1040450"/>
            <a:ext cx="7156836" cy="4739220"/>
            <a:chOff x="2375197" y="775073"/>
            <a:chExt cx="3822106" cy="2653927"/>
          </a:xfrm>
        </p:grpSpPr>
        <p:pic>
          <p:nvPicPr>
            <p:cNvPr id="6" name="Graphic 5" descr="House outline">
              <a:extLst>
                <a:ext uri="{FF2B5EF4-FFF2-40B4-BE49-F238E27FC236}">
                  <a16:creationId xmlns:a16="http://schemas.microsoft.com/office/drawing/2014/main" id="{9610607B-3A72-4DBF-AF47-9369E58A59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9597" y="1288278"/>
              <a:ext cx="1993306" cy="1993306"/>
            </a:xfrm>
            <a:prstGeom prst="rect">
              <a:avLst/>
            </a:prstGeom>
          </p:spPr>
        </p:pic>
        <p:sp>
          <p:nvSpPr>
            <p:cNvPr id="7" name="Rectangle 6">
              <a:extLst>
                <a:ext uri="{FF2B5EF4-FFF2-40B4-BE49-F238E27FC236}">
                  <a16:creationId xmlns:a16="http://schemas.microsoft.com/office/drawing/2014/main" id="{E4B45DBB-3021-45E6-BB13-8BE57CEC108B}"/>
                </a:ext>
              </a:extLst>
            </p:cNvPr>
            <p:cNvSpPr/>
            <p:nvPr/>
          </p:nvSpPr>
          <p:spPr>
            <a:xfrm>
              <a:off x="3289597" y="1288278"/>
              <a:ext cx="1993306" cy="2140722"/>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Arrow Right with solid fill">
              <a:extLst>
                <a:ext uri="{FF2B5EF4-FFF2-40B4-BE49-F238E27FC236}">
                  <a16:creationId xmlns:a16="http://schemas.microsoft.com/office/drawing/2014/main" id="{8DA1BA46-637E-4C13-BE29-29101E9A28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1147271"/>
              <a:ext cx="914400" cy="914400"/>
            </a:xfrm>
            <a:prstGeom prst="rect">
              <a:avLst/>
            </a:prstGeom>
          </p:spPr>
        </p:pic>
        <p:pic>
          <p:nvPicPr>
            <p:cNvPr id="10" name="Graphic 9" descr="Arrow Right with solid fill">
              <a:extLst>
                <a:ext uri="{FF2B5EF4-FFF2-40B4-BE49-F238E27FC236}">
                  <a16:creationId xmlns:a16="http://schemas.microsoft.com/office/drawing/2014/main" id="{786DD01C-BAFC-498F-8E7A-2C2AC92AB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1689473"/>
              <a:ext cx="914400" cy="914400"/>
            </a:xfrm>
            <a:prstGeom prst="rect">
              <a:avLst/>
            </a:prstGeom>
          </p:spPr>
        </p:pic>
        <p:pic>
          <p:nvPicPr>
            <p:cNvPr id="11" name="Graphic 10" descr="Arrow Right with solid fill">
              <a:extLst>
                <a:ext uri="{FF2B5EF4-FFF2-40B4-BE49-F238E27FC236}">
                  <a16:creationId xmlns:a16="http://schemas.microsoft.com/office/drawing/2014/main" id="{8EE6942A-C4EB-48D3-BBEF-DF26083352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2309269"/>
              <a:ext cx="914400" cy="914400"/>
            </a:xfrm>
            <a:prstGeom prst="rect">
              <a:avLst/>
            </a:prstGeom>
          </p:spPr>
        </p:pic>
        <p:pic>
          <p:nvPicPr>
            <p:cNvPr id="12" name="Graphic 11" descr="Arrow Right with solid fill">
              <a:extLst>
                <a:ext uri="{FF2B5EF4-FFF2-40B4-BE49-F238E27FC236}">
                  <a16:creationId xmlns:a16="http://schemas.microsoft.com/office/drawing/2014/main" id="{0BBC5213-18FC-4864-937D-3E1B050CD6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203997" y="775073"/>
              <a:ext cx="914400" cy="914400"/>
            </a:xfrm>
            <a:prstGeom prst="rect">
              <a:avLst/>
            </a:prstGeom>
          </p:spPr>
        </p:pic>
        <p:pic>
          <p:nvPicPr>
            <p:cNvPr id="13" name="Graphic 12" descr="Arrow Right with solid fill">
              <a:extLst>
                <a:ext uri="{FF2B5EF4-FFF2-40B4-BE49-F238E27FC236}">
                  <a16:creationId xmlns:a16="http://schemas.microsoft.com/office/drawing/2014/main" id="{1AD69E4F-59F4-4879-84C0-042C8C1C41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903" y="1852069"/>
              <a:ext cx="914400" cy="914400"/>
            </a:xfrm>
            <a:prstGeom prst="rect">
              <a:avLst/>
            </a:prstGeom>
          </p:spPr>
        </p:pic>
        <p:pic>
          <p:nvPicPr>
            <p:cNvPr id="14" name="Graphic 13" descr="Arrow Right with solid fill">
              <a:extLst>
                <a:ext uri="{FF2B5EF4-FFF2-40B4-BE49-F238E27FC236}">
                  <a16:creationId xmlns:a16="http://schemas.microsoft.com/office/drawing/2014/main" id="{906CB5D9-8A6E-4723-82E8-7DFF9E8B50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903" y="2415860"/>
              <a:ext cx="914400" cy="914400"/>
            </a:xfrm>
            <a:prstGeom prst="rect">
              <a:avLst/>
            </a:prstGeom>
          </p:spPr>
        </p:pic>
      </p:grpSp>
      <p:sp>
        <p:nvSpPr>
          <p:cNvPr id="15" name="TextBox 14">
            <a:extLst>
              <a:ext uri="{FF2B5EF4-FFF2-40B4-BE49-F238E27FC236}">
                <a16:creationId xmlns:a16="http://schemas.microsoft.com/office/drawing/2014/main" id="{53C116C5-72DC-43C8-94B6-ABC8F571C359}"/>
              </a:ext>
            </a:extLst>
          </p:cNvPr>
          <p:cNvSpPr txBox="1"/>
          <p:nvPr/>
        </p:nvSpPr>
        <p:spPr>
          <a:xfrm>
            <a:off x="799298" y="825353"/>
            <a:ext cx="1715035" cy="830997"/>
          </a:xfrm>
          <a:prstGeom prst="rect">
            <a:avLst/>
          </a:prstGeom>
          <a:noFill/>
        </p:spPr>
        <p:txBody>
          <a:bodyPr wrap="square" rtlCol="0">
            <a:spAutoFit/>
          </a:bodyPr>
          <a:lstStyle/>
          <a:p>
            <a:r>
              <a:rPr lang="en-US" sz="4800" dirty="0">
                <a:solidFill>
                  <a:schemeClr val="bg1"/>
                </a:solidFill>
              </a:rPr>
              <a:t>IN</a:t>
            </a:r>
          </a:p>
        </p:txBody>
      </p:sp>
      <p:sp>
        <p:nvSpPr>
          <p:cNvPr id="16" name="TextBox 15">
            <a:extLst>
              <a:ext uri="{FF2B5EF4-FFF2-40B4-BE49-F238E27FC236}">
                <a16:creationId xmlns:a16="http://schemas.microsoft.com/office/drawing/2014/main" id="{E0290414-0B14-4152-A035-F0B618433812}"/>
              </a:ext>
            </a:extLst>
          </p:cNvPr>
          <p:cNvSpPr txBox="1"/>
          <p:nvPr/>
        </p:nvSpPr>
        <p:spPr>
          <a:xfrm>
            <a:off x="5454887" y="775073"/>
            <a:ext cx="2889815" cy="1200329"/>
          </a:xfrm>
          <a:prstGeom prst="rect">
            <a:avLst/>
          </a:prstGeom>
          <a:noFill/>
        </p:spPr>
        <p:txBody>
          <a:bodyPr wrap="square" rtlCol="0">
            <a:spAutoFit/>
          </a:bodyPr>
          <a:lstStyle/>
          <a:p>
            <a:pPr algn="r"/>
            <a:r>
              <a:rPr lang="en-US" sz="4800" dirty="0">
                <a:solidFill>
                  <a:schemeClr val="bg1"/>
                </a:solidFill>
              </a:rPr>
              <a:t>OUT</a:t>
            </a:r>
          </a:p>
          <a:p>
            <a:pPr algn="r"/>
            <a:endParaRPr lang="en-US" sz="2400" dirty="0">
              <a:solidFill>
                <a:schemeClr val="bg1"/>
              </a:solidFill>
            </a:endParaRPr>
          </a:p>
        </p:txBody>
      </p:sp>
      <p:sp>
        <p:nvSpPr>
          <p:cNvPr id="18" name="Content Placeholder 2">
            <a:extLst>
              <a:ext uri="{FF2B5EF4-FFF2-40B4-BE49-F238E27FC236}">
                <a16:creationId xmlns:a16="http://schemas.microsoft.com/office/drawing/2014/main" id="{297880BD-256F-4F67-B296-DD6CA86300AA}"/>
              </a:ext>
            </a:extLst>
          </p:cNvPr>
          <p:cNvSpPr>
            <a:spLocks noGrp="1"/>
          </p:cNvSpPr>
          <p:nvPr>
            <p:ph sz="half" idx="1"/>
          </p:nvPr>
        </p:nvSpPr>
        <p:spPr>
          <a:xfrm>
            <a:off x="423684" y="5880173"/>
            <a:ext cx="8296632" cy="675205"/>
          </a:xfrm>
        </p:spPr>
        <p:txBody>
          <a:bodyPr/>
          <a:lstStyle/>
          <a:p>
            <a:pPr marL="0">
              <a:spcBef>
                <a:spcPts val="0"/>
              </a:spcBef>
              <a:spcAft>
                <a:spcPts val="0"/>
              </a:spcAft>
            </a:pPr>
            <a:r>
              <a:rPr lang="en-US" sz="3600" dirty="0">
                <a:latin typeface="+mj-lt"/>
                <a:ea typeface="Times New Roman" panose="02020603050405020304" pitchFamily="18" charset="0"/>
              </a:rPr>
              <a:t>What inputs and outputs?</a:t>
            </a:r>
            <a:endParaRPr lang="en-US" sz="3600" dirty="0">
              <a:latin typeface="Britannic Bold" panose="020B0903060703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09177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045E-7611-484A-95A7-9F4491D5E55F}"/>
              </a:ext>
            </a:extLst>
          </p:cNvPr>
          <p:cNvSpPr>
            <a:spLocks noGrp="1"/>
          </p:cNvSpPr>
          <p:nvPr>
            <p:ph type="title"/>
          </p:nvPr>
        </p:nvSpPr>
        <p:spPr>
          <a:xfrm>
            <a:off x="-138816" y="41954"/>
            <a:ext cx="5306297" cy="675204"/>
          </a:xfrm>
        </p:spPr>
        <p:txBody>
          <a:bodyPr/>
          <a:lstStyle/>
          <a:p>
            <a:r>
              <a:rPr lang="en-US" dirty="0"/>
              <a:t>Advanced Concept: System Thinking</a:t>
            </a:r>
          </a:p>
        </p:txBody>
      </p:sp>
      <p:sp>
        <p:nvSpPr>
          <p:cNvPr id="3" name="Content Placeholder 2">
            <a:extLst>
              <a:ext uri="{FF2B5EF4-FFF2-40B4-BE49-F238E27FC236}">
                <a16:creationId xmlns:a16="http://schemas.microsoft.com/office/drawing/2014/main" id="{24E693B4-F6B5-4651-B110-C06535D895C9}"/>
              </a:ext>
            </a:extLst>
          </p:cNvPr>
          <p:cNvSpPr>
            <a:spLocks noGrp="1"/>
          </p:cNvSpPr>
          <p:nvPr>
            <p:ph sz="half" idx="1"/>
          </p:nvPr>
        </p:nvSpPr>
        <p:spPr>
          <a:xfrm>
            <a:off x="423684" y="3700327"/>
            <a:ext cx="8296632" cy="2589377"/>
          </a:xfrm>
        </p:spPr>
        <p:txBody>
          <a:bodyPr/>
          <a:lstStyle/>
          <a:p>
            <a:pPr marL="0">
              <a:spcBef>
                <a:spcPts val="0"/>
              </a:spcBef>
              <a:spcAft>
                <a:spcPts val="0"/>
              </a:spcAft>
            </a:pPr>
            <a:r>
              <a:rPr lang="en-US" sz="3600" dirty="0">
                <a:latin typeface="+mj-lt"/>
                <a:ea typeface="Times New Roman" panose="02020603050405020304" pitchFamily="18" charset="0"/>
              </a:rPr>
              <a:t>What goes </a:t>
            </a:r>
            <a:r>
              <a:rPr lang="en-US" sz="3600" dirty="0">
                <a:latin typeface="Britannic Bold" panose="020B0903060703020204" pitchFamily="34" charset="0"/>
                <a:ea typeface="Times New Roman" panose="02020603050405020304" pitchFamily="18" charset="0"/>
              </a:rPr>
              <a:t>IN</a:t>
            </a:r>
            <a:r>
              <a:rPr lang="en-US" sz="3600" dirty="0">
                <a:latin typeface="+mj-lt"/>
                <a:ea typeface="Times New Roman" panose="02020603050405020304" pitchFamily="18" charset="0"/>
              </a:rPr>
              <a:t> = what goes </a:t>
            </a:r>
            <a:r>
              <a:rPr lang="en-US" sz="3600" dirty="0">
                <a:latin typeface="Britannic Bold" panose="020B0903060703020204" pitchFamily="34" charset="0"/>
                <a:ea typeface="Times New Roman" panose="02020603050405020304" pitchFamily="18" charset="0"/>
              </a:rPr>
              <a:t>OUT</a:t>
            </a:r>
          </a:p>
          <a:p>
            <a:pPr marL="0">
              <a:spcBef>
                <a:spcPts val="0"/>
              </a:spcBef>
              <a:spcAft>
                <a:spcPts val="0"/>
              </a:spcAft>
            </a:pPr>
            <a:r>
              <a:rPr lang="en-US" sz="3175" dirty="0">
                <a:effectLst/>
                <a:latin typeface="+mj-lt"/>
                <a:ea typeface="Times New Roman" panose="02020603050405020304" pitchFamily="18" charset="0"/>
              </a:rPr>
              <a:t>What crosses the </a:t>
            </a:r>
            <a:r>
              <a:rPr lang="en-US" sz="3175" b="1" i="1" u="sng" dirty="0">
                <a:solidFill>
                  <a:srgbClr val="FFC000"/>
                </a:solidFill>
                <a:effectLst/>
                <a:latin typeface="+mj-lt"/>
                <a:ea typeface="Times New Roman" panose="02020603050405020304" pitchFamily="18" charset="0"/>
              </a:rPr>
              <a:t>SYSTEM BOUNDARY ?</a:t>
            </a:r>
          </a:p>
          <a:p>
            <a:pPr marL="0">
              <a:spcBef>
                <a:spcPts val="0"/>
              </a:spcBef>
              <a:spcAft>
                <a:spcPts val="0"/>
              </a:spcAft>
            </a:pPr>
            <a:r>
              <a:rPr lang="en-US" sz="3175" b="1" dirty="0">
                <a:latin typeface="+mj-lt"/>
                <a:ea typeface="Times New Roman" panose="02020603050405020304" pitchFamily="18" charset="0"/>
              </a:rPr>
              <a:t>Mass in = mass out :  </a:t>
            </a:r>
            <a:r>
              <a:rPr lang="en-US" sz="2800" i="1" u="sng" dirty="0">
                <a:effectLst/>
                <a:latin typeface="+mj-lt"/>
                <a:ea typeface="Times New Roman" panose="02020603050405020304" pitchFamily="18" charset="0"/>
              </a:rPr>
              <a:t>Conservation of mass</a:t>
            </a:r>
          </a:p>
          <a:p>
            <a:pPr marL="0">
              <a:spcBef>
                <a:spcPts val="0"/>
              </a:spcBef>
              <a:spcAft>
                <a:spcPts val="0"/>
              </a:spcAft>
            </a:pPr>
            <a:r>
              <a:rPr lang="en-US" sz="2800" dirty="0">
                <a:latin typeface="+mj-lt"/>
                <a:ea typeface="Times New Roman" panose="02020603050405020304" pitchFamily="18" charset="0"/>
              </a:rPr>
              <a:t>Energy in = energy out :  </a:t>
            </a:r>
            <a:r>
              <a:rPr lang="en-US" sz="2800" i="1" u="sng" dirty="0">
                <a:effectLst/>
                <a:latin typeface="+mj-lt"/>
                <a:ea typeface="Times New Roman" panose="02020603050405020304" pitchFamily="18" charset="0"/>
              </a:rPr>
              <a:t>Conservation of energy</a:t>
            </a:r>
          </a:p>
          <a:p>
            <a:pPr marL="0">
              <a:spcBef>
                <a:spcPts val="0"/>
              </a:spcBef>
              <a:spcAft>
                <a:spcPts val="0"/>
              </a:spcAft>
            </a:pPr>
            <a:r>
              <a:rPr lang="en-US" sz="2800" dirty="0">
                <a:latin typeface="+mj-lt"/>
                <a:ea typeface="Times New Roman" panose="02020603050405020304" pitchFamily="18" charset="0"/>
              </a:rPr>
              <a:t>These concepts are key to tracking energy use</a:t>
            </a:r>
            <a:r>
              <a:rPr lang="en-US" sz="2800" dirty="0">
                <a:effectLst/>
                <a:latin typeface="+mj-lt"/>
                <a:ea typeface="Times New Roman" panose="02020603050405020304" pitchFamily="18" charset="0"/>
              </a:rPr>
              <a:t> </a:t>
            </a:r>
          </a:p>
          <a:p>
            <a:endParaRPr lang="en-US" dirty="0"/>
          </a:p>
        </p:txBody>
      </p:sp>
      <p:pic>
        <p:nvPicPr>
          <p:cNvPr id="6" name="Graphic 5" descr="House outline">
            <a:extLst>
              <a:ext uri="{FF2B5EF4-FFF2-40B4-BE49-F238E27FC236}">
                <a16:creationId xmlns:a16="http://schemas.microsoft.com/office/drawing/2014/main" id="{9610607B-3A72-4DBF-AF47-9369E58A59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9597" y="1288278"/>
            <a:ext cx="1993306" cy="1993306"/>
          </a:xfrm>
          <a:prstGeom prst="rect">
            <a:avLst/>
          </a:prstGeom>
        </p:spPr>
      </p:pic>
      <p:sp>
        <p:nvSpPr>
          <p:cNvPr id="7" name="Rectangle 6">
            <a:extLst>
              <a:ext uri="{FF2B5EF4-FFF2-40B4-BE49-F238E27FC236}">
                <a16:creationId xmlns:a16="http://schemas.microsoft.com/office/drawing/2014/main" id="{E4B45DBB-3021-45E6-BB13-8BE57CEC108B}"/>
              </a:ext>
            </a:extLst>
          </p:cNvPr>
          <p:cNvSpPr/>
          <p:nvPr/>
        </p:nvSpPr>
        <p:spPr>
          <a:xfrm>
            <a:off x="3289597" y="1288278"/>
            <a:ext cx="1993306" cy="2140722"/>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Arrow Right with solid fill">
            <a:extLst>
              <a:ext uri="{FF2B5EF4-FFF2-40B4-BE49-F238E27FC236}">
                <a16:creationId xmlns:a16="http://schemas.microsoft.com/office/drawing/2014/main" id="{8DA1BA46-637E-4C13-BE29-29101E9A28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1147271"/>
            <a:ext cx="914400" cy="914400"/>
          </a:xfrm>
          <a:prstGeom prst="rect">
            <a:avLst/>
          </a:prstGeom>
        </p:spPr>
      </p:pic>
      <p:pic>
        <p:nvPicPr>
          <p:cNvPr id="10" name="Graphic 9" descr="Arrow Right with solid fill">
            <a:extLst>
              <a:ext uri="{FF2B5EF4-FFF2-40B4-BE49-F238E27FC236}">
                <a16:creationId xmlns:a16="http://schemas.microsoft.com/office/drawing/2014/main" id="{786DD01C-BAFC-498F-8E7A-2C2AC92AB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1689473"/>
            <a:ext cx="914400" cy="914400"/>
          </a:xfrm>
          <a:prstGeom prst="rect">
            <a:avLst/>
          </a:prstGeom>
        </p:spPr>
      </p:pic>
      <p:pic>
        <p:nvPicPr>
          <p:cNvPr id="11" name="Graphic 10" descr="Arrow Right with solid fill">
            <a:extLst>
              <a:ext uri="{FF2B5EF4-FFF2-40B4-BE49-F238E27FC236}">
                <a16:creationId xmlns:a16="http://schemas.microsoft.com/office/drawing/2014/main" id="{8EE6942A-C4EB-48D3-BBEF-DF26083352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2309269"/>
            <a:ext cx="914400" cy="914400"/>
          </a:xfrm>
          <a:prstGeom prst="rect">
            <a:avLst/>
          </a:prstGeom>
        </p:spPr>
      </p:pic>
      <p:pic>
        <p:nvPicPr>
          <p:cNvPr id="12" name="Graphic 11" descr="Arrow Right with solid fill">
            <a:extLst>
              <a:ext uri="{FF2B5EF4-FFF2-40B4-BE49-F238E27FC236}">
                <a16:creationId xmlns:a16="http://schemas.microsoft.com/office/drawing/2014/main" id="{0BBC5213-18FC-4864-937D-3E1B050CD6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203997" y="775073"/>
            <a:ext cx="914400" cy="914400"/>
          </a:xfrm>
          <a:prstGeom prst="rect">
            <a:avLst/>
          </a:prstGeom>
        </p:spPr>
      </p:pic>
      <p:pic>
        <p:nvPicPr>
          <p:cNvPr id="13" name="Graphic 12" descr="Arrow Right with solid fill">
            <a:extLst>
              <a:ext uri="{FF2B5EF4-FFF2-40B4-BE49-F238E27FC236}">
                <a16:creationId xmlns:a16="http://schemas.microsoft.com/office/drawing/2014/main" id="{1AD69E4F-59F4-4879-84C0-042C8C1C41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903" y="1852069"/>
            <a:ext cx="914400" cy="914400"/>
          </a:xfrm>
          <a:prstGeom prst="rect">
            <a:avLst/>
          </a:prstGeom>
        </p:spPr>
      </p:pic>
      <p:pic>
        <p:nvPicPr>
          <p:cNvPr id="14" name="Graphic 13" descr="Arrow Right with solid fill">
            <a:extLst>
              <a:ext uri="{FF2B5EF4-FFF2-40B4-BE49-F238E27FC236}">
                <a16:creationId xmlns:a16="http://schemas.microsoft.com/office/drawing/2014/main" id="{906CB5D9-8A6E-4723-82E8-7DFF9E8B50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903" y="2415860"/>
            <a:ext cx="914400" cy="914400"/>
          </a:xfrm>
          <a:prstGeom prst="rect">
            <a:avLst/>
          </a:prstGeom>
        </p:spPr>
      </p:pic>
      <p:sp>
        <p:nvSpPr>
          <p:cNvPr id="15" name="TextBox 14">
            <a:extLst>
              <a:ext uri="{FF2B5EF4-FFF2-40B4-BE49-F238E27FC236}">
                <a16:creationId xmlns:a16="http://schemas.microsoft.com/office/drawing/2014/main" id="{53C116C5-72DC-43C8-94B6-ABC8F571C359}"/>
              </a:ext>
            </a:extLst>
          </p:cNvPr>
          <p:cNvSpPr txBox="1"/>
          <p:nvPr/>
        </p:nvSpPr>
        <p:spPr>
          <a:xfrm>
            <a:off x="799298" y="825353"/>
            <a:ext cx="1715035" cy="2677656"/>
          </a:xfrm>
          <a:prstGeom prst="rect">
            <a:avLst/>
          </a:prstGeom>
          <a:noFill/>
        </p:spPr>
        <p:txBody>
          <a:bodyPr wrap="square" rtlCol="0">
            <a:spAutoFit/>
          </a:bodyPr>
          <a:lstStyle/>
          <a:p>
            <a:r>
              <a:rPr lang="en-US" sz="2400" u="sng" dirty="0">
                <a:solidFill>
                  <a:schemeClr val="bg1"/>
                </a:solidFill>
              </a:rPr>
              <a:t>Inputs:</a:t>
            </a:r>
          </a:p>
          <a:p>
            <a:r>
              <a:rPr lang="en-US" sz="2400" dirty="0">
                <a:solidFill>
                  <a:schemeClr val="bg1"/>
                </a:solidFill>
              </a:rPr>
              <a:t>Fuel</a:t>
            </a:r>
          </a:p>
          <a:p>
            <a:r>
              <a:rPr lang="en-US" sz="2400" dirty="0">
                <a:solidFill>
                  <a:schemeClr val="bg1"/>
                </a:solidFill>
              </a:rPr>
              <a:t>Electricity</a:t>
            </a:r>
          </a:p>
          <a:p>
            <a:r>
              <a:rPr lang="en-US" sz="2400" dirty="0">
                <a:solidFill>
                  <a:schemeClr val="bg1"/>
                </a:solidFill>
              </a:rPr>
              <a:t>Sunshine</a:t>
            </a:r>
          </a:p>
          <a:p>
            <a:r>
              <a:rPr lang="en-US" sz="2400" dirty="0">
                <a:solidFill>
                  <a:schemeClr val="bg1"/>
                </a:solidFill>
              </a:rPr>
              <a:t>Food</a:t>
            </a:r>
          </a:p>
          <a:p>
            <a:r>
              <a:rPr lang="en-US" sz="2400" dirty="0">
                <a:solidFill>
                  <a:schemeClr val="bg1"/>
                </a:solidFill>
              </a:rPr>
              <a:t>Water</a:t>
            </a:r>
          </a:p>
          <a:p>
            <a:r>
              <a:rPr lang="en-US" sz="2400" dirty="0">
                <a:solidFill>
                  <a:schemeClr val="bg1"/>
                </a:solidFill>
              </a:rPr>
              <a:t>Air</a:t>
            </a:r>
          </a:p>
        </p:txBody>
      </p:sp>
      <p:sp>
        <p:nvSpPr>
          <p:cNvPr id="16" name="TextBox 15">
            <a:extLst>
              <a:ext uri="{FF2B5EF4-FFF2-40B4-BE49-F238E27FC236}">
                <a16:creationId xmlns:a16="http://schemas.microsoft.com/office/drawing/2014/main" id="{E0290414-0B14-4152-A035-F0B618433812}"/>
              </a:ext>
            </a:extLst>
          </p:cNvPr>
          <p:cNvSpPr txBox="1"/>
          <p:nvPr/>
        </p:nvSpPr>
        <p:spPr>
          <a:xfrm>
            <a:off x="5454887" y="775073"/>
            <a:ext cx="2889815" cy="2677656"/>
          </a:xfrm>
          <a:prstGeom prst="rect">
            <a:avLst/>
          </a:prstGeom>
          <a:noFill/>
        </p:spPr>
        <p:txBody>
          <a:bodyPr wrap="square" rtlCol="0">
            <a:spAutoFit/>
          </a:bodyPr>
          <a:lstStyle/>
          <a:p>
            <a:pPr algn="r"/>
            <a:r>
              <a:rPr lang="en-US" sz="2400" u="sng" dirty="0">
                <a:solidFill>
                  <a:schemeClr val="bg1"/>
                </a:solidFill>
              </a:rPr>
              <a:t>Outputs:</a:t>
            </a:r>
          </a:p>
          <a:p>
            <a:pPr algn="r"/>
            <a:r>
              <a:rPr lang="en-US" sz="2400" dirty="0">
                <a:solidFill>
                  <a:schemeClr val="bg1"/>
                </a:solidFill>
              </a:rPr>
              <a:t>Combustion products</a:t>
            </a:r>
          </a:p>
          <a:p>
            <a:pPr algn="r"/>
            <a:r>
              <a:rPr lang="en-US" sz="2400" dirty="0">
                <a:solidFill>
                  <a:schemeClr val="bg1"/>
                </a:solidFill>
              </a:rPr>
              <a:t>Reflected Sunshine</a:t>
            </a:r>
          </a:p>
          <a:p>
            <a:pPr algn="r"/>
            <a:r>
              <a:rPr lang="en-US" sz="2400" dirty="0">
                <a:solidFill>
                  <a:schemeClr val="bg1"/>
                </a:solidFill>
              </a:rPr>
              <a:t>Heat</a:t>
            </a:r>
          </a:p>
          <a:p>
            <a:pPr algn="r"/>
            <a:r>
              <a:rPr lang="en-US" sz="2400" dirty="0">
                <a:solidFill>
                  <a:schemeClr val="bg1"/>
                </a:solidFill>
              </a:rPr>
              <a:t>Waste</a:t>
            </a:r>
          </a:p>
          <a:p>
            <a:pPr algn="r"/>
            <a:r>
              <a:rPr lang="en-US" sz="2400" dirty="0">
                <a:solidFill>
                  <a:schemeClr val="bg1"/>
                </a:solidFill>
              </a:rPr>
              <a:t>Air</a:t>
            </a:r>
          </a:p>
          <a:p>
            <a:pPr algn="r"/>
            <a:endParaRPr lang="en-US" sz="2400" dirty="0">
              <a:solidFill>
                <a:schemeClr val="bg1"/>
              </a:solidFill>
            </a:endParaRPr>
          </a:p>
        </p:txBody>
      </p:sp>
      <p:cxnSp>
        <p:nvCxnSpPr>
          <p:cNvPr id="5" name="Straight Connector 4">
            <a:extLst>
              <a:ext uri="{FF2B5EF4-FFF2-40B4-BE49-F238E27FC236}">
                <a16:creationId xmlns:a16="http://schemas.microsoft.com/office/drawing/2014/main" id="{F431A962-08B6-4DAF-8E80-5C91EA438ECD}"/>
              </a:ext>
            </a:extLst>
          </p:cNvPr>
          <p:cNvCxnSpPr/>
          <p:nvPr/>
        </p:nvCxnSpPr>
        <p:spPr>
          <a:xfrm>
            <a:off x="7810856" y="4563454"/>
            <a:ext cx="598206"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DFAAEC-5FD0-4D37-9A46-B8FEB0544CF9}"/>
              </a:ext>
            </a:extLst>
          </p:cNvPr>
          <p:cNvCxnSpPr>
            <a:cxnSpLocks/>
          </p:cNvCxnSpPr>
          <p:nvPr/>
        </p:nvCxnSpPr>
        <p:spPr>
          <a:xfrm flipH="1" flipV="1">
            <a:off x="8344702" y="3385798"/>
            <a:ext cx="64360" cy="1177656"/>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FFC290-2D2A-421E-ABBB-62135F7FD5C1}"/>
              </a:ext>
            </a:extLst>
          </p:cNvPr>
          <p:cNvCxnSpPr>
            <a:cxnSpLocks/>
          </p:cNvCxnSpPr>
          <p:nvPr/>
        </p:nvCxnSpPr>
        <p:spPr>
          <a:xfrm>
            <a:off x="5383850" y="3281584"/>
            <a:ext cx="2960852" cy="94244"/>
          </a:xfrm>
          <a:prstGeom prst="line">
            <a:avLst/>
          </a:prstGeom>
          <a:ln w="50800">
            <a:solidFill>
              <a:srgbClr val="FFC000"/>
            </a:solidFill>
            <a:head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728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045E-7611-484A-95A7-9F4491D5E55F}"/>
              </a:ext>
            </a:extLst>
          </p:cNvPr>
          <p:cNvSpPr>
            <a:spLocks noGrp="1"/>
          </p:cNvSpPr>
          <p:nvPr>
            <p:ph type="title"/>
          </p:nvPr>
        </p:nvSpPr>
        <p:spPr>
          <a:xfrm>
            <a:off x="-138816" y="41954"/>
            <a:ext cx="5306297" cy="675204"/>
          </a:xfrm>
        </p:spPr>
        <p:txBody>
          <a:bodyPr/>
          <a:lstStyle/>
          <a:p>
            <a:r>
              <a:rPr lang="en-US" dirty="0"/>
              <a:t>Advanced Concept: System Thinking</a:t>
            </a:r>
          </a:p>
        </p:txBody>
      </p:sp>
      <p:sp>
        <p:nvSpPr>
          <p:cNvPr id="3" name="Content Placeholder 2">
            <a:extLst>
              <a:ext uri="{FF2B5EF4-FFF2-40B4-BE49-F238E27FC236}">
                <a16:creationId xmlns:a16="http://schemas.microsoft.com/office/drawing/2014/main" id="{24E693B4-F6B5-4651-B110-C06535D895C9}"/>
              </a:ext>
            </a:extLst>
          </p:cNvPr>
          <p:cNvSpPr>
            <a:spLocks noGrp="1"/>
          </p:cNvSpPr>
          <p:nvPr>
            <p:ph sz="half" idx="1"/>
          </p:nvPr>
        </p:nvSpPr>
        <p:spPr>
          <a:xfrm>
            <a:off x="291891" y="3535289"/>
            <a:ext cx="8296632" cy="2589377"/>
          </a:xfrm>
        </p:spPr>
        <p:txBody>
          <a:bodyPr/>
          <a:lstStyle/>
          <a:p>
            <a:r>
              <a:rPr lang="en-US" dirty="0"/>
              <a:t>No magic, basic accounting</a:t>
            </a:r>
          </a:p>
          <a:p>
            <a:r>
              <a:rPr lang="en-US" dirty="0"/>
              <a:t>Tracking all energy use is important</a:t>
            </a:r>
          </a:p>
          <a:p>
            <a:r>
              <a:rPr lang="en-US" dirty="0"/>
              <a:t>Need to identify best economic opportunity</a:t>
            </a:r>
          </a:p>
          <a:p>
            <a:pPr lvl="1"/>
            <a:r>
              <a:rPr lang="en-US" dirty="0"/>
              <a:t>Compare across all energy forms</a:t>
            </a:r>
          </a:p>
          <a:p>
            <a:r>
              <a:rPr lang="en-US" dirty="0"/>
              <a:t>Where can you use renewable energy most effectively</a:t>
            </a:r>
          </a:p>
          <a:p>
            <a:r>
              <a:rPr lang="en-US" b="1" i="1" u="sng" dirty="0"/>
              <a:t>Keep your bills and invoices</a:t>
            </a:r>
          </a:p>
          <a:p>
            <a:pPr lvl="1"/>
            <a:r>
              <a:rPr lang="en-US" dirty="0"/>
              <a:t>Build an annual energy use record</a:t>
            </a:r>
          </a:p>
        </p:txBody>
      </p:sp>
      <p:pic>
        <p:nvPicPr>
          <p:cNvPr id="6" name="Graphic 5" descr="House outline">
            <a:extLst>
              <a:ext uri="{FF2B5EF4-FFF2-40B4-BE49-F238E27FC236}">
                <a16:creationId xmlns:a16="http://schemas.microsoft.com/office/drawing/2014/main" id="{9610607B-3A72-4DBF-AF47-9369E58A59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9597" y="1288278"/>
            <a:ext cx="1993306" cy="1993306"/>
          </a:xfrm>
          <a:prstGeom prst="rect">
            <a:avLst/>
          </a:prstGeom>
        </p:spPr>
      </p:pic>
      <p:sp>
        <p:nvSpPr>
          <p:cNvPr id="7" name="Rectangle 6">
            <a:extLst>
              <a:ext uri="{FF2B5EF4-FFF2-40B4-BE49-F238E27FC236}">
                <a16:creationId xmlns:a16="http://schemas.microsoft.com/office/drawing/2014/main" id="{E4B45DBB-3021-45E6-BB13-8BE57CEC108B}"/>
              </a:ext>
            </a:extLst>
          </p:cNvPr>
          <p:cNvSpPr/>
          <p:nvPr/>
        </p:nvSpPr>
        <p:spPr>
          <a:xfrm>
            <a:off x="3289597" y="1288278"/>
            <a:ext cx="1993306" cy="2140722"/>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Arrow Right with solid fill">
            <a:extLst>
              <a:ext uri="{FF2B5EF4-FFF2-40B4-BE49-F238E27FC236}">
                <a16:creationId xmlns:a16="http://schemas.microsoft.com/office/drawing/2014/main" id="{8DA1BA46-637E-4C13-BE29-29101E9A28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1147271"/>
            <a:ext cx="914400" cy="914400"/>
          </a:xfrm>
          <a:prstGeom prst="rect">
            <a:avLst/>
          </a:prstGeom>
        </p:spPr>
      </p:pic>
      <p:pic>
        <p:nvPicPr>
          <p:cNvPr id="10" name="Graphic 9" descr="Arrow Right with solid fill">
            <a:extLst>
              <a:ext uri="{FF2B5EF4-FFF2-40B4-BE49-F238E27FC236}">
                <a16:creationId xmlns:a16="http://schemas.microsoft.com/office/drawing/2014/main" id="{786DD01C-BAFC-498F-8E7A-2C2AC92AB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1689473"/>
            <a:ext cx="914400" cy="914400"/>
          </a:xfrm>
          <a:prstGeom prst="rect">
            <a:avLst/>
          </a:prstGeom>
        </p:spPr>
      </p:pic>
      <p:pic>
        <p:nvPicPr>
          <p:cNvPr id="11" name="Graphic 10" descr="Arrow Right with solid fill">
            <a:extLst>
              <a:ext uri="{FF2B5EF4-FFF2-40B4-BE49-F238E27FC236}">
                <a16:creationId xmlns:a16="http://schemas.microsoft.com/office/drawing/2014/main" id="{8EE6942A-C4EB-48D3-BBEF-DF26083352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5197" y="2309269"/>
            <a:ext cx="914400" cy="914400"/>
          </a:xfrm>
          <a:prstGeom prst="rect">
            <a:avLst/>
          </a:prstGeom>
        </p:spPr>
      </p:pic>
      <p:pic>
        <p:nvPicPr>
          <p:cNvPr id="12" name="Graphic 11" descr="Arrow Right with solid fill">
            <a:extLst>
              <a:ext uri="{FF2B5EF4-FFF2-40B4-BE49-F238E27FC236}">
                <a16:creationId xmlns:a16="http://schemas.microsoft.com/office/drawing/2014/main" id="{0BBC5213-18FC-4864-937D-3E1B050CD6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203997" y="775073"/>
            <a:ext cx="914400" cy="914400"/>
          </a:xfrm>
          <a:prstGeom prst="rect">
            <a:avLst/>
          </a:prstGeom>
        </p:spPr>
      </p:pic>
      <p:pic>
        <p:nvPicPr>
          <p:cNvPr id="13" name="Graphic 12" descr="Arrow Right with solid fill">
            <a:extLst>
              <a:ext uri="{FF2B5EF4-FFF2-40B4-BE49-F238E27FC236}">
                <a16:creationId xmlns:a16="http://schemas.microsoft.com/office/drawing/2014/main" id="{1AD69E4F-59F4-4879-84C0-042C8C1C41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903" y="1852069"/>
            <a:ext cx="914400" cy="914400"/>
          </a:xfrm>
          <a:prstGeom prst="rect">
            <a:avLst/>
          </a:prstGeom>
        </p:spPr>
      </p:pic>
      <p:pic>
        <p:nvPicPr>
          <p:cNvPr id="14" name="Graphic 13" descr="Arrow Right with solid fill">
            <a:extLst>
              <a:ext uri="{FF2B5EF4-FFF2-40B4-BE49-F238E27FC236}">
                <a16:creationId xmlns:a16="http://schemas.microsoft.com/office/drawing/2014/main" id="{906CB5D9-8A6E-4723-82E8-7DFF9E8B50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903" y="2415860"/>
            <a:ext cx="914400" cy="914400"/>
          </a:xfrm>
          <a:prstGeom prst="rect">
            <a:avLst/>
          </a:prstGeom>
        </p:spPr>
      </p:pic>
      <p:sp>
        <p:nvSpPr>
          <p:cNvPr id="15" name="TextBox 14">
            <a:extLst>
              <a:ext uri="{FF2B5EF4-FFF2-40B4-BE49-F238E27FC236}">
                <a16:creationId xmlns:a16="http://schemas.microsoft.com/office/drawing/2014/main" id="{53C116C5-72DC-43C8-94B6-ABC8F571C359}"/>
              </a:ext>
            </a:extLst>
          </p:cNvPr>
          <p:cNvSpPr txBox="1"/>
          <p:nvPr/>
        </p:nvSpPr>
        <p:spPr>
          <a:xfrm>
            <a:off x="799298" y="825353"/>
            <a:ext cx="1715035" cy="2677656"/>
          </a:xfrm>
          <a:prstGeom prst="rect">
            <a:avLst/>
          </a:prstGeom>
          <a:noFill/>
        </p:spPr>
        <p:txBody>
          <a:bodyPr wrap="square" rtlCol="0">
            <a:spAutoFit/>
          </a:bodyPr>
          <a:lstStyle/>
          <a:p>
            <a:r>
              <a:rPr lang="en-US" sz="2400" u="sng" dirty="0">
                <a:solidFill>
                  <a:schemeClr val="bg1"/>
                </a:solidFill>
              </a:rPr>
              <a:t>Inputs:</a:t>
            </a:r>
          </a:p>
          <a:p>
            <a:r>
              <a:rPr lang="en-US" sz="2400" dirty="0">
                <a:solidFill>
                  <a:schemeClr val="bg1"/>
                </a:solidFill>
              </a:rPr>
              <a:t>Fuel</a:t>
            </a:r>
          </a:p>
          <a:p>
            <a:r>
              <a:rPr lang="en-US" sz="2400" dirty="0">
                <a:solidFill>
                  <a:schemeClr val="bg1"/>
                </a:solidFill>
              </a:rPr>
              <a:t>Electricity</a:t>
            </a:r>
          </a:p>
          <a:p>
            <a:r>
              <a:rPr lang="en-US" sz="2400" dirty="0">
                <a:solidFill>
                  <a:schemeClr val="bg1"/>
                </a:solidFill>
              </a:rPr>
              <a:t>Sunshine</a:t>
            </a:r>
          </a:p>
          <a:p>
            <a:r>
              <a:rPr lang="en-US" sz="2400" dirty="0">
                <a:solidFill>
                  <a:schemeClr val="bg1"/>
                </a:solidFill>
              </a:rPr>
              <a:t>Food</a:t>
            </a:r>
          </a:p>
          <a:p>
            <a:r>
              <a:rPr lang="en-US" sz="2400" dirty="0">
                <a:solidFill>
                  <a:schemeClr val="bg1"/>
                </a:solidFill>
              </a:rPr>
              <a:t>Water</a:t>
            </a:r>
          </a:p>
          <a:p>
            <a:r>
              <a:rPr lang="en-US" sz="2400" dirty="0">
                <a:solidFill>
                  <a:schemeClr val="bg1"/>
                </a:solidFill>
              </a:rPr>
              <a:t>Air</a:t>
            </a:r>
          </a:p>
        </p:txBody>
      </p:sp>
      <p:sp>
        <p:nvSpPr>
          <p:cNvPr id="16" name="TextBox 15">
            <a:extLst>
              <a:ext uri="{FF2B5EF4-FFF2-40B4-BE49-F238E27FC236}">
                <a16:creationId xmlns:a16="http://schemas.microsoft.com/office/drawing/2014/main" id="{E0290414-0B14-4152-A035-F0B618433812}"/>
              </a:ext>
            </a:extLst>
          </p:cNvPr>
          <p:cNvSpPr txBox="1"/>
          <p:nvPr/>
        </p:nvSpPr>
        <p:spPr>
          <a:xfrm>
            <a:off x="5454887" y="775073"/>
            <a:ext cx="2889815" cy="2677656"/>
          </a:xfrm>
          <a:prstGeom prst="rect">
            <a:avLst/>
          </a:prstGeom>
          <a:noFill/>
        </p:spPr>
        <p:txBody>
          <a:bodyPr wrap="square" rtlCol="0">
            <a:spAutoFit/>
          </a:bodyPr>
          <a:lstStyle/>
          <a:p>
            <a:pPr algn="r"/>
            <a:r>
              <a:rPr lang="en-US" sz="2400" u="sng" dirty="0">
                <a:solidFill>
                  <a:schemeClr val="bg1"/>
                </a:solidFill>
              </a:rPr>
              <a:t>Outputs:</a:t>
            </a:r>
          </a:p>
          <a:p>
            <a:pPr algn="r"/>
            <a:r>
              <a:rPr lang="en-US" sz="2400" dirty="0">
                <a:solidFill>
                  <a:schemeClr val="bg1"/>
                </a:solidFill>
              </a:rPr>
              <a:t>Combustion products</a:t>
            </a:r>
          </a:p>
          <a:p>
            <a:pPr algn="r"/>
            <a:r>
              <a:rPr lang="en-US" sz="2400" dirty="0">
                <a:solidFill>
                  <a:schemeClr val="bg1"/>
                </a:solidFill>
              </a:rPr>
              <a:t>Reflected Sunshine</a:t>
            </a:r>
          </a:p>
          <a:p>
            <a:pPr algn="r"/>
            <a:r>
              <a:rPr lang="en-US" sz="2400" dirty="0">
                <a:solidFill>
                  <a:schemeClr val="bg1"/>
                </a:solidFill>
              </a:rPr>
              <a:t>Heat</a:t>
            </a:r>
          </a:p>
          <a:p>
            <a:pPr algn="r"/>
            <a:r>
              <a:rPr lang="en-US" sz="2400" dirty="0">
                <a:solidFill>
                  <a:schemeClr val="bg1"/>
                </a:solidFill>
              </a:rPr>
              <a:t>Waste</a:t>
            </a:r>
          </a:p>
          <a:p>
            <a:pPr algn="r"/>
            <a:r>
              <a:rPr lang="en-US" sz="2400" dirty="0">
                <a:solidFill>
                  <a:schemeClr val="bg1"/>
                </a:solidFill>
              </a:rPr>
              <a:t>Air</a:t>
            </a:r>
          </a:p>
          <a:p>
            <a:pPr algn="r"/>
            <a:endParaRPr lang="en-US" sz="2400" dirty="0">
              <a:solidFill>
                <a:schemeClr val="bg1"/>
              </a:solidFill>
            </a:endParaRPr>
          </a:p>
        </p:txBody>
      </p:sp>
    </p:spTree>
    <p:extLst>
      <p:ext uri="{BB962C8B-B14F-4D97-AF65-F5344CB8AC3E}">
        <p14:creationId xmlns:p14="http://schemas.microsoft.com/office/powerpoint/2010/main" val="16757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6ECF-FF00-4B20-94FB-2EE3772A954D}"/>
              </a:ext>
            </a:extLst>
          </p:cNvPr>
          <p:cNvSpPr>
            <a:spLocks noGrp="1"/>
          </p:cNvSpPr>
          <p:nvPr>
            <p:ph type="title"/>
          </p:nvPr>
        </p:nvSpPr>
        <p:spPr/>
        <p:txBody>
          <a:bodyPr/>
          <a:lstStyle/>
          <a:p>
            <a:r>
              <a:rPr lang="en-US" dirty="0"/>
              <a:t>Energy Audits</a:t>
            </a:r>
          </a:p>
        </p:txBody>
      </p:sp>
      <p:sp>
        <p:nvSpPr>
          <p:cNvPr id="3" name="Content Placeholder 2">
            <a:extLst>
              <a:ext uri="{FF2B5EF4-FFF2-40B4-BE49-F238E27FC236}">
                <a16:creationId xmlns:a16="http://schemas.microsoft.com/office/drawing/2014/main" id="{8A80D471-B328-45E3-8C03-6DBFB7255956}"/>
              </a:ext>
            </a:extLst>
          </p:cNvPr>
          <p:cNvSpPr>
            <a:spLocks noGrp="1"/>
          </p:cNvSpPr>
          <p:nvPr>
            <p:ph sz="half" idx="1"/>
          </p:nvPr>
        </p:nvSpPr>
        <p:spPr>
          <a:xfrm>
            <a:off x="148590" y="931691"/>
            <a:ext cx="5220145" cy="5684261"/>
          </a:xfrm>
        </p:spPr>
        <p:txBody>
          <a:bodyPr/>
          <a:lstStyle/>
          <a:p>
            <a:r>
              <a:rPr lang="en-US" dirty="0"/>
              <a:t>Where are you starting?</a:t>
            </a:r>
          </a:p>
          <a:p>
            <a:r>
              <a:rPr lang="en-US" dirty="0"/>
              <a:t>Collect basic data</a:t>
            </a:r>
          </a:p>
          <a:p>
            <a:pPr lvl="1"/>
            <a:r>
              <a:rPr lang="en-US" dirty="0"/>
              <a:t>Location</a:t>
            </a:r>
          </a:p>
          <a:p>
            <a:pPr lvl="1"/>
            <a:r>
              <a:rPr lang="en-US" dirty="0"/>
              <a:t>Customer or client name and contact information</a:t>
            </a:r>
          </a:p>
          <a:p>
            <a:pPr lvl="1"/>
            <a:r>
              <a:rPr lang="en-US" dirty="0"/>
              <a:t>Building type and dimensions</a:t>
            </a:r>
          </a:p>
          <a:p>
            <a:pPr lvl="1"/>
            <a:r>
              <a:rPr lang="en-US" dirty="0"/>
              <a:t>Windows and doors</a:t>
            </a:r>
          </a:p>
          <a:p>
            <a:pPr lvl="1"/>
            <a:r>
              <a:rPr lang="en-US" dirty="0"/>
              <a:t>Number of residents</a:t>
            </a:r>
          </a:p>
          <a:p>
            <a:r>
              <a:rPr lang="en-US" dirty="0"/>
              <a:t>Record on paper or electronically</a:t>
            </a:r>
          </a:p>
          <a:p>
            <a:r>
              <a:rPr lang="en-US" dirty="0"/>
              <a:t>Take photos</a:t>
            </a:r>
          </a:p>
          <a:p>
            <a:r>
              <a:rPr lang="en-US" dirty="0"/>
              <a:t>Stay organized and be efficient</a:t>
            </a:r>
          </a:p>
          <a:p>
            <a:pPr lvl="1"/>
            <a:r>
              <a:rPr lang="en-US" dirty="0"/>
              <a:t>Limit trips, quickly assess</a:t>
            </a:r>
          </a:p>
          <a:p>
            <a:pPr lvl="1"/>
            <a:r>
              <a:rPr lang="en-US" dirty="0"/>
              <a:t>Accurately report</a:t>
            </a:r>
          </a:p>
        </p:txBody>
      </p:sp>
      <p:pic>
        <p:nvPicPr>
          <p:cNvPr id="6" name="Picture 5" descr="Bubble sheet test paper and pencil">
            <a:extLst>
              <a:ext uri="{FF2B5EF4-FFF2-40B4-BE49-F238E27FC236}">
                <a16:creationId xmlns:a16="http://schemas.microsoft.com/office/drawing/2014/main" id="{3899AE25-6A3A-4F63-B023-701B11B54209}"/>
              </a:ext>
            </a:extLst>
          </p:cNvPr>
          <p:cNvPicPr>
            <a:picLocks noChangeAspect="1"/>
          </p:cNvPicPr>
          <p:nvPr/>
        </p:nvPicPr>
        <p:blipFill rotWithShape="1">
          <a:blip r:embed="rId2">
            <a:extLst>
              <a:ext uri="{28A0092B-C50C-407E-A947-70E740481C1C}">
                <a14:useLocalDpi xmlns:a14="http://schemas.microsoft.com/office/drawing/2010/main" val="0"/>
              </a:ext>
            </a:extLst>
          </a:blip>
          <a:srcRect l="48224" r="11308"/>
          <a:stretch/>
        </p:blipFill>
        <p:spPr>
          <a:xfrm>
            <a:off x="5212934" y="171554"/>
            <a:ext cx="3700329" cy="5933777"/>
          </a:xfrm>
          <a:prstGeom prst="rect">
            <a:avLst/>
          </a:prstGeom>
        </p:spPr>
      </p:pic>
    </p:spTree>
    <p:extLst>
      <p:ext uri="{BB962C8B-B14F-4D97-AF65-F5344CB8AC3E}">
        <p14:creationId xmlns:p14="http://schemas.microsoft.com/office/powerpoint/2010/main" val="300146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For Today:</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34566" y="917297"/>
            <a:ext cx="5187635" cy="5677608"/>
          </a:xfrm>
        </p:spPr>
        <p:txBody>
          <a:bodyPr/>
          <a:lstStyle/>
          <a:p>
            <a:r>
              <a:rPr lang="en-US" sz="2800" dirty="0"/>
              <a:t>Introduce course classes </a:t>
            </a:r>
          </a:p>
          <a:p>
            <a:pPr lvl="1"/>
            <a:r>
              <a:rPr lang="en-US" sz="2800" dirty="0"/>
              <a:t>PV, other renewables</a:t>
            </a:r>
          </a:p>
          <a:p>
            <a:pPr lvl="1"/>
            <a:r>
              <a:rPr lang="en-US" sz="2800" dirty="0"/>
              <a:t>Efficiency</a:t>
            </a:r>
          </a:p>
          <a:p>
            <a:pPr lvl="1"/>
            <a:r>
              <a:rPr lang="en-US" sz="2800" dirty="0"/>
              <a:t>Communications</a:t>
            </a:r>
          </a:p>
          <a:p>
            <a:pPr lvl="1"/>
            <a:r>
              <a:rPr lang="en-US" sz="2800" dirty="0"/>
              <a:t>Electricity basics</a:t>
            </a:r>
          </a:p>
          <a:p>
            <a:pPr lvl="1"/>
            <a:r>
              <a:rPr lang="en-US" sz="2800" dirty="0"/>
              <a:t>Mathematics</a:t>
            </a:r>
          </a:p>
          <a:p>
            <a:pPr lvl="1"/>
            <a:r>
              <a:rPr lang="en-US" sz="2800" dirty="0"/>
              <a:t>Business and projects</a:t>
            </a:r>
          </a:p>
          <a:p>
            <a:pPr lvl="1"/>
            <a:r>
              <a:rPr lang="en-US" sz="2800" dirty="0"/>
              <a:t>Practical Laboratory</a:t>
            </a:r>
          </a:p>
          <a:p>
            <a:r>
              <a:rPr lang="en-US" sz="3175" dirty="0"/>
              <a:t>System thinking</a:t>
            </a:r>
          </a:p>
          <a:p>
            <a:r>
              <a:rPr lang="en-US" sz="3175" dirty="0"/>
              <a:t>Electricity Use</a:t>
            </a:r>
          </a:p>
          <a:p>
            <a:r>
              <a:rPr lang="en-US" sz="3175" dirty="0"/>
              <a:t>Biogas</a:t>
            </a:r>
          </a:p>
          <a:p>
            <a:endParaRPr lang="en-US" sz="3175" dirty="0"/>
          </a:p>
          <a:p>
            <a:pPr marL="428625" lvl="1" indent="0">
              <a:buNone/>
            </a:pPr>
            <a:endParaRPr lang="en-US" dirty="0"/>
          </a:p>
        </p:txBody>
      </p:sp>
      <p:pic>
        <p:nvPicPr>
          <p:cNvPr id="4" name="Picture 3" descr="Magnifying glass and question mark">
            <a:extLst>
              <a:ext uri="{FF2B5EF4-FFF2-40B4-BE49-F238E27FC236}">
                <a16:creationId xmlns:a16="http://schemas.microsoft.com/office/drawing/2014/main" id="{4CF7EF4A-B8E9-4195-8826-DA7E75147E81}"/>
              </a:ext>
            </a:extLst>
          </p:cNvPr>
          <p:cNvPicPr>
            <a:picLocks noChangeAspect="1"/>
          </p:cNvPicPr>
          <p:nvPr/>
        </p:nvPicPr>
        <p:blipFill rotWithShape="1">
          <a:blip r:embed="rId2">
            <a:extLst>
              <a:ext uri="{28A0092B-C50C-407E-A947-70E740481C1C}">
                <a14:useLocalDpi xmlns:a14="http://schemas.microsoft.com/office/drawing/2010/main" val="0"/>
              </a:ext>
            </a:extLst>
          </a:blip>
          <a:srcRect l="33068" r="30594"/>
          <a:stretch/>
        </p:blipFill>
        <p:spPr>
          <a:xfrm>
            <a:off x="5622201" y="1545219"/>
            <a:ext cx="3322622" cy="5143690"/>
          </a:xfrm>
          <a:prstGeom prst="rect">
            <a:avLst/>
          </a:prstGeom>
        </p:spPr>
      </p:pic>
    </p:spTree>
    <p:extLst>
      <p:ext uri="{BB962C8B-B14F-4D97-AF65-F5344CB8AC3E}">
        <p14:creationId xmlns:p14="http://schemas.microsoft.com/office/powerpoint/2010/main" val="136720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6ECF-FF00-4B20-94FB-2EE3772A954D}"/>
              </a:ext>
            </a:extLst>
          </p:cNvPr>
          <p:cNvSpPr>
            <a:spLocks noGrp="1"/>
          </p:cNvSpPr>
          <p:nvPr>
            <p:ph type="title"/>
          </p:nvPr>
        </p:nvSpPr>
        <p:spPr/>
        <p:txBody>
          <a:bodyPr/>
          <a:lstStyle/>
          <a:p>
            <a:r>
              <a:rPr lang="en-US" dirty="0"/>
              <a:t>Energy Use</a:t>
            </a:r>
          </a:p>
        </p:txBody>
      </p:sp>
      <p:sp>
        <p:nvSpPr>
          <p:cNvPr id="3" name="Content Placeholder 2">
            <a:extLst>
              <a:ext uri="{FF2B5EF4-FFF2-40B4-BE49-F238E27FC236}">
                <a16:creationId xmlns:a16="http://schemas.microsoft.com/office/drawing/2014/main" id="{8A80D471-B328-45E3-8C03-6DBFB7255956}"/>
              </a:ext>
            </a:extLst>
          </p:cNvPr>
          <p:cNvSpPr>
            <a:spLocks noGrp="1"/>
          </p:cNvSpPr>
          <p:nvPr>
            <p:ph sz="half" idx="1"/>
          </p:nvPr>
        </p:nvSpPr>
        <p:spPr>
          <a:xfrm>
            <a:off x="-1" y="1044944"/>
            <a:ext cx="7754471" cy="5382749"/>
          </a:xfrm>
        </p:spPr>
        <p:txBody>
          <a:bodyPr/>
          <a:lstStyle/>
          <a:p>
            <a:r>
              <a:rPr lang="en-US" dirty="0"/>
              <a:t>Where are you starting?</a:t>
            </a:r>
          </a:p>
          <a:p>
            <a:r>
              <a:rPr lang="en-US" dirty="0"/>
              <a:t>Collect energy use data</a:t>
            </a:r>
          </a:p>
          <a:p>
            <a:pPr lvl="1"/>
            <a:r>
              <a:rPr lang="en-US" dirty="0"/>
              <a:t>Regular electricity bills</a:t>
            </a:r>
          </a:p>
          <a:p>
            <a:pPr lvl="1"/>
            <a:r>
              <a:rPr lang="en-US" dirty="0"/>
              <a:t>Periodic bills for fuels, wood</a:t>
            </a:r>
          </a:p>
          <a:p>
            <a:pPr lvl="1"/>
            <a:r>
              <a:rPr lang="en-US" dirty="0"/>
              <a:t>Capture quantities and dollar amounts, taxes</a:t>
            </a:r>
          </a:p>
          <a:p>
            <a:pPr lvl="1"/>
            <a:r>
              <a:rPr lang="en-US" dirty="0"/>
              <a:t>Water and sewer for reference</a:t>
            </a:r>
          </a:p>
          <a:p>
            <a:r>
              <a:rPr lang="en-US" dirty="0"/>
              <a:t>Cover a full year as a minimum</a:t>
            </a:r>
          </a:p>
          <a:p>
            <a:r>
              <a:rPr lang="en-US" dirty="0"/>
              <a:t>Better to have several years</a:t>
            </a:r>
          </a:p>
          <a:p>
            <a:pPr lvl="1"/>
            <a:r>
              <a:rPr lang="en-US" dirty="0"/>
              <a:t>All years not the same</a:t>
            </a:r>
          </a:p>
          <a:p>
            <a:pPr lvl="1"/>
            <a:r>
              <a:rPr lang="en-US" dirty="0"/>
              <a:t>Relate load with annual weather</a:t>
            </a:r>
          </a:p>
          <a:p>
            <a:r>
              <a:rPr lang="en-US" dirty="0"/>
              <a:t>May help to read meters manually more frequently</a:t>
            </a:r>
          </a:p>
          <a:p>
            <a:endParaRPr lang="en-US" dirty="0"/>
          </a:p>
          <a:p>
            <a:pPr lvl="1"/>
            <a:endParaRPr lang="en-US" dirty="0"/>
          </a:p>
        </p:txBody>
      </p:sp>
      <p:pic>
        <p:nvPicPr>
          <p:cNvPr id="5" name="Picture 4" descr="close up of calculator and stethoscope placed on invoice">
            <a:extLst>
              <a:ext uri="{FF2B5EF4-FFF2-40B4-BE49-F238E27FC236}">
                <a16:creationId xmlns:a16="http://schemas.microsoft.com/office/drawing/2014/main" id="{D0913290-59E0-4F89-ADED-6D5B95373AC0}"/>
              </a:ext>
            </a:extLst>
          </p:cNvPr>
          <p:cNvPicPr>
            <a:picLocks noChangeAspect="1"/>
          </p:cNvPicPr>
          <p:nvPr/>
        </p:nvPicPr>
        <p:blipFill rotWithShape="1">
          <a:blip r:embed="rId2">
            <a:extLst>
              <a:ext uri="{28A0092B-C50C-407E-A947-70E740481C1C}">
                <a14:useLocalDpi xmlns:a14="http://schemas.microsoft.com/office/drawing/2010/main" val="0"/>
              </a:ext>
            </a:extLst>
          </a:blip>
          <a:srcRect l="19313" t="54930" r="4088" b="24525"/>
          <a:stretch/>
        </p:blipFill>
        <p:spPr>
          <a:xfrm rot="5400000">
            <a:off x="4971311" y="2833901"/>
            <a:ext cx="6864857" cy="1183341"/>
          </a:xfrm>
          <a:prstGeom prst="rect">
            <a:avLst/>
          </a:prstGeom>
        </p:spPr>
      </p:pic>
    </p:spTree>
    <p:extLst>
      <p:ext uri="{BB962C8B-B14F-4D97-AF65-F5344CB8AC3E}">
        <p14:creationId xmlns:p14="http://schemas.microsoft.com/office/powerpoint/2010/main" val="293161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6ECF-FF00-4B20-94FB-2EE3772A954D}"/>
              </a:ext>
            </a:extLst>
          </p:cNvPr>
          <p:cNvSpPr>
            <a:spLocks noGrp="1"/>
          </p:cNvSpPr>
          <p:nvPr>
            <p:ph type="title"/>
          </p:nvPr>
        </p:nvSpPr>
        <p:spPr/>
        <p:txBody>
          <a:bodyPr/>
          <a:lstStyle/>
          <a:p>
            <a:r>
              <a:rPr lang="en-US" dirty="0"/>
              <a:t>Fuel Energy Use</a:t>
            </a:r>
          </a:p>
        </p:txBody>
      </p:sp>
      <p:pic>
        <p:nvPicPr>
          <p:cNvPr id="5" name="Picture 4" descr="close up of calculator and stethoscope placed on invoice">
            <a:extLst>
              <a:ext uri="{FF2B5EF4-FFF2-40B4-BE49-F238E27FC236}">
                <a16:creationId xmlns:a16="http://schemas.microsoft.com/office/drawing/2014/main" id="{D0913290-59E0-4F89-ADED-6D5B95373AC0}"/>
              </a:ext>
            </a:extLst>
          </p:cNvPr>
          <p:cNvPicPr>
            <a:picLocks noChangeAspect="1"/>
          </p:cNvPicPr>
          <p:nvPr/>
        </p:nvPicPr>
        <p:blipFill rotWithShape="1">
          <a:blip r:embed="rId2">
            <a:extLst>
              <a:ext uri="{28A0092B-C50C-407E-A947-70E740481C1C}">
                <a14:useLocalDpi xmlns:a14="http://schemas.microsoft.com/office/drawing/2010/main" val="0"/>
              </a:ext>
            </a:extLst>
          </a:blip>
          <a:srcRect t="54930" b="24525"/>
          <a:stretch/>
        </p:blipFill>
        <p:spPr>
          <a:xfrm>
            <a:off x="225502" y="5530340"/>
            <a:ext cx="8520157" cy="1124983"/>
          </a:xfrm>
          <a:prstGeom prst="rect">
            <a:avLst/>
          </a:prstGeom>
        </p:spPr>
      </p:pic>
      <p:sp>
        <p:nvSpPr>
          <p:cNvPr id="7" name="Content Placeholder 2">
            <a:extLst>
              <a:ext uri="{FF2B5EF4-FFF2-40B4-BE49-F238E27FC236}">
                <a16:creationId xmlns:a16="http://schemas.microsoft.com/office/drawing/2014/main" id="{715E4C9E-4246-4687-89A5-2A48D387190C}"/>
              </a:ext>
            </a:extLst>
          </p:cNvPr>
          <p:cNvSpPr txBox="1">
            <a:spLocks/>
          </p:cNvSpPr>
          <p:nvPr/>
        </p:nvSpPr>
        <p:spPr bwMode="auto">
          <a:xfrm>
            <a:off x="342525" y="1132318"/>
            <a:ext cx="8286109" cy="459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dirty="0"/>
              <a:t>Periodic deliveries or purchases</a:t>
            </a:r>
          </a:p>
          <a:p>
            <a:pPr lvl="1"/>
            <a:r>
              <a:rPr lang="en-US" dirty="0"/>
              <a:t>Note dates, amounts and dollars</a:t>
            </a:r>
          </a:p>
          <a:p>
            <a:pPr lvl="1"/>
            <a:r>
              <a:rPr lang="en-US" dirty="0"/>
              <a:t>Calculate per day consumption</a:t>
            </a:r>
          </a:p>
          <a:p>
            <a:pPr lvl="1"/>
            <a:r>
              <a:rPr lang="en-US" dirty="0"/>
              <a:t>Some room for error, judgement will be required</a:t>
            </a:r>
          </a:p>
          <a:p>
            <a:r>
              <a:rPr lang="en-US" dirty="0"/>
              <a:t>Wood can be tricky</a:t>
            </a:r>
          </a:p>
          <a:p>
            <a:pPr lvl="1"/>
            <a:r>
              <a:rPr lang="en-US" dirty="0"/>
              <a:t>May need to rely on estimates (quantity, type…)</a:t>
            </a:r>
          </a:p>
          <a:p>
            <a:pPr lvl="1"/>
            <a:r>
              <a:rPr lang="en-US" dirty="0"/>
              <a:t>Challenging to measure</a:t>
            </a:r>
          </a:p>
          <a:p>
            <a:pPr lvl="1"/>
            <a:r>
              <a:rPr lang="en-US" dirty="0"/>
              <a:t>Initial steps may be to weigh during use</a:t>
            </a:r>
          </a:p>
          <a:p>
            <a:pPr lvl="1"/>
            <a:r>
              <a:rPr lang="en-US" dirty="0"/>
              <a:t>Logbook, fish scale</a:t>
            </a:r>
          </a:p>
          <a:p>
            <a:r>
              <a:rPr lang="en-US" dirty="0"/>
              <a:t>We will discuss these in the future</a:t>
            </a:r>
          </a:p>
        </p:txBody>
      </p:sp>
    </p:spTree>
    <p:extLst>
      <p:ext uri="{BB962C8B-B14F-4D97-AF65-F5344CB8AC3E}">
        <p14:creationId xmlns:p14="http://schemas.microsoft.com/office/powerpoint/2010/main" val="4173996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7BFD-C5E8-48B6-86F8-168378D92F17}"/>
              </a:ext>
            </a:extLst>
          </p:cNvPr>
          <p:cNvSpPr>
            <a:spLocks noGrp="1"/>
          </p:cNvSpPr>
          <p:nvPr>
            <p:ph type="title"/>
          </p:nvPr>
        </p:nvSpPr>
        <p:spPr/>
        <p:txBody>
          <a:bodyPr/>
          <a:lstStyle/>
          <a:p>
            <a:r>
              <a:rPr lang="en-US" dirty="0"/>
              <a:t>Stretch Break: 5 minutes</a:t>
            </a:r>
          </a:p>
        </p:txBody>
      </p:sp>
      <p:sp>
        <p:nvSpPr>
          <p:cNvPr id="3" name="Content Placeholder 2">
            <a:extLst>
              <a:ext uri="{FF2B5EF4-FFF2-40B4-BE49-F238E27FC236}">
                <a16:creationId xmlns:a16="http://schemas.microsoft.com/office/drawing/2014/main" id="{88040D2A-4E79-4EB0-A720-65F8D59CED20}"/>
              </a:ext>
            </a:extLst>
          </p:cNvPr>
          <p:cNvSpPr>
            <a:spLocks noGrp="1"/>
          </p:cNvSpPr>
          <p:nvPr>
            <p:ph sz="half" idx="1"/>
          </p:nvPr>
        </p:nvSpPr>
        <p:spPr>
          <a:xfrm>
            <a:off x="428625" y="1500188"/>
            <a:ext cx="7510418" cy="4243090"/>
          </a:xfrm>
        </p:spPr>
        <p:txBody>
          <a:bodyPr/>
          <a:lstStyle/>
          <a:p>
            <a:r>
              <a:rPr lang="en-US" dirty="0"/>
              <a:t>Would you have the records and bills to audit your personal energy use?</a:t>
            </a:r>
          </a:p>
          <a:p>
            <a:endParaRPr lang="en-US" dirty="0"/>
          </a:p>
          <a:p>
            <a:r>
              <a:rPr lang="en-US" dirty="0"/>
              <a:t>What is easy to find?</a:t>
            </a:r>
          </a:p>
          <a:p>
            <a:endParaRPr lang="en-US" dirty="0"/>
          </a:p>
          <a:p>
            <a:r>
              <a:rPr lang="en-US" dirty="0"/>
              <a:t>What is hard to find?</a:t>
            </a:r>
          </a:p>
          <a:p>
            <a:endParaRPr lang="en-US" dirty="0"/>
          </a:p>
          <a:p>
            <a:endParaRPr lang="en-US" dirty="0"/>
          </a:p>
          <a:p>
            <a:endParaRPr lang="en-US" dirty="0"/>
          </a:p>
          <a:p>
            <a:pPr marL="0" indent="0">
              <a:buNone/>
            </a:pPr>
            <a:endParaRPr lang="en-US" dirty="0"/>
          </a:p>
          <a:p>
            <a:r>
              <a:rPr lang="en-US" dirty="0"/>
              <a:t>Next up electrical loads labels and energy use</a:t>
            </a:r>
          </a:p>
        </p:txBody>
      </p:sp>
    </p:spTree>
    <p:extLst>
      <p:ext uri="{BB962C8B-B14F-4D97-AF65-F5344CB8AC3E}">
        <p14:creationId xmlns:p14="http://schemas.microsoft.com/office/powerpoint/2010/main" val="2414712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AE77-761E-4CE0-891A-A5DB640B74E1}"/>
              </a:ext>
            </a:extLst>
          </p:cNvPr>
          <p:cNvSpPr>
            <a:spLocks noGrp="1"/>
          </p:cNvSpPr>
          <p:nvPr>
            <p:ph type="title"/>
          </p:nvPr>
        </p:nvSpPr>
        <p:spPr>
          <a:xfrm>
            <a:off x="148590" y="70871"/>
            <a:ext cx="4648913" cy="675204"/>
          </a:xfrm>
        </p:spPr>
        <p:txBody>
          <a:bodyPr/>
          <a:lstStyle/>
          <a:p>
            <a:r>
              <a:rPr lang="en-US" dirty="0"/>
              <a:t>Audit: Record all significant Loads</a:t>
            </a:r>
          </a:p>
        </p:txBody>
      </p:sp>
      <p:sp>
        <p:nvSpPr>
          <p:cNvPr id="3" name="Content Placeholder 2">
            <a:extLst>
              <a:ext uri="{FF2B5EF4-FFF2-40B4-BE49-F238E27FC236}">
                <a16:creationId xmlns:a16="http://schemas.microsoft.com/office/drawing/2014/main" id="{D78926C9-5902-41BF-BCE5-76C235C2ABDE}"/>
              </a:ext>
            </a:extLst>
          </p:cNvPr>
          <p:cNvSpPr>
            <a:spLocks noGrp="1"/>
          </p:cNvSpPr>
          <p:nvPr>
            <p:ph sz="half" idx="1"/>
          </p:nvPr>
        </p:nvSpPr>
        <p:spPr>
          <a:xfrm>
            <a:off x="0" y="724622"/>
            <a:ext cx="6410325" cy="4583239"/>
          </a:xfrm>
        </p:spPr>
        <p:txBody>
          <a:bodyPr/>
          <a:lstStyle/>
          <a:p>
            <a:r>
              <a:rPr lang="en-US" dirty="0"/>
              <a:t>What’s significant?</a:t>
            </a:r>
          </a:p>
          <a:p>
            <a:pPr lvl="1"/>
            <a:r>
              <a:rPr lang="en-US" dirty="0"/>
              <a:t>Anything that gets </a:t>
            </a:r>
            <a:r>
              <a:rPr lang="en-US" sz="3600" b="1" dirty="0">
                <a:solidFill>
                  <a:srgbClr val="FFC000"/>
                </a:solidFill>
              </a:rPr>
              <a:t>HOT</a:t>
            </a:r>
          </a:p>
          <a:p>
            <a:pPr lvl="1"/>
            <a:r>
              <a:rPr lang="en-US" dirty="0"/>
              <a:t>Anything that is always on </a:t>
            </a:r>
          </a:p>
          <a:p>
            <a:pPr lvl="1"/>
            <a:r>
              <a:rPr lang="en-US" dirty="0"/>
              <a:t>Possibly other things…be suspicious</a:t>
            </a:r>
          </a:p>
          <a:p>
            <a:r>
              <a:rPr lang="en-US" dirty="0"/>
              <a:t>Note type and size of large appliances</a:t>
            </a:r>
          </a:p>
          <a:p>
            <a:r>
              <a:rPr lang="en-US" dirty="0"/>
              <a:t>Photograph nameplates, where possible</a:t>
            </a:r>
          </a:p>
          <a:p>
            <a:pPr lvl="1"/>
            <a:r>
              <a:rPr lang="en-US" dirty="0"/>
              <a:t>Refrigerator and freezer</a:t>
            </a:r>
          </a:p>
          <a:p>
            <a:pPr lvl="1"/>
            <a:r>
              <a:rPr lang="en-US" dirty="0"/>
              <a:t>Clothes washers and dryers</a:t>
            </a:r>
          </a:p>
          <a:p>
            <a:pPr lvl="1"/>
            <a:r>
              <a:rPr lang="en-US" dirty="0"/>
              <a:t>Cooker / stove </a:t>
            </a:r>
          </a:p>
          <a:p>
            <a:pPr lvl="1"/>
            <a:r>
              <a:rPr lang="en-US" dirty="0"/>
              <a:t>Take measurements if no labels</a:t>
            </a:r>
          </a:p>
        </p:txBody>
      </p:sp>
      <p:pic>
        <p:nvPicPr>
          <p:cNvPr id="6" name="Picture 5" descr="Text, letter&#10;&#10;Description automatically generated">
            <a:extLst>
              <a:ext uri="{FF2B5EF4-FFF2-40B4-BE49-F238E27FC236}">
                <a16:creationId xmlns:a16="http://schemas.microsoft.com/office/drawing/2014/main" id="{3B0293E1-83C0-40C5-9B07-4F8C03DBC236}"/>
              </a:ext>
            </a:extLst>
          </p:cNvPr>
          <p:cNvPicPr>
            <a:picLocks noChangeAspect="1"/>
          </p:cNvPicPr>
          <p:nvPr/>
        </p:nvPicPr>
        <p:blipFill rotWithShape="1">
          <a:blip r:embed="rId2">
            <a:extLst>
              <a:ext uri="{28A0092B-C50C-407E-A947-70E740481C1C}">
                <a14:useLocalDpi xmlns:a14="http://schemas.microsoft.com/office/drawing/2010/main" val="0"/>
              </a:ext>
            </a:extLst>
          </a:blip>
          <a:srcRect l="3458" t="19813" r="6542" b="35203"/>
          <a:stretch/>
        </p:blipFill>
        <p:spPr>
          <a:xfrm rot="5400000">
            <a:off x="4504218" y="2204438"/>
            <a:ext cx="6533258" cy="2449125"/>
          </a:xfrm>
          <a:prstGeom prst="rect">
            <a:avLst/>
          </a:prstGeom>
        </p:spPr>
      </p:pic>
      <p:pic>
        <p:nvPicPr>
          <p:cNvPr id="7" name="Picture 6">
            <a:extLst>
              <a:ext uri="{FF2B5EF4-FFF2-40B4-BE49-F238E27FC236}">
                <a16:creationId xmlns:a16="http://schemas.microsoft.com/office/drawing/2014/main" id="{81E07AA0-22F8-4BF4-9CD6-6A08D7B174C4}"/>
              </a:ext>
            </a:extLst>
          </p:cNvPr>
          <p:cNvPicPr>
            <a:picLocks noChangeAspect="1"/>
          </p:cNvPicPr>
          <p:nvPr/>
        </p:nvPicPr>
        <p:blipFill rotWithShape="1">
          <a:blip r:embed="rId3"/>
          <a:srcRect l="142948" t="-80713" r="-142948" b="133074"/>
          <a:stretch/>
        </p:blipFill>
        <p:spPr>
          <a:xfrm>
            <a:off x="4286250" y="2837203"/>
            <a:ext cx="2124075" cy="1025497"/>
          </a:xfrm>
          <a:prstGeom prst="rect">
            <a:avLst/>
          </a:prstGeom>
        </p:spPr>
      </p:pic>
      <p:pic>
        <p:nvPicPr>
          <p:cNvPr id="8" name="Picture 7">
            <a:extLst>
              <a:ext uri="{FF2B5EF4-FFF2-40B4-BE49-F238E27FC236}">
                <a16:creationId xmlns:a16="http://schemas.microsoft.com/office/drawing/2014/main" id="{1F89D775-292C-4C11-B164-50716D1889DE}"/>
              </a:ext>
            </a:extLst>
          </p:cNvPr>
          <p:cNvPicPr>
            <a:picLocks noChangeAspect="1"/>
          </p:cNvPicPr>
          <p:nvPr/>
        </p:nvPicPr>
        <p:blipFill rotWithShape="1">
          <a:blip r:embed="rId3"/>
          <a:srcRect t="25287" b="27074"/>
          <a:stretch/>
        </p:blipFill>
        <p:spPr>
          <a:xfrm>
            <a:off x="3517322" y="5298897"/>
            <a:ext cx="2893003" cy="1396733"/>
          </a:xfrm>
          <a:prstGeom prst="rect">
            <a:avLst/>
          </a:prstGeom>
        </p:spPr>
      </p:pic>
      <p:pic>
        <p:nvPicPr>
          <p:cNvPr id="1026" name="Picture 2" descr="Universal Hardware: Retail and Wholesale Distributors of hardware tools,  household appliances, power equipment, motorcycles, welding supplies....">
            <a:extLst>
              <a:ext uri="{FF2B5EF4-FFF2-40B4-BE49-F238E27FC236}">
                <a16:creationId xmlns:a16="http://schemas.microsoft.com/office/drawing/2014/main" id="{B1240194-C831-45C9-A1F4-DDF561F7E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53" y="5298897"/>
            <a:ext cx="2893003" cy="142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450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AE77-761E-4CE0-891A-A5DB640B74E1}"/>
              </a:ext>
            </a:extLst>
          </p:cNvPr>
          <p:cNvSpPr>
            <a:spLocks noGrp="1"/>
          </p:cNvSpPr>
          <p:nvPr>
            <p:ph type="title"/>
          </p:nvPr>
        </p:nvSpPr>
        <p:spPr>
          <a:xfrm>
            <a:off x="148590" y="70871"/>
            <a:ext cx="4648913" cy="675204"/>
          </a:xfrm>
        </p:spPr>
        <p:txBody>
          <a:bodyPr/>
          <a:lstStyle/>
          <a:p>
            <a:r>
              <a:rPr lang="en-US" dirty="0"/>
              <a:t>Audit: Record all significant Loads</a:t>
            </a:r>
          </a:p>
        </p:txBody>
      </p:sp>
      <p:sp>
        <p:nvSpPr>
          <p:cNvPr id="3" name="Content Placeholder 2">
            <a:extLst>
              <a:ext uri="{FF2B5EF4-FFF2-40B4-BE49-F238E27FC236}">
                <a16:creationId xmlns:a16="http://schemas.microsoft.com/office/drawing/2014/main" id="{D78926C9-5902-41BF-BCE5-76C235C2ABDE}"/>
              </a:ext>
            </a:extLst>
          </p:cNvPr>
          <p:cNvSpPr>
            <a:spLocks noGrp="1"/>
          </p:cNvSpPr>
          <p:nvPr>
            <p:ph sz="half" idx="1"/>
          </p:nvPr>
        </p:nvSpPr>
        <p:spPr>
          <a:xfrm>
            <a:off x="148590" y="826754"/>
            <a:ext cx="6151843" cy="4243090"/>
          </a:xfrm>
        </p:spPr>
        <p:txBody>
          <a:bodyPr/>
          <a:lstStyle/>
          <a:p>
            <a:r>
              <a:rPr lang="en-US" dirty="0"/>
              <a:t>Water heating</a:t>
            </a:r>
          </a:p>
          <a:p>
            <a:pPr lvl="1"/>
            <a:r>
              <a:rPr lang="en-US" dirty="0"/>
              <a:t>Energy source</a:t>
            </a:r>
          </a:p>
          <a:p>
            <a:pPr lvl="1"/>
            <a:r>
              <a:rPr lang="en-US" dirty="0"/>
              <a:t>Capacity</a:t>
            </a:r>
          </a:p>
          <a:p>
            <a:pPr lvl="1"/>
            <a:r>
              <a:rPr lang="en-US" dirty="0"/>
              <a:t>Operation, timers, etc.</a:t>
            </a:r>
          </a:p>
          <a:p>
            <a:r>
              <a:rPr lang="en-US" dirty="0"/>
              <a:t>Lighting</a:t>
            </a:r>
          </a:p>
          <a:p>
            <a:pPr lvl="1"/>
            <a:r>
              <a:rPr lang="en-US" dirty="0"/>
              <a:t>Room by room location and wattage of all lamps and lights</a:t>
            </a:r>
          </a:p>
          <a:p>
            <a:pPr lvl="1"/>
            <a:r>
              <a:rPr lang="en-US" dirty="0"/>
              <a:t>Don’t forget exterior lights</a:t>
            </a:r>
          </a:p>
          <a:p>
            <a:pPr lvl="1"/>
            <a:r>
              <a:rPr lang="en-US" dirty="0"/>
              <a:t>Discuss frequency of use with the residents</a:t>
            </a:r>
          </a:p>
          <a:p>
            <a:r>
              <a:rPr lang="en-US" dirty="0"/>
              <a:t>Pumps (more in future sessions)</a:t>
            </a:r>
          </a:p>
        </p:txBody>
      </p:sp>
      <p:pic>
        <p:nvPicPr>
          <p:cNvPr id="6" name="Picture 5" descr="Text, letter&#10;&#10;Description automatically generated">
            <a:extLst>
              <a:ext uri="{FF2B5EF4-FFF2-40B4-BE49-F238E27FC236}">
                <a16:creationId xmlns:a16="http://schemas.microsoft.com/office/drawing/2014/main" id="{3B0293E1-83C0-40C5-9B07-4F8C03DBC236}"/>
              </a:ext>
            </a:extLst>
          </p:cNvPr>
          <p:cNvPicPr>
            <a:picLocks noChangeAspect="1"/>
          </p:cNvPicPr>
          <p:nvPr/>
        </p:nvPicPr>
        <p:blipFill rotWithShape="1">
          <a:blip r:embed="rId2">
            <a:extLst>
              <a:ext uri="{28A0092B-C50C-407E-A947-70E740481C1C}">
                <a14:useLocalDpi xmlns:a14="http://schemas.microsoft.com/office/drawing/2010/main" val="0"/>
              </a:ext>
            </a:extLst>
          </a:blip>
          <a:srcRect l="3458" t="19813" r="6542" b="35203"/>
          <a:stretch/>
        </p:blipFill>
        <p:spPr>
          <a:xfrm rot="5400000">
            <a:off x="4504218" y="2204438"/>
            <a:ext cx="6533258" cy="2449125"/>
          </a:xfrm>
          <a:prstGeom prst="rect">
            <a:avLst/>
          </a:prstGeom>
        </p:spPr>
      </p:pic>
      <p:pic>
        <p:nvPicPr>
          <p:cNvPr id="8" name="Picture 7">
            <a:extLst>
              <a:ext uri="{FF2B5EF4-FFF2-40B4-BE49-F238E27FC236}">
                <a16:creationId xmlns:a16="http://schemas.microsoft.com/office/drawing/2014/main" id="{1F89D775-292C-4C11-B164-50716D1889DE}"/>
              </a:ext>
            </a:extLst>
          </p:cNvPr>
          <p:cNvPicPr>
            <a:picLocks noChangeAspect="1"/>
          </p:cNvPicPr>
          <p:nvPr/>
        </p:nvPicPr>
        <p:blipFill rotWithShape="1">
          <a:blip r:embed="rId3"/>
          <a:srcRect t="25287" b="27074"/>
          <a:stretch/>
        </p:blipFill>
        <p:spPr>
          <a:xfrm>
            <a:off x="3517322" y="5298897"/>
            <a:ext cx="2893003" cy="1396733"/>
          </a:xfrm>
          <a:prstGeom prst="rect">
            <a:avLst/>
          </a:prstGeom>
        </p:spPr>
      </p:pic>
      <p:pic>
        <p:nvPicPr>
          <p:cNvPr id="1026" name="Picture 2" descr="Universal Hardware: Retail and Wholesale Distributors of hardware tools,  household appliances, power equipment, motorcycles, welding supplies....">
            <a:extLst>
              <a:ext uri="{FF2B5EF4-FFF2-40B4-BE49-F238E27FC236}">
                <a16:creationId xmlns:a16="http://schemas.microsoft.com/office/drawing/2014/main" id="{B1240194-C831-45C9-A1F4-DDF561F7E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53" y="5298897"/>
            <a:ext cx="2893003" cy="142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92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6231-C2AA-425E-9377-E81BE9D72121}"/>
              </a:ext>
            </a:extLst>
          </p:cNvPr>
          <p:cNvSpPr>
            <a:spLocks noGrp="1"/>
          </p:cNvSpPr>
          <p:nvPr>
            <p:ph type="title"/>
          </p:nvPr>
        </p:nvSpPr>
        <p:spPr>
          <a:xfrm>
            <a:off x="0" y="113600"/>
            <a:ext cx="5057775" cy="675204"/>
          </a:xfrm>
        </p:spPr>
        <p:txBody>
          <a:bodyPr/>
          <a:lstStyle/>
          <a:p>
            <a:r>
              <a:rPr lang="en-US" dirty="0"/>
              <a:t>Focus on Electricity: Nameplates</a:t>
            </a:r>
          </a:p>
        </p:txBody>
      </p:sp>
      <p:sp>
        <p:nvSpPr>
          <p:cNvPr id="3" name="Content Placeholder 2">
            <a:extLst>
              <a:ext uri="{FF2B5EF4-FFF2-40B4-BE49-F238E27FC236}">
                <a16:creationId xmlns:a16="http://schemas.microsoft.com/office/drawing/2014/main" id="{92D0ABDC-C750-4036-8DBB-27F0075773FF}"/>
              </a:ext>
            </a:extLst>
          </p:cNvPr>
          <p:cNvSpPr>
            <a:spLocks noGrp="1"/>
          </p:cNvSpPr>
          <p:nvPr>
            <p:ph sz="half" idx="1"/>
          </p:nvPr>
        </p:nvSpPr>
        <p:spPr>
          <a:xfrm>
            <a:off x="328863" y="3886124"/>
            <a:ext cx="8486274" cy="2971876"/>
          </a:xfrm>
        </p:spPr>
        <p:txBody>
          <a:bodyPr/>
          <a:lstStyle/>
          <a:p>
            <a:r>
              <a:rPr lang="en-US" dirty="0"/>
              <a:t>Typically indicate rated voltage and peak current</a:t>
            </a:r>
          </a:p>
          <a:p>
            <a:pPr lvl="1"/>
            <a:r>
              <a:rPr lang="en-US" dirty="0"/>
              <a:t>Energy does not equal rated voltage x peak current </a:t>
            </a:r>
          </a:p>
          <a:p>
            <a:pPr lvl="1"/>
            <a:r>
              <a:rPr lang="en-US" dirty="0"/>
              <a:t>7.1 Amps x 115 Volts x 24 hours = 19.6 kW!</a:t>
            </a:r>
          </a:p>
          <a:p>
            <a:r>
              <a:rPr lang="en-US" dirty="0"/>
              <a:t>Peak power is not average power</a:t>
            </a:r>
          </a:p>
          <a:p>
            <a:pPr lvl="1"/>
            <a:r>
              <a:rPr lang="en-US" dirty="0"/>
              <a:t>Peaks from starting current at highest temperature</a:t>
            </a:r>
          </a:p>
          <a:p>
            <a:pPr lvl="1"/>
            <a:r>
              <a:rPr lang="en-US" dirty="0"/>
              <a:t>Power use may vary with cycle, operation (defrost, spin cycle, heat settings) – depends on the appliance</a:t>
            </a:r>
          </a:p>
        </p:txBody>
      </p:sp>
      <p:pic>
        <p:nvPicPr>
          <p:cNvPr id="5" name="Picture 4" descr="Text, letter&#10;&#10;Description automatically generated">
            <a:extLst>
              <a:ext uri="{FF2B5EF4-FFF2-40B4-BE49-F238E27FC236}">
                <a16:creationId xmlns:a16="http://schemas.microsoft.com/office/drawing/2014/main" id="{14348595-1890-467B-A1D4-2DBCD90175FA}"/>
              </a:ext>
            </a:extLst>
          </p:cNvPr>
          <p:cNvPicPr>
            <a:picLocks noChangeAspect="1"/>
          </p:cNvPicPr>
          <p:nvPr/>
        </p:nvPicPr>
        <p:blipFill rotWithShape="1">
          <a:blip r:embed="rId2">
            <a:extLst>
              <a:ext uri="{28A0092B-C50C-407E-A947-70E740481C1C}">
                <a14:useLocalDpi xmlns:a14="http://schemas.microsoft.com/office/drawing/2010/main" val="0"/>
              </a:ext>
            </a:extLst>
          </a:blip>
          <a:srcRect l="3458" t="19813" r="6542" b="35203"/>
          <a:stretch/>
        </p:blipFill>
        <p:spPr>
          <a:xfrm>
            <a:off x="148590" y="668710"/>
            <a:ext cx="8715033" cy="3267008"/>
          </a:xfrm>
          <a:prstGeom prst="rect">
            <a:avLst/>
          </a:prstGeom>
        </p:spPr>
      </p:pic>
    </p:spTree>
    <p:extLst>
      <p:ext uri="{BB962C8B-B14F-4D97-AF65-F5344CB8AC3E}">
        <p14:creationId xmlns:p14="http://schemas.microsoft.com/office/powerpoint/2010/main" val="273307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6231-C2AA-425E-9377-E81BE9D72121}"/>
              </a:ext>
            </a:extLst>
          </p:cNvPr>
          <p:cNvSpPr>
            <a:spLocks noGrp="1"/>
          </p:cNvSpPr>
          <p:nvPr>
            <p:ph type="title"/>
          </p:nvPr>
        </p:nvSpPr>
        <p:spPr>
          <a:xfrm>
            <a:off x="0" y="113600"/>
            <a:ext cx="5057775" cy="675204"/>
          </a:xfrm>
        </p:spPr>
        <p:txBody>
          <a:bodyPr/>
          <a:lstStyle/>
          <a:p>
            <a:r>
              <a:rPr lang="en-US" dirty="0"/>
              <a:t>Focus on Electricity: Nameplates</a:t>
            </a:r>
          </a:p>
        </p:txBody>
      </p:sp>
      <p:sp>
        <p:nvSpPr>
          <p:cNvPr id="3" name="Content Placeholder 2">
            <a:extLst>
              <a:ext uri="{FF2B5EF4-FFF2-40B4-BE49-F238E27FC236}">
                <a16:creationId xmlns:a16="http://schemas.microsoft.com/office/drawing/2014/main" id="{92D0ABDC-C750-4036-8DBB-27F0075773FF}"/>
              </a:ext>
            </a:extLst>
          </p:cNvPr>
          <p:cNvSpPr>
            <a:spLocks noGrp="1"/>
          </p:cNvSpPr>
          <p:nvPr>
            <p:ph sz="half" idx="1"/>
          </p:nvPr>
        </p:nvSpPr>
        <p:spPr>
          <a:xfrm>
            <a:off x="377349" y="4175000"/>
            <a:ext cx="8486274" cy="2303166"/>
          </a:xfrm>
        </p:spPr>
        <p:txBody>
          <a:bodyPr/>
          <a:lstStyle/>
          <a:p>
            <a:r>
              <a:rPr lang="en-US" dirty="0"/>
              <a:t>Frequently hard to interpret</a:t>
            </a:r>
          </a:p>
          <a:p>
            <a:r>
              <a:rPr lang="en-US" dirty="0"/>
              <a:t>Peak power is not average power </a:t>
            </a:r>
          </a:p>
          <a:p>
            <a:pPr lvl="1"/>
            <a:r>
              <a:rPr lang="en-US" dirty="0"/>
              <a:t>Important for sizing energy sources (like inverters)</a:t>
            </a:r>
          </a:p>
          <a:p>
            <a:pPr lvl="1"/>
            <a:r>
              <a:rPr lang="en-US" dirty="0"/>
              <a:t>Energy use important for audits, battery capacity calculations</a:t>
            </a:r>
          </a:p>
          <a:p>
            <a:r>
              <a:rPr lang="en-US" dirty="0"/>
              <a:t>Appliance ratings can help</a:t>
            </a:r>
          </a:p>
        </p:txBody>
      </p:sp>
      <p:pic>
        <p:nvPicPr>
          <p:cNvPr id="5" name="Picture 4" descr="Text, letter&#10;&#10;Description automatically generated">
            <a:extLst>
              <a:ext uri="{FF2B5EF4-FFF2-40B4-BE49-F238E27FC236}">
                <a16:creationId xmlns:a16="http://schemas.microsoft.com/office/drawing/2014/main" id="{14348595-1890-467B-A1D4-2DBCD90175FA}"/>
              </a:ext>
            </a:extLst>
          </p:cNvPr>
          <p:cNvPicPr>
            <a:picLocks noChangeAspect="1"/>
          </p:cNvPicPr>
          <p:nvPr/>
        </p:nvPicPr>
        <p:blipFill rotWithShape="1">
          <a:blip r:embed="rId2">
            <a:extLst>
              <a:ext uri="{28A0092B-C50C-407E-A947-70E740481C1C}">
                <a14:useLocalDpi xmlns:a14="http://schemas.microsoft.com/office/drawing/2010/main" val="0"/>
              </a:ext>
            </a:extLst>
          </a:blip>
          <a:srcRect l="3458" t="19813" r="6542" b="35203"/>
          <a:stretch/>
        </p:blipFill>
        <p:spPr>
          <a:xfrm>
            <a:off x="148590" y="907992"/>
            <a:ext cx="8715033" cy="3267008"/>
          </a:xfrm>
          <a:prstGeom prst="rect">
            <a:avLst/>
          </a:prstGeom>
        </p:spPr>
      </p:pic>
    </p:spTree>
    <p:extLst>
      <p:ext uri="{BB962C8B-B14F-4D97-AF65-F5344CB8AC3E}">
        <p14:creationId xmlns:p14="http://schemas.microsoft.com/office/powerpoint/2010/main" val="3828292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4131-BE98-43AC-BC20-3CA64FBC51C0}"/>
              </a:ext>
            </a:extLst>
          </p:cNvPr>
          <p:cNvSpPr>
            <a:spLocks noGrp="1"/>
          </p:cNvSpPr>
          <p:nvPr>
            <p:ph type="title"/>
          </p:nvPr>
        </p:nvSpPr>
        <p:spPr/>
        <p:txBody>
          <a:bodyPr/>
          <a:lstStyle/>
          <a:p>
            <a:r>
              <a:rPr lang="en-US" dirty="0"/>
              <a:t>Energy Labels</a:t>
            </a:r>
          </a:p>
        </p:txBody>
      </p:sp>
      <p:pic>
        <p:nvPicPr>
          <p:cNvPr id="6" name="Content Placeholder 5" descr="Text&#10;&#10;Description automatically generated">
            <a:extLst>
              <a:ext uri="{FF2B5EF4-FFF2-40B4-BE49-F238E27FC236}">
                <a16:creationId xmlns:a16="http://schemas.microsoft.com/office/drawing/2014/main" id="{80BAC5E9-A961-4CD9-A637-F2DC4FFD08A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334" t="12858" r="3644" b="7122"/>
          <a:stretch/>
        </p:blipFill>
        <p:spPr>
          <a:xfrm rot="5400000">
            <a:off x="3590192" y="1266913"/>
            <a:ext cx="6486262" cy="4324174"/>
          </a:xfrm>
        </p:spPr>
      </p:pic>
      <p:pic>
        <p:nvPicPr>
          <p:cNvPr id="8" name="Picture 7" descr="A picture containing text&#10;&#10;Description automatically generated">
            <a:extLst>
              <a:ext uri="{FF2B5EF4-FFF2-40B4-BE49-F238E27FC236}">
                <a16:creationId xmlns:a16="http://schemas.microsoft.com/office/drawing/2014/main" id="{F98EF5A9-3735-46E1-84C2-4C85ED578BCD}"/>
              </a:ext>
            </a:extLst>
          </p:cNvPr>
          <p:cNvPicPr>
            <a:picLocks noChangeAspect="1"/>
          </p:cNvPicPr>
          <p:nvPr/>
        </p:nvPicPr>
        <p:blipFill rotWithShape="1">
          <a:blip r:embed="rId3">
            <a:extLst>
              <a:ext uri="{28A0092B-C50C-407E-A947-70E740481C1C}">
                <a14:useLocalDpi xmlns:a14="http://schemas.microsoft.com/office/drawing/2010/main" val="0"/>
              </a:ext>
            </a:extLst>
          </a:blip>
          <a:srcRect l="12711" t="5639" r="2710" b="11951"/>
          <a:stretch/>
        </p:blipFill>
        <p:spPr>
          <a:xfrm rot="5400000">
            <a:off x="-540845" y="1652543"/>
            <a:ext cx="5800462" cy="4238714"/>
          </a:xfrm>
          <a:prstGeom prst="rect">
            <a:avLst/>
          </a:prstGeom>
        </p:spPr>
      </p:pic>
    </p:spTree>
    <p:extLst>
      <p:ext uri="{BB962C8B-B14F-4D97-AF65-F5344CB8AC3E}">
        <p14:creationId xmlns:p14="http://schemas.microsoft.com/office/powerpoint/2010/main" val="1198050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384E-015B-4063-8A5B-3013A6736FEF}"/>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98A0E186-B25B-46A2-BB9F-69A923557A8C}"/>
              </a:ext>
            </a:extLst>
          </p:cNvPr>
          <p:cNvSpPr>
            <a:spLocks noGrp="1"/>
          </p:cNvSpPr>
          <p:nvPr>
            <p:ph sz="half" idx="1"/>
          </p:nvPr>
        </p:nvSpPr>
        <p:spPr>
          <a:xfrm>
            <a:off x="428625" y="897308"/>
            <a:ext cx="6929304" cy="4845970"/>
          </a:xfrm>
        </p:spPr>
        <p:txBody>
          <a:bodyPr/>
          <a:lstStyle/>
          <a:p>
            <a:r>
              <a:rPr lang="en-US" dirty="0"/>
              <a:t>Have you seen energy labels on new appliances?</a:t>
            </a:r>
          </a:p>
          <a:p>
            <a:endParaRPr lang="en-US" dirty="0"/>
          </a:p>
          <a:p>
            <a:endParaRPr lang="en-US" dirty="0"/>
          </a:p>
          <a:p>
            <a:endParaRPr lang="en-US" dirty="0"/>
          </a:p>
          <a:p>
            <a:r>
              <a:rPr lang="en-US" dirty="0"/>
              <a:t>Is there a market for used appliances?</a:t>
            </a:r>
          </a:p>
          <a:p>
            <a:endParaRPr lang="en-US" dirty="0"/>
          </a:p>
          <a:p>
            <a:endParaRPr lang="en-US" dirty="0"/>
          </a:p>
          <a:p>
            <a:endParaRPr lang="en-US" dirty="0"/>
          </a:p>
        </p:txBody>
      </p:sp>
    </p:spTree>
    <p:extLst>
      <p:ext uri="{BB962C8B-B14F-4D97-AF65-F5344CB8AC3E}">
        <p14:creationId xmlns:p14="http://schemas.microsoft.com/office/powerpoint/2010/main" val="2840557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Regulations and Energy Labels</a:t>
            </a:r>
          </a:p>
        </p:txBody>
      </p:sp>
      <p:sp>
        <p:nvSpPr>
          <p:cNvPr id="5" name="Content Placeholder 2">
            <a:extLst>
              <a:ext uri="{FF2B5EF4-FFF2-40B4-BE49-F238E27FC236}">
                <a16:creationId xmlns:a16="http://schemas.microsoft.com/office/drawing/2014/main" id="{963E09F3-A456-4D5F-B739-AFA8BE26CB66}"/>
              </a:ext>
            </a:extLst>
          </p:cNvPr>
          <p:cNvSpPr txBox="1">
            <a:spLocks/>
          </p:cNvSpPr>
          <p:nvPr/>
        </p:nvSpPr>
        <p:spPr bwMode="auto">
          <a:xfrm>
            <a:off x="323316" y="861400"/>
            <a:ext cx="8478851" cy="234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Most manufacturing nations have MEPS</a:t>
            </a:r>
          </a:p>
          <a:p>
            <a:pPr lvl="1"/>
            <a:r>
              <a:rPr lang="en-US" sz="2025" b="1" i="1" u="sng" dirty="0"/>
              <a:t>Minimum Energy Performance Standard </a:t>
            </a:r>
            <a:r>
              <a:rPr lang="en-US" sz="2025" dirty="0"/>
              <a:t>– a regulation</a:t>
            </a:r>
          </a:p>
          <a:p>
            <a:pPr lvl="1"/>
            <a:r>
              <a:rPr lang="en-US" sz="2025" dirty="0"/>
              <a:t>Mexico/USA/Brazil/China/EU</a:t>
            </a:r>
          </a:p>
          <a:p>
            <a:r>
              <a:rPr lang="en-US" sz="2400" dirty="0"/>
              <a:t>Purchase a model with a published </a:t>
            </a:r>
            <a:r>
              <a:rPr lang="en-US" sz="2800" b="1" i="1" u="sng" dirty="0"/>
              <a:t>energy label</a:t>
            </a:r>
          </a:p>
          <a:p>
            <a:r>
              <a:rPr lang="en-US" sz="2775" dirty="0"/>
              <a:t>Or Measure it!</a:t>
            </a:r>
          </a:p>
          <a:p>
            <a:endParaRPr lang="en-US" sz="2400" dirty="0"/>
          </a:p>
        </p:txBody>
      </p:sp>
      <p:sp>
        <p:nvSpPr>
          <p:cNvPr id="8" name="Content Placeholder 2">
            <a:extLst>
              <a:ext uri="{FF2B5EF4-FFF2-40B4-BE49-F238E27FC236}">
                <a16:creationId xmlns:a16="http://schemas.microsoft.com/office/drawing/2014/main" id="{BE933629-4AF6-4A1C-A950-5B6BE5AE3A53}"/>
              </a:ext>
            </a:extLst>
          </p:cNvPr>
          <p:cNvSpPr txBox="1">
            <a:spLocks/>
          </p:cNvSpPr>
          <p:nvPr/>
        </p:nvSpPr>
        <p:spPr bwMode="auto">
          <a:xfrm>
            <a:off x="3835635" y="3319997"/>
            <a:ext cx="4966532" cy="321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1800" dirty="0"/>
              <a:t>China Energy Label (CEL) Testing</a:t>
            </a:r>
          </a:p>
          <a:p>
            <a:r>
              <a:rPr lang="en-US" sz="1800" dirty="0"/>
              <a:t>EnergyGuide Label (US)</a:t>
            </a:r>
          </a:p>
          <a:p>
            <a:r>
              <a:rPr lang="en-US" sz="1800" dirty="0"/>
              <a:t>ENERGY STAR® Program Testing (US)</a:t>
            </a:r>
          </a:p>
          <a:p>
            <a:r>
              <a:rPr lang="en-US" sz="1800" dirty="0"/>
              <a:t>California Energy Commission (CEC) (US)</a:t>
            </a:r>
          </a:p>
          <a:p>
            <a:r>
              <a:rPr lang="en-US" sz="1800" dirty="0"/>
              <a:t>Natural Resources Canada (NRCan) (Canada)</a:t>
            </a:r>
          </a:p>
          <a:p>
            <a:r>
              <a:rPr lang="en-US" sz="1800" dirty="0"/>
              <a:t>Eco Label (Europe)</a:t>
            </a:r>
          </a:p>
          <a:p>
            <a:r>
              <a:rPr lang="en-US" sz="1800" dirty="0"/>
              <a:t>European Energy Label (Europe)</a:t>
            </a:r>
          </a:p>
          <a:p>
            <a:r>
              <a:rPr lang="en-US" sz="1800" dirty="0"/>
              <a:t>Green Mark (Taiwan)</a:t>
            </a:r>
          </a:p>
          <a:p>
            <a:r>
              <a:rPr lang="en-US" sz="1800" dirty="0"/>
              <a:t>Australian Energy Rating Label (Australia)</a:t>
            </a:r>
          </a:p>
          <a:p>
            <a:endParaRPr lang="en-US" sz="2400" dirty="0"/>
          </a:p>
        </p:txBody>
      </p:sp>
    </p:spTree>
    <p:extLst>
      <p:ext uri="{BB962C8B-B14F-4D97-AF65-F5344CB8AC3E}">
        <p14:creationId xmlns:p14="http://schemas.microsoft.com/office/powerpoint/2010/main" val="24089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25506" y="111735"/>
            <a:ext cx="5142977" cy="675204"/>
          </a:xfrm>
        </p:spPr>
        <p:txBody>
          <a:bodyPr wrap="square" anchor="ctr">
            <a:normAutofit fontScale="90000"/>
          </a:bodyPr>
          <a:lstStyle/>
          <a:p>
            <a:r>
              <a:rPr lang="en-US" sz="2000" dirty="0"/>
              <a:t>Renewable Energy and Energy Efficiency Course </a:t>
            </a:r>
            <a:endParaRPr lang="en-CA" sz="2000" dirty="0"/>
          </a:p>
        </p:txBody>
      </p:sp>
      <p:graphicFrame>
        <p:nvGraphicFramePr>
          <p:cNvPr id="7" name="Table 6">
            <a:extLst>
              <a:ext uri="{FF2B5EF4-FFF2-40B4-BE49-F238E27FC236}">
                <a16:creationId xmlns:a16="http://schemas.microsoft.com/office/drawing/2014/main" id="{33CE58F7-2921-4ED5-83BC-D22C24890D5F}"/>
              </a:ext>
            </a:extLst>
          </p:cNvPr>
          <p:cNvGraphicFramePr>
            <a:graphicFrameLocks noGrp="1"/>
          </p:cNvGraphicFramePr>
          <p:nvPr>
            <p:extLst>
              <p:ext uri="{D42A27DB-BD31-4B8C-83A1-F6EECF244321}">
                <p14:modId xmlns:p14="http://schemas.microsoft.com/office/powerpoint/2010/main" val="703121062"/>
              </p:ext>
            </p:extLst>
          </p:nvPr>
        </p:nvGraphicFramePr>
        <p:xfrm>
          <a:off x="0" y="786939"/>
          <a:ext cx="9144001" cy="6071061"/>
        </p:xfrm>
        <a:graphic>
          <a:graphicData uri="http://schemas.openxmlformats.org/drawingml/2006/table">
            <a:tbl>
              <a:tblPr firstRow="1" firstCol="1" bandRow="1"/>
              <a:tblGrid>
                <a:gridCol w="669074">
                  <a:extLst>
                    <a:ext uri="{9D8B030D-6E8A-4147-A177-3AD203B41FA5}">
                      <a16:colId xmlns:a16="http://schemas.microsoft.com/office/drawing/2014/main" val="2606309048"/>
                    </a:ext>
                  </a:extLst>
                </a:gridCol>
                <a:gridCol w="669074">
                  <a:extLst>
                    <a:ext uri="{9D8B030D-6E8A-4147-A177-3AD203B41FA5}">
                      <a16:colId xmlns:a16="http://schemas.microsoft.com/office/drawing/2014/main" val="1473377065"/>
                    </a:ext>
                  </a:extLst>
                </a:gridCol>
                <a:gridCol w="1561170">
                  <a:extLst>
                    <a:ext uri="{9D8B030D-6E8A-4147-A177-3AD203B41FA5}">
                      <a16:colId xmlns:a16="http://schemas.microsoft.com/office/drawing/2014/main" val="1249528835"/>
                    </a:ext>
                  </a:extLst>
                </a:gridCol>
                <a:gridCol w="1587224">
                  <a:extLst>
                    <a:ext uri="{9D8B030D-6E8A-4147-A177-3AD203B41FA5}">
                      <a16:colId xmlns:a16="http://schemas.microsoft.com/office/drawing/2014/main" val="1204878905"/>
                    </a:ext>
                  </a:extLst>
                </a:gridCol>
                <a:gridCol w="1076770">
                  <a:extLst>
                    <a:ext uri="{9D8B030D-6E8A-4147-A177-3AD203B41FA5}">
                      <a16:colId xmlns:a16="http://schemas.microsoft.com/office/drawing/2014/main" val="2332402162"/>
                    </a:ext>
                  </a:extLst>
                </a:gridCol>
                <a:gridCol w="666572">
                  <a:extLst>
                    <a:ext uri="{9D8B030D-6E8A-4147-A177-3AD203B41FA5}">
                      <a16:colId xmlns:a16="http://schemas.microsoft.com/office/drawing/2014/main" val="1734535023"/>
                    </a:ext>
                  </a:extLst>
                </a:gridCol>
                <a:gridCol w="136733">
                  <a:extLst>
                    <a:ext uri="{9D8B030D-6E8A-4147-A177-3AD203B41FA5}">
                      <a16:colId xmlns:a16="http://schemas.microsoft.com/office/drawing/2014/main" val="3653918835"/>
                    </a:ext>
                  </a:extLst>
                </a:gridCol>
                <a:gridCol w="306962">
                  <a:extLst>
                    <a:ext uri="{9D8B030D-6E8A-4147-A177-3AD203B41FA5}">
                      <a16:colId xmlns:a16="http://schemas.microsoft.com/office/drawing/2014/main" val="96443433"/>
                    </a:ext>
                  </a:extLst>
                </a:gridCol>
                <a:gridCol w="1309552">
                  <a:extLst>
                    <a:ext uri="{9D8B030D-6E8A-4147-A177-3AD203B41FA5}">
                      <a16:colId xmlns:a16="http://schemas.microsoft.com/office/drawing/2014/main" val="2027800525"/>
                    </a:ext>
                  </a:extLst>
                </a:gridCol>
                <a:gridCol w="1160870">
                  <a:extLst>
                    <a:ext uri="{9D8B030D-6E8A-4147-A177-3AD203B41FA5}">
                      <a16:colId xmlns:a16="http://schemas.microsoft.com/office/drawing/2014/main" val="3921763635"/>
                    </a:ext>
                  </a:extLst>
                </a:gridCol>
              </a:tblGrid>
              <a:tr h="634845">
                <a:tc gridSpan="10">
                  <a:txBody>
                    <a:bodyPr/>
                    <a:lstStyle/>
                    <a:p>
                      <a:pPr marL="0" marR="0" algn="ctr">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Content Overview</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984159189"/>
                  </a:ext>
                </a:extLst>
              </a:tr>
              <a:tr h="844893">
                <a:tc rowSpan="3">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1st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Term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English Comm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Applied Math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Electricity and Circuits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gridSpan="3">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Intro to Energy Science</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4B083"/>
                    </a:solidFill>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4B083"/>
                    </a:solidFill>
                  </a:tcPr>
                </a:tc>
                <a:tc hMerge="1">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rgbClr val="F4B083"/>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PV Applications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Integrated Lab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221965325"/>
                  </a:ext>
                </a:extLst>
              </a:tr>
              <a:tr h="880217">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Term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Customer Relations and Audits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Energy, Buildings and Equipment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gridSpan="2">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Electricity and Circuits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gridSpan="3">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PV System Installation</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Integrated Lab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734571990"/>
                  </a:ext>
                </a:extLst>
              </a:tr>
              <a:tr h="589660">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Term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English Comm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Applied Math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gridSpan="2">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Photovoltaic System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3">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Solar Hot Water Systems</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Integrated Lab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641122844"/>
                  </a:ext>
                </a:extLst>
              </a:tr>
              <a:tr h="1190335">
                <a:tc rowSpan="3">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2nd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Term 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English Comm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Energy Efficiency Measurement and Verification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Energy Use Modeling &amp;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gridSpan="3">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Advanced Energy System Design</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C5E0B3"/>
                    </a:solidFill>
                  </a:tcPr>
                </a:tc>
                <a:tc hMerge="1">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C5E0B3"/>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Small Wind Design and Operation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Integrated Lab 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94304170"/>
                  </a:ext>
                </a:extLst>
              </a:tr>
              <a:tr h="591369">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Term 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Projects and Comms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Technical Drawing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gridSpan="3">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Economic Analysis of Energy 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Solar PV System Design</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3"/>
                    </a:solidFill>
                  </a:tcPr>
                </a:tc>
                <a:tc gridSpan="2">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Solar PV System Design</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Integrated Lab 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302094120"/>
                  </a:ext>
                </a:extLst>
              </a:tr>
              <a:tr h="925177">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Term 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Projects and Comm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Electricity Codes and Regulations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gridSpan="3">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Business Operations and Entrepreneurship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PV System Maintenance &amp; Operation</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PV System Maintenance &amp; Operation</a:t>
                      </a:r>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Integrated Lab 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492166904"/>
                  </a:ext>
                </a:extLst>
              </a:tr>
            </a:tbl>
          </a:graphicData>
        </a:graphic>
      </p:graphicFrame>
    </p:spTree>
    <p:extLst>
      <p:ext uri="{BB962C8B-B14F-4D97-AF65-F5344CB8AC3E}">
        <p14:creationId xmlns:p14="http://schemas.microsoft.com/office/powerpoint/2010/main" val="2007168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AEB7-4214-432B-A41F-EE31B8E2151C}"/>
              </a:ext>
            </a:extLst>
          </p:cNvPr>
          <p:cNvSpPr>
            <a:spLocks noGrp="1"/>
          </p:cNvSpPr>
          <p:nvPr>
            <p:ph type="title"/>
          </p:nvPr>
        </p:nvSpPr>
        <p:spPr>
          <a:xfrm>
            <a:off x="-139443" y="62326"/>
            <a:ext cx="5008017" cy="675204"/>
          </a:xfrm>
        </p:spPr>
        <p:txBody>
          <a:bodyPr/>
          <a:lstStyle/>
          <a:p>
            <a:r>
              <a:rPr lang="en-US" dirty="0"/>
              <a:t>Plug meter: Measure when unsure</a:t>
            </a:r>
          </a:p>
        </p:txBody>
      </p:sp>
      <p:pic>
        <p:nvPicPr>
          <p:cNvPr id="6" name="Picture 5" descr="A picture containing text, floor, indoor&#10;&#10;Description automatically generated">
            <a:extLst>
              <a:ext uri="{FF2B5EF4-FFF2-40B4-BE49-F238E27FC236}">
                <a16:creationId xmlns:a16="http://schemas.microsoft.com/office/drawing/2014/main" id="{168427E7-BDF3-4D87-9EF0-F0FF7DA838B2}"/>
              </a:ext>
            </a:extLst>
          </p:cNvPr>
          <p:cNvPicPr>
            <a:picLocks noChangeAspect="1"/>
          </p:cNvPicPr>
          <p:nvPr/>
        </p:nvPicPr>
        <p:blipFill rotWithShape="1">
          <a:blip r:embed="rId2">
            <a:extLst>
              <a:ext uri="{28A0092B-C50C-407E-A947-70E740481C1C}">
                <a14:useLocalDpi xmlns:a14="http://schemas.microsoft.com/office/drawing/2010/main" val="0"/>
              </a:ext>
            </a:extLst>
          </a:blip>
          <a:srcRect l="17072" t="31391" r="36075" b="18598"/>
          <a:stretch/>
        </p:blipFill>
        <p:spPr>
          <a:xfrm rot="5400000">
            <a:off x="-171879" y="1157957"/>
            <a:ext cx="3213222" cy="2572285"/>
          </a:xfrm>
          <a:prstGeom prst="rect">
            <a:avLst/>
          </a:prstGeom>
        </p:spPr>
      </p:pic>
      <p:pic>
        <p:nvPicPr>
          <p:cNvPr id="10" name="Picture 9" descr="A picture containing text, clock&#10;&#10;Description automatically generated">
            <a:extLst>
              <a:ext uri="{FF2B5EF4-FFF2-40B4-BE49-F238E27FC236}">
                <a16:creationId xmlns:a16="http://schemas.microsoft.com/office/drawing/2014/main" id="{4BB05E3F-ADB5-49E7-AA9B-0809807DFBF4}"/>
              </a:ext>
            </a:extLst>
          </p:cNvPr>
          <p:cNvPicPr>
            <a:picLocks noChangeAspect="1"/>
          </p:cNvPicPr>
          <p:nvPr/>
        </p:nvPicPr>
        <p:blipFill rotWithShape="1">
          <a:blip r:embed="rId3">
            <a:extLst>
              <a:ext uri="{28A0092B-C50C-407E-A947-70E740481C1C}">
                <a14:useLocalDpi xmlns:a14="http://schemas.microsoft.com/office/drawing/2010/main" val="0"/>
              </a:ext>
            </a:extLst>
          </a:blip>
          <a:srcRect l="44080" r="4657" b="2941"/>
          <a:stretch/>
        </p:blipFill>
        <p:spPr>
          <a:xfrm>
            <a:off x="5156607" y="138869"/>
            <a:ext cx="1697119" cy="3213223"/>
          </a:xfrm>
          <a:prstGeom prst="rect">
            <a:avLst/>
          </a:prstGeom>
        </p:spPr>
      </p:pic>
      <p:pic>
        <p:nvPicPr>
          <p:cNvPr id="12" name="Picture 11" descr="A picture containing text, white&#10;&#10;Description automatically generated">
            <a:extLst>
              <a:ext uri="{FF2B5EF4-FFF2-40B4-BE49-F238E27FC236}">
                <a16:creationId xmlns:a16="http://schemas.microsoft.com/office/drawing/2014/main" id="{F588C9B0-BEF4-4D38-AFD9-604649FE2FAB}"/>
              </a:ext>
            </a:extLst>
          </p:cNvPr>
          <p:cNvPicPr>
            <a:picLocks noChangeAspect="1"/>
          </p:cNvPicPr>
          <p:nvPr/>
        </p:nvPicPr>
        <p:blipFill rotWithShape="1">
          <a:blip r:embed="rId4">
            <a:extLst>
              <a:ext uri="{28A0092B-C50C-407E-A947-70E740481C1C}">
                <a14:useLocalDpi xmlns:a14="http://schemas.microsoft.com/office/drawing/2010/main" val="0"/>
              </a:ext>
            </a:extLst>
          </a:blip>
          <a:srcRect l="16767" r="22552" b="1462"/>
          <a:stretch/>
        </p:blipFill>
        <p:spPr>
          <a:xfrm>
            <a:off x="7016273" y="138869"/>
            <a:ext cx="1979137" cy="3213848"/>
          </a:xfrm>
          <a:prstGeom prst="rect">
            <a:avLst/>
          </a:prstGeom>
        </p:spPr>
      </p:pic>
      <p:pic>
        <p:nvPicPr>
          <p:cNvPr id="14" name="Picture 13" descr="A picture containing text, table, indoor, floor&#10;&#10;Description automatically generated">
            <a:extLst>
              <a:ext uri="{FF2B5EF4-FFF2-40B4-BE49-F238E27FC236}">
                <a16:creationId xmlns:a16="http://schemas.microsoft.com/office/drawing/2014/main" id="{8288C619-B732-445B-86DA-8E2B711EC944}"/>
              </a:ext>
            </a:extLst>
          </p:cNvPr>
          <p:cNvPicPr>
            <a:picLocks noChangeAspect="1"/>
          </p:cNvPicPr>
          <p:nvPr/>
        </p:nvPicPr>
        <p:blipFill rotWithShape="1">
          <a:blip r:embed="rId5">
            <a:extLst>
              <a:ext uri="{28A0092B-C50C-407E-A947-70E740481C1C}">
                <a14:useLocalDpi xmlns:a14="http://schemas.microsoft.com/office/drawing/2010/main" val="0"/>
              </a:ext>
            </a:extLst>
          </a:blip>
          <a:srcRect l="9969" t="27570" r="40935" b="15608"/>
          <a:stretch/>
        </p:blipFill>
        <p:spPr>
          <a:xfrm rot="5400000">
            <a:off x="5993646" y="3641084"/>
            <a:ext cx="3213849" cy="2789681"/>
          </a:xfrm>
          <a:prstGeom prst="rect">
            <a:avLst/>
          </a:prstGeom>
        </p:spPr>
      </p:pic>
      <p:sp>
        <p:nvSpPr>
          <p:cNvPr id="15" name="Content Placeholder 2">
            <a:extLst>
              <a:ext uri="{FF2B5EF4-FFF2-40B4-BE49-F238E27FC236}">
                <a16:creationId xmlns:a16="http://schemas.microsoft.com/office/drawing/2014/main" id="{EEC59962-A3A9-43B7-ACA2-CCEB68F1AAC5}"/>
              </a:ext>
            </a:extLst>
          </p:cNvPr>
          <p:cNvSpPr>
            <a:spLocks noGrp="1"/>
          </p:cNvSpPr>
          <p:nvPr>
            <p:ph sz="half" idx="1"/>
          </p:nvPr>
        </p:nvSpPr>
        <p:spPr>
          <a:xfrm>
            <a:off x="0" y="4005481"/>
            <a:ext cx="6191057" cy="2807289"/>
          </a:xfrm>
        </p:spPr>
        <p:txBody>
          <a:bodyPr/>
          <a:lstStyle/>
          <a:p>
            <a:r>
              <a:rPr lang="en-US" dirty="0"/>
              <a:t>Measure voltage, frequency, current and power factor</a:t>
            </a:r>
          </a:p>
          <a:p>
            <a:r>
              <a:rPr lang="en-US" dirty="0"/>
              <a:t>Calculates power and total energy</a:t>
            </a:r>
          </a:p>
          <a:p>
            <a:r>
              <a:rPr lang="en-US" dirty="0"/>
              <a:t>Resettable</a:t>
            </a:r>
          </a:p>
          <a:p>
            <a:r>
              <a:rPr lang="en-US" dirty="0"/>
              <a:t>Inexpensive, unspecified accuracy</a:t>
            </a:r>
          </a:p>
          <a:p>
            <a:r>
              <a:rPr lang="en-US" dirty="0"/>
              <a:t>Good tool, planned for lab </a:t>
            </a:r>
          </a:p>
        </p:txBody>
      </p:sp>
    </p:spTree>
    <p:extLst>
      <p:ext uri="{BB962C8B-B14F-4D97-AF65-F5344CB8AC3E}">
        <p14:creationId xmlns:p14="http://schemas.microsoft.com/office/powerpoint/2010/main" val="3686063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AEB7-4214-432B-A41F-EE31B8E2151C}"/>
              </a:ext>
            </a:extLst>
          </p:cNvPr>
          <p:cNvSpPr>
            <a:spLocks noGrp="1"/>
          </p:cNvSpPr>
          <p:nvPr>
            <p:ph type="title"/>
          </p:nvPr>
        </p:nvSpPr>
        <p:spPr>
          <a:xfrm>
            <a:off x="-139443" y="62326"/>
            <a:ext cx="5008017" cy="675204"/>
          </a:xfrm>
        </p:spPr>
        <p:txBody>
          <a:bodyPr/>
          <a:lstStyle/>
          <a:p>
            <a:r>
              <a:rPr lang="en-US" dirty="0"/>
              <a:t>Plug meter and measurement</a:t>
            </a:r>
          </a:p>
        </p:txBody>
      </p:sp>
      <p:sp>
        <p:nvSpPr>
          <p:cNvPr id="15" name="Content Placeholder 2">
            <a:extLst>
              <a:ext uri="{FF2B5EF4-FFF2-40B4-BE49-F238E27FC236}">
                <a16:creationId xmlns:a16="http://schemas.microsoft.com/office/drawing/2014/main" id="{EEC59962-A3A9-43B7-ACA2-CCEB68F1AAC5}"/>
              </a:ext>
            </a:extLst>
          </p:cNvPr>
          <p:cNvSpPr>
            <a:spLocks noGrp="1"/>
          </p:cNvSpPr>
          <p:nvPr>
            <p:ph sz="half" idx="1"/>
          </p:nvPr>
        </p:nvSpPr>
        <p:spPr>
          <a:xfrm>
            <a:off x="62544" y="643526"/>
            <a:ext cx="5862415" cy="4744262"/>
          </a:xfrm>
        </p:spPr>
        <p:txBody>
          <a:bodyPr/>
          <a:lstStyle/>
          <a:p>
            <a:r>
              <a:rPr lang="en-US" dirty="0"/>
              <a:t>Other names:</a:t>
            </a:r>
          </a:p>
          <a:p>
            <a:pPr lvl="1"/>
            <a:r>
              <a:rPr lang="en-US" dirty="0"/>
              <a:t>Energy meter</a:t>
            </a:r>
          </a:p>
          <a:p>
            <a:pPr lvl="1"/>
            <a:r>
              <a:rPr lang="en-US" dirty="0"/>
              <a:t>Energy logger</a:t>
            </a:r>
          </a:p>
          <a:p>
            <a:pPr lvl="1"/>
            <a:r>
              <a:rPr lang="en-US" dirty="0"/>
              <a:t>Kill-a-watt</a:t>
            </a:r>
          </a:p>
          <a:p>
            <a:r>
              <a:rPr lang="en-US" dirty="0"/>
              <a:t>Some public libraries loan them</a:t>
            </a:r>
          </a:p>
          <a:p>
            <a:r>
              <a:rPr lang="en-US" dirty="0"/>
              <a:t>Limited to the outlet</a:t>
            </a:r>
          </a:p>
          <a:p>
            <a:r>
              <a:rPr lang="en-US" dirty="0"/>
              <a:t>Some with Wi-Fi</a:t>
            </a:r>
          </a:p>
          <a:p>
            <a:r>
              <a:rPr lang="en-US" dirty="0"/>
              <a:t>Some take batteries (avoid)</a:t>
            </a:r>
          </a:p>
          <a:p>
            <a:r>
              <a:rPr lang="en-US" dirty="0"/>
              <a:t>Lots of online resources discussing everyday appliances</a:t>
            </a:r>
          </a:p>
        </p:txBody>
      </p:sp>
      <p:pic>
        <p:nvPicPr>
          <p:cNvPr id="4" name="Picture 3">
            <a:extLst>
              <a:ext uri="{FF2B5EF4-FFF2-40B4-BE49-F238E27FC236}">
                <a16:creationId xmlns:a16="http://schemas.microsoft.com/office/drawing/2014/main" id="{5E0C8E0F-C7E9-44AD-AD9A-89E375082143}"/>
              </a:ext>
            </a:extLst>
          </p:cNvPr>
          <p:cNvPicPr>
            <a:picLocks noChangeAspect="1"/>
          </p:cNvPicPr>
          <p:nvPr/>
        </p:nvPicPr>
        <p:blipFill>
          <a:blip r:embed="rId2"/>
          <a:stretch>
            <a:fillRect/>
          </a:stretch>
        </p:blipFill>
        <p:spPr>
          <a:xfrm>
            <a:off x="6067514" y="161745"/>
            <a:ext cx="2803021" cy="3469085"/>
          </a:xfrm>
          <a:prstGeom prst="rect">
            <a:avLst/>
          </a:prstGeom>
        </p:spPr>
      </p:pic>
      <p:pic>
        <p:nvPicPr>
          <p:cNvPr id="5" name="Picture 4">
            <a:extLst>
              <a:ext uri="{FF2B5EF4-FFF2-40B4-BE49-F238E27FC236}">
                <a16:creationId xmlns:a16="http://schemas.microsoft.com/office/drawing/2014/main" id="{C8E40A2C-3E11-4552-BC1D-8B02A8FBC3C1}"/>
              </a:ext>
            </a:extLst>
          </p:cNvPr>
          <p:cNvPicPr>
            <a:picLocks noChangeAspect="1"/>
          </p:cNvPicPr>
          <p:nvPr/>
        </p:nvPicPr>
        <p:blipFill rotWithShape="1">
          <a:blip r:embed="rId3"/>
          <a:srcRect t="17549" b="20233"/>
          <a:stretch/>
        </p:blipFill>
        <p:spPr>
          <a:xfrm>
            <a:off x="3397352" y="5038165"/>
            <a:ext cx="2527607" cy="1572631"/>
          </a:xfrm>
          <a:prstGeom prst="rect">
            <a:avLst/>
          </a:prstGeom>
        </p:spPr>
      </p:pic>
      <p:pic>
        <p:nvPicPr>
          <p:cNvPr id="5124" name="Picture 4">
            <a:extLst>
              <a:ext uri="{FF2B5EF4-FFF2-40B4-BE49-F238E27FC236}">
                <a16:creationId xmlns:a16="http://schemas.microsoft.com/office/drawing/2014/main" id="{46282109-D79C-417A-8F91-DC6BF18FB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323" y="4050705"/>
            <a:ext cx="2823212" cy="256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5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AEB7-4214-432B-A41F-EE31B8E2151C}"/>
              </a:ext>
            </a:extLst>
          </p:cNvPr>
          <p:cNvSpPr>
            <a:spLocks noGrp="1"/>
          </p:cNvSpPr>
          <p:nvPr>
            <p:ph type="title"/>
          </p:nvPr>
        </p:nvSpPr>
        <p:spPr>
          <a:xfrm>
            <a:off x="-139443" y="62326"/>
            <a:ext cx="5008017" cy="675204"/>
          </a:xfrm>
        </p:spPr>
        <p:txBody>
          <a:bodyPr/>
          <a:lstStyle/>
          <a:p>
            <a:r>
              <a:rPr lang="en-US" dirty="0"/>
              <a:t>Large load measurement</a:t>
            </a:r>
          </a:p>
        </p:txBody>
      </p:sp>
      <p:pic>
        <p:nvPicPr>
          <p:cNvPr id="3" name="Picture 2">
            <a:extLst>
              <a:ext uri="{FF2B5EF4-FFF2-40B4-BE49-F238E27FC236}">
                <a16:creationId xmlns:a16="http://schemas.microsoft.com/office/drawing/2014/main" id="{64AF185E-6124-4713-9EB3-34BFAA126935}"/>
              </a:ext>
            </a:extLst>
          </p:cNvPr>
          <p:cNvPicPr>
            <a:picLocks noChangeAspect="1"/>
          </p:cNvPicPr>
          <p:nvPr/>
        </p:nvPicPr>
        <p:blipFill rotWithShape="1">
          <a:blip r:embed="rId2"/>
          <a:srcRect l="28409" t="19966" r="26950" b="20294"/>
          <a:stretch/>
        </p:blipFill>
        <p:spPr>
          <a:xfrm>
            <a:off x="5118931" y="3254520"/>
            <a:ext cx="3839691" cy="3425607"/>
          </a:xfrm>
          <a:prstGeom prst="rect">
            <a:avLst/>
          </a:prstGeom>
        </p:spPr>
      </p:pic>
      <p:sp>
        <p:nvSpPr>
          <p:cNvPr id="9" name="Content Placeholder 2">
            <a:extLst>
              <a:ext uri="{FF2B5EF4-FFF2-40B4-BE49-F238E27FC236}">
                <a16:creationId xmlns:a16="http://schemas.microsoft.com/office/drawing/2014/main" id="{DB0D91C5-2FA0-42AC-83D7-E66E778B35D5}"/>
              </a:ext>
            </a:extLst>
          </p:cNvPr>
          <p:cNvSpPr txBox="1">
            <a:spLocks/>
          </p:cNvSpPr>
          <p:nvPr/>
        </p:nvSpPr>
        <p:spPr bwMode="auto">
          <a:xfrm>
            <a:off x="185378" y="935767"/>
            <a:ext cx="8773244" cy="514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dirty="0"/>
              <a:t>More expensive equipment needed for higher voltage, multiple phases</a:t>
            </a:r>
          </a:p>
          <a:p>
            <a:r>
              <a:rPr lang="en-US" dirty="0"/>
              <a:t>Datalogging required for large equipment with variable loads </a:t>
            </a:r>
          </a:p>
          <a:p>
            <a:r>
              <a:rPr lang="en-US" dirty="0"/>
              <a:t>Power quality analyzers measure higher frequency content, distortion</a:t>
            </a:r>
          </a:p>
          <a:p>
            <a:r>
              <a:rPr lang="en-US" dirty="0"/>
              <a:t>Expensive</a:t>
            </a:r>
          </a:p>
          <a:p>
            <a:r>
              <a:rPr lang="en-US" dirty="0"/>
              <a:t>Some utilities will loan or rent</a:t>
            </a:r>
          </a:p>
          <a:p>
            <a:pPr lvl="1"/>
            <a:r>
              <a:rPr lang="en-US" dirty="0"/>
              <a:t>For larger customers</a:t>
            </a:r>
          </a:p>
          <a:p>
            <a:pPr lvl="1"/>
            <a:r>
              <a:rPr lang="en-US" dirty="0"/>
              <a:t>Troubleshooting local grid</a:t>
            </a:r>
          </a:p>
          <a:p>
            <a:r>
              <a:rPr lang="en-US" dirty="0"/>
              <a:t>Work with specialists</a:t>
            </a:r>
          </a:p>
          <a:p>
            <a:pPr marL="375047" lvl="1" indent="0">
              <a:buFont typeface="Arial" panose="020B0604020202020204" pitchFamily="34" charset="0"/>
              <a:buNone/>
            </a:pPr>
            <a:r>
              <a:rPr lang="en-US" dirty="0"/>
              <a:t> </a:t>
            </a:r>
          </a:p>
        </p:txBody>
      </p:sp>
    </p:spTree>
    <p:extLst>
      <p:ext uri="{BB962C8B-B14F-4D97-AF65-F5344CB8AC3E}">
        <p14:creationId xmlns:p14="http://schemas.microsoft.com/office/powerpoint/2010/main" val="1324312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1DF22-EA33-4DD7-878B-4AE5F5C5E224}"/>
              </a:ext>
            </a:extLst>
          </p:cNvPr>
          <p:cNvSpPr>
            <a:spLocks noGrp="1"/>
          </p:cNvSpPr>
          <p:nvPr>
            <p:ph type="title"/>
          </p:nvPr>
        </p:nvSpPr>
        <p:spPr/>
        <p:txBody>
          <a:bodyPr/>
          <a:lstStyle/>
          <a:p>
            <a:r>
              <a:rPr lang="en-US" dirty="0"/>
              <a:t>Load estimation</a:t>
            </a:r>
          </a:p>
        </p:txBody>
      </p:sp>
      <p:sp>
        <p:nvSpPr>
          <p:cNvPr id="3" name="Content Placeholder 2">
            <a:extLst>
              <a:ext uri="{FF2B5EF4-FFF2-40B4-BE49-F238E27FC236}">
                <a16:creationId xmlns:a16="http://schemas.microsoft.com/office/drawing/2014/main" id="{FAF68DC3-020D-408E-BCA9-F3A122F8D5BB}"/>
              </a:ext>
            </a:extLst>
          </p:cNvPr>
          <p:cNvSpPr>
            <a:spLocks noGrp="1"/>
          </p:cNvSpPr>
          <p:nvPr>
            <p:ph sz="half" idx="1"/>
          </p:nvPr>
        </p:nvSpPr>
        <p:spPr>
          <a:xfrm>
            <a:off x="308983" y="746076"/>
            <a:ext cx="8612825" cy="2832531"/>
          </a:xfrm>
        </p:spPr>
        <p:txBody>
          <a:bodyPr/>
          <a:lstStyle/>
          <a:p>
            <a:r>
              <a:rPr lang="en-US" dirty="0"/>
              <a:t>Many appliances have a variable power use</a:t>
            </a:r>
          </a:p>
          <a:p>
            <a:r>
              <a:rPr lang="en-US" dirty="0"/>
              <a:t>Energy consumption estimated based on average power and daily use</a:t>
            </a:r>
          </a:p>
          <a:p>
            <a:r>
              <a:rPr lang="en-US" dirty="0"/>
              <a:t>Tabulate values and calculate in a form or spreadsheet</a:t>
            </a:r>
          </a:p>
          <a:p>
            <a:r>
              <a:rPr lang="en-US" dirty="0"/>
              <a:t>Common procedure for lighting, small electric appliances</a:t>
            </a:r>
          </a:p>
          <a:p>
            <a:r>
              <a:rPr lang="en-US" dirty="0"/>
              <a:t>Prepare estimate and compare to actual usage</a:t>
            </a:r>
          </a:p>
          <a:p>
            <a:endParaRPr lang="en-US" dirty="0"/>
          </a:p>
        </p:txBody>
      </p:sp>
      <p:graphicFrame>
        <p:nvGraphicFramePr>
          <p:cNvPr id="6" name="Table 5">
            <a:extLst>
              <a:ext uri="{FF2B5EF4-FFF2-40B4-BE49-F238E27FC236}">
                <a16:creationId xmlns:a16="http://schemas.microsoft.com/office/drawing/2014/main" id="{8E8D21D4-0A2C-4B37-B25F-0F61B72B7C6E}"/>
              </a:ext>
            </a:extLst>
          </p:cNvPr>
          <p:cNvGraphicFramePr>
            <a:graphicFrameLocks noGrp="1"/>
          </p:cNvGraphicFramePr>
          <p:nvPr>
            <p:extLst>
              <p:ext uri="{D42A27DB-BD31-4B8C-83A1-F6EECF244321}">
                <p14:modId xmlns:p14="http://schemas.microsoft.com/office/powerpoint/2010/main" val="259901966"/>
              </p:ext>
            </p:extLst>
          </p:nvPr>
        </p:nvGraphicFramePr>
        <p:xfrm>
          <a:off x="443967" y="3784949"/>
          <a:ext cx="8256065" cy="2636289"/>
        </p:xfrm>
        <a:graphic>
          <a:graphicData uri="http://schemas.openxmlformats.org/drawingml/2006/table">
            <a:tbl>
              <a:tblPr>
                <a:tableStyleId>{5C22544A-7EE6-4342-B048-85BDC9FD1C3A}</a:tableStyleId>
              </a:tblPr>
              <a:tblGrid>
                <a:gridCol w="310399">
                  <a:extLst>
                    <a:ext uri="{9D8B030D-6E8A-4147-A177-3AD203B41FA5}">
                      <a16:colId xmlns:a16="http://schemas.microsoft.com/office/drawing/2014/main" val="3011517428"/>
                    </a:ext>
                  </a:extLst>
                </a:gridCol>
                <a:gridCol w="2257317">
                  <a:extLst>
                    <a:ext uri="{9D8B030D-6E8A-4147-A177-3AD203B41FA5}">
                      <a16:colId xmlns:a16="http://schemas.microsoft.com/office/drawing/2014/main" val="2118451261"/>
                    </a:ext>
                  </a:extLst>
                </a:gridCol>
                <a:gridCol w="833718">
                  <a:extLst>
                    <a:ext uri="{9D8B030D-6E8A-4147-A177-3AD203B41FA5}">
                      <a16:colId xmlns:a16="http://schemas.microsoft.com/office/drawing/2014/main" val="3429822032"/>
                    </a:ext>
                  </a:extLst>
                </a:gridCol>
                <a:gridCol w="663388">
                  <a:extLst>
                    <a:ext uri="{9D8B030D-6E8A-4147-A177-3AD203B41FA5}">
                      <a16:colId xmlns:a16="http://schemas.microsoft.com/office/drawing/2014/main" val="3364006589"/>
                    </a:ext>
                  </a:extLst>
                </a:gridCol>
                <a:gridCol w="832574">
                  <a:extLst>
                    <a:ext uri="{9D8B030D-6E8A-4147-A177-3AD203B41FA5}">
                      <a16:colId xmlns:a16="http://schemas.microsoft.com/office/drawing/2014/main" val="4199674245"/>
                    </a:ext>
                  </a:extLst>
                </a:gridCol>
                <a:gridCol w="1615663">
                  <a:extLst>
                    <a:ext uri="{9D8B030D-6E8A-4147-A177-3AD203B41FA5}">
                      <a16:colId xmlns:a16="http://schemas.microsoft.com/office/drawing/2014/main" val="968180459"/>
                    </a:ext>
                  </a:extLst>
                </a:gridCol>
                <a:gridCol w="1743006">
                  <a:extLst>
                    <a:ext uri="{9D8B030D-6E8A-4147-A177-3AD203B41FA5}">
                      <a16:colId xmlns:a16="http://schemas.microsoft.com/office/drawing/2014/main" val="2145816655"/>
                    </a:ext>
                  </a:extLst>
                </a:gridCol>
              </a:tblGrid>
              <a:tr h="268097">
                <a:tc gridSpan="7">
                  <a:txBody>
                    <a:bodyPr/>
                    <a:lstStyle/>
                    <a:p>
                      <a:pPr algn="ctr" fontAlgn="b"/>
                      <a:r>
                        <a:rPr lang="en-US" sz="1600" u="none" strike="noStrike" dirty="0">
                          <a:effectLst/>
                        </a:rPr>
                        <a:t>Electrical Load Estimation Sheet</a:t>
                      </a:r>
                      <a:endParaRPr lang="en-US" sz="1600" b="0" i="0" u="none" strike="noStrike" dirty="0">
                        <a:solidFill>
                          <a:srgbClr val="000000"/>
                        </a:solidFill>
                        <a:effectLst/>
                        <a:latin typeface="Calibri" panose="020F0502020204030204" pitchFamily="34" charset="0"/>
                      </a:endParaRPr>
                    </a:p>
                  </a:txBody>
                  <a:tcPr marL="7447" marR="7447" marT="744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4916443"/>
                  </a:ext>
                </a:extLst>
              </a:tr>
              <a:tr h="536195">
                <a:tc>
                  <a:txBody>
                    <a:bodyPr/>
                    <a:lstStyle/>
                    <a:p>
                      <a:pPr algn="l"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Description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Location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Power (Watts)</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Daily use (hours)</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Estimated Energy (Watt-hours)</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Notes</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3041279626"/>
                  </a:ext>
                </a:extLst>
              </a:tr>
              <a:tr h="260650">
                <a:tc>
                  <a:txBody>
                    <a:bodyPr/>
                    <a:lstStyle/>
                    <a:p>
                      <a:pPr algn="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 Light over sink</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LED</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3774692537"/>
                  </a:ext>
                </a:extLst>
              </a:tr>
              <a:tr h="260650">
                <a:tc>
                  <a:txBody>
                    <a:bodyPr/>
                    <a:lstStyle/>
                    <a:p>
                      <a:pPr algn="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 Main Light</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120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360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Two incandescent</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079484042"/>
                  </a:ext>
                </a:extLst>
              </a:tr>
              <a:tr h="260650">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 cabinet light</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7</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21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LED</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809322155"/>
                  </a:ext>
                </a:extLst>
              </a:tr>
              <a:tr h="260650">
                <a:tc>
                  <a:txBody>
                    <a:bodyPr/>
                    <a:lstStyle/>
                    <a:p>
                      <a:pPr algn="r" fontAlgn="b"/>
                      <a:r>
                        <a:rPr lang="en-US" sz="1600" u="none" strike="noStrike" dirty="0">
                          <a:effectLst/>
                        </a:rPr>
                        <a:t>4</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Electric toaster</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150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1422373199"/>
                  </a:ext>
                </a:extLst>
              </a:tr>
              <a:tr h="260650">
                <a:tc>
                  <a:txBody>
                    <a:bodyPr/>
                    <a:lstStyle/>
                    <a:p>
                      <a:pPr algn="r" fontAlgn="b"/>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Electric Tea kettle</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1800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180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084061559"/>
                  </a:ext>
                </a:extLst>
              </a:tr>
              <a:tr h="260650">
                <a:tc>
                  <a:txBody>
                    <a:bodyPr/>
                    <a:lstStyle/>
                    <a:p>
                      <a:pPr algn="r" fontAlgn="b"/>
                      <a:r>
                        <a:rPr lang="en-US" sz="1600" u="none" strike="noStrike" dirty="0">
                          <a:effectLst/>
                        </a:rPr>
                        <a:t>6</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050566832"/>
                  </a:ext>
                </a:extLst>
              </a:tr>
              <a:tr h="268097">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Total</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741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3703394701"/>
                  </a:ext>
                </a:extLst>
              </a:tr>
            </a:tbl>
          </a:graphicData>
        </a:graphic>
      </p:graphicFrame>
    </p:spTree>
    <p:extLst>
      <p:ext uri="{BB962C8B-B14F-4D97-AF65-F5344CB8AC3E}">
        <p14:creationId xmlns:p14="http://schemas.microsoft.com/office/powerpoint/2010/main" val="2403976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1DF22-EA33-4DD7-878B-4AE5F5C5E224}"/>
              </a:ext>
            </a:extLst>
          </p:cNvPr>
          <p:cNvSpPr>
            <a:spLocks noGrp="1"/>
          </p:cNvSpPr>
          <p:nvPr>
            <p:ph type="title"/>
          </p:nvPr>
        </p:nvSpPr>
        <p:spPr/>
        <p:txBody>
          <a:bodyPr/>
          <a:lstStyle/>
          <a:p>
            <a:r>
              <a:rPr lang="en-US" dirty="0"/>
              <a:t>Load estimation</a:t>
            </a:r>
          </a:p>
        </p:txBody>
      </p:sp>
      <p:sp>
        <p:nvSpPr>
          <p:cNvPr id="3" name="Content Placeholder 2">
            <a:extLst>
              <a:ext uri="{FF2B5EF4-FFF2-40B4-BE49-F238E27FC236}">
                <a16:creationId xmlns:a16="http://schemas.microsoft.com/office/drawing/2014/main" id="{FAF68DC3-020D-408E-BCA9-F3A122F8D5BB}"/>
              </a:ext>
            </a:extLst>
          </p:cNvPr>
          <p:cNvSpPr>
            <a:spLocks noGrp="1"/>
          </p:cNvSpPr>
          <p:nvPr>
            <p:ph sz="half" idx="1"/>
          </p:nvPr>
        </p:nvSpPr>
        <p:spPr>
          <a:xfrm>
            <a:off x="308983" y="746076"/>
            <a:ext cx="8612825" cy="2900161"/>
          </a:xfrm>
        </p:spPr>
        <p:txBody>
          <a:bodyPr/>
          <a:lstStyle/>
          <a:p>
            <a:r>
              <a:rPr lang="en-US" dirty="0"/>
              <a:t>Estimated Energy = Power (W) x Daily Use (hours)</a:t>
            </a:r>
          </a:p>
          <a:p>
            <a:r>
              <a:rPr lang="en-US" dirty="0"/>
              <a:t>Estimate hours based on interview with residents</a:t>
            </a:r>
          </a:p>
          <a:p>
            <a:pPr lvl="1"/>
            <a:r>
              <a:rPr lang="en-US" dirty="0"/>
              <a:t>Consider number and age of occupants, occupancy patterns - </a:t>
            </a:r>
            <a:r>
              <a:rPr lang="en-US" b="1" i="1" u="sng" dirty="0"/>
              <a:t>Judgment</a:t>
            </a:r>
            <a:r>
              <a:rPr lang="en-US" dirty="0"/>
              <a:t> may be required</a:t>
            </a:r>
          </a:p>
          <a:p>
            <a:r>
              <a:rPr lang="en-US" dirty="0"/>
              <a:t>Simple daily table shown, weekly, monthly may be required for some</a:t>
            </a:r>
          </a:p>
          <a:p>
            <a:endParaRPr lang="en-US" dirty="0"/>
          </a:p>
          <a:p>
            <a:endParaRPr lang="en-US" dirty="0"/>
          </a:p>
        </p:txBody>
      </p:sp>
      <p:graphicFrame>
        <p:nvGraphicFramePr>
          <p:cNvPr id="6" name="Table 5">
            <a:extLst>
              <a:ext uri="{FF2B5EF4-FFF2-40B4-BE49-F238E27FC236}">
                <a16:creationId xmlns:a16="http://schemas.microsoft.com/office/drawing/2014/main" id="{8E8D21D4-0A2C-4B37-B25F-0F61B72B7C6E}"/>
              </a:ext>
            </a:extLst>
          </p:cNvPr>
          <p:cNvGraphicFramePr>
            <a:graphicFrameLocks noGrp="1"/>
          </p:cNvGraphicFramePr>
          <p:nvPr>
            <p:extLst>
              <p:ext uri="{D42A27DB-BD31-4B8C-83A1-F6EECF244321}">
                <p14:modId xmlns:p14="http://schemas.microsoft.com/office/powerpoint/2010/main" val="1596233151"/>
              </p:ext>
            </p:extLst>
          </p:nvPr>
        </p:nvGraphicFramePr>
        <p:xfrm>
          <a:off x="527035" y="3783816"/>
          <a:ext cx="7715250" cy="2870766"/>
        </p:xfrm>
        <a:graphic>
          <a:graphicData uri="http://schemas.openxmlformats.org/drawingml/2006/table">
            <a:tbl>
              <a:tblPr>
                <a:tableStyleId>{5C22544A-7EE6-4342-B048-85BDC9FD1C3A}</a:tableStyleId>
              </a:tblPr>
              <a:tblGrid>
                <a:gridCol w="290066">
                  <a:extLst>
                    <a:ext uri="{9D8B030D-6E8A-4147-A177-3AD203B41FA5}">
                      <a16:colId xmlns:a16="http://schemas.microsoft.com/office/drawing/2014/main" val="3011517428"/>
                    </a:ext>
                  </a:extLst>
                </a:gridCol>
                <a:gridCol w="1933771">
                  <a:extLst>
                    <a:ext uri="{9D8B030D-6E8A-4147-A177-3AD203B41FA5}">
                      <a16:colId xmlns:a16="http://schemas.microsoft.com/office/drawing/2014/main" val="2118451261"/>
                    </a:ext>
                  </a:extLst>
                </a:gridCol>
                <a:gridCol w="753674">
                  <a:extLst>
                    <a:ext uri="{9D8B030D-6E8A-4147-A177-3AD203B41FA5}">
                      <a16:colId xmlns:a16="http://schemas.microsoft.com/office/drawing/2014/main" val="3429822032"/>
                    </a:ext>
                  </a:extLst>
                </a:gridCol>
                <a:gridCol w="714008">
                  <a:extLst>
                    <a:ext uri="{9D8B030D-6E8A-4147-A177-3AD203B41FA5}">
                      <a16:colId xmlns:a16="http://schemas.microsoft.com/office/drawing/2014/main" val="3364006589"/>
                    </a:ext>
                  </a:extLst>
                </a:gridCol>
                <a:gridCol w="885072">
                  <a:extLst>
                    <a:ext uri="{9D8B030D-6E8A-4147-A177-3AD203B41FA5}">
                      <a16:colId xmlns:a16="http://schemas.microsoft.com/office/drawing/2014/main" val="4199674245"/>
                    </a:ext>
                  </a:extLst>
                </a:gridCol>
                <a:gridCol w="1509829">
                  <a:extLst>
                    <a:ext uri="{9D8B030D-6E8A-4147-A177-3AD203B41FA5}">
                      <a16:colId xmlns:a16="http://schemas.microsoft.com/office/drawing/2014/main" val="968180459"/>
                    </a:ext>
                  </a:extLst>
                </a:gridCol>
                <a:gridCol w="1628830">
                  <a:extLst>
                    <a:ext uri="{9D8B030D-6E8A-4147-A177-3AD203B41FA5}">
                      <a16:colId xmlns:a16="http://schemas.microsoft.com/office/drawing/2014/main" val="2145816655"/>
                    </a:ext>
                  </a:extLst>
                </a:gridCol>
              </a:tblGrid>
              <a:tr h="268097">
                <a:tc gridSpan="7">
                  <a:txBody>
                    <a:bodyPr/>
                    <a:lstStyle/>
                    <a:p>
                      <a:pPr algn="ctr" fontAlgn="b"/>
                      <a:r>
                        <a:rPr lang="en-US" sz="1600" u="none" strike="noStrike" dirty="0">
                          <a:effectLst/>
                        </a:rPr>
                        <a:t>Electrical Load Estimation Sheet</a:t>
                      </a:r>
                      <a:endParaRPr lang="en-US" sz="1600" b="0" i="0" u="none" strike="noStrike" dirty="0">
                        <a:solidFill>
                          <a:srgbClr val="000000"/>
                        </a:solidFill>
                        <a:effectLst/>
                        <a:latin typeface="Calibri" panose="020F0502020204030204" pitchFamily="34" charset="0"/>
                      </a:endParaRPr>
                    </a:p>
                  </a:txBody>
                  <a:tcPr marL="7447" marR="7447" marT="744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4916443"/>
                  </a:ext>
                </a:extLst>
              </a:tr>
              <a:tr h="536195">
                <a:tc>
                  <a:txBody>
                    <a:bodyPr/>
                    <a:lstStyle/>
                    <a:p>
                      <a:pPr algn="l"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Description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Location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Power (Watts)</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Daily use (hours)</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Estimated Energy (Watt-hours)</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Notes</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3041279626"/>
                  </a:ext>
                </a:extLst>
              </a:tr>
              <a:tr h="260650">
                <a:tc>
                  <a:txBody>
                    <a:bodyPr/>
                    <a:lstStyle/>
                    <a:p>
                      <a:pPr algn="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 Light over sink</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LED</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3774692537"/>
                  </a:ext>
                </a:extLst>
              </a:tr>
              <a:tr h="260650">
                <a:tc>
                  <a:txBody>
                    <a:bodyPr/>
                    <a:lstStyle/>
                    <a:p>
                      <a:pPr algn="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 Main Light</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120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360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Two incandescent</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079484042"/>
                  </a:ext>
                </a:extLst>
              </a:tr>
              <a:tr h="260650">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 cabinet light</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7</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21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LED</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809322155"/>
                  </a:ext>
                </a:extLst>
              </a:tr>
              <a:tr h="260650">
                <a:tc>
                  <a:txBody>
                    <a:bodyPr/>
                    <a:lstStyle/>
                    <a:p>
                      <a:pPr algn="r" fontAlgn="b"/>
                      <a:r>
                        <a:rPr lang="en-US" sz="1600" u="none" strike="noStrike" dirty="0">
                          <a:effectLst/>
                        </a:rPr>
                        <a:t>4</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Electric toaster</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150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1422373199"/>
                  </a:ext>
                </a:extLst>
              </a:tr>
              <a:tr h="260650">
                <a:tc>
                  <a:txBody>
                    <a:bodyPr/>
                    <a:lstStyle/>
                    <a:p>
                      <a:pPr algn="r" fontAlgn="b"/>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Electric Tea kettle</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Kitchen</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1800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180</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084061559"/>
                  </a:ext>
                </a:extLst>
              </a:tr>
              <a:tr h="260650">
                <a:tc>
                  <a:txBody>
                    <a:bodyPr/>
                    <a:lstStyle/>
                    <a:p>
                      <a:pPr algn="r" fontAlgn="b"/>
                      <a:r>
                        <a:rPr lang="en-US" sz="1600" u="none" strike="noStrike" dirty="0">
                          <a:effectLst/>
                        </a:rPr>
                        <a:t>6</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2050566832"/>
                  </a:ext>
                </a:extLst>
              </a:tr>
              <a:tr h="268097">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Total</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r" fontAlgn="b"/>
                      <a:r>
                        <a:rPr lang="en-US" sz="1600" u="none" strike="noStrike" dirty="0">
                          <a:effectLst/>
                        </a:rPr>
                        <a:t>741</a:t>
                      </a:r>
                      <a:endParaRPr lang="en-US" sz="1600" b="0" i="0" u="none" strike="noStrike" dirty="0">
                        <a:solidFill>
                          <a:srgbClr val="000000"/>
                        </a:solidFill>
                        <a:effectLst/>
                        <a:latin typeface="Calibri" panose="020F0502020204030204" pitchFamily="34" charset="0"/>
                      </a:endParaRPr>
                    </a:p>
                  </a:txBody>
                  <a:tcPr marL="7447" marR="7447" marT="7447"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447" marR="7447" marT="7447" marB="0" anchor="b"/>
                </a:tc>
                <a:extLst>
                  <a:ext uri="{0D108BD9-81ED-4DB2-BD59-A6C34878D82A}">
                    <a16:rowId xmlns:a16="http://schemas.microsoft.com/office/drawing/2014/main" val="3703394701"/>
                  </a:ext>
                </a:extLst>
              </a:tr>
            </a:tbl>
          </a:graphicData>
        </a:graphic>
      </p:graphicFrame>
      <p:grpSp>
        <p:nvGrpSpPr>
          <p:cNvPr id="4" name="Group 3">
            <a:extLst>
              <a:ext uri="{FF2B5EF4-FFF2-40B4-BE49-F238E27FC236}">
                <a16:creationId xmlns:a16="http://schemas.microsoft.com/office/drawing/2014/main" id="{078D8815-8E39-4EE2-BF4E-CADD799598C9}"/>
              </a:ext>
            </a:extLst>
          </p:cNvPr>
          <p:cNvGrpSpPr/>
          <p:nvPr/>
        </p:nvGrpSpPr>
        <p:grpSpPr>
          <a:xfrm>
            <a:off x="2734660" y="4652469"/>
            <a:ext cx="6183776" cy="2134659"/>
            <a:chOff x="2828663" y="4657458"/>
            <a:chExt cx="6183776" cy="2134659"/>
          </a:xfrm>
        </p:grpSpPr>
        <p:sp>
          <p:nvSpPr>
            <p:cNvPr id="7" name="Oval 6">
              <a:extLst>
                <a:ext uri="{FF2B5EF4-FFF2-40B4-BE49-F238E27FC236}">
                  <a16:creationId xmlns:a16="http://schemas.microsoft.com/office/drawing/2014/main" id="{D6A058DD-7AC4-4895-BD7F-5943DFDCC422}"/>
                </a:ext>
              </a:extLst>
            </p:cNvPr>
            <p:cNvSpPr/>
            <p:nvPr/>
          </p:nvSpPr>
          <p:spPr>
            <a:xfrm>
              <a:off x="3683236" y="4657458"/>
              <a:ext cx="888763" cy="169206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FC9ECA1-01CA-4F02-8B86-EC00A6A7A336}"/>
                </a:ext>
              </a:extLst>
            </p:cNvPr>
            <p:cNvSpPr/>
            <p:nvPr/>
          </p:nvSpPr>
          <p:spPr>
            <a:xfrm>
              <a:off x="4732944" y="4666004"/>
              <a:ext cx="888763" cy="169206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B02BCDE-ADD3-4205-B029-38EA8A408D02}"/>
                </a:ext>
              </a:extLst>
            </p:cNvPr>
            <p:cNvSpPr txBox="1"/>
            <p:nvPr/>
          </p:nvSpPr>
          <p:spPr>
            <a:xfrm>
              <a:off x="2828663" y="6337327"/>
              <a:ext cx="1794614" cy="369332"/>
            </a:xfrm>
            <a:prstGeom prst="rect">
              <a:avLst/>
            </a:prstGeom>
            <a:noFill/>
          </p:spPr>
          <p:txBody>
            <a:bodyPr wrap="square" rtlCol="0">
              <a:spAutoFit/>
            </a:bodyPr>
            <a:lstStyle/>
            <a:p>
              <a:r>
                <a:rPr lang="en-US" dirty="0">
                  <a:solidFill>
                    <a:srgbClr val="FF0000"/>
                  </a:solidFill>
                </a:rPr>
                <a:t>From Appliance</a:t>
              </a:r>
            </a:p>
          </p:txBody>
        </p:sp>
        <p:sp>
          <p:nvSpPr>
            <p:cNvPr id="10" name="TextBox 9">
              <a:extLst>
                <a:ext uri="{FF2B5EF4-FFF2-40B4-BE49-F238E27FC236}">
                  <a16:creationId xmlns:a16="http://schemas.microsoft.com/office/drawing/2014/main" id="{0001AECA-BA3F-46BF-9FD2-67CA68DD6161}"/>
                </a:ext>
              </a:extLst>
            </p:cNvPr>
            <p:cNvSpPr txBox="1"/>
            <p:nvPr/>
          </p:nvSpPr>
          <p:spPr>
            <a:xfrm>
              <a:off x="4656252" y="6304313"/>
              <a:ext cx="1221383" cy="369332"/>
            </a:xfrm>
            <a:prstGeom prst="rect">
              <a:avLst/>
            </a:prstGeom>
            <a:noFill/>
          </p:spPr>
          <p:txBody>
            <a:bodyPr wrap="square" rtlCol="0">
              <a:spAutoFit/>
            </a:bodyPr>
            <a:lstStyle/>
            <a:p>
              <a:r>
                <a:rPr lang="en-US" dirty="0">
                  <a:solidFill>
                    <a:srgbClr val="FF0000"/>
                  </a:solidFill>
                </a:rPr>
                <a:t>Estimated</a:t>
              </a:r>
            </a:p>
          </p:txBody>
        </p:sp>
        <p:sp>
          <p:nvSpPr>
            <p:cNvPr id="11" name="TextBox 10">
              <a:extLst>
                <a:ext uri="{FF2B5EF4-FFF2-40B4-BE49-F238E27FC236}">
                  <a16:creationId xmlns:a16="http://schemas.microsoft.com/office/drawing/2014/main" id="{D396B1CE-D105-41AC-B44A-0E38CE2C38ED}"/>
                </a:ext>
              </a:extLst>
            </p:cNvPr>
            <p:cNvSpPr txBox="1"/>
            <p:nvPr/>
          </p:nvSpPr>
          <p:spPr>
            <a:xfrm>
              <a:off x="6964098" y="5842648"/>
              <a:ext cx="2048341" cy="646331"/>
            </a:xfrm>
            <a:prstGeom prst="rect">
              <a:avLst/>
            </a:prstGeom>
            <a:noFill/>
          </p:spPr>
          <p:txBody>
            <a:bodyPr wrap="square" rtlCol="0">
              <a:spAutoFit/>
            </a:bodyPr>
            <a:lstStyle/>
            <a:p>
              <a:r>
                <a:rPr lang="en-US" dirty="0">
                  <a:solidFill>
                    <a:srgbClr val="FF0000"/>
                  </a:solidFill>
                </a:rPr>
                <a:t>Calculated </a:t>
              </a:r>
            </a:p>
            <a:p>
              <a:r>
                <a:rPr lang="en-US" dirty="0">
                  <a:solidFill>
                    <a:srgbClr val="FF0000"/>
                  </a:solidFill>
                </a:rPr>
                <a:t>Power x Daily Use</a:t>
              </a:r>
            </a:p>
          </p:txBody>
        </p:sp>
        <p:sp>
          <p:nvSpPr>
            <p:cNvPr id="12" name="Oval 11">
              <a:extLst>
                <a:ext uri="{FF2B5EF4-FFF2-40B4-BE49-F238E27FC236}">
                  <a16:creationId xmlns:a16="http://schemas.microsoft.com/office/drawing/2014/main" id="{EBBA17D0-2B92-42D9-B3EA-1BAA56260EAA}"/>
                </a:ext>
              </a:extLst>
            </p:cNvPr>
            <p:cNvSpPr/>
            <p:nvPr/>
          </p:nvSpPr>
          <p:spPr>
            <a:xfrm>
              <a:off x="6095223" y="4751461"/>
              <a:ext cx="888763" cy="20406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7124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1DF22-EA33-4DD7-878B-4AE5F5C5E224}"/>
              </a:ext>
            </a:extLst>
          </p:cNvPr>
          <p:cNvSpPr>
            <a:spLocks noGrp="1"/>
          </p:cNvSpPr>
          <p:nvPr>
            <p:ph type="title"/>
          </p:nvPr>
        </p:nvSpPr>
        <p:spPr/>
        <p:txBody>
          <a:bodyPr/>
          <a:lstStyle/>
          <a:p>
            <a:r>
              <a:rPr lang="en-US" dirty="0"/>
              <a:t>Load estimation tools</a:t>
            </a:r>
          </a:p>
        </p:txBody>
      </p:sp>
      <p:sp>
        <p:nvSpPr>
          <p:cNvPr id="3" name="Content Placeholder 2">
            <a:extLst>
              <a:ext uri="{FF2B5EF4-FFF2-40B4-BE49-F238E27FC236}">
                <a16:creationId xmlns:a16="http://schemas.microsoft.com/office/drawing/2014/main" id="{FAF68DC3-020D-408E-BCA9-F3A122F8D5BB}"/>
              </a:ext>
            </a:extLst>
          </p:cNvPr>
          <p:cNvSpPr>
            <a:spLocks noGrp="1"/>
          </p:cNvSpPr>
          <p:nvPr>
            <p:ph sz="half" idx="1"/>
          </p:nvPr>
        </p:nvSpPr>
        <p:spPr>
          <a:xfrm>
            <a:off x="308983" y="746075"/>
            <a:ext cx="8612825" cy="3860107"/>
          </a:xfrm>
        </p:spPr>
        <p:txBody>
          <a:bodyPr/>
          <a:lstStyle/>
          <a:p>
            <a:r>
              <a:rPr lang="en-US" dirty="0"/>
              <a:t>Paper Forms, calculator</a:t>
            </a:r>
          </a:p>
          <a:p>
            <a:r>
              <a:rPr lang="en-US" dirty="0"/>
              <a:t>Spreadsheet – Excel, Google sheets, others</a:t>
            </a:r>
          </a:p>
          <a:p>
            <a:pPr lvl="1"/>
            <a:r>
              <a:rPr lang="en-US" b="1" i="1" u="sng" dirty="0">
                <a:solidFill>
                  <a:srgbClr val="FFC000"/>
                </a:solidFill>
              </a:rPr>
              <a:t>Highly recommended: Allows reuse, accurate calculation</a:t>
            </a:r>
          </a:p>
          <a:p>
            <a:pPr lvl="1"/>
            <a:r>
              <a:rPr lang="en-US" dirty="0"/>
              <a:t>Also probably requires a computer</a:t>
            </a:r>
          </a:p>
          <a:p>
            <a:r>
              <a:rPr lang="en-US" dirty="0"/>
              <a:t>Modeling tools</a:t>
            </a:r>
          </a:p>
          <a:p>
            <a:pPr lvl="1"/>
            <a:r>
              <a:rPr lang="en-US" dirty="0"/>
              <a:t>RETScreen, a Canadian tool.  Free version, legacy version</a:t>
            </a:r>
          </a:p>
          <a:p>
            <a:pPr lvl="1"/>
            <a:r>
              <a:rPr lang="en-US" dirty="0"/>
              <a:t>Models solar, wind, building heating and cooling, global locations, electrical loads</a:t>
            </a:r>
          </a:p>
          <a:p>
            <a:pPr lvl="1"/>
            <a:r>
              <a:rPr lang="en-US" dirty="0"/>
              <a:t>Will demonstrate in future sessions</a:t>
            </a:r>
          </a:p>
        </p:txBody>
      </p:sp>
      <p:pic>
        <p:nvPicPr>
          <p:cNvPr id="5" name="Picture 4">
            <a:extLst>
              <a:ext uri="{FF2B5EF4-FFF2-40B4-BE49-F238E27FC236}">
                <a16:creationId xmlns:a16="http://schemas.microsoft.com/office/drawing/2014/main" id="{AA3B0F4F-5D1C-48AA-9887-0A2972272692}"/>
              </a:ext>
            </a:extLst>
          </p:cNvPr>
          <p:cNvPicPr>
            <a:picLocks noChangeAspect="1"/>
          </p:cNvPicPr>
          <p:nvPr/>
        </p:nvPicPr>
        <p:blipFill rotWithShape="1">
          <a:blip r:embed="rId2"/>
          <a:srcRect t="41395" b="26461"/>
          <a:stretch/>
        </p:blipFill>
        <p:spPr>
          <a:xfrm>
            <a:off x="-57959" y="5035840"/>
            <a:ext cx="9201960" cy="1159860"/>
          </a:xfrm>
          <a:prstGeom prst="rect">
            <a:avLst/>
          </a:prstGeom>
        </p:spPr>
      </p:pic>
    </p:spTree>
    <p:extLst>
      <p:ext uri="{BB962C8B-B14F-4D97-AF65-F5344CB8AC3E}">
        <p14:creationId xmlns:p14="http://schemas.microsoft.com/office/powerpoint/2010/main" val="36727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5928-3FFB-432A-93F9-F34CFB22CD46}"/>
              </a:ext>
            </a:extLst>
          </p:cNvPr>
          <p:cNvSpPr>
            <a:spLocks noGrp="1"/>
          </p:cNvSpPr>
          <p:nvPr>
            <p:ph type="title"/>
          </p:nvPr>
        </p:nvSpPr>
        <p:spPr>
          <a:xfrm>
            <a:off x="148590" y="70872"/>
            <a:ext cx="4756696" cy="675204"/>
          </a:xfrm>
        </p:spPr>
        <p:txBody>
          <a:bodyPr/>
          <a:lstStyle/>
          <a:p>
            <a:r>
              <a:rPr lang="en-US" dirty="0"/>
              <a:t>Efficiency Example: Light bulbs</a:t>
            </a:r>
          </a:p>
        </p:txBody>
      </p:sp>
      <p:pic>
        <p:nvPicPr>
          <p:cNvPr id="6" name="Content Placeholder 5" descr="Diagram&#10;&#10;Description automatically generated with low confidence">
            <a:extLst>
              <a:ext uri="{FF2B5EF4-FFF2-40B4-BE49-F238E27FC236}">
                <a16:creationId xmlns:a16="http://schemas.microsoft.com/office/drawing/2014/main" id="{5F75A795-5A03-4DE2-AF73-7B8B494B952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49525" y="181999"/>
            <a:ext cx="2529289" cy="2529289"/>
          </a:xfrm>
        </p:spPr>
      </p:pic>
      <p:sp>
        <p:nvSpPr>
          <p:cNvPr id="8" name="Content Placeholder 2">
            <a:extLst>
              <a:ext uri="{FF2B5EF4-FFF2-40B4-BE49-F238E27FC236}">
                <a16:creationId xmlns:a16="http://schemas.microsoft.com/office/drawing/2014/main" id="{FC98F3E4-E143-4C05-9C34-DCFFFEDD4335}"/>
              </a:ext>
            </a:extLst>
          </p:cNvPr>
          <p:cNvSpPr>
            <a:spLocks noGrp="1"/>
          </p:cNvSpPr>
          <p:nvPr>
            <p:ph sz="half" idx="1"/>
          </p:nvPr>
        </p:nvSpPr>
        <p:spPr>
          <a:xfrm>
            <a:off x="308983" y="746076"/>
            <a:ext cx="5638890" cy="5637632"/>
          </a:xfrm>
        </p:spPr>
        <p:txBody>
          <a:bodyPr/>
          <a:lstStyle/>
          <a:p>
            <a:r>
              <a:rPr lang="en-US" dirty="0"/>
              <a:t>Old school incandescent</a:t>
            </a:r>
          </a:p>
          <a:p>
            <a:pPr lvl="1"/>
            <a:r>
              <a:rPr lang="en-US" dirty="0"/>
              <a:t>60 W, 620 lumens, 2000 hrs</a:t>
            </a:r>
          </a:p>
          <a:p>
            <a:r>
              <a:rPr lang="en-US" dirty="0"/>
              <a:t>Compact Florescent Lamp (CFL)</a:t>
            </a:r>
          </a:p>
          <a:p>
            <a:pPr lvl="1"/>
            <a:r>
              <a:rPr lang="en-US" dirty="0"/>
              <a:t>13W, 900 lumens, 10,000 hrs</a:t>
            </a:r>
          </a:p>
          <a:p>
            <a:r>
              <a:rPr lang="en-US" dirty="0"/>
              <a:t>Light Emitting Diode (LED) </a:t>
            </a:r>
          </a:p>
          <a:p>
            <a:pPr lvl="1"/>
            <a:r>
              <a:rPr lang="en-US" dirty="0"/>
              <a:t>8.5 W, 800 lumens, 10,000 hrs</a:t>
            </a:r>
          </a:p>
          <a:p>
            <a:r>
              <a:rPr lang="en-US" dirty="0"/>
              <a:t>Compare vs the same lifetime period</a:t>
            </a:r>
          </a:p>
          <a:p>
            <a:pPr lvl="1"/>
            <a:r>
              <a:rPr lang="en-US" dirty="0"/>
              <a:t>10,000 hours</a:t>
            </a:r>
          </a:p>
          <a:p>
            <a:pPr lvl="1"/>
            <a:r>
              <a:rPr lang="en-US" dirty="0"/>
              <a:t>9 years at 3 hours a day</a:t>
            </a:r>
          </a:p>
          <a:p>
            <a:endParaRPr lang="en-US" dirty="0"/>
          </a:p>
          <a:p>
            <a:endParaRPr lang="en-US" dirty="0"/>
          </a:p>
        </p:txBody>
      </p:sp>
      <p:pic>
        <p:nvPicPr>
          <p:cNvPr id="6148" name="Picture 4">
            <a:extLst>
              <a:ext uri="{FF2B5EF4-FFF2-40B4-BE49-F238E27FC236}">
                <a16:creationId xmlns:a16="http://schemas.microsoft.com/office/drawing/2014/main" id="{7217003E-3BA8-4968-A3A8-83AD732EC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10" t="47726" r="14113" b="5420"/>
          <a:stretch/>
        </p:blipFill>
        <p:spPr bwMode="auto">
          <a:xfrm>
            <a:off x="6349525" y="2894032"/>
            <a:ext cx="2529289" cy="16626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D1D02BD8-F8E7-4C08-B83C-62E283431E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63709" r="8071"/>
          <a:stretch/>
        </p:blipFill>
        <p:spPr bwMode="auto">
          <a:xfrm>
            <a:off x="6665280" y="4739386"/>
            <a:ext cx="2213534" cy="191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795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5CD0-6441-4044-9CFB-AE3523F89A09}"/>
              </a:ext>
            </a:extLst>
          </p:cNvPr>
          <p:cNvSpPr>
            <a:spLocks noGrp="1"/>
          </p:cNvSpPr>
          <p:nvPr>
            <p:ph type="title"/>
          </p:nvPr>
        </p:nvSpPr>
        <p:spPr/>
        <p:txBody>
          <a:bodyPr/>
          <a:lstStyle/>
          <a:p>
            <a:r>
              <a:rPr lang="en-US" dirty="0"/>
              <a:t>Example: Lightbulb</a:t>
            </a:r>
          </a:p>
        </p:txBody>
      </p:sp>
      <p:graphicFrame>
        <p:nvGraphicFramePr>
          <p:cNvPr id="5" name="Content Placeholder 4">
            <a:extLst>
              <a:ext uri="{FF2B5EF4-FFF2-40B4-BE49-F238E27FC236}">
                <a16:creationId xmlns:a16="http://schemas.microsoft.com/office/drawing/2014/main" id="{C3068DEF-CE4A-4C13-8D81-A6F94214DCF6}"/>
              </a:ext>
            </a:extLst>
          </p:cNvPr>
          <p:cNvGraphicFramePr>
            <a:graphicFrameLocks noGrp="1"/>
          </p:cNvGraphicFramePr>
          <p:nvPr>
            <p:ph sz="half" idx="2"/>
            <p:extLst>
              <p:ext uri="{D42A27DB-BD31-4B8C-83A1-F6EECF244321}">
                <p14:modId xmlns:p14="http://schemas.microsoft.com/office/powerpoint/2010/main" val="703758430"/>
              </p:ext>
            </p:extLst>
          </p:nvPr>
        </p:nvGraphicFramePr>
        <p:xfrm>
          <a:off x="320468" y="888762"/>
          <a:ext cx="8503064" cy="5264217"/>
        </p:xfrm>
        <a:graphic>
          <a:graphicData uri="http://schemas.openxmlformats.org/drawingml/2006/table">
            <a:tbl>
              <a:tblPr>
                <a:tableStyleId>{5C22544A-7EE6-4342-B048-85BDC9FD1C3A}</a:tableStyleId>
              </a:tblPr>
              <a:tblGrid>
                <a:gridCol w="3276072">
                  <a:extLst>
                    <a:ext uri="{9D8B030D-6E8A-4147-A177-3AD203B41FA5}">
                      <a16:colId xmlns:a16="http://schemas.microsoft.com/office/drawing/2014/main" val="2953957318"/>
                    </a:ext>
                  </a:extLst>
                </a:gridCol>
                <a:gridCol w="944786">
                  <a:extLst>
                    <a:ext uri="{9D8B030D-6E8A-4147-A177-3AD203B41FA5}">
                      <a16:colId xmlns:a16="http://schemas.microsoft.com/office/drawing/2014/main" val="3801336459"/>
                    </a:ext>
                  </a:extLst>
                </a:gridCol>
                <a:gridCol w="1815949">
                  <a:extLst>
                    <a:ext uri="{9D8B030D-6E8A-4147-A177-3AD203B41FA5}">
                      <a16:colId xmlns:a16="http://schemas.microsoft.com/office/drawing/2014/main" val="3368777762"/>
                    </a:ext>
                  </a:extLst>
                </a:gridCol>
                <a:gridCol w="1153375">
                  <a:extLst>
                    <a:ext uri="{9D8B030D-6E8A-4147-A177-3AD203B41FA5}">
                      <a16:colId xmlns:a16="http://schemas.microsoft.com/office/drawing/2014/main" val="3219747688"/>
                    </a:ext>
                  </a:extLst>
                </a:gridCol>
                <a:gridCol w="1312882">
                  <a:extLst>
                    <a:ext uri="{9D8B030D-6E8A-4147-A177-3AD203B41FA5}">
                      <a16:colId xmlns:a16="http://schemas.microsoft.com/office/drawing/2014/main" val="1869883928"/>
                    </a:ext>
                  </a:extLst>
                </a:gridCol>
              </a:tblGrid>
              <a:tr h="383724">
                <a:tc gridSpan="5">
                  <a:txBody>
                    <a:bodyPr/>
                    <a:lstStyle/>
                    <a:p>
                      <a:pPr algn="ctr" fontAlgn="b"/>
                      <a:r>
                        <a:rPr lang="en-US" sz="1800" u="none" strike="noStrike" dirty="0">
                          <a:effectLst/>
                        </a:rPr>
                        <a:t>Lightbulb Comparison</a:t>
                      </a:r>
                      <a:endParaRPr lang="en-US" sz="1800" b="0" i="0" u="none" strike="noStrike" dirty="0">
                        <a:solidFill>
                          <a:srgbClr val="000000"/>
                        </a:solidFill>
                        <a:effectLst/>
                        <a:latin typeface="Calibri" panose="020F0502020204030204" pitchFamily="34" charset="0"/>
                      </a:endParaRPr>
                    </a:p>
                  </a:txBody>
                  <a:tcPr marL="5461" marR="5461" marT="546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0848583"/>
                  </a:ext>
                </a:extLst>
              </a:tr>
              <a:tr h="383724">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Unit</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Incandescent</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CFL</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LED</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3889651789"/>
                  </a:ext>
                </a:extLst>
              </a:tr>
              <a:tr h="371733">
                <a:tc>
                  <a:txBody>
                    <a:bodyPr/>
                    <a:lstStyle/>
                    <a:p>
                      <a:pPr algn="l" fontAlgn="b"/>
                      <a:r>
                        <a:rPr lang="en-US" sz="2400" u="none" strike="noStrike" dirty="0">
                          <a:effectLst/>
                        </a:rPr>
                        <a:t>Price (estimated)</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528580077"/>
                  </a:ext>
                </a:extLst>
              </a:tr>
              <a:tr h="371733">
                <a:tc>
                  <a:txBody>
                    <a:bodyPr/>
                    <a:lstStyle/>
                    <a:p>
                      <a:pPr algn="l" fontAlgn="b"/>
                      <a:r>
                        <a:rPr lang="en-US" sz="2400" u="none" strike="noStrike" dirty="0">
                          <a:effectLst/>
                        </a:rPr>
                        <a:t>Power</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W</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60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13</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8.5</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4139680585"/>
                  </a:ext>
                </a:extLst>
              </a:tr>
              <a:tr h="371733">
                <a:tc>
                  <a:txBody>
                    <a:bodyPr/>
                    <a:lstStyle/>
                    <a:p>
                      <a:pPr algn="l" fontAlgn="b"/>
                      <a:r>
                        <a:rPr lang="en-US" sz="2400" u="none" strike="noStrike" dirty="0">
                          <a:effectLst/>
                        </a:rPr>
                        <a:t>Life</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Hours</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2000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10000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10000</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1035340062"/>
                  </a:ext>
                </a:extLst>
              </a:tr>
              <a:tr h="371733">
                <a:tc>
                  <a:txBody>
                    <a:bodyPr/>
                    <a:lstStyle/>
                    <a:p>
                      <a:pPr algn="l" fontAlgn="b"/>
                      <a:r>
                        <a:rPr lang="en-US" sz="2400" u="none" strike="noStrike" dirty="0">
                          <a:effectLst/>
                        </a:rPr>
                        <a:t>Study period</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Hours</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10000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10000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10000</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119346889"/>
                  </a:ext>
                </a:extLst>
              </a:tr>
              <a:tr h="371733">
                <a:tc>
                  <a:txBody>
                    <a:bodyPr/>
                    <a:lstStyle/>
                    <a:p>
                      <a:pPr algn="l" fontAlgn="b"/>
                      <a:r>
                        <a:rPr lang="en-US" sz="2400" u="none" strike="noStrike" dirty="0">
                          <a:effectLst/>
                        </a:rPr>
                        <a:t>Daily Use</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Hours</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2774333247"/>
                  </a:ext>
                </a:extLst>
              </a:tr>
              <a:tr h="371733">
                <a:tc>
                  <a:txBody>
                    <a:bodyPr/>
                    <a:lstStyle/>
                    <a:p>
                      <a:pPr algn="l" fontAlgn="b"/>
                      <a:r>
                        <a:rPr lang="en-US" sz="2400" u="none" strike="noStrike" dirty="0">
                          <a:effectLst/>
                        </a:rPr>
                        <a:t>Number of bulbs</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2957491097"/>
                  </a:ext>
                </a:extLst>
              </a:tr>
              <a:tr h="371733">
                <a:tc>
                  <a:txBody>
                    <a:bodyPr/>
                    <a:lstStyle/>
                    <a:p>
                      <a:pPr algn="l" fontAlgn="b"/>
                      <a:r>
                        <a:rPr lang="en-US" sz="2400" u="none" strike="noStrike" dirty="0">
                          <a:effectLst/>
                        </a:rPr>
                        <a:t>Cost of electricity</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$/kW</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$0.38</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$0.38</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$0.38</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3776971693"/>
                  </a:ext>
                </a:extLst>
              </a:tr>
              <a:tr h="371733">
                <a:tc>
                  <a:txBody>
                    <a:bodyPr/>
                    <a:lstStyle/>
                    <a:p>
                      <a:pPr algn="l" fontAlgn="b"/>
                      <a:r>
                        <a:rPr lang="en-US" sz="2400" u="none" strike="noStrike" dirty="0">
                          <a:effectLst/>
                        </a:rPr>
                        <a:t>Energy Use per period</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kW</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600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130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85</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578701940"/>
                  </a:ext>
                </a:extLst>
              </a:tr>
              <a:tr h="371733">
                <a:tc>
                  <a:txBody>
                    <a:bodyPr/>
                    <a:lstStyle/>
                    <a:p>
                      <a:pPr algn="l" fontAlgn="b"/>
                      <a:r>
                        <a:rPr lang="en-US" sz="2400" u="none" strike="noStrike" dirty="0">
                          <a:effectLst/>
                        </a:rPr>
                        <a:t>Cost of energy used</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$228.00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$49.40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$32.30</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2015728954"/>
                  </a:ext>
                </a:extLst>
              </a:tr>
              <a:tr h="383724">
                <a:tc>
                  <a:txBody>
                    <a:bodyPr/>
                    <a:lstStyle/>
                    <a:p>
                      <a:pPr algn="l" fontAlgn="b"/>
                      <a:r>
                        <a:rPr lang="en-US" sz="2400" u="none" strike="noStrike" dirty="0">
                          <a:effectLst/>
                        </a:rPr>
                        <a:t>Cost of bulbs</a:t>
                      </a:r>
                      <a:endParaRPr lang="en-US" sz="24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$5.00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$3.00</a:t>
                      </a:r>
                      <a:endParaRPr lang="en-US" sz="1800" b="0"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$6.00</a:t>
                      </a:r>
                      <a:endParaRPr lang="en-US" sz="1800" b="0"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1242625030"/>
                  </a:ext>
                </a:extLst>
              </a:tr>
              <a:tr h="383724">
                <a:tc>
                  <a:txBody>
                    <a:bodyPr/>
                    <a:lstStyle/>
                    <a:p>
                      <a:pPr algn="l" fontAlgn="b"/>
                      <a:r>
                        <a:rPr lang="en-US" sz="2400" u="none" strike="noStrike" dirty="0">
                          <a:effectLst/>
                        </a:rPr>
                        <a:t>Total Cost</a:t>
                      </a:r>
                      <a:endParaRPr lang="en-US" sz="24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a:t>
                      </a:r>
                      <a:endParaRPr lang="en-US" sz="18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b="1" u="none" strike="noStrike" dirty="0">
                          <a:effectLst/>
                        </a:rPr>
                        <a:t>$233.00</a:t>
                      </a:r>
                      <a:endParaRPr lang="en-US" sz="18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b="1" u="none" strike="noStrike" dirty="0">
                          <a:effectLst/>
                        </a:rPr>
                        <a:t>$52.40</a:t>
                      </a:r>
                      <a:endParaRPr lang="en-US" sz="18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b="1" u="none" strike="noStrike" dirty="0">
                          <a:effectLst/>
                        </a:rPr>
                        <a:t>$38.30</a:t>
                      </a:r>
                      <a:endParaRPr lang="en-US" sz="1800" b="1"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2350892462"/>
                  </a:ext>
                </a:extLst>
              </a:tr>
              <a:tr h="383724">
                <a:tc>
                  <a:txBody>
                    <a:bodyPr/>
                    <a:lstStyle/>
                    <a:p>
                      <a:pPr algn="l" fontAlgn="b"/>
                      <a:r>
                        <a:rPr lang="en-US" sz="2400" u="none" strike="noStrike" dirty="0">
                          <a:effectLst/>
                        </a:rPr>
                        <a:t>Cost per year</a:t>
                      </a:r>
                      <a:endParaRPr lang="en-US" sz="24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u="none" strike="noStrike" dirty="0">
                          <a:effectLst/>
                        </a:rPr>
                        <a:t>$</a:t>
                      </a:r>
                      <a:endParaRPr lang="en-US" sz="18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b="1" u="none" strike="noStrike" dirty="0">
                          <a:effectLst/>
                        </a:rPr>
                        <a:t>$25.51</a:t>
                      </a:r>
                      <a:endParaRPr lang="en-US" sz="18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b="1" u="none" strike="noStrike" dirty="0">
                          <a:effectLst/>
                        </a:rPr>
                        <a:t>$5.74</a:t>
                      </a:r>
                      <a:endParaRPr lang="en-US" sz="1800" b="1" i="0" u="none" strike="noStrike" dirty="0">
                        <a:solidFill>
                          <a:srgbClr val="000000"/>
                        </a:solidFill>
                        <a:effectLst/>
                        <a:latin typeface="Calibri" panose="020F0502020204030204" pitchFamily="34" charset="0"/>
                      </a:endParaRPr>
                    </a:p>
                  </a:txBody>
                  <a:tcPr marL="5461" marR="5461" marT="5461" marB="0" anchor="b"/>
                </a:tc>
                <a:tc>
                  <a:txBody>
                    <a:bodyPr/>
                    <a:lstStyle/>
                    <a:p>
                      <a:pPr algn="ctr" fontAlgn="b"/>
                      <a:r>
                        <a:rPr lang="en-US" sz="1800" b="1" u="none" strike="noStrike" dirty="0">
                          <a:effectLst/>
                        </a:rPr>
                        <a:t>$4.19</a:t>
                      </a:r>
                      <a:endParaRPr lang="en-US" sz="1800" b="1" i="0" u="none" strike="noStrike" dirty="0">
                        <a:solidFill>
                          <a:srgbClr val="000000"/>
                        </a:solidFill>
                        <a:effectLst/>
                        <a:latin typeface="Calibri" panose="020F0502020204030204" pitchFamily="34" charset="0"/>
                      </a:endParaRPr>
                    </a:p>
                  </a:txBody>
                  <a:tcPr marL="5461" marR="5461" marT="5461" marB="0" anchor="b"/>
                </a:tc>
                <a:extLst>
                  <a:ext uri="{0D108BD9-81ED-4DB2-BD59-A6C34878D82A}">
                    <a16:rowId xmlns:a16="http://schemas.microsoft.com/office/drawing/2014/main" val="3085370832"/>
                  </a:ext>
                </a:extLst>
              </a:tr>
            </a:tbl>
          </a:graphicData>
        </a:graphic>
      </p:graphicFrame>
    </p:spTree>
    <p:extLst>
      <p:ext uri="{BB962C8B-B14F-4D97-AF65-F5344CB8AC3E}">
        <p14:creationId xmlns:p14="http://schemas.microsoft.com/office/powerpoint/2010/main" val="3632115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667D-8A57-4F52-91A3-C08A65AE5816}"/>
              </a:ext>
            </a:extLst>
          </p:cNvPr>
          <p:cNvSpPr>
            <a:spLocks noGrp="1"/>
          </p:cNvSpPr>
          <p:nvPr>
            <p:ph type="title"/>
          </p:nvPr>
        </p:nvSpPr>
        <p:spPr/>
        <p:txBody>
          <a:bodyPr/>
          <a:lstStyle/>
          <a:p>
            <a:r>
              <a:rPr lang="en-US" dirty="0"/>
              <a:t>Lightbulbs</a:t>
            </a:r>
          </a:p>
        </p:txBody>
      </p:sp>
      <p:sp>
        <p:nvSpPr>
          <p:cNvPr id="3" name="Content Placeholder 2">
            <a:extLst>
              <a:ext uri="{FF2B5EF4-FFF2-40B4-BE49-F238E27FC236}">
                <a16:creationId xmlns:a16="http://schemas.microsoft.com/office/drawing/2014/main" id="{4AE4BD81-6027-46E1-9369-32B6574E3352}"/>
              </a:ext>
            </a:extLst>
          </p:cNvPr>
          <p:cNvSpPr>
            <a:spLocks noGrp="1"/>
          </p:cNvSpPr>
          <p:nvPr>
            <p:ph sz="half" idx="1"/>
          </p:nvPr>
        </p:nvSpPr>
        <p:spPr>
          <a:xfrm>
            <a:off x="428624" y="1500188"/>
            <a:ext cx="8204387" cy="2139483"/>
          </a:xfrm>
        </p:spPr>
        <p:txBody>
          <a:bodyPr/>
          <a:lstStyle/>
          <a:p>
            <a:r>
              <a:rPr lang="en-US" dirty="0"/>
              <a:t>All bulbs cost more to operate than to purchase </a:t>
            </a:r>
          </a:p>
          <a:p>
            <a:r>
              <a:rPr lang="en-US" dirty="0"/>
              <a:t>Upgrades save money over only a few months of use</a:t>
            </a:r>
          </a:p>
          <a:p>
            <a:r>
              <a:rPr lang="en-US" dirty="0"/>
              <a:t>Some  efficiency programs provide new bulbs for free!</a:t>
            </a:r>
          </a:p>
        </p:txBody>
      </p:sp>
      <p:pic>
        <p:nvPicPr>
          <p:cNvPr id="6" name="Picture 5" descr="One lit bulb amounst many unlit bulbs">
            <a:extLst>
              <a:ext uri="{FF2B5EF4-FFF2-40B4-BE49-F238E27FC236}">
                <a16:creationId xmlns:a16="http://schemas.microsoft.com/office/drawing/2014/main" id="{B4C66546-679C-4808-B413-77509B318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429000"/>
            <a:ext cx="4069976" cy="2825931"/>
          </a:xfrm>
          <a:prstGeom prst="rect">
            <a:avLst/>
          </a:prstGeom>
        </p:spPr>
      </p:pic>
    </p:spTree>
    <p:extLst>
      <p:ext uri="{BB962C8B-B14F-4D97-AF65-F5344CB8AC3E}">
        <p14:creationId xmlns:p14="http://schemas.microsoft.com/office/powerpoint/2010/main" val="3018406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8FCC2-60D6-4AAF-BBD4-BCB1B397F577}"/>
              </a:ext>
            </a:extLst>
          </p:cNvPr>
          <p:cNvSpPr>
            <a:spLocks noGrp="1"/>
          </p:cNvSpPr>
          <p:nvPr>
            <p:ph type="title"/>
          </p:nvPr>
        </p:nvSpPr>
        <p:spPr/>
        <p:txBody>
          <a:bodyPr/>
          <a:lstStyle/>
          <a:p>
            <a:r>
              <a:rPr lang="en-US" dirty="0"/>
              <a:t>Electrical Utility:  Discussion:</a:t>
            </a:r>
          </a:p>
        </p:txBody>
      </p:sp>
      <p:sp>
        <p:nvSpPr>
          <p:cNvPr id="4" name="Content Placeholder 3">
            <a:extLst>
              <a:ext uri="{FF2B5EF4-FFF2-40B4-BE49-F238E27FC236}">
                <a16:creationId xmlns:a16="http://schemas.microsoft.com/office/drawing/2014/main" id="{26A03566-71F7-406A-93E3-26B0DDDBB951}"/>
              </a:ext>
            </a:extLst>
          </p:cNvPr>
          <p:cNvSpPr>
            <a:spLocks noGrp="1"/>
          </p:cNvSpPr>
          <p:nvPr>
            <p:ph sz="half" idx="2"/>
          </p:nvPr>
        </p:nvSpPr>
        <p:spPr>
          <a:xfrm>
            <a:off x="537882" y="1004047"/>
            <a:ext cx="7605993" cy="4739231"/>
          </a:xfrm>
        </p:spPr>
        <p:txBody>
          <a:bodyPr/>
          <a:lstStyle/>
          <a:p>
            <a:r>
              <a:rPr lang="en-US" dirty="0"/>
              <a:t>How do you feel about the electrical utility?</a:t>
            </a:r>
          </a:p>
          <a:p>
            <a:endParaRPr lang="en-US" dirty="0"/>
          </a:p>
          <a:p>
            <a:endParaRPr lang="en-US" dirty="0"/>
          </a:p>
          <a:p>
            <a:r>
              <a:rPr lang="en-US" dirty="0"/>
              <a:t>What would you like to see from the electrical utility?</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62484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1A59-6BBF-4AE3-9DAE-2D02AF25DFA4}"/>
              </a:ext>
            </a:extLst>
          </p:cNvPr>
          <p:cNvSpPr>
            <a:spLocks noGrp="1"/>
          </p:cNvSpPr>
          <p:nvPr>
            <p:ph type="title"/>
          </p:nvPr>
        </p:nvSpPr>
        <p:spPr>
          <a:xfrm>
            <a:off x="148589" y="70872"/>
            <a:ext cx="4903701" cy="675204"/>
          </a:xfrm>
        </p:spPr>
        <p:txBody>
          <a:bodyPr/>
          <a:lstStyle/>
          <a:p>
            <a:r>
              <a:rPr lang="en-US" dirty="0"/>
              <a:t>Term 1: English Communication 1</a:t>
            </a:r>
          </a:p>
        </p:txBody>
      </p:sp>
      <p:sp>
        <p:nvSpPr>
          <p:cNvPr id="3" name="Content Placeholder 2">
            <a:extLst>
              <a:ext uri="{FF2B5EF4-FFF2-40B4-BE49-F238E27FC236}">
                <a16:creationId xmlns:a16="http://schemas.microsoft.com/office/drawing/2014/main" id="{B16BFCDC-0497-48F5-AE43-A53F5B9B5CFE}"/>
              </a:ext>
            </a:extLst>
          </p:cNvPr>
          <p:cNvSpPr>
            <a:spLocks noGrp="1"/>
          </p:cNvSpPr>
          <p:nvPr>
            <p:ph sz="half" idx="1"/>
          </p:nvPr>
        </p:nvSpPr>
        <p:spPr>
          <a:xfrm>
            <a:off x="249164" y="1250278"/>
            <a:ext cx="8447520" cy="4825781"/>
          </a:xfrm>
        </p:spPr>
        <p:txBody>
          <a:bodyPr/>
          <a:lstStyle/>
          <a:p>
            <a:r>
              <a:rPr lang="en-US" sz="2800" dirty="0"/>
              <a:t>Introduce technical writing</a:t>
            </a:r>
          </a:p>
          <a:p>
            <a:pPr lvl="1"/>
            <a:r>
              <a:rPr lang="en-US" sz="2425" dirty="0"/>
              <a:t>Write about things; descriptive, objective</a:t>
            </a:r>
          </a:p>
          <a:p>
            <a:pPr lvl="1"/>
            <a:r>
              <a:rPr lang="en-US" sz="2425" dirty="0"/>
              <a:t>Business correspondence (email, invoices, estimates…)</a:t>
            </a:r>
          </a:p>
          <a:p>
            <a:pPr lvl="1"/>
            <a:r>
              <a:rPr lang="en-US" sz="2425" dirty="0"/>
              <a:t>Break informal social media habits</a:t>
            </a:r>
          </a:p>
          <a:p>
            <a:r>
              <a:rPr lang="en-US" sz="2800" dirty="0"/>
              <a:t>Introduce oral presentations and critical thinking</a:t>
            </a:r>
          </a:p>
          <a:p>
            <a:pPr lvl="1"/>
            <a:r>
              <a:rPr lang="en-US" sz="2425" dirty="0"/>
              <a:t>The RE and EE industry has to explain a lot of new things </a:t>
            </a:r>
          </a:p>
          <a:p>
            <a:pPr lvl="1"/>
            <a:r>
              <a:rPr lang="en-US" sz="2425" dirty="0"/>
              <a:t>Practitioners need to be clear and persuasive </a:t>
            </a:r>
          </a:p>
          <a:p>
            <a:r>
              <a:rPr lang="en-US" sz="2800" b="1" i="1" u="sng" dirty="0"/>
              <a:t>Develop</a:t>
            </a:r>
            <a:r>
              <a:rPr lang="en-US" sz="2800" u="sng" dirty="0"/>
              <a:t> </a:t>
            </a:r>
            <a:r>
              <a:rPr lang="en-US" sz="2800" b="1" i="1" u="sng" dirty="0"/>
              <a:t>interpersonal communications skills required of technical professionals in the workplace</a:t>
            </a:r>
          </a:p>
          <a:p>
            <a:pPr lvl="1"/>
            <a:r>
              <a:rPr lang="en-US" sz="2425" dirty="0"/>
              <a:t>Practitioners need to be trusted</a:t>
            </a:r>
          </a:p>
          <a:p>
            <a:endParaRPr lang="en-US" dirty="0"/>
          </a:p>
          <a:p>
            <a:endParaRPr lang="en-US" dirty="0"/>
          </a:p>
        </p:txBody>
      </p:sp>
      <p:pic>
        <p:nvPicPr>
          <p:cNvPr id="5" name="Picture 4" descr="Woman signing contract">
            <a:extLst>
              <a:ext uri="{FF2B5EF4-FFF2-40B4-BE49-F238E27FC236}">
                <a16:creationId xmlns:a16="http://schemas.microsoft.com/office/drawing/2014/main" id="{6002FAB5-715E-42F5-8540-71DBB39AC983}"/>
              </a:ext>
            </a:extLst>
          </p:cNvPr>
          <p:cNvPicPr>
            <a:picLocks noChangeAspect="1"/>
          </p:cNvPicPr>
          <p:nvPr/>
        </p:nvPicPr>
        <p:blipFill rotWithShape="1">
          <a:blip r:embed="rId2">
            <a:extLst>
              <a:ext uri="{28A0092B-C50C-407E-A947-70E740481C1C}">
                <a14:useLocalDpi xmlns:a14="http://schemas.microsoft.com/office/drawing/2010/main" val="0"/>
              </a:ext>
            </a:extLst>
          </a:blip>
          <a:srcRect t="27109" b="18626"/>
          <a:stretch/>
        </p:blipFill>
        <p:spPr>
          <a:xfrm>
            <a:off x="5144065" y="117961"/>
            <a:ext cx="3851346" cy="1392964"/>
          </a:xfrm>
          <a:prstGeom prst="rect">
            <a:avLst/>
          </a:prstGeom>
        </p:spPr>
      </p:pic>
    </p:spTree>
    <p:extLst>
      <p:ext uri="{BB962C8B-B14F-4D97-AF65-F5344CB8AC3E}">
        <p14:creationId xmlns:p14="http://schemas.microsoft.com/office/powerpoint/2010/main" val="1087332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Electric Utility </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377349" y="4260479"/>
            <a:ext cx="7924641" cy="2454085"/>
          </a:xfrm>
        </p:spPr>
        <p:txBody>
          <a:bodyPr/>
          <a:lstStyle/>
          <a:p>
            <a:r>
              <a:rPr lang="en-US" dirty="0"/>
              <a:t>Majority owned by the government of Belize</a:t>
            </a:r>
          </a:p>
          <a:p>
            <a:pPr lvl="1"/>
            <a:r>
              <a:rPr lang="en-US" dirty="0"/>
              <a:t>Minority ownership: Fortis Inc. (Canada)</a:t>
            </a:r>
          </a:p>
          <a:p>
            <a:pPr lvl="1"/>
            <a:r>
              <a:rPr lang="en-US" b="1" dirty="0"/>
              <a:t>Regulated by specific legislation</a:t>
            </a:r>
          </a:p>
          <a:p>
            <a:pPr lvl="1"/>
            <a:r>
              <a:rPr lang="en-US" dirty="0"/>
              <a:t>Regulated by the Public Utility Commission</a:t>
            </a:r>
          </a:p>
          <a:p>
            <a:r>
              <a:rPr lang="en-US" dirty="0"/>
              <a:t>These arrangements are similar around the world</a:t>
            </a:r>
          </a:p>
        </p:txBody>
      </p:sp>
      <p:pic>
        <p:nvPicPr>
          <p:cNvPr id="5" name="Picture 4">
            <a:extLst>
              <a:ext uri="{FF2B5EF4-FFF2-40B4-BE49-F238E27FC236}">
                <a16:creationId xmlns:a16="http://schemas.microsoft.com/office/drawing/2014/main" id="{549229AC-F91B-4B5A-89A1-B094A2211936}"/>
              </a:ext>
            </a:extLst>
          </p:cNvPr>
          <p:cNvPicPr>
            <a:picLocks noChangeAspect="1"/>
          </p:cNvPicPr>
          <p:nvPr/>
        </p:nvPicPr>
        <p:blipFill>
          <a:blip r:embed="rId2"/>
          <a:stretch>
            <a:fillRect/>
          </a:stretch>
        </p:blipFill>
        <p:spPr>
          <a:xfrm>
            <a:off x="148590" y="821376"/>
            <a:ext cx="8153400" cy="3181350"/>
          </a:xfrm>
          <a:prstGeom prst="rect">
            <a:avLst/>
          </a:prstGeom>
        </p:spPr>
      </p:pic>
    </p:spTree>
    <p:extLst>
      <p:ext uri="{BB962C8B-B14F-4D97-AF65-F5344CB8AC3E}">
        <p14:creationId xmlns:p14="http://schemas.microsoft.com/office/powerpoint/2010/main" val="1165848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p:txBody>
          <a:bodyPr/>
          <a:lstStyle/>
          <a:p>
            <a:r>
              <a:rPr lang="en-US" dirty="0"/>
              <a:t>Electrical Utility</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343167" y="893436"/>
            <a:ext cx="5382515" cy="5821421"/>
          </a:xfrm>
        </p:spPr>
        <p:txBody>
          <a:bodyPr/>
          <a:lstStyle/>
          <a:p>
            <a:r>
              <a:rPr lang="en-US" sz="3200" dirty="0"/>
              <a:t>Electricity Utilities</a:t>
            </a:r>
          </a:p>
          <a:p>
            <a:pPr lvl="1"/>
            <a:r>
              <a:rPr lang="en-US" sz="2825" dirty="0"/>
              <a:t>Government oversight</a:t>
            </a:r>
          </a:p>
          <a:p>
            <a:pPr lvl="1"/>
            <a:r>
              <a:rPr lang="en-US" sz="2825" dirty="0"/>
              <a:t>Contentious, consumers lack choice</a:t>
            </a:r>
          </a:p>
          <a:p>
            <a:pPr lvl="1"/>
            <a:r>
              <a:rPr lang="en-US" sz="2825" dirty="0"/>
              <a:t>We all like to complain about our utilities</a:t>
            </a:r>
          </a:p>
          <a:p>
            <a:pPr lvl="1"/>
            <a:r>
              <a:rPr lang="en-US" sz="2825" dirty="0"/>
              <a:t>Utilities are </a:t>
            </a:r>
            <a:r>
              <a:rPr lang="en-US" sz="3200" b="1" i="1" u="sng" dirty="0"/>
              <a:t>useful</a:t>
            </a:r>
          </a:p>
          <a:p>
            <a:r>
              <a:rPr lang="en-US" sz="3200" dirty="0"/>
              <a:t>Rates may vary by customer type</a:t>
            </a:r>
          </a:p>
          <a:p>
            <a:pPr lvl="1"/>
            <a:r>
              <a:rPr lang="en-US" sz="2825" dirty="0"/>
              <a:t>Residential</a:t>
            </a:r>
          </a:p>
          <a:p>
            <a:pPr lvl="1"/>
            <a:r>
              <a:rPr lang="en-US" sz="2825" dirty="0"/>
              <a:t>Commercial…, others</a:t>
            </a:r>
          </a:p>
        </p:txBody>
      </p:sp>
      <p:pic>
        <p:nvPicPr>
          <p:cNvPr id="1026" name="Picture 2">
            <a:extLst>
              <a:ext uri="{FF2B5EF4-FFF2-40B4-BE49-F238E27FC236}">
                <a16:creationId xmlns:a16="http://schemas.microsoft.com/office/drawing/2014/main" id="{639AAAB7-02E3-4B6B-A655-BD5038C1A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034" y="143142"/>
            <a:ext cx="3036376" cy="657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05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p:txBody>
          <a:bodyPr/>
          <a:lstStyle/>
          <a:p>
            <a:r>
              <a:rPr lang="en-US" dirty="0"/>
              <a:t>Electrical Utility</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343167" y="893436"/>
            <a:ext cx="5382515" cy="5821421"/>
          </a:xfrm>
        </p:spPr>
        <p:txBody>
          <a:bodyPr/>
          <a:lstStyle/>
          <a:p>
            <a:r>
              <a:rPr lang="en-US" sz="3200" dirty="0"/>
              <a:t>Rates based on usage</a:t>
            </a:r>
          </a:p>
          <a:p>
            <a:pPr lvl="1"/>
            <a:r>
              <a:rPr lang="en-US" sz="2825" dirty="0"/>
              <a:t>Quantity used (kWhr)</a:t>
            </a:r>
          </a:p>
          <a:p>
            <a:pPr lvl="1"/>
            <a:r>
              <a:rPr lang="en-US" sz="2825" dirty="0"/>
              <a:t>Limits may trigger increase or decrease</a:t>
            </a:r>
          </a:p>
          <a:p>
            <a:pPr lvl="1"/>
            <a:r>
              <a:rPr lang="en-US" sz="2825" dirty="0"/>
              <a:t>Peak demand (kW)</a:t>
            </a:r>
          </a:p>
          <a:p>
            <a:pPr lvl="1"/>
            <a:r>
              <a:rPr lang="en-US" sz="2825" dirty="0"/>
              <a:t>Service charges, surcharges, taxes</a:t>
            </a:r>
          </a:p>
          <a:p>
            <a:pPr lvl="1"/>
            <a:r>
              <a:rPr lang="en-US" sz="2825" dirty="0"/>
              <a:t>Billing period?</a:t>
            </a:r>
          </a:p>
          <a:p>
            <a:r>
              <a:rPr lang="en-US" dirty="0"/>
              <a:t>https://www.bel.com.bz/Rate_Schedule.aspx</a:t>
            </a:r>
          </a:p>
        </p:txBody>
      </p:sp>
      <p:pic>
        <p:nvPicPr>
          <p:cNvPr id="1026" name="Picture 2">
            <a:extLst>
              <a:ext uri="{FF2B5EF4-FFF2-40B4-BE49-F238E27FC236}">
                <a16:creationId xmlns:a16="http://schemas.microsoft.com/office/drawing/2014/main" id="{639AAAB7-02E3-4B6B-A655-BD5038C1A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034" y="143142"/>
            <a:ext cx="3036376" cy="657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84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7D937-9CDA-46F8-BB3D-D1810C4218E4}"/>
              </a:ext>
            </a:extLst>
          </p:cNvPr>
          <p:cNvSpPr>
            <a:spLocks noGrp="1"/>
          </p:cNvSpPr>
          <p:nvPr>
            <p:ph type="title"/>
          </p:nvPr>
        </p:nvSpPr>
        <p:spPr/>
        <p:txBody>
          <a:bodyPr/>
          <a:lstStyle/>
          <a:p>
            <a:r>
              <a:rPr lang="en-US" dirty="0"/>
              <a:t>Current listed rates / tariffs:</a:t>
            </a:r>
          </a:p>
        </p:txBody>
      </p:sp>
      <p:pic>
        <p:nvPicPr>
          <p:cNvPr id="5" name="Picture 2">
            <a:extLst>
              <a:ext uri="{FF2B5EF4-FFF2-40B4-BE49-F238E27FC236}">
                <a16:creationId xmlns:a16="http://schemas.microsoft.com/office/drawing/2014/main" id="{419F29F6-EB83-4BCD-85B7-12965E31B79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6245" b="52582"/>
          <a:stretch/>
        </p:blipFill>
        <p:spPr bwMode="auto">
          <a:xfrm>
            <a:off x="0" y="668339"/>
            <a:ext cx="9174346" cy="618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483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44FC-6E8E-451E-88BD-18A6F8B144DD}"/>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521DD3FB-C008-4235-B75E-E27E8C653AB4}"/>
              </a:ext>
            </a:extLst>
          </p:cNvPr>
          <p:cNvSpPr>
            <a:spLocks noGrp="1"/>
          </p:cNvSpPr>
          <p:nvPr>
            <p:ph sz="half" idx="2"/>
          </p:nvPr>
        </p:nvSpPr>
        <p:spPr/>
        <p:txBody>
          <a:bodyPr/>
          <a:lstStyle/>
          <a:p>
            <a:endParaRPr lang="en-US" dirty="0"/>
          </a:p>
        </p:txBody>
      </p:sp>
      <p:pic>
        <p:nvPicPr>
          <p:cNvPr id="5" name="Picture 2">
            <a:extLst>
              <a:ext uri="{FF2B5EF4-FFF2-40B4-BE49-F238E27FC236}">
                <a16:creationId xmlns:a16="http://schemas.microsoft.com/office/drawing/2014/main" id="{8CDF990D-0F51-4995-B365-78466C55FB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106" b="18824"/>
          <a:stretch/>
        </p:blipFill>
        <p:spPr bwMode="auto">
          <a:xfrm>
            <a:off x="0" y="-2405"/>
            <a:ext cx="9144000" cy="674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34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2A33-8A94-4F31-B089-C2F0CC14C2C8}"/>
              </a:ext>
            </a:extLst>
          </p:cNvPr>
          <p:cNvSpPr>
            <a:spLocks noGrp="1"/>
          </p:cNvSpPr>
          <p:nvPr>
            <p:ph type="title"/>
          </p:nvPr>
        </p:nvSpPr>
        <p:spPr/>
        <p:txBody>
          <a:bodyPr/>
          <a:lstStyle/>
          <a:p>
            <a:r>
              <a:rPr lang="en-US" dirty="0"/>
              <a:t>Streetlighting</a:t>
            </a:r>
          </a:p>
        </p:txBody>
      </p:sp>
      <p:sp>
        <p:nvSpPr>
          <p:cNvPr id="3" name="Content Placeholder 2">
            <a:extLst>
              <a:ext uri="{FF2B5EF4-FFF2-40B4-BE49-F238E27FC236}">
                <a16:creationId xmlns:a16="http://schemas.microsoft.com/office/drawing/2014/main" id="{CAC5DF50-6682-41E1-B701-52FBF44E08ED}"/>
              </a:ext>
            </a:extLst>
          </p:cNvPr>
          <p:cNvSpPr>
            <a:spLocks noGrp="1"/>
          </p:cNvSpPr>
          <p:nvPr>
            <p:ph sz="half" idx="1"/>
          </p:nvPr>
        </p:nvSpPr>
        <p:spPr>
          <a:xfrm>
            <a:off x="148590" y="746076"/>
            <a:ext cx="6200273" cy="5962373"/>
          </a:xfrm>
        </p:spPr>
        <p:txBody>
          <a:bodyPr/>
          <a:lstStyle/>
          <a:p>
            <a:r>
              <a:rPr lang="en-US" dirty="0"/>
              <a:t>Often un-metered</a:t>
            </a:r>
          </a:p>
          <a:p>
            <a:pPr lvl="1"/>
            <a:r>
              <a:rPr lang="en-US" dirty="0"/>
              <a:t>counted and power consumption estimated</a:t>
            </a:r>
          </a:p>
          <a:p>
            <a:pPr lvl="1"/>
            <a:r>
              <a:rPr lang="en-US" dirty="0"/>
              <a:t>Costs typically carried by the local community government</a:t>
            </a:r>
          </a:p>
          <a:p>
            <a:r>
              <a:rPr lang="en-US" dirty="0"/>
              <a:t>Incandescent, mercury vapour and sodium vapour are high energy users</a:t>
            </a:r>
          </a:p>
          <a:p>
            <a:pPr lvl="1"/>
            <a:r>
              <a:rPr lang="en-US" dirty="0"/>
              <a:t>require frequent replacement</a:t>
            </a:r>
          </a:p>
          <a:p>
            <a:r>
              <a:rPr lang="en-US" dirty="0"/>
              <a:t>LED lights use less energy and last longer</a:t>
            </a:r>
          </a:p>
          <a:p>
            <a:pPr lvl="1"/>
            <a:r>
              <a:rPr lang="en-US" dirty="0"/>
              <a:t>Savings in energy and service labour</a:t>
            </a:r>
          </a:p>
          <a:p>
            <a:pPr lvl="1"/>
            <a:r>
              <a:rPr lang="en-US" dirty="0"/>
              <a:t>expect 60% less energy, 2 X life</a:t>
            </a:r>
          </a:p>
          <a:p>
            <a:r>
              <a:rPr lang="en-US" dirty="0"/>
              <a:t>Work with local suppliers to establish specific details</a:t>
            </a:r>
          </a:p>
          <a:p>
            <a:endParaRPr lang="en-US" dirty="0"/>
          </a:p>
        </p:txBody>
      </p:sp>
      <p:pic>
        <p:nvPicPr>
          <p:cNvPr id="6" name="Picture 5" descr="Dark empty alley streetlight in the distance">
            <a:extLst>
              <a:ext uri="{FF2B5EF4-FFF2-40B4-BE49-F238E27FC236}">
                <a16:creationId xmlns:a16="http://schemas.microsoft.com/office/drawing/2014/main" id="{ABD99620-DD04-433B-BFC2-09F25646EC09}"/>
              </a:ext>
            </a:extLst>
          </p:cNvPr>
          <p:cNvPicPr>
            <a:picLocks noChangeAspect="1"/>
          </p:cNvPicPr>
          <p:nvPr/>
        </p:nvPicPr>
        <p:blipFill rotWithShape="1">
          <a:blip r:embed="rId2">
            <a:extLst>
              <a:ext uri="{28A0092B-C50C-407E-A947-70E740481C1C}">
                <a14:useLocalDpi xmlns:a14="http://schemas.microsoft.com/office/drawing/2010/main" val="0"/>
              </a:ext>
            </a:extLst>
          </a:blip>
          <a:srcRect l="39345" r="22804"/>
          <a:stretch/>
        </p:blipFill>
        <p:spPr>
          <a:xfrm>
            <a:off x="6348863" y="201538"/>
            <a:ext cx="2612363" cy="4601198"/>
          </a:xfrm>
          <a:prstGeom prst="rect">
            <a:avLst/>
          </a:prstGeom>
        </p:spPr>
      </p:pic>
    </p:spTree>
    <p:extLst>
      <p:ext uri="{BB962C8B-B14F-4D97-AF65-F5344CB8AC3E}">
        <p14:creationId xmlns:p14="http://schemas.microsoft.com/office/powerpoint/2010/main" val="637804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2A33-8A94-4F31-B089-C2F0CC14C2C8}"/>
              </a:ext>
            </a:extLst>
          </p:cNvPr>
          <p:cNvSpPr>
            <a:spLocks noGrp="1"/>
          </p:cNvSpPr>
          <p:nvPr>
            <p:ph type="title"/>
          </p:nvPr>
        </p:nvSpPr>
        <p:spPr/>
        <p:txBody>
          <a:bodyPr/>
          <a:lstStyle/>
          <a:p>
            <a:r>
              <a:rPr lang="en-US" dirty="0"/>
              <a:t>BEL bill</a:t>
            </a:r>
          </a:p>
        </p:txBody>
      </p:sp>
      <p:sp>
        <p:nvSpPr>
          <p:cNvPr id="3" name="Content Placeholder 2">
            <a:extLst>
              <a:ext uri="{FF2B5EF4-FFF2-40B4-BE49-F238E27FC236}">
                <a16:creationId xmlns:a16="http://schemas.microsoft.com/office/drawing/2014/main" id="{CAC5DF50-6682-41E1-B701-52FBF44E08ED}"/>
              </a:ext>
            </a:extLst>
          </p:cNvPr>
          <p:cNvSpPr>
            <a:spLocks noGrp="1"/>
          </p:cNvSpPr>
          <p:nvPr>
            <p:ph sz="half" idx="1"/>
          </p:nvPr>
        </p:nvSpPr>
        <p:spPr>
          <a:xfrm>
            <a:off x="148591" y="746076"/>
            <a:ext cx="4709162" cy="5962373"/>
          </a:xfrm>
        </p:spPr>
        <p:txBody>
          <a:bodyPr/>
          <a:lstStyle/>
          <a:p>
            <a:r>
              <a:rPr lang="en-US" dirty="0"/>
              <a:t>Customer info</a:t>
            </a:r>
          </a:p>
          <a:p>
            <a:pPr lvl="1"/>
            <a:r>
              <a:rPr lang="en-US" dirty="0"/>
              <a:t>Number, account, etc.</a:t>
            </a:r>
          </a:p>
          <a:p>
            <a:pPr lvl="1"/>
            <a:r>
              <a:rPr lang="en-US" dirty="0"/>
              <a:t>Account type (rate)</a:t>
            </a:r>
          </a:p>
          <a:p>
            <a:r>
              <a:rPr lang="en-US" dirty="0"/>
              <a:t>Meter information</a:t>
            </a:r>
          </a:p>
          <a:p>
            <a:pPr lvl="1"/>
            <a:r>
              <a:rPr lang="en-US" dirty="0"/>
              <a:t>Previous and present reading</a:t>
            </a:r>
          </a:p>
          <a:p>
            <a:pPr lvl="1"/>
            <a:r>
              <a:rPr lang="en-US" dirty="0"/>
              <a:t>Units and factors</a:t>
            </a:r>
          </a:p>
          <a:p>
            <a:pPr lvl="1"/>
            <a:r>
              <a:rPr lang="en-US" dirty="0"/>
              <a:t>History</a:t>
            </a:r>
          </a:p>
          <a:p>
            <a:r>
              <a:rPr lang="en-US" dirty="0"/>
              <a:t>Dollars and cents </a:t>
            </a:r>
          </a:p>
          <a:p>
            <a:pPr lvl="1"/>
            <a:r>
              <a:rPr lang="en-US" dirty="0"/>
              <a:t>Energy consumption charge</a:t>
            </a:r>
          </a:p>
          <a:p>
            <a:pPr lvl="1"/>
            <a:r>
              <a:rPr lang="en-US" dirty="0"/>
              <a:t>Other charges and adjustments</a:t>
            </a:r>
          </a:p>
          <a:p>
            <a:pPr lvl="1"/>
            <a:r>
              <a:rPr lang="en-US" dirty="0"/>
              <a:t>Tax</a:t>
            </a:r>
          </a:p>
          <a:p>
            <a:r>
              <a:rPr lang="en-US" dirty="0"/>
              <a:t>Different for different account types</a:t>
            </a:r>
          </a:p>
        </p:txBody>
      </p:sp>
      <p:pic>
        <p:nvPicPr>
          <p:cNvPr id="5" name="Picture 4" descr="Table&#10;&#10;Description automatically generated">
            <a:extLst>
              <a:ext uri="{FF2B5EF4-FFF2-40B4-BE49-F238E27FC236}">
                <a16:creationId xmlns:a16="http://schemas.microsoft.com/office/drawing/2014/main" id="{5DC1D13B-A9B8-4C30-A62A-B243D4A9C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627" y="0"/>
            <a:ext cx="4163373" cy="6858000"/>
          </a:xfrm>
          <a:prstGeom prst="rect">
            <a:avLst/>
          </a:prstGeom>
        </p:spPr>
      </p:pic>
    </p:spTree>
    <p:extLst>
      <p:ext uri="{BB962C8B-B14F-4D97-AF65-F5344CB8AC3E}">
        <p14:creationId xmlns:p14="http://schemas.microsoft.com/office/powerpoint/2010/main" val="1110386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7BFD-C5E8-48B6-86F8-168378D92F17}"/>
              </a:ext>
            </a:extLst>
          </p:cNvPr>
          <p:cNvSpPr>
            <a:spLocks noGrp="1"/>
          </p:cNvSpPr>
          <p:nvPr>
            <p:ph type="title"/>
          </p:nvPr>
        </p:nvSpPr>
        <p:spPr/>
        <p:txBody>
          <a:bodyPr/>
          <a:lstStyle/>
          <a:p>
            <a:r>
              <a:rPr lang="en-US" dirty="0"/>
              <a:t>Stretch Break: 5 minutes</a:t>
            </a:r>
          </a:p>
        </p:txBody>
      </p:sp>
      <p:sp>
        <p:nvSpPr>
          <p:cNvPr id="3" name="Content Placeholder 2">
            <a:extLst>
              <a:ext uri="{FF2B5EF4-FFF2-40B4-BE49-F238E27FC236}">
                <a16:creationId xmlns:a16="http://schemas.microsoft.com/office/drawing/2014/main" id="{88040D2A-4E79-4EB0-A720-65F8D59CED20}"/>
              </a:ext>
            </a:extLst>
          </p:cNvPr>
          <p:cNvSpPr>
            <a:spLocks noGrp="1"/>
          </p:cNvSpPr>
          <p:nvPr>
            <p:ph sz="half" idx="1"/>
          </p:nvPr>
        </p:nvSpPr>
        <p:spPr>
          <a:xfrm>
            <a:off x="428625" y="1120588"/>
            <a:ext cx="7510418" cy="4622690"/>
          </a:xfrm>
        </p:spPr>
        <p:txBody>
          <a:bodyPr/>
          <a:lstStyle/>
          <a:p>
            <a:r>
              <a:rPr lang="en-US" dirty="0"/>
              <a:t>If you can, post a picture of an appliance label in the chat</a:t>
            </a:r>
          </a:p>
          <a:p>
            <a:endParaRPr lang="en-US" dirty="0"/>
          </a:p>
          <a:p>
            <a:pPr marL="0" indent="0">
              <a:buNone/>
            </a:pPr>
            <a:endParaRPr lang="en-US" dirty="0"/>
          </a:p>
        </p:txBody>
      </p:sp>
    </p:spTree>
    <p:extLst>
      <p:ext uri="{BB962C8B-B14F-4D97-AF65-F5344CB8AC3E}">
        <p14:creationId xmlns:p14="http://schemas.microsoft.com/office/powerpoint/2010/main" val="2454763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Electric Utility Efficiency Programs</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377349" y="4260480"/>
            <a:ext cx="7924641" cy="2259962"/>
          </a:xfrm>
        </p:spPr>
        <p:txBody>
          <a:bodyPr/>
          <a:lstStyle/>
          <a:p>
            <a:r>
              <a:rPr lang="en-US" dirty="0"/>
              <a:t>Electricity Utilities often have efficiency programs</a:t>
            </a:r>
          </a:p>
          <a:p>
            <a:pPr lvl="1"/>
            <a:r>
              <a:rPr lang="en-US" dirty="0"/>
              <a:t>Good practice not to waste electricity</a:t>
            </a:r>
          </a:p>
          <a:p>
            <a:pPr lvl="1"/>
            <a:r>
              <a:rPr lang="en-US" dirty="0"/>
              <a:t>Reduces costs but also </a:t>
            </a:r>
            <a:r>
              <a:rPr lang="en-US" b="1" i="1" u="sng" dirty="0"/>
              <a:t>sales</a:t>
            </a:r>
          </a:p>
          <a:p>
            <a:pPr lvl="1"/>
            <a:r>
              <a:rPr lang="en-US" dirty="0"/>
              <a:t>Called DSM</a:t>
            </a:r>
          </a:p>
          <a:p>
            <a:pPr lvl="2"/>
            <a:r>
              <a:rPr lang="en-US" dirty="0"/>
              <a:t>Demand Side Management</a:t>
            </a:r>
          </a:p>
        </p:txBody>
      </p:sp>
      <p:pic>
        <p:nvPicPr>
          <p:cNvPr id="5" name="Picture 4">
            <a:extLst>
              <a:ext uri="{FF2B5EF4-FFF2-40B4-BE49-F238E27FC236}">
                <a16:creationId xmlns:a16="http://schemas.microsoft.com/office/drawing/2014/main" id="{549229AC-F91B-4B5A-89A1-B094A2211936}"/>
              </a:ext>
            </a:extLst>
          </p:cNvPr>
          <p:cNvPicPr>
            <a:picLocks noChangeAspect="1"/>
          </p:cNvPicPr>
          <p:nvPr/>
        </p:nvPicPr>
        <p:blipFill>
          <a:blip r:embed="rId2"/>
          <a:stretch>
            <a:fillRect/>
          </a:stretch>
        </p:blipFill>
        <p:spPr>
          <a:xfrm>
            <a:off x="148590" y="821376"/>
            <a:ext cx="8153400" cy="3181350"/>
          </a:xfrm>
          <a:prstGeom prst="rect">
            <a:avLst/>
          </a:prstGeom>
        </p:spPr>
      </p:pic>
    </p:spTree>
    <p:extLst>
      <p:ext uri="{BB962C8B-B14F-4D97-AF65-F5344CB8AC3E}">
        <p14:creationId xmlns:p14="http://schemas.microsoft.com/office/powerpoint/2010/main" val="1184361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Lighting Advice</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282011" y="854579"/>
            <a:ext cx="7802310" cy="3290131"/>
          </a:xfrm>
        </p:spPr>
        <p:txBody>
          <a:bodyPr/>
          <a:lstStyle/>
          <a:p>
            <a:r>
              <a:rPr lang="en-US" sz="2400" dirty="0"/>
              <a:t>Turn off any lights you don’t need, but make sure you have enough lighting on stairs and hallways.</a:t>
            </a:r>
          </a:p>
          <a:p>
            <a:r>
              <a:rPr lang="en-US" sz="2400" dirty="0"/>
              <a:t>Use Compact Fluorescent bulbs. They burn 75% less electricity than regular incandescent light bulbs (yellow light)</a:t>
            </a:r>
          </a:p>
          <a:p>
            <a:r>
              <a:rPr lang="en-US" sz="2400" dirty="0"/>
              <a:t>Consider how much light you need and see if you can take out one or two bulbs from a multiple light fitting.</a:t>
            </a:r>
          </a:p>
        </p:txBody>
      </p:sp>
    </p:spTree>
    <p:extLst>
      <p:ext uri="{BB962C8B-B14F-4D97-AF65-F5344CB8AC3E}">
        <p14:creationId xmlns:p14="http://schemas.microsoft.com/office/powerpoint/2010/main" val="27428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1A59-6BBF-4AE3-9DAE-2D02AF25DFA4}"/>
              </a:ext>
            </a:extLst>
          </p:cNvPr>
          <p:cNvSpPr>
            <a:spLocks noGrp="1"/>
          </p:cNvSpPr>
          <p:nvPr>
            <p:ph type="title"/>
          </p:nvPr>
        </p:nvSpPr>
        <p:spPr>
          <a:xfrm>
            <a:off x="148589" y="70872"/>
            <a:ext cx="4903701" cy="675204"/>
          </a:xfrm>
        </p:spPr>
        <p:txBody>
          <a:bodyPr/>
          <a:lstStyle/>
          <a:p>
            <a:r>
              <a:rPr lang="en-US" dirty="0"/>
              <a:t>Term 1: English Communication 1</a:t>
            </a:r>
          </a:p>
        </p:txBody>
      </p:sp>
      <p:sp>
        <p:nvSpPr>
          <p:cNvPr id="3" name="Content Placeholder 2">
            <a:extLst>
              <a:ext uri="{FF2B5EF4-FFF2-40B4-BE49-F238E27FC236}">
                <a16:creationId xmlns:a16="http://schemas.microsoft.com/office/drawing/2014/main" id="{B16BFCDC-0497-48F5-AE43-A53F5B9B5CFE}"/>
              </a:ext>
            </a:extLst>
          </p:cNvPr>
          <p:cNvSpPr>
            <a:spLocks noGrp="1"/>
          </p:cNvSpPr>
          <p:nvPr>
            <p:ph sz="half" idx="1"/>
          </p:nvPr>
        </p:nvSpPr>
        <p:spPr>
          <a:xfrm>
            <a:off x="148589" y="1510925"/>
            <a:ext cx="8846822" cy="4825781"/>
          </a:xfrm>
        </p:spPr>
        <p:txBody>
          <a:bodyPr/>
          <a:lstStyle/>
          <a:p>
            <a:r>
              <a:rPr lang="en-US" sz="2800" dirty="0"/>
              <a:t>Identify personal characteristics which impact academic and career success</a:t>
            </a:r>
          </a:p>
          <a:p>
            <a:pPr lvl="1"/>
            <a:r>
              <a:rPr lang="en-US" sz="2425" dirty="0"/>
              <a:t>Industry wants self aware employees</a:t>
            </a:r>
          </a:p>
          <a:p>
            <a:r>
              <a:rPr lang="en-US" sz="2800" dirty="0"/>
              <a:t>Identify the elements of English grammar </a:t>
            </a:r>
          </a:p>
          <a:p>
            <a:pPr lvl="1"/>
            <a:r>
              <a:rPr lang="en-US" sz="2425" dirty="0"/>
              <a:t>Capitalization, punctuation, grammar</a:t>
            </a:r>
          </a:p>
          <a:p>
            <a:pPr lvl="1"/>
            <a:r>
              <a:rPr lang="en-US" sz="2425" dirty="0"/>
              <a:t>More bad habits from social media </a:t>
            </a:r>
          </a:p>
          <a:p>
            <a:r>
              <a:rPr lang="en-US" sz="2800" dirty="0"/>
              <a:t>Describe technical terms clearly and concisely in grammatically correct sentences</a:t>
            </a:r>
          </a:p>
          <a:p>
            <a:pPr lvl="1"/>
            <a:r>
              <a:rPr lang="en-US" sz="2425" dirty="0"/>
              <a:t>Explain acronyms</a:t>
            </a:r>
          </a:p>
          <a:p>
            <a:r>
              <a:rPr lang="en-US" sz="2800" b="1" i="1" u="sng" dirty="0"/>
              <a:t>Comprehend written technical content</a:t>
            </a:r>
            <a:r>
              <a:rPr lang="en-US" sz="2800" u="sng" dirty="0"/>
              <a:t> </a:t>
            </a:r>
          </a:p>
          <a:p>
            <a:pPr lvl="1"/>
            <a:r>
              <a:rPr lang="en-US" sz="2425" dirty="0"/>
              <a:t>New equipment, changes frequently, interconnected</a:t>
            </a:r>
          </a:p>
          <a:p>
            <a:endParaRPr lang="en-US" dirty="0"/>
          </a:p>
          <a:p>
            <a:endParaRPr lang="en-US" dirty="0"/>
          </a:p>
        </p:txBody>
      </p:sp>
      <p:pic>
        <p:nvPicPr>
          <p:cNvPr id="5" name="Picture 4" descr="Woman signing contract">
            <a:extLst>
              <a:ext uri="{FF2B5EF4-FFF2-40B4-BE49-F238E27FC236}">
                <a16:creationId xmlns:a16="http://schemas.microsoft.com/office/drawing/2014/main" id="{6002FAB5-715E-42F5-8540-71DBB39AC983}"/>
              </a:ext>
            </a:extLst>
          </p:cNvPr>
          <p:cNvPicPr>
            <a:picLocks noChangeAspect="1"/>
          </p:cNvPicPr>
          <p:nvPr/>
        </p:nvPicPr>
        <p:blipFill rotWithShape="1">
          <a:blip r:embed="rId2">
            <a:extLst>
              <a:ext uri="{28A0092B-C50C-407E-A947-70E740481C1C}">
                <a14:useLocalDpi xmlns:a14="http://schemas.microsoft.com/office/drawing/2010/main" val="0"/>
              </a:ext>
            </a:extLst>
          </a:blip>
          <a:srcRect t="27109" b="18626"/>
          <a:stretch/>
        </p:blipFill>
        <p:spPr>
          <a:xfrm>
            <a:off x="5144065" y="117961"/>
            <a:ext cx="3851346" cy="1392964"/>
          </a:xfrm>
          <a:prstGeom prst="rect">
            <a:avLst/>
          </a:prstGeom>
        </p:spPr>
      </p:pic>
    </p:spTree>
    <p:extLst>
      <p:ext uri="{BB962C8B-B14F-4D97-AF65-F5344CB8AC3E}">
        <p14:creationId xmlns:p14="http://schemas.microsoft.com/office/powerpoint/2010/main" val="2477466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Lighting Advice</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282011" y="854580"/>
            <a:ext cx="8349241" cy="2341548"/>
          </a:xfrm>
        </p:spPr>
        <p:txBody>
          <a:bodyPr/>
          <a:lstStyle/>
          <a:p>
            <a:r>
              <a:rPr lang="en-US" sz="2400" dirty="0"/>
              <a:t>Spotlights can be more expensive to run than other lighting, so avoid leaving them on for a long time.</a:t>
            </a:r>
          </a:p>
          <a:p>
            <a:r>
              <a:rPr lang="en-US" sz="2400" dirty="0"/>
              <a:t>Fluorescent tubes give out more light and are good for kitchens.</a:t>
            </a:r>
          </a:p>
        </p:txBody>
      </p:sp>
      <p:sp>
        <p:nvSpPr>
          <p:cNvPr id="6" name="Content Placeholder 2">
            <a:extLst>
              <a:ext uri="{FF2B5EF4-FFF2-40B4-BE49-F238E27FC236}">
                <a16:creationId xmlns:a16="http://schemas.microsoft.com/office/drawing/2014/main" id="{518EF350-85A4-4715-8300-0E0AFA354F69}"/>
              </a:ext>
            </a:extLst>
          </p:cNvPr>
          <p:cNvSpPr txBox="1">
            <a:spLocks/>
          </p:cNvSpPr>
          <p:nvPr/>
        </p:nvSpPr>
        <p:spPr bwMode="auto">
          <a:xfrm>
            <a:off x="1811708" y="2550919"/>
            <a:ext cx="7118646" cy="423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Good advice!  Consider also:</a:t>
            </a:r>
          </a:p>
          <a:p>
            <a:r>
              <a:rPr lang="en-US" sz="2400" dirty="0"/>
              <a:t>Switch to LED’s</a:t>
            </a:r>
          </a:p>
          <a:p>
            <a:pPr lvl="1"/>
            <a:r>
              <a:rPr lang="en-US" sz="2025" dirty="0"/>
              <a:t>Light Emitting Diodes, available in most types (bulbs, tubes, colour, dimmable)</a:t>
            </a:r>
          </a:p>
          <a:p>
            <a:pPr lvl="1"/>
            <a:r>
              <a:rPr lang="en-US" sz="2025" dirty="0"/>
              <a:t>More efficient than CFLs (compact fluorescent lamps)</a:t>
            </a:r>
          </a:p>
          <a:p>
            <a:pPr lvl="1"/>
            <a:r>
              <a:rPr lang="en-US" sz="2025" dirty="0"/>
              <a:t>Do not contain mercury</a:t>
            </a:r>
          </a:p>
          <a:p>
            <a:pPr lvl="1"/>
            <a:r>
              <a:rPr lang="en-US" sz="2025" dirty="0"/>
              <a:t>Longer life</a:t>
            </a:r>
          </a:p>
          <a:p>
            <a:r>
              <a:rPr lang="en-US" sz="2400" dirty="0"/>
              <a:t>Motion sensing</a:t>
            </a:r>
          </a:p>
          <a:p>
            <a:r>
              <a:rPr lang="en-US" sz="2400" dirty="0"/>
              <a:t>Timers</a:t>
            </a:r>
          </a:p>
          <a:p>
            <a:r>
              <a:rPr lang="en-US" sz="2400" dirty="0"/>
              <a:t>Photocell activation</a:t>
            </a:r>
          </a:p>
        </p:txBody>
      </p:sp>
    </p:spTree>
    <p:extLst>
      <p:ext uri="{BB962C8B-B14F-4D97-AF65-F5344CB8AC3E}">
        <p14:creationId xmlns:p14="http://schemas.microsoft.com/office/powerpoint/2010/main" val="4132452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C62F-1C22-410B-B9D3-337B1F021194}"/>
              </a:ext>
            </a:extLst>
          </p:cNvPr>
          <p:cNvSpPr>
            <a:spLocks noGrp="1"/>
          </p:cNvSpPr>
          <p:nvPr>
            <p:ph type="title"/>
          </p:nvPr>
        </p:nvSpPr>
        <p:spPr/>
        <p:txBody>
          <a:bodyPr/>
          <a:lstStyle/>
          <a:p>
            <a:r>
              <a:rPr lang="en-US" dirty="0"/>
              <a:t>Lighting Links</a:t>
            </a:r>
          </a:p>
        </p:txBody>
      </p:sp>
      <p:sp>
        <p:nvSpPr>
          <p:cNvPr id="3" name="Content Placeholder 2">
            <a:extLst>
              <a:ext uri="{FF2B5EF4-FFF2-40B4-BE49-F238E27FC236}">
                <a16:creationId xmlns:a16="http://schemas.microsoft.com/office/drawing/2014/main" id="{D8F5BC1C-92A1-4181-8A83-DE2216B0F864}"/>
              </a:ext>
            </a:extLst>
          </p:cNvPr>
          <p:cNvSpPr>
            <a:spLocks noGrp="1"/>
          </p:cNvSpPr>
          <p:nvPr>
            <p:ph sz="half" idx="1"/>
          </p:nvPr>
        </p:nvSpPr>
        <p:spPr>
          <a:xfrm>
            <a:off x="428625" y="1500188"/>
            <a:ext cx="8392102" cy="4243090"/>
          </a:xfrm>
        </p:spPr>
        <p:txBody>
          <a:bodyPr/>
          <a:lstStyle/>
          <a:p>
            <a:r>
              <a:rPr lang="en-US" sz="3200" dirty="0">
                <a:solidFill>
                  <a:schemeClr val="bg1">
                    <a:lumMod val="95000"/>
                  </a:schemeClr>
                </a:solidFill>
              </a:rPr>
              <a:t>Identify local suppliers</a:t>
            </a:r>
          </a:p>
          <a:p>
            <a:r>
              <a:rPr lang="en-US" sz="1800" dirty="0">
                <a:solidFill>
                  <a:schemeClr val="bg1">
                    <a:lumMod val="95000"/>
                  </a:schemeClr>
                </a:solidFill>
                <a:hlinkClick r:id="rId2">
                  <a:extLst>
                    <a:ext uri="{A12FA001-AC4F-418D-AE19-62706E023703}">
                      <ahyp:hlinkClr xmlns:ahyp="http://schemas.microsoft.com/office/drawing/2018/hyperlinkcolor" val="tx"/>
                    </a:ext>
                  </a:extLst>
                </a:hlinkClick>
              </a:rPr>
              <a:t>https://www.petersglassshop.bz/?p=336</a:t>
            </a:r>
            <a:endParaRPr lang="en-US" sz="1800" dirty="0">
              <a:solidFill>
                <a:schemeClr val="bg1">
                  <a:lumMod val="95000"/>
                </a:schemeClr>
              </a:solidFill>
            </a:endParaRPr>
          </a:p>
          <a:p>
            <a:pPr lvl="1"/>
            <a:r>
              <a:rPr lang="en-US" sz="1425" dirty="0">
                <a:solidFill>
                  <a:schemeClr val="bg1">
                    <a:lumMod val="95000"/>
                  </a:schemeClr>
                </a:solidFill>
              </a:rPr>
              <a:t>10 hours a day for lights may be high</a:t>
            </a:r>
          </a:p>
          <a:p>
            <a:r>
              <a:rPr lang="en-US" sz="3200" dirty="0">
                <a:solidFill>
                  <a:schemeClr val="bg1">
                    <a:lumMod val="95000"/>
                  </a:schemeClr>
                </a:solidFill>
              </a:rPr>
              <a:t>Watch for local programs and incentives</a:t>
            </a:r>
          </a:p>
          <a:p>
            <a:pPr lvl="1"/>
            <a:r>
              <a:rPr lang="en-US" sz="2825" dirty="0">
                <a:solidFill>
                  <a:schemeClr val="bg1">
                    <a:lumMod val="95000"/>
                  </a:schemeClr>
                </a:solidFill>
              </a:rPr>
              <a:t>Utility, government, others</a:t>
            </a:r>
          </a:p>
          <a:p>
            <a:pPr lvl="1"/>
            <a:r>
              <a:rPr lang="en-US" sz="2825" dirty="0">
                <a:solidFill>
                  <a:schemeClr val="bg1">
                    <a:lumMod val="95000"/>
                  </a:schemeClr>
                </a:solidFill>
              </a:rPr>
              <a:t>Some LED upgrade programs in the news</a:t>
            </a:r>
            <a:endParaRPr lang="en-US" sz="2825" dirty="0">
              <a:solidFill>
                <a:schemeClr val="bg1">
                  <a:lumMod val="95000"/>
                </a:schemeClr>
              </a:solidFill>
              <a:hlinkClick r:id="rId2">
                <a:extLst>
                  <a:ext uri="{A12FA001-AC4F-418D-AE19-62706E023703}">
                    <ahyp:hlinkClr xmlns:ahyp="http://schemas.microsoft.com/office/drawing/2018/hyperlinkcolor" val="tx"/>
                  </a:ext>
                </a:extLst>
              </a:hlinkClick>
            </a:endParaRPr>
          </a:p>
          <a:p>
            <a:r>
              <a:rPr lang="en-US" sz="1800" dirty="0">
                <a:solidFill>
                  <a:schemeClr val="bg1">
                    <a:lumMod val="95000"/>
                  </a:schemeClr>
                </a:solidFill>
                <a:hlinkClick r:id="rId3">
                  <a:extLst>
                    <a:ext uri="{A12FA001-AC4F-418D-AE19-62706E023703}">
                      <ahyp:hlinkClr xmlns:ahyp="http://schemas.microsoft.com/office/drawing/2018/hyperlinkcolor" val="tx"/>
                    </a:ext>
                  </a:extLst>
                </a:hlinkClick>
              </a:rPr>
              <a:t>https://energy.gov.bz/bulb-exchange-program-in-stann-creek/</a:t>
            </a:r>
            <a:endParaRPr lang="en-US" sz="1800" dirty="0">
              <a:solidFill>
                <a:schemeClr val="bg1">
                  <a:lumMod val="95000"/>
                </a:schemeClr>
              </a:solidFill>
            </a:endParaRPr>
          </a:p>
          <a:p>
            <a:r>
              <a:rPr lang="en-US" sz="1800" dirty="0">
                <a:solidFill>
                  <a:schemeClr val="bg1">
                    <a:lumMod val="95000"/>
                  </a:schemeClr>
                </a:solidFill>
                <a:hlinkClick r:id="rId4">
                  <a:extLst>
                    <a:ext uri="{A12FA001-AC4F-418D-AE19-62706E023703}">
                      <ahyp:hlinkClr xmlns:ahyp="http://schemas.microsoft.com/office/drawing/2018/hyperlinkcolor" val="tx"/>
                    </a:ext>
                  </a:extLst>
                </a:hlinkClick>
              </a:rPr>
              <a:t>https://www.publicservice.gov.bz/index.php/medias/news-and-events/item/130-energy-conservation-measures-by-installing-led-lights-in-public-buildings</a:t>
            </a:r>
            <a:endParaRPr lang="en-US" sz="1800" dirty="0">
              <a:solidFill>
                <a:schemeClr val="bg1">
                  <a:lumMod val="95000"/>
                </a:schemeClr>
              </a:solidFill>
            </a:endParaRPr>
          </a:p>
          <a:p>
            <a:endParaRPr lang="en-US" dirty="0"/>
          </a:p>
        </p:txBody>
      </p:sp>
    </p:spTree>
    <p:extLst>
      <p:ext uri="{BB962C8B-B14F-4D97-AF65-F5344CB8AC3E}">
        <p14:creationId xmlns:p14="http://schemas.microsoft.com/office/powerpoint/2010/main" val="4215339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Refrigerator Advice</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217917" y="931492"/>
            <a:ext cx="8796773" cy="3862182"/>
          </a:xfrm>
        </p:spPr>
        <p:txBody>
          <a:bodyPr/>
          <a:lstStyle/>
          <a:p>
            <a:r>
              <a:rPr lang="en-US" sz="2800" dirty="0"/>
              <a:t>Don’t put your fridge or freezer next to a cooker or in the sun.</a:t>
            </a:r>
          </a:p>
          <a:p>
            <a:r>
              <a:rPr lang="en-US" sz="2800" dirty="0"/>
              <a:t>Make sure air can circulate around the back of your fridge or freezer and keep the back </a:t>
            </a:r>
            <a:r>
              <a:rPr lang="en-US" sz="2800" b="1" i="1" dirty="0"/>
              <a:t>(or vents) </a:t>
            </a:r>
            <a:r>
              <a:rPr lang="en-US" sz="2800" dirty="0"/>
              <a:t>dust free.</a:t>
            </a:r>
          </a:p>
          <a:p>
            <a:r>
              <a:rPr lang="en-US" sz="2800" dirty="0"/>
              <a:t>Load and unload the fridge as quickly as possible. Don’t leave the fridge door open for longer than you need to.</a:t>
            </a:r>
          </a:p>
          <a:p>
            <a:r>
              <a:rPr lang="en-US" sz="2800" dirty="0"/>
              <a:t>Never put hot food in a fridge or freezer. Let it cool first.</a:t>
            </a:r>
          </a:p>
          <a:p>
            <a:r>
              <a:rPr lang="en-US" sz="2800" dirty="0"/>
              <a:t>Defrost your fridge or freezer regularly. Ice should never be more than a quarter of an inch (6mm) thick around the ice box</a:t>
            </a:r>
          </a:p>
        </p:txBody>
      </p:sp>
      <p:sp>
        <p:nvSpPr>
          <p:cNvPr id="5" name="Content Placeholder 2">
            <a:extLst>
              <a:ext uri="{FF2B5EF4-FFF2-40B4-BE49-F238E27FC236}">
                <a16:creationId xmlns:a16="http://schemas.microsoft.com/office/drawing/2014/main" id="{963E09F3-A456-4D5F-B739-AFA8BE26CB66}"/>
              </a:ext>
            </a:extLst>
          </p:cNvPr>
          <p:cNvSpPr txBox="1">
            <a:spLocks/>
          </p:cNvSpPr>
          <p:nvPr/>
        </p:nvSpPr>
        <p:spPr bwMode="auto">
          <a:xfrm>
            <a:off x="5110385" y="143554"/>
            <a:ext cx="3264493" cy="52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Good advice!</a:t>
            </a:r>
          </a:p>
        </p:txBody>
      </p:sp>
    </p:spTree>
    <p:extLst>
      <p:ext uri="{BB962C8B-B14F-4D97-AF65-F5344CB8AC3E}">
        <p14:creationId xmlns:p14="http://schemas.microsoft.com/office/powerpoint/2010/main" val="2704938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Refrigerator Advice</a:t>
            </a:r>
          </a:p>
        </p:txBody>
      </p:sp>
      <p:sp>
        <p:nvSpPr>
          <p:cNvPr id="3" name="Content Placeholder 2">
            <a:extLst>
              <a:ext uri="{FF2B5EF4-FFF2-40B4-BE49-F238E27FC236}">
                <a16:creationId xmlns:a16="http://schemas.microsoft.com/office/drawing/2014/main" id="{2A47624C-0E5D-44EE-BE3B-C31519D84193}"/>
              </a:ext>
            </a:extLst>
          </p:cNvPr>
          <p:cNvSpPr>
            <a:spLocks noGrp="1"/>
          </p:cNvSpPr>
          <p:nvPr>
            <p:ph sz="half" idx="1"/>
          </p:nvPr>
        </p:nvSpPr>
        <p:spPr>
          <a:xfrm>
            <a:off x="217917" y="931491"/>
            <a:ext cx="7627122" cy="5762929"/>
          </a:xfrm>
        </p:spPr>
        <p:txBody>
          <a:bodyPr/>
          <a:lstStyle/>
          <a:p>
            <a:r>
              <a:rPr lang="en-US" sz="2400" dirty="0"/>
              <a:t>Upright freezers are less efficient than chest freezers as cool air drops out of an upright freezer when you open the door.</a:t>
            </a:r>
          </a:p>
          <a:p>
            <a:r>
              <a:rPr lang="en-US" sz="2400" dirty="0"/>
              <a:t>Use a thermometer to make sure you have set the thermostat in your fridge or freezer to the correct temperature. If it’s too low your appliance will use more energy and will not keep your food as effectively.</a:t>
            </a:r>
          </a:p>
        </p:txBody>
      </p:sp>
      <p:sp>
        <p:nvSpPr>
          <p:cNvPr id="5" name="Content Placeholder 2">
            <a:extLst>
              <a:ext uri="{FF2B5EF4-FFF2-40B4-BE49-F238E27FC236}">
                <a16:creationId xmlns:a16="http://schemas.microsoft.com/office/drawing/2014/main" id="{963E09F3-A456-4D5F-B739-AFA8BE26CB66}"/>
              </a:ext>
            </a:extLst>
          </p:cNvPr>
          <p:cNvSpPr txBox="1">
            <a:spLocks/>
          </p:cNvSpPr>
          <p:nvPr/>
        </p:nvSpPr>
        <p:spPr bwMode="auto">
          <a:xfrm>
            <a:off x="4999290" y="163580"/>
            <a:ext cx="3862698"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Good advice!</a:t>
            </a:r>
          </a:p>
          <a:p>
            <a:endParaRPr lang="en-US" sz="2400" dirty="0"/>
          </a:p>
        </p:txBody>
      </p:sp>
      <p:pic>
        <p:nvPicPr>
          <p:cNvPr id="4" name="Picture 3">
            <a:extLst>
              <a:ext uri="{FF2B5EF4-FFF2-40B4-BE49-F238E27FC236}">
                <a16:creationId xmlns:a16="http://schemas.microsoft.com/office/drawing/2014/main" id="{C1F5C7E9-AFAD-45B0-8D47-756FDB16CCEB}"/>
              </a:ext>
            </a:extLst>
          </p:cNvPr>
          <p:cNvPicPr>
            <a:picLocks noChangeAspect="1"/>
          </p:cNvPicPr>
          <p:nvPr/>
        </p:nvPicPr>
        <p:blipFill>
          <a:blip r:embed="rId2"/>
          <a:stretch>
            <a:fillRect/>
          </a:stretch>
        </p:blipFill>
        <p:spPr>
          <a:xfrm>
            <a:off x="4459480" y="4226381"/>
            <a:ext cx="4402508" cy="2048552"/>
          </a:xfrm>
          <a:prstGeom prst="rect">
            <a:avLst/>
          </a:prstGeom>
        </p:spPr>
      </p:pic>
      <p:sp>
        <p:nvSpPr>
          <p:cNvPr id="6" name="Content Placeholder 2">
            <a:extLst>
              <a:ext uri="{FF2B5EF4-FFF2-40B4-BE49-F238E27FC236}">
                <a16:creationId xmlns:a16="http://schemas.microsoft.com/office/drawing/2014/main" id="{0BDA9AE4-2488-452E-9BA8-A18AB5B3FD5B}"/>
              </a:ext>
            </a:extLst>
          </p:cNvPr>
          <p:cNvSpPr txBox="1">
            <a:spLocks/>
          </p:cNvSpPr>
          <p:nvPr/>
        </p:nvSpPr>
        <p:spPr bwMode="auto">
          <a:xfrm>
            <a:off x="217917" y="3679268"/>
            <a:ext cx="4081611" cy="283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Check for gaps  in door seals that could let warm air in. Place a piece of paper in the door, if you can easily remove the paper with the door closed, then the door is letting warm air into the fridge.</a:t>
            </a:r>
          </a:p>
        </p:txBody>
      </p:sp>
    </p:spTree>
    <p:extLst>
      <p:ext uri="{BB962C8B-B14F-4D97-AF65-F5344CB8AC3E}">
        <p14:creationId xmlns:p14="http://schemas.microsoft.com/office/powerpoint/2010/main" val="3444478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Appliances Advice</a:t>
            </a:r>
          </a:p>
        </p:txBody>
      </p:sp>
      <p:sp>
        <p:nvSpPr>
          <p:cNvPr id="5" name="Content Placeholder 2">
            <a:extLst>
              <a:ext uri="{FF2B5EF4-FFF2-40B4-BE49-F238E27FC236}">
                <a16:creationId xmlns:a16="http://schemas.microsoft.com/office/drawing/2014/main" id="{963E09F3-A456-4D5F-B739-AFA8BE26CB66}"/>
              </a:ext>
            </a:extLst>
          </p:cNvPr>
          <p:cNvSpPr txBox="1">
            <a:spLocks/>
          </p:cNvSpPr>
          <p:nvPr/>
        </p:nvSpPr>
        <p:spPr bwMode="auto">
          <a:xfrm>
            <a:off x="148590" y="746076"/>
            <a:ext cx="8431388" cy="592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Parasitic loads:</a:t>
            </a:r>
          </a:p>
          <a:p>
            <a:pPr lvl="1"/>
            <a:r>
              <a:rPr lang="en-US" sz="2400" dirty="0"/>
              <a:t>When you’re not using them, switch appliances off. This may seem obvious, but it’s easy to leave a TV on when we leave the room and forget about it!</a:t>
            </a:r>
          </a:p>
          <a:p>
            <a:pPr lvl="1"/>
            <a:r>
              <a:rPr lang="en-US" sz="2400" dirty="0"/>
              <a:t>Try not to leave phones or other items charging overnight. A few hours are usually all that’s needed.</a:t>
            </a:r>
          </a:p>
          <a:p>
            <a:pPr lvl="1"/>
            <a:r>
              <a:rPr lang="en-US" sz="2400" dirty="0"/>
              <a:t>Appliances like your TV, DVD player and games console use energy even when you’re not using them. Some appliances can use up to 90% in standby mode which, in some homes, is the equivalent to leaving a 100W light bulb on all year!</a:t>
            </a:r>
          </a:p>
          <a:p>
            <a:endParaRPr lang="en-US" sz="2400" dirty="0"/>
          </a:p>
          <a:p>
            <a:endParaRPr lang="en-US" sz="2400" dirty="0"/>
          </a:p>
          <a:p>
            <a:r>
              <a:rPr lang="en-US" sz="2400" dirty="0"/>
              <a:t>Use a plug load meter to track these down!</a:t>
            </a:r>
          </a:p>
        </p:txBody>
      </p:sp>
    </p:spTree>
    <p:extLst>
      <p:ext uri="{BB962C8B-B14F-4D97-AF65-F5344CB8AC3E}">
        <p14:creationId xmlns:p14="http://schemas.microsoft.com/office/powerpoint/2010/main" val="3188261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Appliances Advice</a:t>
            </a:r>
          </a:p>
        </p:txBody>
      </p:sp>
      <p:sp>
        <p:nvSpPr>
          <p:cNvPr id="5" name="Content Placeholder 2">
            <a:extLst>
              <a:ext uri="{FF2B5EF4-FFF2-40B4-BE49-F238E27FC236}">
                <a16:creationId xmlns:a16="http://schemas.microsoft.com/office/drawing/2014/main" id="{963E09F3-A456-4D5F-B739-AFA8BE26CB66}"/>
              </a:ext>
            </a:extLst>
          </p:cNvPr>
          <p:cNvSpPr txBox="1">
            <a:spLocks/>
          </p:cNvSpPr>
          <p:nvPr/>
        </p:nvSpPr>
        <p:spPr bwMode="auto">
          <a:xfrm>
            <a:off x="148590" y="746076"/>
            <a:ext cx="8679216" cy="150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Towel dry your hair so you don’t have to use your hairdryer as much.</a:t>
            </a:r>
          </a:p>
          <a:p>
            <a:pPr lvl="1"/>
            <a:r>
              <a:rPr lang="en-US" sz="2025" dirty="0"/>
              <a:t>True, tough sell, not for everyone</a:t>
            </a:r>
          </a:p>
        </p:txBody>
      </p:sp>
      <p:sp>
        <p:nvSpPr>
          <p:cNvPr id="6" name="Content Placeholder 2">
            <a:extLst>
              <a:ext uri="{FF2B5EF4-FFF2-40B4-BE49-F238E27FC236}">
                <a16:creationId xmlns:a16="http://schemas.microsoft.com/office/drawing/2014/main" id="{1EED4484-64D3-41A0-BCDF-305CCD5E9F0A}"/>
              </a:ext>
            </a:extLst>
          </p:cNvPr>
          <p:cNvSpPr txBox="1">
            <a:spLocks/>
          </p:cNvSpPr>
          <p:nvPr/>
        </p:nvSpPr>
        <p:spPr bwMode="auto">
          <a:xfrm>
            <a:off x="148590" y="2922748"/>
            <a:ext cx="7657032" cy="45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Good advice!</a:t>
            </a:r>
          </a:p>
          <a:p>
            <a:r>
              <a:rPr lang="en-US" sz="2400" dirty="0"/>
              <a:t>In addition:</a:t>
            </a:r>
          </a:p>
          <a:p>
            <a:r>
              <a:rPr lang="en-US" sz="2400" dirty="0"/>
              <a:t>Timers</a:t>
            </a:r>
          </a:p>
          <a:p>
            <a:r>
              <a:rPr lang="en-US" sz="2400" dirty="0"/>
              <a:t>Power bars with timers or switches</a:t>
            </a:r>
          </a:p>
          <a:p>
            <a:r>
              <a:rPr lang="en-US" sz="2400" dirty="0"/>
              <a:t>Look for labels, MEPS standard or mark</a:t>
            </a:r>
          </a:p>
          <a:p>
            <a:r>
              <a:rPr lang="en-US" sz="2400" dirty="0"/>
              <a:t>Changing behavior is hard – not worth it for small savings</a:t>
            </a:r>
          </a:p>
          <a:p>
            <a:r>
              <a:rPr lang="en-US" sz="2400" dirty="0"/>
              <a:t>Standby losses can be very high</a:t>
            </a:r>
          </a:p>
          <a:p>
            <a:r>
              <a:rPr lang="en-US" sz="2400" dirty="0"/>
              <a:t>Parasitic loads – as discussed, also safety plugs (GFCI)</a:t>
            </a:r>
          </a:p>
          <a:p>
            <a:pPr marL="0" indent="0">
              <a:buNone/>
            </a:pPr>
            <a:r>
              <a:rPr lang="en-US" sz="2400" dirty="0"/>
              <a:t> </a:t>
            </a:r>
          </a:p>
          <a:p>
            <a:endParaRPr lang="en-US" sz="2400" dirty="0"/>
          </a:p>
          <a:p>
            <a:endParaRPr lang="en-US" sz="2400" dirty="0"/>
          </a:p>
        </p:txBody>
      </p:sp>
      <p:pic>
        <p:nvPicPr>
          <p:cNvPr id="8194" name="Picture 2" descr="How to Provide GFCI Protection to an Outlet">
            <a:extLst>
              <a:ext uri="{FF2B5EF4-FFF2-40B4-BE49-F238E27FC236}">
                <a16:creationId xmlns:a16="http://schemas.microsoft.com/office/drawing/2014/main" id="{3A6BD9E7-EBCD-47FB-B8B0-663BA8D4A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379" y="2726287"/>
            <a:ext cx="3103031" cy="232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14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9913-196B-40D5-B14E-FEF843591E48}"/>
              </a:ext>
            </a:extLst>
          </p:cNvPr>
          <p:cNvSpPr>
            <a:spLocks noGrp="1"/>
          </p:cNvSpPr>
          <p:nvPr>
            <p:ph type="title"/>
          </p:nvPr>
        </p:nvSpPr>
        <p:spPr>
          <a:xfrm>
            <a:off x="148590" y="70872"/>
            <a:ext cx="4850700" cy="675204"/>
          </a:xfrm>
        </p:spPr>
        <p:txBody>
          <a:bodyPr/>
          <a:lstStyle/>
          <a:p>
            <a:r>
              <a:rPr lang="en-US" dirty="0"/>
              <a:t>BEL Laundry Advice</a:t>
            </a:r>
          </a:p>
        </p:txBody>
      </p:sp>
      <p:sp>
        <p:nvSpPr>
          <p:cNvPr id="5" name="Content Placeholder 2">
            <a:extLst>
              <a:ext uri="{FF2B5EF4-FFF2-40B4-BE49-F238E27FC236}">
                <a16:creationId xmlns:a16="http://schemas.microsoft.com/office/drawing/2014/main" id="{963E09F3-A456-4D5F-B739-AFA8BE26CB66}"/>
              </a:ext>
            </a:extLst>
          </p:cNvPr>
          <p:cNvSpPr txBox="1">
            <a:spLocks/>
          </p:cNvSpPr>
          <p:nvPr/>
        </p:nvSpPr>
        <p:spPr bwMode="auto">
          <a:xfrm>
            <a:off x="148590" y="746076"/>
            <a:ext cx="8846820" cy="55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sz="2400" dirty="0"/>
              <a:t>Washing machine or tumble dryer.</a:t>
            </a:r>
          </a:p>
          <a:p>
            <a:r>
              <a:rPr lang="en-US" sz="2400" dirty="0"/>
              <a:t>Use economy settings on your washing machine for small loads or laundry which is not very dirty.</a:t>
            </a:r>
          </a:p>
          <a:p>
            <a:r>
              <a:rPr lang="en-US" sz="2400" b="1" i="1" dirty="0"/>
              <a:t>If the weather is fine, dry your laundry outside.</a:t>
            </a:r>
          </a:p>
          <a:p>
            <a:r>
              <a:rPr lang="en-US" sz="2400" dirty="0"/>
              <a:t>Make sure the filters in your tumble dryer are fluff free.</a:t>
            </a:r>
          </a:p>
          <a:p>
            <a:r>
              <a:rPr lang="en-US" sz="2400" dirty="0"/>
              <a:t>You won’t have to iron everything if you don’t turn up the tumble dryer thermostat too high or dry your clothes for too long.</a:t>
            </a:r>
          </a:p>
          <a:p>
            <a:r>
              <a:rPr lang="en-US" sz="2400" dirty="0"/>
              <a:t>Hang up or fold clothes straight after drying to cut down on ironing time.</a:t>
            </a:r>
          </a:p>
          <a:p>
            <a:r>
              <a:rPr lang="en-US" sz="2400" dirty="0"/>
              <a:t>Plan your ironing so you don’t have to keep changing the temperature setting on your iron. Iron the clothes that need a cooler setting first, and finish with clothes that need the hottest setting.</a:t>
            </a:r>
          </a:p>
        </p:txBody>
      </p:sp>
    </p:spTree>
    <p:extLst>
      <p:ext uri="{BB962C8B-B14F-4D97-AF65-F5344CB8AC3E}">
        <p14:creationId xmlns:p14="http://schemas.microsoft.com/office/powerpoint/2010/main" val="218725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0FA1-241C-478F-A5A6-037FF31148E1}"/>
              </a:ext>
            </a:extLst>
          </p:cNvPr>
          <p:cNvSpPr>
            <a:spLocks noGrp="1"/>
          </p:cNvSpPr>
          <p:nvPr>
            <p:ph type="title"/>
          </p:nvPr>
        </p:nvSpPr>
        <p:spPr/>
        <p:txBody>
          <a:bodyPr/>
          <a:lstStyle/>
          <a:p>
            <a:r>
              <a:rPr lang="en-US" dirty="0"/>
              <a:t>Restricted Supply!</a:t>
            </a:r>
          </a:p>
        </p:txBody>
      </p:sp>
      <p:sp>
        <p:nvSpPr>
          <p:cNvPr id="3" name="Content Placeholder 2">
            <a:extLst>
              <a:ext uri="{FF2B5EF4-FFF2-40B4-BE49-F238E27FC236}">
                <a16:creationId xmlns:a16="http://schemas.microsoft.com/office/drawing/2014/main" id="{EBA61BD2-D689-43C5-9D0A-A5E70E420E18}"/>
              </a:ext>
            </a:extLst>
          </p:cNvPr>
          <p:cNvSpPr>
            <a:spLocks noGrp="1"/>
          </p:cNvSpPr>
          <p:nvPr>
            <p:ph sz="half" idx="1"/>
          </p:nvPr>
        </p:nvSpPr>
        <p:spPr>
          <a:xfrm>
            <a:off x="274800" y="859254"/>
            <a:ext cx="8290502" cy="3883662"/>
          </a:xfrm>
        </p:spPr>
        <p:txBody>
          <a:bodyPr/>
          <a:lstStyle/>
          <a:p>
            <a:r>
              <a:rPr lang="en-US" dirty="0"/>
              <a:t>Caulker Caye Generator repair electricity tips:</a:t>
            </a:r>
          </a:p>
          <a:p>
            <a:pPr lvl="1"/>
            <a:r>
              <a:rPr lang="en-US" dirty="0"/>
              <a:t>Reduce use of air conditioners and turn off when leaving the room.</a:t>
            </a:r>
          </a:p>
          <a:p>
            <a:pPr lvl="1"/>
            <a:r>
              <a:rPr lang="en-US" dirty="0"/>
              <a:t>Place the refrigerator thermostat on medium.</a:t>
            </a:r>
          </a:p>
          <a:p>
            <a:pPr lvl="1"/>
            <a:r>
              <a:rPr lang="en-US" dirty="0"/>
              <a:t>Turn off lights when not in the room.</a:t>
            </a:r>
          </a:p>
          <a:p>
            <a:pPr lvl="1"/>
            <a:r>
              <a:rPr lang="en-US" dirty="0"/>
              <a:t>Unplug phone charges and similar devices when charging is complete.</a:t>
            </a:r>
          </a:p>
          <a:p>
            <a:pPr lvl="1"/>
            <a:r>
              <a:rPr lang="en-US" dirty="0"/>
              <a:t>Do not leave hot water running unnecessarily in the shower. </a:t>
            </a:r>
          </a:p>
          <a:p>
            <a:r>
              <a:rPr lang="en-US" dirty="0"/>
              <a:t>These actions have a significant effect on loads</a:t>
            </a:r>
          </a:p>
        </p:txBody>
      </p:sp>
    </p:spTree>
    <p:extLst>
      <p:ext uri="{BB962C8B-B14F-4D97-AF65-F5344CB8AC3E}">
        <p14:creationId xmlns:p14="http://schemas.microsoft.com/office/powerpoint/2010/main" val="959807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38E5-5E49-4B65-9F01-62B14D1F67B0}"/>
              </a:ext>
            </a:extLst>
          </p:cNvPr>
          <p:cNvSpPr>
            <a:spLocks noGrp="1"/>
          </p:cNvSpPr>
          <p:nvPr>
            <p:ph type="title"/>
          </p:nvPr>
        </p:nvSpPr>
        <p:spPr/>
        <p:txBody>
          <a:bodyPr/>
          <a:lstStyle/>
          <a:p>
            <a:r>
              <a:rPr lang="en-US" dirty="0"/>
              <a:t>Appliance Example: Fans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A80996-8AF5-46E3-A0A0-73707FB41442}"/>
                  </a:ext>
                </a:extLst>
              </p:cNvPr>
              <p:cNvSpPr>
                <a:spLocks noGrp="1"/>
              </p:cNvSpPr>
              <p:nvPr>
                <p:ph sz="half" idx="1"/>
              </p:nvPr>
            </p:nvSpPr>
            <p:spPr>
              <a:xfrm>
                <a:off x="0" y="746076"/>
                <a:ext cx="8767985" cy="6041052"/>
              </a:xfrm>
            </p:spPr>
            <p:txBody>
              <a:bodyPr/>
              <a:lstStyle/>
              <a:p>
                <a:r>
                  <a:rPr lang="en-US" dirty="0"/>
                  <a:t>Many different types</a:t>
                </a:r>
              </a:p>
              <a:p>
                <a:r>
                  <a:rPr lang="en-US" dirty="0"/>
                  <a:t>Measure of efficiency is how much air is moved for the power used  (cfm/Watt)</a:t>
                </a:r>
              </a:p>
              <a:p>
                <a:r>
                  <a:rPr lang="en-US" dirty="0"/>
                  <a:t>Cubic feet per minute per Watt</a:t>
                </a:r>
              </a:p>
              <a:p>
                <a:pPr lvl="1"/>
                <a:r>
                  <a:rPr lang="en-US" dirty="0"/>
                  <a:t>rarely indicated by the seller</a:t>
                </a:r>
              </a:p>
              <a:p>
                <a:r>
                  <a:rPr lang="en-US" sz="2800" i="1" dirty="0">
                    <a:latin typeface="Cambria Math" panose="02040503050406030204" pitchFamily="18" charset="0"/>
                    <a:ea typeface="Cambria Math" panose="02040503050406030204" pitchFamily="18" charset="0"/>
                  </a:rPr>
                  <a:t>Efficiency</a:t>
                </a:r>
                <a:r>
                  <a:rPr lang="en-US" sz="2800" dirty="0"/>
                  <a:t> =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𝑊h𝑎𝑡</m:t>
                        </m:r>
                        <m:r>
                          <a:rPr lang="en-US" sz="2800" b="0" i="1" smtClean="0">
                            <a:latin typeface="Cambria Math" panose="02040503050406030204" pitchFamily="18" charset="0"/>
                          </a:rPr>
                          <m:t> </m:t>
                        </m:r>
                        <m:r>
                          <a:rPr lang="en-US" sz="2800" b="0" i="1" smtClean="0">
                            <a:latin typeface="Cambria Math" panose="02040503050406030204" pitchFamily="18" charset="0"/>
                          </a:rPr>
                          <m:t>𝑦𝑜𝑢</m:t>
                        </m:r>
                        <m:r>
                          <a:rPr lang="en-US" sz="2800" b="0" i="1" smtClean="0">
                            <a:latin typeface="Cambria Math" panose="02040503050406030204" pitchFamily="18" charset="0"/>
                          </a:rPr>
                          <m:t> </m:t>
                        </m:r>
                        <m:r>
                          <a:rPr lang="en-US" sz="2800" b="0" i="1" smtClean="0">
                            <a:latin typeface="Cambria Math" panose="02040503050406030204" pitchFamily="18" charset="0"/>
                          </a:rPr>
                          <m:t>𝑔𝑒𝑡</m:t>
                        </m:r>
                      </m:num>
                      <m:den>
                        <m:r>
                          <a:rPr lang="en-US" sz="2800" b="0" i="1" smtClean="0">
                            <a:latin typeface="Cambria Math" panose="02040503050406030204" pitchFamily="18" charset="0"/>
                          </a:rPr>
                          <m:t>𝑊h𝑎𝑡</m:t>
                        </m:r>
                        <m:r>
                          <a:rPr lang="en-US" sz="2800" b="0" i="1" smtClean="0">
                            <a:latin typeface="Cambria Math" panose="02040503050406030204" pitchFamily="18" charset="0"/>
                          </a:rPr>
                          <m:t> </m:t>
                        </m:r>
                        <m:r>
                          <a:rPr lang="en-US" sz="2800" b="0" i="1" smtClean="0">
                            <a:latin typeface="Cambria Math" panose="02040503050406030204" pitchFamily="18" charset="0"/>
                          </a:rPr>
                          <m:t>𝑦𝑜𝑢</m:t>
                        </m:r>
                        <m:r>
                          <a:rPr lang="en-US" sz="2800" b="0" i="1" smtClean="0">
                            <a:latin typeface="Cambria Math" panose="02040503050406030204" pitchFamily="18" charset="0"/>
                          </a:rPr>
                          <m:t> </m:t>
                        </m:r>
                        <m:r>
                          <a:rPr lang="en-US" sz="2800" b="0" i="1" smtClean="0">
                            <a:latin typeface="Cambria Math" panose="02040503050406030204" pitchFamily="18" charset="0"/>
                          </a:rPr>
                          <m:t>𝑠𝑡𝑎𝑟𝑡</m:t>
                        </m:r>
                        <m:r>
                          <a:rPr lang="en-US" sz="2800" b="0" i="1" smtClean="0">
                            <a:latin typeface="Cambria Math" panose="02040503050406030204" pitchFamily="18" charset="0"/>
                          </a:rPr>
                          <m:t> </m:t>
                        </m:r>
                        <m:r>
                          <a:rPr lang="en-US" sz="2800" b="0" i="1" smtClean="0">
                            <a:latin typeface="Cambria Math" panose="02040503050406030204" pitchFamily="18" charset="0"/>
                          </a:rPr>
                          <m:t>𝑤𝑖𝑡h</m:t>
                        </m:r>
                      </m:den>
                    </m:f>
                  </m:oMath>
                </a14:m>
                <a:r>
                  <a:rPr lang="en-US" dirty="0"/>
                  <a:t> = </a:t>
                </a:r>
                <a14:m>
                  <m:oMath xmlns:m="http://schemas.openxmlformats.org/officeDocument/2006/math">
                    <m:f>
                      <m:fPr>
                        <m:ctrlPr>
                          <a:rPr lang="en-US" sz="2400" i="1">
                            <a:latin typeface="Cambria Math" panose="02040503050406030204" pitchFamily="18" charset="0"/>
                          </a:rPr>
                        </m:ctrlPr>
                      </m:fPr>
                      <m:num>
                        <m:r>
                          <m:rPr>
                            <m:sty m:val="p"/>
                          </m:rPr>
                          <a:rPr lang="en-US" sz="2400">
                            <a:latin typeface="Cambria Math" panose="02040503050406030204" pitchFamily="18" charset="0"/>
                          </a:rPr>
                          <m:t>Air</m:t>
                        </m:r>
                        <m:r>
                          <a:rPr lang="en-US" sz="2400">
                            <a:latin typeface="Cambria Math" panose="02040503050406030204" pitchFamily="18" charset="0"/>
                          </a:rPr>
                          <m:t> </m:t>
                        </m:r>
                        <m:r>
                          <m:rPr>
                            <m:sty m:val="p"/>
                          </m:rPr>
                          <a:rPr lang="en-US" sz="2400">
                            <a:latin typeface="Cambria Math" panose="02040503050406030204" pitchFamily="18" charset="0"/>
                          </a:rPr>
                          <m:t>flow</m:t>
                        </m:r>
                        <m:r>
                          <a:rPr lang="en-US" sz="2400">
                            <a:latin typeface="Cambria Math" panose="02040503050406030204" pitchFamily="18" charset="0"/>
                          </a:rPr>
                          <m:t> (</m:t>
                        </m:r>
                        <m:r>
                          <m:rPr>
                            <m:sty m:val="p"/>
                          </m:rPr>
                          <a:rPr lang="en-US" sz="2400" b="0" i="0" smtClean="0">
                            <a:latin typeface="Cambria Math" panose="02040503050406030204" pitchFamily="18" charset="0"/>
                          </a:rPr>
                          <m:t>C</m:t>
                        </m:r>
                        <m:r>
                          <a:rPr lang="en-US" sz="2400" b="0" i="1" smtClean="0">
                            <a:latin typeface="Cambria Math" panose="02040503050406030204" pitchFamily="18" charset="0"/>
                          </a:rPr>
                          <m:t>𝐹𝑀</m:t>
                        </m:r>
                        <m:r>
                          <a:rPr lang="en-US" sz="2400" b="0" i="1" smtClean="0">
                            <a:latin typeface="Cambria Math" panose="02040503050406030204" pitchFamily="18" charset="0"/>
                          </a:rPr>
                          <m:t>)</m:t>
                        </m:r>
                      </m:num>
                      <m:den>
                        <m:r>
                          <a:rPr lang="en-US" sz="2400" b="0" i="1" smtClean="0">
                            <a:latin typeface="Cambria Math" panose="02040503050406030204" pitchFamily="18" charset="0"/>
                          </a:rPr>
                          <m:t>𝑃𝑜𝑤𝑒𝑟</m:t>
                        </m:r>
                        <m:r>
                          <a:rPr lang="en-US" sz="2400" b="0" i="1" smtClean="0">
                            <a:latin typeface="Cambria Math" panose="02040503050406030204" pitchFamily="18" charset="0"/>
                          </a:rPr>
                          <m:t> </m:t>
                        </m:r>
                        <m:r>
                          <a:rPr lang="en-US" sz="2400" b="0" i="1" smtClean="0">
                            <a:latin typeface="Cambria Math" panose="02040503050406030204" pitchFamily="18" charset="0"/>
                          </a:rPr>
                          <m:t>𝐶𝑜𝑛𝑠𝑢𝑚𝑝𝑡𝑖𝑜𝑛</m:t>
                        </m:r>
                        <m:r>
                          <a:rPr lang="en-US" sz="2400" b="0" i="1" smtClean="0">
                            <a:latin typeface="Cambria Math" panose="02040503050406030204" pitchFamily="18" charset="0"/>
                          </a:rPr>
                          <m:t> (</m:t>
                        </m:r>
                        <m:r>
                          <a:rPr lang="en-US" sz="2400" b="0" i="1" smtClean="0">
                            <a:latin typeface="Cambria Math" panose="02040503050406030204" pitchFamily="18" charset="0"/>
                          </a:rPr>
                          <m:t>𝑊</m:t>
                        </m:r>
                        <m:r>
                          <a:rPr lang="en-US" sz="2400" b="0" i="1" smtClean="0">
                            <a:latin typeface="Cambria Math" panose="02040503050406030204" pitchFamily="18" charset="0"/>
                          </a:rPr>
                          <m:t>)</m:t>
                        </m:r>
                      </m:den>
                    </m:f>
                  </m:oMath>
                </a14:m>
                <a:endParaRPr lang="en-US" dirty="0"/>
              </a:p>
              <a:p>
                <a:r>
                  <a:rPr lang="en-US" dirty="0"/>
                  <a:t>Freestanding fans</a:t>
                </a:r>
              </a:p>
              <a:p>
                <a:pPr lvl="1"/>
                <a:r>
                  <a:rPr lang="en-US" dirty="0"/>
                  <a:t>Pedestal, Oscillating, Box, Tower</a:t>
                </a:r>
              </a:p>
              <a:p>
                <a:r>
                  <a:rPr lang="en-US" dirty="0"/>
                  <a:t>Power consumption varies widely with type, quality &amp; size</a:t>
                </a:r>
              </a:p>
              <a:p>
                <a:pPr lvl="1"/>
                <a:r>
                  <a:rPr lang="en-US" dirty="0"/>
                  <a:t>Rarely greater than 100W</a:t>
                </a:r>
              </a:p>
              <a:p>
                <a:pPr lvl="1"/>
                <a:r>
                  <a:rPr lang="en-US" dirty="0"/>
                  <a:t>50 W or less on average </a:t>
                </a:r>
              </a:p>
              <a:p>
                <a:endParaRPr lang="en-US" dirty="0"/>
              </a:p>
            </p:txBody>
          </p:sp>
        </mc:Choice>
        <mc:Fallback xmlns="">
          <p:sp>
            <p:nvSpPr>
              <p:cNvPr id="3" name="Content Placeholder 2">
                <a:extLst>
                  <a:ext uri="{FF2B5EF4-FFF2-40B4-BE49-F238E27FC236}">
                    <a16:creationId xmlns:a16="http://schemas.microsoft.com/office/drawing/2014/main" id="{F2A80996-8AF5-46E3-A0A0-73707FB41442}"/>
                  </a:ext>
                </a:extLst>
              </p:cNvPr>
              <p:cNvSpPr>
                <a:spLocks noGrp="1" noRot="1" noChangeAspect="1" noMove="1" noResize="1" noEditPoints="1" noAdjustHandles="1" noChangeArrowheads="1" noChangeShapeType="1" noTextEdit="1"/>
              </p:cNvSpPr>
              <p:nvPr>
                <p:ph sz="half" idx="1"/>
              </p:nvPr>
            </p:nvSpPr>
            <p:spPr>
              <a:xfrm>
                <a:off x="0" y="746076"/>
                <a:ext cx="8767985" cy="6041052"/>
              </a:xfrm>
              <a:blipFill>
                <a:blip r:embed="rId2"/>
                <a:stretch>
                  <a:fillRect l="-1252" t="-908"/>
                </a:stretch>
              </a:blipFill>
            </p:spPr>
            <p:txBody>
              <a:bodyPr/>
              <a:lstStyle/>
              <a:p>
                <a:r>
                  <a:rPr lang="en-US">
                    <a:noFill/>
                  </a:rPr>
                  <a:t> </a:t>
                </a:r>
              </a:p>
            </p:txBody>
          </p:sp>
        </mc:Fallback>
      </mc:AlternateContent>
    </p:spTree>
    <p:extLst>
      <p:ext uri="{BB962C8B-B14F-4D97-AF65-F5344CB8AC3E}">
        <p14:creationId xmlns:p14="http://schemas.microsoft.com/office/powerpoint/2010/main" val="464247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38E5-5E49-4B65-9F01-62B14D1F67B0}"/>
              </a:ext>
            </a:extLst>
          </p:cNvPr>
          <p:cNvSpPr>
            <a:spLocks noGrp="1"/>
          </p:cNvSpPr>
          <p:nvPr>
            <p:ph type="title"/>
          </p:nvPr>
        </p:nvSpPr>
        <p:spPr/>
        <p:txBody>
          <a:bodyPr/>
          <a:lstStyle/>
          <a:p>
            <a:r>
              <a:rPr lang="en-US" dirty="0"/>
              <a:t>Appliance Example: Fans</a:t>
            </a:r>
          </a:p>
        </p:txBody>
      </p:sp>
      <p:sp>
        <p:nvSpPr>
          <p:cNvPr id="3" name="Content Placeholder 2">
            <a:extLst>
              <a:ext uri="{FF2B5EF4-FFF2-40B4-BE49-F238E27FC236}">
                <a16:creationId xmlns:a16="http://schemas.microsoft.com/office/drawing/2014/main" id="{F2A80996-8AF5-46E3-A0A0-73707FB41442}"/>
              </a:ext>
            </a:extLst>
          </p:cNvPr>
          <p:cNvSpPr>
            <a:spLocks noGrp="1"/>
          </p:cNvSpPr>
          <p:nvPr>
            <p:ph sz="half" idx="1"/>
          </p:nvPr>
        </p:nvSpPr>
        <p:spPr>
          <a:xfrm>
            <a:off x="76912" y="1291325"/>
            <a:ext cx="8767985" cy="5449625"/>
          </a:xfrm>
        </p:spPr>
        <p:txBody>
          <a:bodyPr/>
          <a:lstStyle/>
          <a:p>
            <a:r>
              <a:rPr lang="en-US" dirty="0"/>
              <a:t>Ceiling Fans</a:t>
            </a:r>
          </a:p>
          <a:p>
            <a:r>
              <a:rPr lang="en-US" dirty="0"/>
              <a:t>Typically more efficient  (more cfm per Watt)</a:t>
            </a:r>
          </a:p>
          <a:p>
            <a:r>
              <a:rPr lang="en-US" dirty="0"/>
              <a:t>Power consumption lower, air flow higher</a:t>
            </a:r>
          </a:p>
          <a:p>
            <a:pPr lvl="1"/>
            <a:r>
              <a:rPr lang="en-US" dirty="0"/>
              <a:t>Best models can be below 30 W</a:t>
            </a:r>
          </a:p>
          <a:p>
            <a:pPr lvl="1"/>
            <a:r>
              <a:rPr lang="en-US" dirty="0"/>
              <a:t>Not great for cross flow ventilation</a:t>
            </a:r>
          </a:p>
          <a:p>
            <a:r>
              <a:rPr lang="en-US" dirty="0"/>
              <a:t>US Energy star data is a good reference</a:t>
            </a:r>
          </a:p>
          <a:p>
            <a:pPr lvl="1"/>
            <a:r>
              <a:rPr lang="en-US" dirty="0">
                <a:solidFill>
                  <a:srgbClr val="92D050"/>
                </a:solidFill>
                <a:hlinkClick r:id="rId2">
                  <a:extLst>
                    <a:ext uri="{A12FA001-AC4F-418D-AE19-62706E023703}">
                      <ahyp:hlinkClr xmlns:ahyp="http://schemas.microsoft.com/office/drawing/2018/hyperlinkcolor" val="tx"/>
                    </a:ext>
                  </a:extLst>
                </a:hlinkClick>
              </a:rPr>
              <a:t>https://www.energystar.gov/productfinder/product/certified-ceiling-fans/</a:t>
            </a:r>
            <a:endParaRPr lang="en-US" dirty="0"/>
          </a:p>
          <a:p>
            <a:r>
              <a:rPr lang="en-US" dirty="0"/>
              <a:t>Lots of online discussion</a:t>
            </a:r>
          </a:p>
          <a:p>
            <a:r>
              <a:rPr lang="en-US" dirty="0"/>
              <a:t>For example: </a:t>
            </a:r>
          </a:p>
          <a:p>
            <a:pPr lvl="1"/>
            <a:r>
              <a:rPr lang="en-US" b="0" i="0" dirty="0">
                <a:solidFill>
                  <a:srgbClr val="92D050"/>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https://ecocostsavings.com/fan-power-compared/</a:t>
            </a:r>
            <a:endParaRPr lang="en-US" dirty="0">
              <a:solidFill>
                <a:srgbClr val="92D050"/>
              </a:solidFill>
            </a:endParaRPr>
          </a:p>
          <a:p>
            <a:endParaRPr lang="en-US" dirty="0"/>
          </a:p>
        </p:txBody>
      </p:sp>
      <p:pic>
        <p:nvPicPr>
          <p:cNvPr id="4" name="Picture 3">
            <a:extLst>
              <a:ext uri="{FF2B5EF4-FFF2-40B4-BE49-F238E27FC236}">
                <a16:creationId xmlns:a16="http://schemas.microsoft.com/office/drawing/2014/main" id="{B4EACB34-C6C3-4E5C-9EF1-2D1A026026A1}"/>
              </a:ext>
            </a:extLst>
          </p:cNvPr>
          <p:cNvPicPr>
            <a:picLocks noChangeAspect="1"/>
          </p:cNvPicPr>
          <p:nvPr/>
        </p:nvPicPr>
        <p:blipFill rotWithShape="1">
          <a:blip r:embed="rId4"/>
          <a:srcRect l="-2070" t="24177" r="2070" b="33724"/>
          <a:stretch/>
        </p:blipFill>
        <p:spPr>
          <a:xfrm>
            <a:off x="5053235" y="136733"/>
            <a:ext cx="3714750" cy="1563880"/>
          </a:xfrm>
          <a:prstGeom prst="rect">
            <a:avLst/>
          </a:prstGeom>
        </p:spPr>
      </p:pic>
    </p:spTree>
    <p:extLst>
      <p:ext uri="{BB962C8B-B14F-4D97-AF65-F5344CB8AC3E}">
        <p14:creationId xmlns:p14="http://schemas.microsoft.com/office/powerpoint/2010/main" val="425082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28EE-21A8-463D-875A-FAE07BF30473}"/>
              </a:ext>
            </a:extLst>
          </p:cNvPr>
          <p:cNvSpPr>
            <a:spLocks noGrp="1"/>
          </p:cNvSpPr>
          <p:nvPr>
            <p:ph type="title"/>
          </p:nvPr>
        </p:nvSpPr>
        <p:spPr/>
        <p:txBody>
          <a:bodyPr/>
          <a:lstStyle/>
          <a:p>
            <a:r>
              <a:rPr lang="en-US" dirty="0"/>
              <a:t>Term 1 Applied Mathematics</a:t>
            </a:r>
          </a:p>
        </p:txBody>
      </p:sp>
      <p:sp>
        <p:nvSpPr>
          <p:cNvPr id="3" name="Content Placeholder 2">
            <a:extLst>
              <a:ext uri="{FF2B5EF4-FFF2-40B4-BE49-F238E27FC236}">
                <a16:creationId xmlns:a16="http://schemas.microsoft.com/office/drawing/2014/main" id="{38598E2B-D353-4CD7-AAAD-B99BEE5009C9}"/>
              </a:ext>
            </a:extLst>
          </p:cNvPr>
          <p:cNvSpPr>
            <a:spLocks noGrp="1"/>
          </p:cNvSpPr>
          <p:nvPr>
            <p:ph sz="half" idx="1"/>
          </p:nvPr>
        </p:nvSpPr>
        <p:spPr>
          <a:xfrm>
            <a:off x="428625" y="831273"/>
            <a:ext cx="5989267" cy="5717309"/>
          </a:xfrm>
        </p:spPr>
        <p:txBody>
          <a:bodyPr/>
          <a:lstStyle/>
          <a:p>
            <a:r>
              <a:rPr lang="en-US" dirty="0"/>
              <a:t>Review basic operations of addition, subtraction, multiplication and division</a:t>
            </a:r>
          </a:p>
          <a:p>
            <a:r>
              <a:rPr lang="en-US" dirty="0"/>
              <a:t>Order of Operations (PEDMAS)</a:t>
            </a:r>
          </a:p>
          <a:p>
            <a:pPr lvl="1"/>
            <a:r>
              <a:rPr lang="en-US" dirty="0"/>
              <a:t>Parenthesis, Exponents, Division, Multiplication. addition, subtraction</a:t>
            </a:r>
          </a:p>
          <a:p>
            <a:pPr lvl="1"/>
            <a:r>
              <a:rPr lang="en-US" dirty="0"/>
              <a:t>Negative Numbers</a:t>
            </a:r>
          </a:p>
          <a:p>
            <a:pPr lvl="1"/>
            <a:r>
              <a:rPr lang="en-US" dirty="0"/>
              <a:t>Scientific and engineering notation</a:t>
            </a:r>
          </a:p>
          <a:p>
            <a:pPr lvl="1"/>
            <a:r>
              <a:rPr lang="en-US" dirty="0"/>
              <a:t>Percentages</a:t>
            </a:r>
          </a:p>
          <a:p>
            <a:pPr lvl="1"/>
            <a:r>
              <a:rPr lang="en-US" dirty="0"/>
              <a:t>Unit Conversions</a:t>
            </a:r>
          </a:p>
          <a:p>
            <a:pPr lvl="1"/>
            <a:r>
              <a:rPr lang="en-US" dirty="0"/>
              <a:t>Geometry of Areas, Volumes</a:t>
            </a:r>
          </a:p>
          <a:p>
            <a:r>
              <a:rPr lang="en-US" dirty="0"/>
              <a:t>Algebraic use of formulas to solve for unknown measurements</a:t>
            </a:r>
          </a:p>
          <a:p>
            <a:r>
              <a:rPr lang="en-US" dirty="0"/>
              <a:t>Learn to use spreadsheets efficiently</a:t>
            </a:r>
          </a:p>
          <a:p>
            <a:endParaRPr lang="en-US" dirty="0"/>
          </a:p>
          <a:p>
            <a:endParaRPr lang="en-US" dirty="0"/>
          </a:p>
        </p:txBody>
      </p:sp>
      <p:pic>
        <p:nvPicPr>
          <p:cNvPr id="5" name="Picture 4">
            <a:extLst>
              <a:ext uri="{FF2B5EF4-FFF2-40B4-BE49-F238E27FC236}">
                <a16:creationId xmlns:a16="http://schemas.microsoft.com/office/drawing/2014/main" id="{4A951652-1B44-4178-BE1C-EDAD08A27F04}"/>
              </a:ext>
            </a:extLst>
          </p:cNvPr>
          <p:cNvPicPr>
            <a:picLocks noChangeAspect="1"/>
          </p:cNvPicPr>
          <p:nvPr/>
        </p:nvPicPr>
        <p:blipFill>
          <a:blip r:embed="rId2"/>
          <a:stretch>
            <a:fillRect/>
          </a:stretch>
        </p:blipFill>
        <p:spPr>
          <a:xfrm rot="5400000">
            <a:off x="4475677" y="2226927"/>
            <a:ext cx="6509193" cy="2368393"/>
          </a:xfrm>
          <a:prstGeom prst="rect">
            <a:avLst/>
          </a:prstGeom>
        </p:spPr>
      </p:pic>
    </p:spTree>
    <p:extLst>
      <p:ext uri="{BB962C8B-B14F-4D97-AF65-F5344CB8AC3E}">
        <p14:creationId xmlns:p14="http://schemas.microsoft.com/office/powerpoint/2010/main" val="3874663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0795-9ABE-4CE8-B294-46614728998F}"/>
              </a:ext>
            </a:extLst>
          </p:cNvPr>
          <p:cNvSpPr>
            <a:spLocks noGrp="1"/>
          </p:cNvSpPr>
          <p:nvPr>
            <p:ph type="title"/>
          </p:nvPr>
        </p:nvSpPr>
        <p:spPr/>
        <p:txBody>
          <a:bodyPr/>
          <a:lstStyle/>
          <a:p>
            <a:r>
              <a:rPr lang="en-US" dirty="0"/>
              <a:t>Energy Star Ceiling Fan</a:t>
            </a:r>
          </a:p>
        </p:txBody>
      </p:sp>
      <p:pic>
        <p:nvPicPr>
          <p:cNvPr id="6" name="Picture 5">
            <a:extLst>
              <a:ext uri="{FF2B5EF4-FFF2-40B4-BE49-F238E27FC236}">
                <a16:creationId xmlns:a16="http://schemas.microsoft.com/office/drawing/2014/main" id="{B2EDC597-81ED-4330-A011-E490FA19A09F}"/>
              </a:ext>
            </a:extLst>
          </p:cNvPr>
          <p:cNvPicPr>
            <a:picLocks noChangeAspect="1"/>
          </p:cNvPicPr>
          <p:nvPr/>
        </p:nvPicPr>
        <p:blipFill>
          <a:blip r:embed="rId2"/>
          <a:stretch>
            <a:fillRect/>
          </a:stretch>
        </p:blipFill>
        <p:spPr>
          <a:xfrm>
            <a:off x="148590" y="746076"/>
            <a:ext cx="4430583" cy="6041052"/>
          </a:xfrm>
          <a:prstGeom prst="rect">
            <a:avLst/>
          </a:prstGeom>
        </p:spPr>
      </p:pic>
      <p:pic>
        <p:nvPicPr>
          <p:cNvPr id="8" name="Picture 7">
            <a:extLst>
              <a:ext uri="{FF2B5EF4-FFF2-40B4-BE49-F238E27FC236}">
                <a16:creationId xmlns:a16="http://schemas.microsoft.com/office/drawing/2014/main" id="{76E59906-2F68-456B-84DC-0F563AC4952F}"/>
              </a:ext>
            </a:extLst>
          </p:cNvPr>
          <p:cNvPicPr>
            <a:picLocks noChangeAspect="1"/>
          </p:cNvPicPr>
          <p:nvPr/>
        </p:nvPicPr>
        <p:blipFill>
          <a:blip r:embed="rId3"/>
          <a:stretch>
            <a:fillRect/>
          </a:stretch>
        </p:blipFill>
        <p:spPr>
          <a:xfrm>
            <a:off x="3260534" y="2862782"/>
            <a:ext cx="5883466" cy="3249142"/>
          </a:xfrm>
          <a:prstGeom prst="rect">
            <a:avLst/>
          </a:prstGeom>
        </p:spPr>
      </p:pic>
      <p:cxnSp>
        <p:nvCxnSpPr>
          <p:cNvPr id="10" name="Straight Connector 9">
            <a:extLst>
              <a:ext uri="{FF2B5EF4-FFF2-40B4-BE49-F238E27FC236}">
                <a16:creationId xmlns:a16="http://schemas.microsoft.com/office/drawing/2014/main" id="{8C2F3950-9437-4F01-BF53-6CBB16D6F325}"/>
              </a:ext>
            </a:extLst>
          </p:cNvPr>
          <p:cNvCxnSpPr>
            <a:cxnSpLocks/>
          </p:cNvCxnSpPr>
          <p:nvPr/>
        </p:nvCxnSpPr>
        <p:spPr>
          <a:xfrm flipH="1">
            <a:off x="2794475" y="2862782"/>
            <a:ext cx="466059" cy="1111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8D47D3-E1D9-4EF5-B55F-AC82F782363A}"/>
              </a:ext>
            </a:extLst>
          </p:cNvPr>
          <p:cNvCxnSpPr>
            <a:cxnSpLocks/>
          </p:cNvCxnSpPr>
          <p:nvPr/>
        </p:nvCxnSpPr>
        <p:spPr>
          <a:xfrm flipH="1" flipV="1">
            <a:off x="2794475" y="4230168"/>
            <a:ext cx="466059" cy="18817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B4D55C-6930-4D43-B212-FBD5B8284CBB}"/>
              </a:ext>
            </a:extLst>
          </p:cNvPr>
          <p:cNvSpPr/>
          <p:nvPr/>
        </p:nvSpPr>
        <p:spPr>
          <a:xfrm>
            <a:off x="3260534" y="2862782"/>
            <a:ext cx="5883466" cy="32491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C0B812-7242-4554-B33C-59D74D12779C}"/>
              </a:ext>
            </a:extLst>
          </p:cNvPr>
          <p:cNvSpPr/>
          <p:nvPr/>
        </p:nvSpPr>
        <p:spPr>
          <a:xfrm>
            <a:off x="333286" y="2973936"/>
            <a:ext cx="2461189" cy="1256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96A1A2DC-FA28-4ECE-89BF-D1B6E1BA32BA}"/>
              </a:ext>
            </a:extLst>
          </p:cNvPr>
          <p:cNvSpPr>
            <a:spLocks noGrp="1"/>
          </p:cNvSpPr>
          <p:nvPr>
            <p:ph sz="half" idx="1"/>
          </p:nvPr>
        </p:nvSpPr>
        <p:spPr>
          <a:xfrm>
            <a:off x="5006340" y="170974"/>
            <a:ext cx="4137660" cy="2399628"/>
          </a:xfrm>
        </p:spPr>
        <p:txBody>
          <a:bodyPr/>
          <a:lstStyle/>
          <a:p>
            <a:r>
              <a:rPr lang="en-US" dirty="0"/>
              <a:t>Local product research is required</a:t>
            </a:r>
          </a:p>
          <a:p>
            <a:r>
              <a:rPr lang="en-US" dirty="0"/>
              <a:t>Look at the label</a:t>
            </a:r>
          </a:p>
          <a:p>
            <a:pPr lvl="1"/>
            <a:r>
              <a:rPr lang="en-US" dirty="0"/>
              <a:t>Power numbers may be indicated</a:t>
            </a:r>
          </a:p>
          <a:p>
            <a:endParaRPr lang="en-US" dirty="0"/>
          </a:p>
        </p:txBody>
      </p:sp>
      <p:sp>
        <p:nvSpPr>
          <p:cNvPr id="19" name="Oval 18">
            <a:extLst>
              <a:ext uri="{FF2B5EF4-FFF2-40B4-BE49-F238E27FC236}">
                <a16:creationId xmlns:a16="http://schemas.microsoft.com/office/drawing/2014/main" id="{66C8AF62-B02D-472A-9C4B-26D628739171}"/>
              </a:ext>
            </a:extLst>
          </p:cNvPr>
          <p:cNvSpPr/>
          <p:nvPr/>
        </p:nvSpPr>
        <p:spPr>
          <a:xfrm>
            <a:off x="7357929" y="4289989"/>
            <a:ext cx="615297" cy="39602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687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31ED-866B-49A6-889A-FD6503ADAAF1}"/>
              </a:ext>
            </a:extLst>
          </p:cNvPr>
          <p:cNvSpPr>
            <a:spLocks noGrp="1"/>
          </p:cNvSpPr>
          <p:nvPr>
            <p:ph type="title"/>
          </p:nvPr>
        </p:nvSpPr>
        <p:spPr/>
        <p:txBody>
          <a:bodyPr/>
          <a:lstStyle/>
          <a:p>
            <a:r>
              <a:rPr lang="en-US" dirty="0"/>
              <a:t>Energy Star</a:t>
            </a:r>
          </a:p>
        </p:txBody>
      </p:sp>
      <p:sp>
        <p:nvSpPr>
          <p:cNvPr id="3" name="Content Placeholder 2">
            <a:extLst>
              <a:ext uri="{FF2B5EF4-FFF2-40B4-BE49-F238E27FC236}">
                <a16:creationId xmlns:a16="http://schemas.microsoft.com/office/drawing/2014/main" id="{C44F7B40-0C9E-4848-BF8D-8201B7890086}"/>
              </a:ext>
            </a:extLst>
          </p:cNvPr>
          <p:cNvSpPr>
            <a:spLocks noGrp="1"/>
          </p:cNvSpPr>
          <p:nvPr>
            <p:ph sz="half" idx="1"/>
          </p:nvPr>
        </p:nvSpPr>
        <p:spPr>
          <a:xfrm>
            <a:off x="239736" y="854780"/>
            <a:ext cx="3955368" cy="5932348"/>
          </a:xfrm>
        </p:spPr>
        <p:txBody>
          <a:bodyPr/>
          <a:lstStyle/>
          <a:p>
            <a:r>
              <a:rPr lang="en-US" dirty="0"/>
              <a:t>USA / Canada</a:t>
            </a:r>
            <a:endParaRPr lang="en-US" dirty="0">
              <a:solidFill>
                <a:srgbClr val="0000FF"/>
              </a:solidFill>
              <a:hlinkClick r:id="rId2">
                <a:extLst>
                  <a:ext uri="{A12FA001-AC4F-418D-AE19-62706E023703}">
                    <ahyp:hlinkClr xmlns:ahyp="http://schemas.microsoft.com/office/drawing/2018/hyperlinkcolor" val="tx"/>
                  </a:ext>
                </a:extLst>
              </a:hlinkClick>
            </a:endParaRPr>
          </a:p>
          <a:p>
            <a:r>
              <a:rPr lang="en-US" sz="1800" dirty="0">
                <a:solidFill>
                  <a:srgbClr val="92D050"/>
                </a:solidFill>
                <a:hlinkClick r:id="rId2">
                  <a:extLst>
                    <a:ext uri="{A12FA001-AC4F-418D-AE19-62706E023703}">
                      <ahyp:hlinkClr xmlns:ahyp="http://schemas.microsoft.com/office/drawing/2018/hyperlinkcolor" val="tx"/>
                    </a:ext>
                  </a:extLst>
                </a:hlinkClick>
              </a:rPr>
              <a:t>https://www.energystar.gov/</a:t>
            </a:r>
            <a:endParaRPr lang="en-US" sz="1800" dirty="0">
              <a:solidFill>
                <a:srgbClr val="92D050"/>
              </a:solidFill>
            </a:endParaRPr>
          </a:p>
          <a:p>
            <a:r>
              <a:rPr lang="en-US" dirty="0"/>
              <a:t>A reference for what is available</a:t>
            </a:r>
          </a:p>
          <a:p>
            <a:r>
              <a:rPr lang="en-US" dirty="0"/>
              <a:t>Identify energy saving features</a:t>
            </a:r>
          </a:p>
          <a:p>
            <a:r>
              <a:rPr lang="en-US" dirty="0"/>
              <a:t>Appliances</a:t>
            </a:r>
          </a:p>
          <a:p>
            <a:pPr lvl="1"/>
            <a:r>
              <a:rPr lang="en-US" dirty="0"/>
              <a:t>Air Purifiers (Cleaners)</a:t>
            </a:r>
          </a:p>
          <a:p>
            <a:pPr lvl="1"/>
            <a:r>
              <a:rPr lang="en-US" dirty="0"/>
              <a:t>Clothes Dryers</a:t>
            </a:r>
          </a:p>
          <a:p>
            <a:pPr lvl="1"/>
            <a:r>
              <a:rPr lang="en-US" dirty="0"/>
              <a:t>Clothes Washers</a:t>
            </a:r>
          </a:p>
          <a:p>
            <a:pPr lvl="1"/>
            <a:r>
              <a:rPr lang="en-US" dirty="0"/>
              <a:t>Dehumidifiers</a:t>
            </a:r>
          </a:p>
          <a:p>
            <a:pPr lvl="1"/>
            <a:r>
              <a:rPr lang="en-US" dirty="0"/>
              <a:t>Dishwashers</a:t>
            </a:r>
          </a:p>
          <a:p>
            <a:pPr lvl="1"/>
            <a:r>
              <a:rPr lang="en-US" dirty="0"/>
              <a:t>Freezers</a:t>
            </a:r>
          </a:p>
          <a:p>
            <a:pPr lvl="1"/>
            <a:r>
              <a:rPr lang="en-US" dirty="0"/>
              <a:t>Refrigerators</a:t>
            </a:r>
          </a:p>
        </p:txBody>
      </p:sp>
      <p:sp>
        <p:nvSpPr>
          <p:cNvPr id="5" name="Content Placeholder 2">
            <a:extLst>
              <a:ext uri="{FF2B5EF4-FFF2-40B4-BE49-F238E27FC236}">
                <a16:creationId xmlns:a16="http://schemas.microsoft.com/office/drawing/2014/main" id="{E8B7A62F-2BE9-4267-8A80-0F415444D537}"/>
              </a:ext>
            </a:extLst>
          </p:cNvPr>
          <p:cNvSpPr txBox="1">
            <a:spLocks/>
          </p:cNvSpPr>
          <p:nvPr/>
        </p:nvSpPr>
        <p:spPr bwMode="auto">
          <a:xfrm>
            <a:off x="4716308" y="930267"/>
            <a:ext cx="3955368" cy="514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21469" indent="-321469"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688"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r>
              <a:rPr lang="en-US" dirty="0"/>
              <a:t>Many others</a:t>
            </a:r>
          </a:p>
          <a:p>
            <a:pPr lvl="1"/>
            <a:r>
              <a:rPr lang="en-US" dirty="0"/>
              <a:t>Air Conditioners</a:t>
            </a:r>
          </a:p>
          <a:p>
            <a:pPr lvl="1"/>
            <a:r>
              <a:rPr lang="en-US" dirty="0"/>
              <a:t>Water Heaters</a:t>
            </a:r>
          </a:p>
          <a:p>
            <a:pPr lvl="1"/>
            <a:r>
              <a:rPr lang="en-US" dirty="0"/>
              <a:t>Lighting</a:t>
            </a:r>
          </a:p>
          <a:p>
            <a:pPr lvl="1"/>
            <a:r>
              <a:rPr lang="en-US" dirty="0"/>
              <a:t>Office equipment</a:t>
            </a:r>
          </a:p>
          <a:p>
            <a:pPr lvl="1"/>
            <a:r>
              <a:rPr lang="en-US" dirty="0"/>
              <a:t>Electronics</a:t>
            </a:r>
          </a:p>
          <a:p>
            <a:pPr lvl="1"/>
            <a:r>
              <a:rPr lang="en-US" dirty="0"/>
              <a:t>Water coolers</a:t>
            </a:r>
          </a:p>
          <a:p>
            <a:endParaRPr lang="en-US" dirty="0"/>
          </a:p>
        </p:txBody>
      </p:sp>
    </p:spTree>
    <p:extLst>
      <p:ext uri="{BB962C8B-B14F-4D97-AF65-F5344CB8AC3E}">
        <p14:creationId xmlns:p14="http://schemas.microsoft.com/office/powerpoint/2010/main" val="1134004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5F4A-97E4-438B-BF04-F6DC22317B26}"/>
              </a:ext>
            </a:extLst>
          </p:cNvPr>
          <p:cNvSpPr>
            <a:spLocks noGrp="1"/>
          </p:cNvSpPr>
          <p:nvPr>
            <p:ph type="title"/>
          </p:nvPr>
        </p:nvSpPr>
        <p:spPr/>
        <p:txBody>
          <a:bodyPr/>
          <a:lstStyle/>
          <a:p>
            <a:r>
              <a:rPr lang="en-US" dirty="0"/>
              <a:t>Window Air Conditioners?</a:t>
            </a:r>
          </a:p>
        </p:txBody>
      </p:sp>
      <p:sp>
        <p:nvSpPr>
          <p:cNvPr id="3" name="Content Placeholder 2">
            <a:extLst>
              <a:ext uri="{FF2B5EF4-FFF2-40B4-BE49-F238E27FC236}">
                <a16:creationId xmlns:a16="http://schemas.microsoft.com/office/drawing/2014/main" id="{47536EDA-EF20-481E-9462-89AFDF7A4249}"/>
              </a:ext>
            </a:extLst>
          </p:cNvPr>
          <p:cNvSpPr>
            <a:spLocks noGrp="1"/>
          </p:cNvSpPr>
          <p:nvPr>
            <p:ph sz="half" idx="1"/>
          </p:nvPr>
        </p:nvSpPr>
        <p:spPr>
          <a:xfrm>
            <a:off x="385896" y="905802"/>
            <a:ext cx="7946254" cy="5477905"/>
          </a:xfrm>
        </p:spPr>
        <p:txBody>
          <a:bodyPr/>
          <a:lstStyle/>
          <a:p>
            <a:r>
              <a:rPr lang="en-US" dirty="0"/>
              <a:t>Potential to be a growing electrical load</a:t>
            </a:r>
          </a:p>
          <a:p>
            <a:r>
              <a:rPr lang="en-US" dirty="0"/>
              <a:t>Best used in a closed room</a:t>
            </a:r>
          </a:p>
          <a:p>
            <a:pPr lvl="1"/>
            <a:r>
              <a:rPr lang="en-US" dirty="0"/>
              <a:t>Better if well sealed AND insulated</a:t>
            </a:r>
          </a:p>
          <a:p>
            <a:r>
              <a:rPr lang="en-US" dirty="0"/>
              <a:t>Old units can be very inefficient</a:t>
            </a:r>
          </a:p>
          <a:p>
            <a:pPr lvl="1"/>
            <a:r>
              <a:rPr lang="en-US" dirty="0"/>
              <a:t>Wear and tear</a:t>
            </a:r>
          </a:p>
          <a:p>
            <a:pPr lvl="1"/>
            <a:r>
              <a:rPr lang="en-US" dirty="0"/>
              <a:t>Recent improvements in technology</a:t>
            </a:r>
          </a:p>
          <a:p>
            <a:pPr lvl="1"/>
            <a:r>
              <a:rPr lang="en-US" dirty="0"/>
              <a:t>changes in refrigerants</a:t>
            </a:r>
          </a:p>
          <a:p>
            <a:r>
              <a:rPr lang="en-US" dirty="0"/>
              <a:t>Do you see these used in homes or businesses?</a:t>
            </a:r>
          </a:p>
          <a:p>
            <a:pPr lvl="1"/>
            <a:r>
              <a:rPr lang="en-US" dirty="0"/>
              <a:t>Will discuss in future session</a:t>
            </a:r>
          </a:p>
          <a:p>
            <a:r>
              <a:rPr lang="en-US" sz="3200" dirty="0"/>
              <a:t>Assignment:  Send photos of old air conditioners to</a:t>
            </a:r>
          </a:p>
          <a:p>
            <a:r>
              <a:rPr lang="en-US" sz="3200" dirty="0"/>
              <a:t>James.thomson@nscc.ca</a:t>
            </a:r>
          </a:p>
          <a:p>
            <a:endParaRPr lang="en-US" dirty="0"/>
          </a:p>
        </p:txBody>
      </p:sp>
      <p:sp>
        <p:nvSpPr>
          <p:cNvPr id="5" name="Rectangle 4">
            <a:extLst>
              <a:ext uri="{FF2B5EF4-FFF2-40B4-BE49-F238E27FC236}">
                <a16:creationId xmlns:a16="http://schemas.microsoft.com/office/drawing/2014/main" id="{24924159-255D-4299-8847-D995470BB19D}"/>
              </a:ext>
            </a:extLst>
          </p:cNvPr>
          <p:cNvSpPr/>
          <p:nvPr/>
        </p:nvSpPr>
        <p:spPr>
          <a:xfrm>
            <a:off x="233082" y="4957482"/>
            <a:ext cx="7602071" cy="1748118"/>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4391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4A5B-2A77-4DD1-9393-C6E98334BDE8}"/>
              </a:ext>
            </a:extLst>
          </p:cNvPr>
          <p:cNvSpPr>
            <a:spLocks noGrp="1"/>
          </p:cNvSpPr>
          <p:nvPr>
            <p:ph type="title"/>
          </p:nvPr>
        </p:nvSpPr>
        <p:spPr/>
        <p:txBody>
          <a:bodyPr/>
          <a:lstStyle/>
          <a:p>
            <a:r>
              <a:rPr lang="en-US" dirty="0"/>
              <a:t>Basic Biogas</a:t>
            </a:r>
          </a:p>
        </p:txBody>
      </p:sp>
      <p:sp>
        <p:nvSpPr>
          <p:cNvPr id="3" name="Content Placeholder 2">
            <a:extLst>
              <a:ext uri="{FF2B5EF4-FFF2-40B4-BE49-F238E27FC236}">
                <a16:creationId xmlns:a16="http://schemas.microsoft.com/office/drawing/2014/main" id="{4933BD35-432D-4AEF-BA13-283061E0A636}"/>
              </a:ext>
            </a:extLst>
          </p:cNvPr>
          <p:cNvSpPr>
            <a:spLocks noGrp="1"/>
          </p:cNvSpPr>
          <p:nvPr>
            <p:ph sz="half" idx="1"/>
          </p:nvPr>
        </p:nvSpPr>
        <p:spPr>
          <a:xfrm>
            <a:off x="399863" y="891584"/>
            <a:ext cx="8282664" cy="3039481"/>
          </a:xfrm>
        </p:spPr>
        <p:txBody>
          <a:bodyPr/>
          <a:lstStyle/>
          <a:p>
            <a:r>
              <a:rPr lang="en-US" dirty="0"/>
              <a:t>Biogas is a mix of methane and carbon dioxide</a:t>
            </a:r>
          </a:p>
          <a:p>
            <a:r>
              <a:rPr lang="en-US" dirty="0"/>
              <a:t>Produced when micro-organisms digest organic waste </a:t>
            </a:r>
          </a:p>
          <a:p>
            <a:pPr lvl="1"/>
            <a:r>
              <a:rPr lang="en-US" dirty="0"/>
              <a:t>Anerobic – without air</a:t>
            </a:r>
          </a:p>
          <a:p>
            <a:r>
              <a:rPr lang="en-US" dirty="0"/>
              <a:t>A living process that requires management care and attention</a:t>
            </a:r>
          </a:p>
          <a:p>
            <a:r>
              <a:rPr lang="en-US" dirty="0"/>
              <a:t>Can be produced at a number of scales</a:t>
            </a:r>
          </a:p>
          <a:p>
            <a:pPr marL="0" indent="0">
              <a:buNone/>
            </a:pPr>
            <a:endParaRPr lang="en-US" dirty="0"/>
          </a:p>
        </p:txBody>
      </p:sp>
      <p:pic>
        <p:nvPicPr>
          <p:cNvPr id="6" name="Picture 5" descr="Tropical banana palm leaf">
            <a:extLst>
              <a:ext uri="{FF2B5EF4-FFF2-40B4-BE49-F238E27FC236}">
                <a16:creationId xmlns:a16="http://schemas.microsoft.com/office/drawing/2014/main" id="{73213770-5E23-4571-8880-366068E63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7032"/>
            <a:ext cx="3484678" cy="2322551"/>
          </a:xfrm>
          <a:prstGeom prst="rect">
            <a:avLst/>
          </a:prstGeom>
        </p:spPr>
      </p:pic>
      <p:pic>
        <p:nvPicPr>
          <p:cNvPr id="8" name="Picture 7" descr="Fresh mandarins in bowl">
            <a:extLst>
              <a:ext uri="{FF2B5EF4-FFF2-40B4-BE49-F238E27FC236}">
                <a16:creationId xmlns:a16="http://schemas.microsoft.com/office/drawing/2014/main" id="{0D6242D3-348B-492B-BABE-0B6E9326E2E3}"/>
              </a:ext>
            </a:extLst>
          </p:cNvPr>
          <p:cNvPicPr>
            <a:picLocks noChangeAspect="1"/>
          </p:cNvPicPr>
          <p:nvPr/>
        </p:nvPicPr>
        <p:blipFill rotWithShape="1">
          <a:blip r:embed="rId3">
            <a:extLst>
              <a:ext uri="{28A0092B-C50C-407E-A947-70E740481C1C}">
                <a14:useLocalDpi xmlns:a14="http://schemas.microsoft.com/office/drawing/2010/main" val="0"/>
              </a:ext>
            </a:extLst>
          </a:blip>
          <a:srcRect l="26351"/>
          <a:stretch/>
        </p:blipFill>
        <p:spPr>
          <a:xfrm>
            <a:off x="3273080" y="4246388"/>
            <a:ext cx="2566430" cy="2322551"/>
          </a:xfrm>
          <a:prstGeom prst="rect">
            <a:avLst/>
          </a:prstGeom>
        </p:spPr>
      </p:pic>
      <p:pic>
        <p:nvPicPr>
          <p:cNvPr id="10" name="Picture 9" descr="Brood of hens walking in chicken coop enclosed by planks and chicken wire">
            <a:extLst>
              <a:ext uri="{FF2B5EF4-FFF2-40B4-BE49-F238E27FC236}">
                <a16:creationId xmlns:a16="http://schemas.microsoft.com/office/drawing/2014/main" id="{3F29B999-8135-44FE-9B35-87E669D5A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322" y="4246996"/>
            <a:ext cx="3484678" cy="2323120"/>
          </a:xfrm>
          <a:prstGeom prst="rect">
            <a:avLst/>
          </a:prstGeom>
        </p:spPr>
      </p:pic>
    </p:spTree>
    <p:extLst>
      <p:ext uri="{BB962C8B-B14F-4D97-AF65-F5344CB8AC3E}">
        <p14:creationId xmlns:p14="http://schemas.microsoft.com/office/powerpoint/2010/main" val="2409587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82DA-DA81-4451-BBD8-8D604E32C521}"/>
              </a:ext>
            </a:extLst>
          </p:cNvPr>
          <p:cNvSpPr>
            <a:spLocks noGrp="1"/>
          </p:cNvSpPr>
          <p:nvPr>
            <p:ph type="title"/>
          </p:nvPr>
        </p:nvSpPr>
        <p:spPr>
          <a:xfrm>
            <a:off x="0" y="70872"/>
            <a:ext cx="4952246" cy="675204"/>
          </a:xfrm>
        </p:spPr>
        <p:txBody>
          <a:bodyPr/>
          <a:lstStyle/>
          <a:p>
            <a:r>
              <a:rPr lang="en-US" sz="2000" dirty="0"/>
              <a:t>Big Biogas</a:t>
            </a:r>
          </a:p>
        </p:txBody>
      </p:sp>
      <p:sp>
        <p:nvSpPr>
          <p:cNvPr id="3" name="Content Placeholder 2">
            <a:extLst>
              <a:ext uri="{FF2B5EF4-FFF2-40B4-BE49-F238E27FC236}">
                <a16:creationId xmlns:a16="http://schemas.microsoft.com/office/drawing/2014/main" id="{326493D3-0D5F-4505-94CA-BAB9EBA9CF99}"/>
              </a:ext>
            </a:extLst>
          </p:cNvPr>
          <p:cNvSpPr>
            <a:spLocks noGrp="1"/>
          </p:cNvSpPr>
          <p:nvPr>
            <p:ph sz="half" idx="1"/>
          </p:nvPr>
        </p:nvSpPr>
        <p:spPr>
          <a:xfrm>
            <a:off x="94596" y="746076"/>
            <a:ext cx="8679161" cy="5970918"/>
          </a:xfrm>
        </p:spPr>
        <p:txBody>
          <a:bodyPr/>
          <a:lstStyle/>
          <a:p>
            <a:r>
              <a:rPr lang="en-US" dirty="0"/>
              <a:t>Industrial scale </a:t>
            </a:r>
          </a:p>
          <a:p>
            <a:pPr lvl="1"/>
            <a:r>
              <a:rPr lang="en-US" dirty="0"/>
              <a:t>Produce heat and electricity</a:t>
            </a:r>
          </a:p>
          <a:p>
            <a:r>
              <a:rPr lang="en-US" dirty="0"/>
              <a:t>Research lab at UB</a:t>
            </a:r>
          </a:p>
          <a:p>
            <a:pPr algn="l"/>
            <a:r>
              <a:rPr lang="en-US" dirty="0"/>
              <a:t>Report: Potential Study on producible Biogas and Renewable Energy from Biomass and Organic Waste in Belize, The Caribbean Community Climate Change Centre (CCCCC), 2016</a:t>
            </a:r>
            <a:endParaRPr lang="en-US" sz="1800" b="0" i="0" u="none" strike="noStrike" baseline="0" dirty="0">
              <a:solidFill>
                <a:srgbClr val="000000"/>
              </a:solidFill>
              <a:latin typeface="Cambria" panose="02040503050406030204" pitchFamily="18" charset="0"/>
            </a:endParaRPr>
          </a:p>
          <a:p>
            <a:r>
              <a:rPr lang="en-US" sz="825" dirty="0">
                <a:solidFill>
                  <a:srgbClr val="92D050"/>
                </a:solidFill>
              </a:rPr>
              <a:t>https://www.bb.undp.org/content/barbados/en/home/presscenter/articles/2017/02/06/jcccp-supports-study-on-biogas-and-renewable-energy-from-biomass-and-organic-waste-in-belize.html</a:t>
            </a:r>
          </a:p>
          <a:p>
            <a:r>
              <a:rPr lang="en-US" dirty="0"/>
              <a:t>Great potential: </a:t>
            </a:r>
          </a:p>
          <a:p>
            <a:pPr lvl="1"/>
            <a:r>
              <a:rPr lang="en-US" dirty="0"/>
              <a:t>Municipal waste (sewer effluent &amp; municipal solid waste)</a:t>
            </a:r>
          </a:p>
          <a:p>
            <a:pPr lvl="1"/>
            <a:r>
              <a:rPr lang="en-US" dirty="0"/>
              <a:t>Banana waste is easily digestible</a:t>
            </a:r>
          </a:p>
          <a:p>
            <a:pPr lvl="1"/>
            <a:r>
              <a:rPr lang="en-US" dirty="0"/>
              <a:t>Shrimp and chicken manure however has high ammonia</a:t>
            </a:r>
          </a:p>
          <a:p>
            <a:pPr lvl="1"/>
            <a:r>
              <a:rPr lang="en-US" dirty="0"/>
              <a:t>Citrus waste but most already recycled</a:t>
            </a:r>
          </a:p>
        </p:txBody>
      </p:sp>
      <p:pic>
        <p:nvPicPr>
          <p:cNvPr id="5" name="Picture 4">
            <a:extLst>
              <a:ext uri="{FF2B5EF4-FFF2-40B4-BE49-F238E27FC236}">
                <a16:creationId xmlns:a16="http://schemas.microsoft.com/office/drawing/2014/main" id="{51DD8AEB-65BD-4080-A07A-F242115AEE6D}"/>
              </a:ext>
            </a:extLst>
          </p:cNvPr>
          <p:cNvPicPr>
            <a:picLocks noChangeAspect="1"/>
          </p:cNvPicPr>
          <p:nvPr/>
        </p:nvPicPr>
        <p:blipFill>
          <a:blip r:embed="rId2"/>
          <a:stretch>
            <a:fillRect/>
          </a:stretch>
        </p:blipFill>
        <p:spPr>
          <a:xfrm>
            <a:off x="5711120" y="141006"/>
            <a:ext cx="3235792" cy="2015739"/>
          </a:xfrm>
          <a:prstGeom prst="rect">
            <a:avLst/>
          </a:prstGeom>
        </p:spPr>
      </p:pic>
    </p:spTree>
    <p:extLst>
      <p:ext uri="{BB962C8B-B14F-4D97-AF65-F5344CB8AC3E}">
        <p14:creationId xmlns:p14="http://schemas.microsoft.com/office/powerpoint/2010/main" val="2494372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82DA-DA81-4451-BBD8-8D604E32C521}"/>
              </a:ext>
            </a:extLst>
          </p:cNvPr>
          <p:cNvSpPr>
            <a:spLocks noGrp="1"/>
          </p:cNvSpPr>
          <p:nvPr>
            <p:ph type="title"/>
          </p:nvPr>
        </p:nvSpPr>
        <p:spPr>
          <a:xfrm>
            <a:off x="0" y="70872"/>
            <a:ext cx="4952246" cy="675204"/>
          </a:xfrm>
        </p:spPr>
        <p:txBody>
          <a:bodyPr/>
          <a:lstStyle/>
          <a:p>
            <a:r>
              <a:rPr lang="en-US" sz="2000" dirty="0"/>
              <a:t>Community Biogas</a:t>
            </a:r>
          </a:p>
        </p:txBody>
      </p:sp>
      <p:sp>
        <p:nvSpPr>
          <p:cNvPr id="3" name="Content Placeholder 2">
            <a:extLst>
              <a:ext uri="{FF2B5EF4-FFF2-40B4-BE49-F238E27FC236}">
                <a16:creationId xmlns:a16="http://schemas.microsoft.com/office/drawing/2014/main" id="{326493D3-0D5F-4505-94CA-BAB9EBA9CF99}"/>
              </a:ext>
            </a:extLst>
          </p:cNvPr>
          <p:cNvSpPr>
            <a:spLocks noGrp="1"/>
          </p:cNvSpPr>
          <p:nvPr>
            <p:ph sz="half" idx="1"/>
          </p:nvPr>
        </p:nvSpPr>
        <p:spPr>
          <a:xfrm>
            <a:off x="103142" y="783908"/>
            <a:ext cx="8895579" cy="3147158"/>
          </a:xfrm>
        </p:spPr>
        <p:txBody>
          <a:bodyPr/>
          <a:lstStyle/>
          <a:p>
            <a:r>
              <a:rPr lang="en-US" dirty="0"/>
              <a:t>Community scale</a:t>
            </a:r>
          </a:p>
          <a:p>
            <a:pPr lvl="1"/>
            <a:r>
              <a:rPr lang="en-US" dirty="0"/>
              <a:t>RedBioLAC: Regional support organization</a:t>
            </a:r>
          </a:p>
          <a:p>
            <a:pPr lvl="1"/>
            <a:r>
              <a:rPr lang="en-US" dirty="0">
                <a:solidFill>
                  <a:srgbClr val="92D050"/>
                </a:solidFill>
                <a:hlinkClick r:id="rId2">
                  <a:extLst>
                    <a:ext uri="{A12FA001-AC4F-418D-AE19-62706E023703}">
                      <ahyp:hlinkClr xmlns:ahyp="http://schemas.microsoft.com/office/drawing/2018/hyperlinkcolor" val="tx"/>
                    </a:ext>
                  </a:extLst>
                </a:hlinkClick>
              </a:rPr>
              <a:t>http://redbiolac.org/en/</a:t>
            </a:r>
            <a:endParaRPr lang="en-US" dirty="0">
              <a:solidFill>
                <a:srgbClr val="92D050"/>
              </a:solidFill>
            </a:endParaRPr>
          </a:p>
          <a:p>
            <a:pPr lvl="1"/>
            <a:r>
              <a:rPr lang="en-US" dirty="0"/>
              <a:t>Exchange information </a:t>
            </a:r>
          </a:p>
          <a:p>
            <a:pPr lvl="1"/>
            <a:r>
              <a:rPr lang="en-US" dirty="0"/>
              <a:t>Identify and overcome technical, environmental, social and economic barriers.</a:t>
            </a:r>
          </a:p>
          <a:p>
            <a:pPr lvl="1"/>
            <a:r>
              <a:rPr lang="en-US" dirty="0"/>
              <a:t>Propose projects to spread biodigester technology in LAC</a:t>
            </a:r>
          </a:p>
        </p:txBody>
      </p:sp>
      <p:pic>
        <p:nvPicPr>
          <p:cNvPr id="5" name="Picture 4">
            <a:extLst>
              <a:ext uri="{FF2B5EF4-FFF2-40B4-BE49-F238E27FC236}">
                <a16:creationId xmlns:a16="http://schemas.microsoft.com/office/drawing/2014/main" id="{3B11C1C2-C3A3-49BA-B2A0-D6804C78B8E1}"/>
              </a:ext>
            </a:extLst>
          </p:cNvPr>
          <p:cNvPicPr>
            <a:picLocks noChangeAspect="1"/>
          </p:cNvPicPr>
          <p:nvPr/>
        </p:nvPicPr>
        <p:blipFill rotWithShape="1">
          <a:blip r:embed="rId3"/>
          <a:srcRect t="14347" b="27552"/>
          <a:stretch/>
        </p:blipFill>
        <p:spPr>
          <a:xfrm>
            <a:off x="0" y="3802879"/>
            <a:ext cx="9144000" cy="2914116"/>
          </a:xfrm>
          <a:prstGeom prst="rect">
            <a:avLst/>
          </a:prstGeom>
        </p:spPr>
      </p:pic>
    </p:spTree>
    <p:extLst>
      <p:ext uri="{BB962C8B-B14F-4D97-AF65-F5344CB8AC3E}">
        <p14:creationId xmlns:p14="http://schemas.microsoft.com/office/powerpoint/2010/main" val="3583919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82DA-DA81-4451-BBD8-8D604E32C521}"/>
              </a:ext>
            </a:extLst>
          </p:cNvPr>
          <p:cNvSpPr>
            <a:spLocks noGrp="1"/>
          </p:cNvSpPr>
          <p:nvPr>
            <p:ph type="title"/>
          </p:nvPr>
        </p:nvSpPr>
        <p:spPr>
          <a:xfrm>
            <a:off x="0" y="70872"/>
            <a:ext cx="4952246" cy="675204"/>
          </a:xfrm>
        </p:spPr>
        <p:txBody>
          <a:bodyPr/>
          <a:lstStyle/>
          <a:p>
            <a:r>
              <a:rPr lang="en-US" sz="2000" dirty="0"/>
              <a:t>Residential Biogas</a:t>
            </a:r>
          </a:p>
        </p:txBody>
      </p:sp>
      <p:sp>
        <p:nvSpPr>
          <p:cNvPr id="3" name="Content Placeholder 2">
            <a:extLst>
              <a:ext uri="{FF2B5EF4-FFF2-40B4-BE49-F238E27FC236}">
                <a16:creationId xmlns:a16="http://schemas.microsoft.com/office/drawing/2014/main" id="{326493D3-0D5F-4505-94CA-BAB9EBA9CF99}"/>
              </a:ext>
            </a:extLst>
          </p:cNvPr>
          <p:cNvSpPr>
            <a:spLocks noGrp="1"/>
          </p:cNvSpPr>
          <p:nvPr>
            <p:ph sz="half" idx="1"/>
          </p:nvPr>
        </p:nvSpPr>
        <p:spPr>
          <a:xfrm>
            <a:off x="162963" y="1367327"/>
            <a:ext cx="6417299" cy="5136023"/>
          </a:xfrm>
        </p:spPr>
        <p:txBody>
          <a:bodyPr/>
          <a:lstStyle/>
          <a:p>
            <a:r>
              <a:rPr lang="en-US" dirty="0"/>
              <a:t>Residential scale</a:t>
            </a:r>
          </a:p>
          <a:p>
            <a:r>
              <a:rPr lang="en-US" dirty="0"/>
              <a:t>Commercial units</a:t>
            </a:r>
          </a:p>
          <a:p>
            <a:pPr lvl="1"/>
            <a:r>
              <a:rPr lang="en-US" dirty="0">
                <a:solidFill>
                  <a:srgbClr val="92D050"/>
                </a:solidFill>
                <a:hlinkClick r:id="rId2">
                  <a:extLst>
                    <a:ext uri="{A12FA001-AC4F-418D-AE19-62706E023703}">
                      <ahyp:hlinkClr xmlns:ahyp="http://schemas.microsoft.com/office/drawing/2018/hyperlinkcolor" val="tx"/>
                    </a:ext>
                  </a:extLst>
                </a:hlinkClick>
              </a:rPr>
              <a:t>https://www.homebiogas.com/explore/how-it-works/</a:t>
            </a:r>
            <a:endParaRPr lang="en-US" dirty="0">
              <a:solidFill>
                <a:srgbClr val="92D050"/>
              </a:solidFill>
            </a:endParaRPr>
          </a:p>
          <a:p>
            <a:r>
              <a:rPr lang="en-US" dirty="0"/>
              <a:t>DIY – Do it Yourself</a:t>
            </a:r>
          </a:p>
          <a:p>
            <a:r>
              <a:rPr lang="en-US" dirty="0"/>
              <a:t>Extensive online accounts and videos</a:t>
            </a: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31213BC4-5516-4377-8DEC-EC90DF71B0BA}"/>
              </a:ext>
            </a:extLst>
          </p:cNvPr>
          <p:cNvPicPr>
            <a:picLocks noChangeAspect="1"/>
          </p:cNvPicPr>
          <p:nvPr/>
        </p:nvPicPr>
        <p:blipFill>
          <a:blip r:embed="rId3"/>
          <a:stretch>
            <a:fillRect/>
          </a:stretch>
        </p:blipFill>
        <p:spPr>
          <a:xfrm>
            <a:off x="5113480" y="138444"/>
            <a:ext cx="3867557" cy="2149441"/>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7BCF9F7-B7E1-4A7B-8425-103043A93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001" y="2341800"/>
            <a:ext cx="2111036" cy="4456632"/>
          </a:xfrm>
          <a:prstGeom prst="rect">
            <a:avLst/>
          </a:prstGeom>
        </p:spPr>
      </p:pic>
      <p:pic>
        <p:nvPicPr>
          <p:cNvPr id="12" name="Picture 11">
            <a:extLst>
              <a:ext uri="{FF2B5EF4-FFF2-40B4-BE49-F238E27FC236}">
                <a16:creationId xmlns:a16="http://schemas.microsoft.com/office/drawing/2014/main" id="{F3409ED7-B164-455E-9192-0BCD782F74B3}"/>
              </a:ext>
            </a:extLst>
          </p:cNvPr>
          <p:cNvPicPr>
            <a:picLocks noChangeAspect="1"/>
          </p:cNvPicPr>
          <p:nvPr/>
        </p:nvPicPr>
        <p:blipFill>
          <a:blip r:embed="rId5"/>
          <a:stretch>
            <a:fillRect/>
          </a:stretch>
        </p:blipFill>
        <p:spPr>
          <a:xfrm>
            <a:off x="162963" y="3974414"/>
            <a:ext cx="6494804" cy="2745142"/>
          </a:xfrm>
          <a:prstGeom prst="rect">
            <a:avLst/>
          </a:prstGeom>
        </p:spPr>
      </p:pic>
    </p:spTree>
    <p:extLst>
      <p:ext uri="{BB962C8B-B14F-4D97-AF65-F5344CB8AC3E}">
        <p14:creationId xmlns:p14="http://schemas.microsoft.com/office/powerpoint/2010/main" val="549226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9A58-9483-4D68-9019-9827D2A1F138}"/>
              </a:ext>
            </a:extLst>
          </p:cNvPr>
          <p:cNvSpPr>
            <a:spLocks noGrp="1"/>
          </p:cNvSpPr>
          <p:nvPr>
            <p:ph type="title"/>
          </p:nvPr>
        </p:nvSpPr>
        <p:spPr/>
        <p:txBody>
          <a:bodyPr/>
          <a:lstStyle/>
          <a:p>
            <a:r>
              <a:rPr lang="en-US" dirty="0"/>
              <a:t>Residential Biogas</a:t>
            </a:r>
          </a:p>
        </p:txBody>
      </p:sp>
      <p:sp>
        <p:nvSpPr>
          <p:cNvPr id="3" name="Content Placeholder 2">
            <a:extLst>
              <a:ext uri="{FF2B5EF4-FFF2-40B4-BE49-F238E27FC236}">
                <a16:creationId xmlns:a16="http://schemas.microsoft.com/office/drawing/2014/main" id="{F625B86B-B098-4E62-9A14-9811974264A5}"/>
              </a:ext>
            </a:extLst>
          </p:cNvPr>
          <p:cNvSpPr>
            <a:spLocks noGrp="1"/>
          </p:cNvSpPr>
          <p:nvPr>
            <p:ph sz="half" idx="1"/>
          </p:nvPr>
        </p:nvSpPr>
        <p:spPr>
          <a:xfrm>
            <a:off x="148590" y="919074"/>
            <a:ext cx="8647009" cy="5319356"/>
          </a:xfrm>
        </p:spPr>
        <p:txBody>
          <a:bodyPr/>
          <a:lstStyle/>
          <a:p>
            <a:r>
              <a:rPr lang="en-US" dirty="0"/>
              <a:t>Recap: Biogas is a mix of methane and carbon dioxide</a:t>
            </a:r>
          </a:p>
          <a:p>
            <a:r>
              <a:rPr lang="en-US" dirty="0"/>
              <a:t>Produced when micro-organisms digest organic waste </a:t>
            </a:r>
          </a:p>
          <a:p>
            <a:pPr lvl="1"/>
            <a:r>
              <a:rPr lang="en-US" dirty="0"/>
              <a:t>Anerobic – without air</a:t>
            </a:r>
          </a:p>
          <a:p>
            <a:r>
              <a:rPr lang="en-US" dirty="0"/>
              <a:t>Can be used for cooking with modified burners</a:t>
            </a:r>
          </a:p>
          <a:p>
            <a:r>
              <a:rPr lang="en-US" dirty="0"/>
              <a:t>A living process that requires management care and attention – many tiny pets!</a:t>
            </a:r>
          </a:p>
          <a:p>
            <a:pPr lvl="1"/>
            <a:r>
              <a:rPr lang="en-US" dirty="0"/>
              <a:t>Good fit with agriculture</a:t>
            </a:r>
          </a:p>
          <a:p>
            <a:pPr lvl="1"/>
            <a:r>
              <a:rPr lang="en-US" dirty="0"/>
              <a:t>Gardeners, hobbyists, experimenters</a:t>
            </a:r>
          </a:p>
          <a:p>
            <a:r>
              <a:rPr lang="en-US" dirty="0"/>
              <a:t>May be limited opportunity in urban environments</a:t>
            </a:r>
          </a:p>
          <a:p>
            <a:pPr lvl="1"/>
            <a:r>
              <a:rPr lang="en-US" dirty="0"/>
              <a:t>Odor potential</a:t>
            </a:r>
          </a:p>
          <a:p>
            <a:r>
              <a:rPr lang="en-US" dirty="0"/>
              <a:t>Good online resources, support</a:t>
            </a:r>
          </a:p>
          <a:p>
            <a:endParaRPr lang="en-US" dirty="0"/>
          </a:p>
        </p:txBody>
      </p:sp>
    </p:spTree>
    <p:extLst>
      <p:ext uri="{BB962C8B-B14F-4D97-AF65-F5344CB8AC3E}">
        <p14:creationId xmlns:p14="http://schemas.microsoft.com/office/powerpoint/2010/main" val="3825507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dirty="0"/>
              <a:t>Questions and Feedback</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471933" y="913486"/>
            <a:ext cx="7112208" cy="5588675"/>
          </a:xfrm>
        </p:spPr>
        <p:txBody>
          <a:bodyPr/>
          <a:lstStyle/>
          <a:p>
            <a:r>
              <a:rPr lang="en-US" dirty="0"/>
              <a:t>Any questions?</a:t>
            </a:r>
          </a:p>
          <a:p>
            <a:endParaRPr lang="en-US" dirty="0"/>
          </a:p>
          <a:p>
            <a:r>
              <a:rPr lang="en-US" dirty="0"/>
              <a:t>Comments, requests and feedback?</a:t>
            </a:r>
          </a:p>
          <a:p>
            <a:endParaRPr lang="en-US" dirty="0"/>
          </a:p>
          <a:p>
            <a:r>
              <a:rPr lang="en-US" dirty="0"/>
              <a:t>What was your apple/mango?</a:t>
            </a:r>
          </a:p>
          <a:p>
            <a:endParaRPr lang="en-US" dirty="0"/>
          </a:p>
          <a:p>
            <a:r>
              <a:rPr lang="en-US" dirty="0"/>
              <a:t>What was your onion/noni?      </a:t>
            </a:r>
          </a:p>
          <a:p>
            <a:endParaRPr lang="en-US" dirty="0"/>
          </a:p>
          <a:p>
            <a:endParaRPr lang="en-US" dirty="0"/>
          </a:p>
          <a:p>
            <a:r>
              <a:rPr lang="en-US" dirty="0"/>
              <a:t>Next up – Gord to discuss PV materials and assignments                  </a:t>
            </a:r>
          </a:p>
          <a:p>
            <a:pPr marL="0" indent="0">
              <a:buNone/>
            </a:pPr>
            <a:r>
              <a:rPr lang="en-US" dirty="0"/>
              <a:t>   </a:t>
            </a:r>
          </a:p>
          <a:p>
            <a:endParaRPr lang="en-US" dirty="0"/>
          </a:p>
        </p:txBody>
      </p:sp>
    </p:spTree>
    <p:extLst>
      <p:ext uri="{BB962C8B-B14F-4D97-AF65-F5344CB8AC3E}">
        <p14:creationId xmlns:p14="http://schemas.microsoft.com/office/powerpoint/2010/main" val="40348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FF9A-C9DE-498A-84DB-B3299D70ABC8}"/>
              </a:ext>
            </a:extLst>
          </p:cNvPr>
          <p:cNvSpPr>
            <a:spLocks noGrp="1"/>
          </p:cNvSpPr>
          <p:nvPr>
            <p:ph type="title"/>
          </p:nvPr>
        </p:nvSpPr>
        <p:spPr/>
        <p:txBody>
          <a:bodyPr/>
          <a:lstStyle/>
          <a:p>
            <a:r>
              <a:rPr lang="en-US" dirty="0"/>
              <a:t>Term 1 Electricity and Circuits</a:t>
            </a:r>
          </a:p>
        </p:txBody>
      </p:sp>
      <p:sp>
        <p:nvSpPr>
          <p:cNvPr id="3" name="Content Placeholder 2">
            <a:extLst>
              <a:ext uri="{FF2B5EF4-FFF2-40B4-BE49-F238E27FC236}">
                <a16:creationId xmlns:a16="http://schemas.microsoft.com/office/drawing/2014/main" id="{E99270C4-F85C-44ED-BB18-8F91564478EA}"/>
              </a:ext>
            </a:extLst>
          </p:cNvPr>
          <p:cNvSpPr>
            <a:spLocks noGrp="1"/>
          </p:cNvSpPr>
          <p:nvPr>
            <p:ph sz="half" idx="1"/>
          </p:nvPr>
        </p:nvSpPr>
        <p:spPr>
          <a:xfrm>
            <a:off x="225424" y="844766"/>
            <a:ext cx="8691073" cy="5168467"/>
          </a:xfrm>
        </p:spPr>
        <p:txBody>
          <a:bodyPr/>
          <a:lstStyle/>
          <a:p>
            <a:r>
              <a:rPr lang="en-US" dirty="0"/>
              <a:t>Introduce electric charge, insulators and conductors </a:t>
            </a:r>
          </a:p>
          <a:p>
            <a:r>
              <a:rPr lang="en-US" dirty="0"/>
              <a:t>Introduce electrical current flow through materials</a:t>
            </a:r>
          </a:p>
          <a:p>
            <a:r>
              <a:rPr lang="en-US" dirty="0"/>
              <a:t>Introduce the concept of voltage</a:t>
            </a:r>
          </a:p>
          <a:p>
            <a:r>
              <a:rPr lang="en-US" dirty="0"/>
              <a:t>Introduce resistance and resistivity, Ohm’s law</a:t>
            </a:r>
          </a:p>
          <a:p>
            <a:r>
              <a:rPr lang="en-US" dirty="0"/>
              <a:t>Identify power and energy in a circuit</a:t>
            </a:r>
          </a:p>
          <a:p>
            <a:r>
              <a:rPr lang="en-US" dirty="0"/>
              <a:t>Understand basic units of electricity and measurement tools</a:t>
            </a:r>
          </a:p>
          <a:p>
            <a:r>
              <a:rPr lang="en-US" dirty="0"/>
              <a:t>Relate these concepts to the world around us</a:t>
            </a:r>
          </a:p>
          <a:p>
            <a:pPr lvl="1"/>
            <a:r>
              <a:rPr lang="en-US" dirty="0"/>
              <a:t>AC power in homes</a:t>
            </a:r>
          </a:p>
          <a:p>
            <a:pPr lvl="1"/>
            <a:r>
              <a:rPr lang="en-US" dirty="0"/>
              <a:t>DC power in vehicles, phones. etc.</a:t>
            </a:r>
          </a:p>
          <a:p>
            <a:endParaRPr lang="en-US" dirty="0"/>
          </a:p>
          <a:p>
            <a:endParaRPr lang="en-US" dirty="0"/>
          </a:p>
          <a:p>
            <a:endParaRPr lang="en-US" dirty="0"/>
          </a:p>
          <a:p>
            <a:endParaRPr lang="en-US" dirty="0"/>
          </a:p>
        </p:txBody>
      </p:sp>
      <p:pic>
        <p:nvPicPr>
          <p:cNvPr id="5" name="Picture 4" descr="Colorful wires">
            <a:extLst>
              <a:ext uri="{FF2B5EF4-FFF2-40B4-BE49-F238E27FC236}">
                <a16:creationId xmlns:a16="http://schemas.microsoft.com/office/drawing/2014/main" id="{EFEF4625-506C-4A9C-A859-BE5BFF71D75A}"/>
              </a:ext>
            </a:extLst>
          </p:cNvPr>
          <p:cNvPicPr>
            <a:picLocks noChangeAspect="1"/>
          </p:cNvPicPr>
          <p:nvPr/>
        </p:nvPicPr>
        <p:blipFill rotWithShape="1">
          <a:blip r:embed="rId2">
            <a:extLst>
              <a:ext uri="{28A0092B-C50C-407E-A947-70E740481C1C}">
                <a14:useLocalDpi xmlns:a14="http://schemas.microsoft.com/office/drawing/2010/main" val="0"/>
              </a:ext>
            </a:extLst>
          </a:blip>
          <a:srcRect t="51911" b="25100"/>
          <a:stretch/>
        </p:blipFill>
        <p:spPr>
          <a:xfrm>
            <a:off x="0" y="5554766"/>
            <a:ext cx="9144000" cy="1145512"/>
          </a:xfrm>
          <a:prstGeom prst="rect">
            <a:avLst/>
          </a:prstGeom>
        </p:spPr>
      </p:pic>
    </p:spTree>
    <p:extLst>
      <p:ext uri="{BB962C8B-B14F-4D97-AF65-F5344CB8AC3E}">
        <p14:creationId xmlns:p14="http://schemas.microsoft.com/office/powerpoint/2010/main" val="3569771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4D2A-3FCC-46F4-B09D-627247057BF5}"/>
              </a:ext>
            </a:extLst>
          </p:cNvPr>
          <p:cNvSpPr>
            <a:spLocks noGrp="1"/>
          </p:cNvSpPr>
          <p:nvPr>
            <p:ph type="title"/>
          </p:nvPr>
        </p:nvSpPr>
        <p:spPr>
          <a:xfrm>
            <a:off x="-110837" y="244765"/>
            <a:ext cx="5283200" cy="675204"/>
          </a:xfrm>
        </p:spPr>
        <p:txBody>
          <a:bodyPr/>
          <a:lstStyle/>
          <a:p>
            <a:r>
              <a:rPr lang="en-US" dirty="0"/>
              <a:t>Term 1: Intro to Energy Science</a:t>
            </a:r>
            <a:br>
              <a:rPr lang="en-US" dirty="0"/>
            </a:br>
            <a:endParaRPr lang="en-US" dirty="0"/>
          </a:p>
        </p:txBody>
      </p:sp>
      <p:sp>
        <p:nvSpPr>
          <p:cNvPr id="3" name="Content Placeholder 2">
            <a:extLst>
              <a:ext uri="{FF2B5EF4-FFF2-40B4-BE49-F238E27FC236}">
                <a16:creationId xmlns:a16="http://schemas.microsoft.com/office/drawing/2014/main" id="{699493D3-B738-4D66-9944-2043BDDE8A9C}"/>
              </a:ext>
            </a:extLst>
          </p:cNvPr>
          <p:cNvSpPr>
            <a:spLocks noGrp="1"/>
          </p:cNvSpPr>
          <p:nvPr>
            <p:ph sz="half" idx="1"/>
          </p:nvPr>
        </p:nvSpPr>
        <p:spPr>
          <a:xfrm>
            <a:off x="243897" y="791782"/>
            <a:ext cx="8147068" cy="5693266"/>
          </a:xfrm>
        </p:spPr>
        <p:txBody>
          <a:bodyPr/>
          <a:lstStyle/>
          <a:p>
            <a:r>
              <a:rPr lang="en-US" sz="2800" dirty="0"/>
              <a:t>Reenforce secondary school science learning</a:t>
            </a:r>
          </a:p>
          <a:p>
            <a:pPr lvl="1"/>
            <a:r>
              <a:rPr lang="en-US" sz="2425" dirty="0"/>
              <a:t>May be gaps – especially around electricity</a:t>
            </a:r>
          </a:p>
          <a:p>
            <a:pPr lvl="1"/>
            <a:r>
              <a:rPr lang="en-US" sz="2425" dirty="0"/>
              <a:t>May be gaps – work and energy </a:t>
            </a:r>
          </a:p>
          <a:p>
            <a:r>
              <a:rPr lang="en-US" sz="2800" dirty="0"/>
              <a:t>Connect to personal experience</a:t>
            </a:r>
          </a:p>
          <a:p>
            <a:pPr lvl="1"/>
            <a:r>
              <a:rPr lang="en-US" sz="2425" dirty="0"/>
              <a:t>Science is in the world we live in, not in a lab</a:t>
            </a:r>
          </a:p>
          <a:p>
            <a:r>
              <a:rPr lang="en-US" sz="2800" dirty="0"/>
              <a:t>Identify sources of energy</a:t>
            </a:r>
          </a:p>
          <a:p>
            <a:pPr lvl="1"/>
            <a:r>
              <a:rPr lang="en-US" sz="2425" dirty="0"/>
              <a:t>their final uses</a:t>
            </a:r>
          </a:p>
          <a:p>
            <a:r>
              <a:rPr lang="en-US" sz="2800" dirty="0"/>
              <a:t>Identify the causes and consequences of climate change</a:t>
            </a:r>
          </a:p>
          <a:p>
            <a:r>
              <a:rPr lang="en-US" sz="2800" dirty="0"/>
              <a:t>Identify sources of renewable energy</a:t>
            </a:r>
          </a:p>
        </p:txBody>
      </p:sp>
      <p:pic>
        <p:nvPicPr>
          <p:cNvPr id="5" name="Graphic 4" descr="Brain in head outline">
            <a:extLst>
              <a:ext uri="{FF2B5EF4-FFF2-40B4-BE49-F238E27FC236}">
                <a16:creationId xmlns:a16="http://schemas.microsoft.com/office/drawing/2014/main" id="{C2C5118F-F964-47AF-B36F-91A53B4FA0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1501" y="2264636"/>
            <a:ext cx="1572425" cy="1572425"/>
          </a:xfrm>
          <a:prstGeom prst="rect">
            <a:avLst/>
          </a:prstGeom>
        </p:spPr>
      </p:pic>
      <p:cxnSp>
        <p:nvCxnSpPr>
          <p:cNvPr id="11" name="Straight Connector 10">
            <a:extLst>
              <a:ext uri="{FF2B5EF4-FFF2-40B4-BE49-F238E27FC236}">
                <a16:creationId xmlns:a16="http://schemas.microsoft.com/office/drawing/2014/main" id="{773A072D-F049-4713-9A82-83E89A08B947}"/>
              </a:ext>
            </a:extLst>
          </p:cNvPr>
          <p:cNvCxnSpPr/>
          <p:nvPr/>
        </p:nvCxnSpPr>
        <p:spPr>
          <a:xfrm>
            <a:off x="6663511" y="2179198"/>
            <a:ext cx="478565" cy="2905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D4F64D-9279-463C-9397-05FBD5E07D50}"/>
              </a:ext>
            </a:extLst>
          </p:cNvPr>
          <p:cNvCxnSpPr>
            <a:cxnSpLocks/>
          </p:cNvCxnSpPr>
          <p:nvPr/>
        </p:nvCxnSpPr>
        <p:spPr>
          <a:xfrm>
            <a:off x="7599348" y="1781756"/>
            <a:ext cx="0" cy="4828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F84007-7B5C-4D2A-BF26-32E3FB26D1FF}"/>
              </a:ext>
            </a:extLst>
          </p:cNvPr>
          <p:cNvCxnSpPr>
            <a:cxnSpLocks/>
          </p:cNvCxnSpPr>
          <p:nvPr/>
        </p:nvCxnSpPr>
        <p:spPr>
          <a:xfrm>
            <a:off x="7112576" y="1914237"/>
            <a:ext cx="225540" cy="4102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D3691D-0C7D-4C1C-A8B0-A1B32AEFD87A}"/>
              </a:ext>
            </a:extLst>
          </p:cNvPr>
          <p:cNvCxnSpPr>
            <a:cxnSpLocks/>
          </p:cNvCxnSpPr>
          <p:nvPr/>
        </p:nvCxnSpPr>
        <p:spPr>
          <a:xfrm>
            <a:off x="6394367" y="2482554"/>
            <a:ext cx="619535" cy="1452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DB3E03-3933-49AD-88D9-C4D42FF221AE}"/>
              </a:ext>
            </a:extLst>
          </p:cNvPr>
          <p:cNvCxnSpPr>
            <a:cxnSpLocks/>
          </p:cNvCxnSpPr>
          <p:nvPr/>
        </p:nvCxnSpPr>
        <p:spPr>
          <a:xfrm flipV="1">
            <a:off x="7813024" y="1781756"/>
            <a:ext cx="339664" cy="4871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57F83-96F7-4186-9FF2-B416EE3C75A7}"/>
              </a:ext>
            </a:extLst>
          </p:cNvPr>
          <p:cNvCxnSpPr>
            <a:cxnSpLocks/>
          </p:cNvCxnSpPr>
          <p:nvPr/>
        </p:nvCxnSpPr>
        <p:spPr>
          <a:xfrm flipV="1">
            <a:off x="8050752" y="2179198"/>
            <a:ext cx="471694" cy="2649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485ECF-10C5-4284-9FBD-4BC2DFE2F293}"/>
              </a:ext>
            </a:extLst>
          </p:cNvPr>
          <p:cNvCxnSpPr>
            <a:cxnSpLocks/>
          </p:cNvCxnSpPr>
          <p:nvPr/>
        </p:nvCxnSpPr>
        <p:spPr>
          <a:xfrm flipV="1">
            <a:off x="8214643" y="2555193"/>
            <a:ext cx="457273" cy="1666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68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4D2A-3FCC-46F4-B09D-627247057BF5}"/>
              </a:ext>
            </a:extLst>
          </p:cNvPr>
          <p:cNvSpPr>
            <a:spLocks noGrp="1"/>
          </p:cNvSpPr>
          <p:nvPr>
            <p:ph type="title"/>
          </p:nvPr>
        </p:nvSpPr>
        <p:spPr>
          <a:xfrm>
            <a:off x="-110837" y="244765"/>
            <a:ext cx="5283200" cy="675204"/>
          </a:xfrm>
        </p:spPr>
        <p:txBody>
          <a:bodyPr/>
          <a:lstStyle/>
          <a:p>
            <a:r>
              <a:rPr lang="en-US" dirty="0"/>
              <a:t>Term 1: Intro to Energy Science</a:t>
            </a:r>
            <a:br>
              <a:rPr lang="en-US" dirty="0"/>
            </a:br>
            <a:endParaRPr lang="en-US" dirty="0"/>
          </a:p>
        </p:txBody>
      </p:sp>
      <p:sp>
        <p:nvSpPr>
          <p:cNvPr id="3" name="Content Placeholder 2">
            <a:extLst>
              <a:ext uri="{FF2B5EF4-FFF2-40B4-BE49-F238E27FC236}">
                <a16:creationId xmlns:a16="http://schemas.microsoft.com/office/drawing/2014/main" id="{699493D3-B738-4D66-9944-2043BDDE8A9C}"/>
              </a:ext>
            </a:extLst>
          </p:cNvPr>
          <p:cNvSpPr>
            <a:spLocks noGrp="1"/>
          </p:cNvSpPr>
          <p:nvPr>
            <p:ph sz="half" idx="1"/>
          </p:nvPr>
        </p:nvSpPr>
        <p:spPr>
          <a:xfrm>
            <a:off x="99871" y="646503"/>
            <a:ext cx="6608917" cy="5693266"/>
          </a:xfrm>
        </p:spPr>
        <p:txBody>
          <a:bodyPr/>
          <a:lstStyle/>
          <a:p>
            <a:r>
              <a:rPr lang="en-US" sz="2800" dirty="0"/>
              <a:t>Learn a new language:</a:t>
            </a:r>
          </a:p>
          <a:p>
            <a:pPr lvl="1"/>
            <a:r>
              <a:rPr lang="en-US" sz="2425" dirty="0"/>
              <a:t>Identify basic units and measurement</a:t>
            </a:r>
          </a:p>
          <a:p>
            <a:pPr lvl="1"/>
            <a:r>
              <a:rPr lang="en-US" sz="2425" dirty="0"/>
              <a:t>Review force, mass, velocity and flow</a:t>
            </a:r>
          </a:p>
          <a:p>
            <a:r>
              <a:rPr lang="en-US" sz="2800" dirty="0"/>
              <a:t>Introduce important physical properties </a:t>
            </a:r>
          </a:p>
          <a:p>
            <a:pPr lvl="1"/>
            <a:r>
              <a:rPr lang="en-US" sz="2425" dirty="0"/>
              <a:t>pressure temperature and density</a:t>
            </a:r>
          </a:p>
          <a:p>
            <a:r>
              <a:rPr lang="en-US" sz="2800" dirty="0"/>
              <a:t>Introduce </a:t>
            </a:r>
          </a:p>
          <a:p>
            <a:pPr lvl="1"/>
            <a:r>
              <a:rPr lang="en-US" sz="2425" dirty="0"/>
              <a:t>concept of heat and temperature</a:t>
            </a:r>
          </a:p>
          <a:p>
            <a:pPr lvl="1"/>
            <a:r>
              <a:rPr lang="en-US" sz="2425" dirty="0"/>
              <a:t>energy and work, kinetic energy and potential energy</a:t>
            </a:r>
          </a:p>
          <a:p>
            <a:pPr lvl="1"/>
            <a:r>
              <a:rPr lang="en-US" sz="2425" dirty="0"/>
              <a:t>conservation of energy</a:t>
            </a:r>
          </a:p>
          <a:p>
            <a:r>
              <a:rPr lang="en-US" sz="2800" dirty="0"/>
              <a:t>Introduce physical limits to energy systems </a:t>
            </a:r>
          </a:p>
          <a:p>
            <a:pPr lvl="1"/>
            <a:r>
              <a:rPr lang="en-US" sz="2425" dirty="0"/>
              <a:t>the Second Law of Thermodynamics</a:t>
            </a:r>
          </a:p>
        </p:txBody>
      </p:sp>
      <p:grpSp>
        <p:nvGrpSpPr>
          <p:cNvPr id="4" name="Group 3">
            <a:extLst>
              <a:ext uri="{FF2B5EF4-FFF2-40B4-BE49-F238E27FC236}">
                <a16:creationId xmlns:a16="http://schemas.microsoft.com/office/drawing/2014/main" id="{7E34BD04-8B29-404D-B4E8-AAB3FB226362}"/>
              </a:ext>
            </a:extLst>
          </p:cNvPr>
          <p:cNvGrpSpPr/>
          <p:nvPr/>
        </p:nvGrpSpPr>
        <p:grpSpPr>
          <a:xfrm>
            <a:off x="6291817" y="3935296"/>
            <a:ext cx="2277549" cy="2055305"/>
            <a:chOff x="6394367" y="1781756"/>
            <a:chExt cx="2277549" cy="2055305"/>
          </a:xfrm>
        </p:grpSpPr>
        <p:pic>
          <p:nvPicPr>
            <p:cNvPr id="5" name="Graphic 4" descr="Brain in head outline">
              <a:extLst>
                <a:ext uri="{FF2B5EF4-FFF2-40B4-BE49-F238E27FC236}">
                  <a16:creationId xmlns:a16="http://schemas.microsoft.com/office/drawing/2014/main" id="{C2C5118F-F964-47AF-B36F-91A53B4FA0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1501" y="2264636"/>
              <a:ext cx="1572425" cy="1572425"/>
            </a:xfrm>
            <a:prstGeom prst="rect">
              <a:avLst/>
            </a:prstGeom>
          </p:spPr>
        </p:pic>
        <p:cxnSp>
          <p:nvCxnSpPr>
            <p:cNvPr id="11" name="Straight Connector 10">
              <a:extLst>
                <a:ext uri="{FF2B5EF4-FFF2-40B4-BE49-F238E27FC236}">
                  <a16:creationId xmlns:a16="http://schemas.microsoft.com/office/drawing/2014/main" id="{773A072D-F049-4713-9A82-83E89A08B947}"/>
                </a:ext>
              </a:extLst>
            </p:cNvPr>
            <p:cNvCxnSpPr/>
            <p:nvPr/>
          </p:nvCxnSpPr>
          <p:spPr>
            <a:xfrm>
              <a:off x="6663511" y="2179198"/>
              <a:ext cx="478565" cy="2905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D4F64D-9279-463C-9397-05FBD5E07D50}"/>
                </a:ext>
              </a:extLst>
            </p:cNvPr>
            <p:cNvCxnSpPr>
              <a:cxnSpLocks/>
            </p:cNvCxnSpPr>
            <p:nvPr/>
          </p:nvCxnSpPr>
          <p:spPr>
            <a:xfrm>
              <a:off x="7599348" y="1781756"/>
              <a:ext cx="0" cy="4828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F84007-7B5C-4D2A-BF26-32E3FB26D1FF}"/>
                </a:ext>
              </a:extLst>
            </p:cNvPr>
            <p:cNvCxnSpPr>
              <a:cxnSpLocks/>
            </p:cNvCxnSpPr>
            <p:nvPr/>
          </p:nvCxnSpPr>
          <p:spPr>
            <a:xfrm>
              <a:off x="7112576" y="1914237"/>
              <a:ext cx="225540" cy="4102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D3691D-0C7D-4C1C-A8B0-A1B32AEFD87A}"/>
                </a:ext>
              </a:extLst>
            </p:cNvPr>
            <p:cNvCxnSpPr>
              <a:cxnSpLocks/>
            </p:cNvCxnSpPr>
            <p:nvPr/>
          </p:nvCxnSpPr>
          <p:spPr>
            <a:xfrm>
              <a:off x="6394367" y="2482554"/>
              <a:ext cx="619535" cy="1452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DB3E03-3933-49AD-88D9-C4D42FF221AE}"/>
                </a:ext>
              </a:extLst>
            </p:cNvPr>
            <p:cNvCxnSpPr>
              <a:cxnSpLocks/>
            </p:cNvCxnSpPr>
            <p:nvPr/>
          </p:nvCxnSpPr>
          <p:spPr>
            <a:xfrm flipV="1">
              <a:off x="7813024" y="1781756"/>
              <a:ext cx="339664" cy="4871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57F83-96F7-4186-9FF2-B416EE3C75A7}"/>
                </a:ext>
              </a:extLst>
            </p:cNvPr>
            <p:cNvCxnSpPr>
              <a:cxnSpLocks/>
            </p:cNvCxnSpPr>
            <p:nvPr/>
          </p:nvCxnSpPr>
          <p:spPr>
            <a:xfrm flipV="1">
              <a:off x="8050752" y="2179198"/>
              <a:ext cx="471694" cy="26497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485ECF-10C5-4284-9FBD-4BC2DFE2F293}"/>
                </a:ext>
              </a:extLst>
            </p:cNvPr>
            <p:cNvCxnSpPr>
              <a:cxnSpLocks/>
            </p:cNvCxnSpPr>
            <p:nvPr/>
          </p:nvCxnSpPr>
          <p:spPr>
            <a:xfrm flipV="1">
              <a:off x="8214643" y="2555193"/>
              <a:ext cx="457273" cy="1666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9013933"/>
      </p:ext>
    </p:extLst>
  </p:cSld>
  <p:clrMapOvr>
    <a:masterClrMapping/>
  </p:clrMapOvr>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7db459-c967-41b6-b7e8-c3b138df5ced">
      <Terms xmlns="http://schemas.microsoft.com/office/infopath/2007/PartnerControls"/>
    </lcf76f155ced4ddcb4097134ff3c332f>
    <TaxCatchAll xmlns="d5b724f0-7298-4ca4-aad7-25a7ebf436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11" ma:contentTypeDescription="Create a new document." ma:contentTypeScope="" ma:versionID="eba69f26fbf24d2defc0f99a6372f80e">
  <xsd:schema xmlns:xsd="http://www.w3.org/2001/XMLSchema" xmlns:xs="http://www.w3.org/2001/XMLSchema" xmlns:p="http://schemas.microsoft.com/office/2006/metadata/properties" xmlns:ns2="ed7db459-c967-41b6-b7e8-c3b138df5ced" xmlns:ns3="d5b724f0-7298-4ca4-aad7-25a7ebf43672" targetNamespace="http://schemas.microsoft.com/office/2006/metadata/properties" ma:root="true" ma:fieldsID="dfc64a11ac43bc86923e9c6e3cb8d705" ns2:_="" ns3:_="">
    <xsd:import namespace="ed7db459-c967-41b6-b7e8-c3b138df5ced"/>
    <xsd:import namespace="d5b724f0-7298-4ca4-aad7-25a7ebf436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b724f0-7298-4ca4-aad7-25a7ebf436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ae3ea25-6abb-4321-b99c-6fca6e48ebd1}" ma:internalName="TaxCatchAll" ma:showField="CatchAllData" ma:web="d5b724f0-7298-4ca4-aad7-25a7ebf43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07AA6A-79EC-4BA2-B0D4-5A8A17592359}">
  <ds:schemaRefs>
    <ds:schemaRef ds:uri="http://schemas.microsoft.com/sharepoint/v3/contenttype/forms"/>
  </ds:schemaRefs>
</ds:datastoreItem>
</file>

<file path=customXml/itemProps2.xml><?xml version="1.0" encoding="utf-8"?>
<ds:datastoreItem xmlns:ds="http://schemas.openxmlformats.org/officeDocument/2006/customXml" ds:itemID="{384951A3-8628-4E4A-83F6-9A5215FC1F7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b3f11d3-e06f-483e-85d2-fc50beb488a5"/>
    <ds:schemaRef ds:uri="1cbb6d17-cf84-4448-90bc-9c37ac7b8820"/>
    <ds:schemaRef ds:uri="http://www.w3.org/XML/1998/namespace"/>
    <ds:schemaRef ds:uri="http://purl.org/dc/dcmitype/"/>
  </ds:schemaRefs>
</ds:datastoreItem>
</file>

<file path=customXml/itemProps3.xml><?xml version="1.0" encoding="utf-8"?>
<ds:datastoreItem xmlns:ds="http://schemas.openxmlformats.org/officeDocument/2006/customXml" ds:itemID="{578C466D-B3AB-4C35-8343-C964D15101F7}"/>
</file>

<file path=docProps/app.xml><?xml version="1.0" encoding="utf-8"?>
<Properties xmlns="http://schemas.openxmlformats.org/officeDocument/2006/extended-properties" xmlns:vt="http://schemas.openxmlformats.org/officeDocument/2006/docPropsVTypes">
  <Template>Beliz Background template</Template>
  <TotalTime>22710</TotalTime>
  <Words>3856</Words>
  <Application>Microsoft Office PowerPoint</Application>
  <PresentationFormat>On-screen Show (4:3)</PresentationFormat>
  <Paragraphs>814</Paragraphs>
  <Slides>68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Britannic Bold</vt:lpstr>
      <vt:lpstr>Calibri</vt:lpstr>
      <vt:lpstr>Cambria</vt:lpstr>
      <vt:lpstr>Cambria Math</vt:lpstr>
      <vt:lpstr>Franklin Gothic Book</vt:lpstr>
      <vt:lpstr>Franklin Gothic Medium</vt:lpstr>
      <vt:lpstr>Segoe UI</vt:lpstr>
      <vt:lpstr>IDB Belize Minimal Presentation - Design_ TEMPLATE</vt:lpstr>
      <vt:lpstr>PowerPoint Presentation</vt:lpstr>
      <vt:lpstr>For Today:</vt:lpstr>
      <vt:lpstr>Renewable Energy and Energy Efficiency Course </vt:lpstr>
      <vt:lpstr>Term 1: English Communication 1</vt:lpstr>
      <vt:lpstr>Term 1: English Communication 1</vt:lpstr>
      <vt:lpstr>Term 1 Applied Mathematics</vt:lpstr>
      <vt:lpstr>Term 1 Electricity and Circuits</vt:lpstr>
      <vt:lpstr>Term 1: Intro to Energy Science </vt:lpstr>
      <vt:lpstr>Term 1: Intro to Energy Science </vt:lpstr>
      <vt:lpstr>Term 1: Photovoltaic Applications</vt:lpstr>
      <vt:lpstr>Term 1: Integrated Laboratory 1 </vt:lpstr>
      <vt:lpstr>Year 1: Beyond Term 1 </vt:lpstr>
      <vt:lpstr>Year 2 </vt:lpstr>
      <vt:lpstr>Questions?</vt:lpstr>
      <vt:lpstr>Energy + Efficiency</vt:lpstr>
      <vt:lpstr>Advanced Concept: System Thinking</vt:lpstr>
      <vt:lpstr>Advanced Concept: System Thinking</vt:lpstr>
      <vt:lpstr>Advanced Concept: System Thinking</vt:lpstr>
      <vt:lpstr>Energy Audits</vt:lpstr>
      <vt:lpstr>Energy Use</vt:lpstr>
      <vt:lpstr>Fuel Energy Use</vt:lpstr>
      <vt:lpstr>Stretch Break: 5 minutes</vt:lpstr>
      <vt:lpstr>Audit: Record all significant Loads</vt:lpstr>
      <vt:lpstr>Audit: Record all significant Loads</vt:lpstr>
      <vt:lpstr>Focus on Electricity: Nameplates</vt:lpstr>
      <vt:lpstr>Focus on Electricity: Nameplates</vt:lpstr>
      <vt:lpstr>Energy Labels</vt:lpstr>
      <vt:lpstr>Discussion</vt:lpstr>
      <vt:lpstr>Regulations and Energy Labels</vt:lpstr>
      <vt:lpstr>Plug meter: Measure when unsure</vt:lpstr>
      <vt:lpstr>Plug meter and measurement</vt:lpstr>
      <vt:lpstr>Large load measurement</vt:lpstr>
      <vt:lpstr>Load estimation</vt:lpstr>
      <vt:lpstr>Load estimation</vt:lpstr>
      <vt:lpstr>Load estimation tools</vt:lpstr>
      <vt:lpstr>Efficiency Example: Light bulbs</vt:lpstr>
      <vt:lpstr>Example: Lightbulb</vt:lpstr>
      <vt:lpstr>Lightbulbs</vt:lpstr>
      <vt:lpstr>Electrical Utility:  Discussion:</vt:lpstr>
      <vt:lpstr>Electric Utility </vt:lpstr>
      <vt:lpstr>Electrical Utility</vt:lpstr>
      <vt:lpstr>Electrical Utility</vt:lpstr>
      <vt:lpstr>Current listed rates / tariffs:</vt:lpstr>
      <vt:lpstr>PowerPoint Presentation</vt:lpstr>
      <vt:lpstr>Streetlighting</vt:lpstr>
      <vt:lpstr>BEL bill</vt:lpstr>
      <vt:lpstr>Stretch Break: 5 minutes</vt:lpstr>
      <vt:lpstr>Electric Utility Efficiency Programs</vt:lpstr>
      <vt:lpstr>BEL: Lighting Advice</vt:lpstr>
      <vt:lpstr>BEL: Lighting Advice</vt:lpstr>
      <vt:lpstr>Lighting Links</vt:lpstr>
      <vt:lpstr>BEL: Refrigerator Advice</vt:lpstr>
      <vt:lpstr>BEL: Refrigerator Advice</vt:lpstr>
      <vt:lpstr>BEL Appliances Advice</vt:lpstr>
      <vt:lpstr>BEL Appliances Advice</vt:lpstr>
      <vt:lpstr>BEL Laundry Advice</vt:lpstr>
      <vt:lpstr>Restricted Supply!</vt:lpstr>
      <vt:lpstr>Appliance Example: Fans</vt:lpstr>
      <vt:lpstr>Appliance Example: Fans</vt:lpstr>
      <vt:lpstr>Energy Star Ceiling Fan</vt:lpstr>
      <vt:lpstr>Energy Star</vt:lpstr>
      <vt:lpstr>Window Air Conditioners?</vt:lpstr>
      <vt:lpstr>Basic Biogas</vt:lpstr>
      <vt:lpstr>Big Biogas</vt:lpstr>
      <vt:lpstr>Community Biogas</vt:lpstr>
      <vt:lpstr>Residential Biogas</vt:lpstr>
      <vt:lpstr>Residential Biogas</vt:lpstr>
      <vt:lpstr>Questions and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Li,Steven</cp:lastModifiedBy>
  <cp:revision>46</cp:revision>
  <cp:lastPrinted>2022-04-01T14:51:00Z</cp:lastPrinted>
  <dcterms:created xsi:type="dcterms:W3CDTF">2022-03-03T12:11:22Z</dcterms:created>
  <dcterms:modified xsi:type="dcterms:W3CDTF">2022-10-28T02:32:19Z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0x0101000CA75FC7B6BF7C498CD7B3EAD8D4130F</vt:lpwstr>
  </property>
</Properties>
</file>