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70"/>
  </p:notesMasterIdLst>
  <p:sldIdLst>
    <p:sldId id="416" r:id="rId5"/>
    <p:sldId id="257" r:id="rId6"/>
    <p:sldId id="313" r:id="rId7"/>
    <p:sldId id="345" r:id="rId8"/>
    <p:sldId id="353" r:id="rId9"/>
    <p:sldId id="348" r:id="rId10"/>
    <p:sldId id="384" r:id="rId11"/>
    <p:sldId id="398" r:id="rId12"/>
    <p:sldId id="399" r:id="rId13"/>
    <p:sldId id="400" r:id="rId14"/>
    <p:sldId id="401" r:id="rId15"/>
    <p:sldId id="402" r:id="rId16"/>
    <p:sldId id="356" r:id="rId17"/>
    <p:sldId id="357" r:id="rId18"/>
    <p:sldId id="358" r:id="rId19"/>
    <p:sldId id="360" r:id="rId20"/>
    <p:sldId id="361" r:id="rId21"/>
    <p:sldId id="359" r:id="rId22"/>
    <p:sldId id="363" r:id="rId23"/>
    <p:sldId id="385" r:id="rId24"/>
    <p:sldId id="390" r:id="rId25"/>
    <p:sldId id="364" r:id="rId26"/>
    <p:sldId id="366" r:id="rId27"/>
    <p:sldId id="362" r:id="rId28"/>
    <p:sldId id="367" r:id="rId29"/>
    <p:sldId id="403" r:id="rId30"/>
    <p:sldId id="365" r:id="rId31"/>
    <p:sldId id="370" r:id="rId32"/>
    <p:sldId id="404" r:id="rId33"/>
    <p:sldId id="375" r:id="rId34"/>
    <p:sldId id="373" r:id="rId35"/>
    <p:sldId id="388" r:id="rId36"/>
    <p:sldId id="389" r:id="rId37"/>
    <p:sldId id="377" r:id="rId38"/>
    <p:sldId id="378" r:id="rId39"/>
    <p:sldId id="379" r:id="rId40"/>
    <p:sldId id="380" r:id="rId41"/>
    <p:sldId id="382" r:id="rId42"/>
    <p:sldId id="383" r:id="rId43"/>
    <p:sldId id="381" r:id="rId44"/>
    <p:sldId id="391" r:id="rId45"/>
    <p:sldId id="374" r:id="rId46"/>
    <p:sldId id="371" r:id="rId47"/>
    <p:sldId id="406" r:id="rId48"/>
    <p:sldId id="407" r:id="rId49"/>
    <p:sldId id="392" r:id="rId50"/>
    <p:sldId id="372" r:id="rId51"/>
    <p:sldId id="393" r:id="rId52"/>
    <p:sldId id="408" r:id="rId53"/>
    <p:sldId id="386" r:id="rId54"/>
    <p:sldId id="394" r:id="rId55"/>
    <p:sldId id="395" r:id="rId56"/>
    <p:sldId id="368" r:id="rId57"/>
    <p:sldId id="387" r:id="rId58"/>
    <p:sldId id="396" r:id="rId59"/>
    <p:sldId id="412" r:id="rId60"/>
    <p:sldId id="415" r:id="rId61"/>
    <p:sldId id="397" r:id="rId62"/>
    <p:sldId id="369" r:id="rId63"/>
    <p:sldId id="409" r:id="rId64"/>
    <p:sldId id="410" r:id="rId65"/>
    <p:sldId id="411" r:id="rId66"/>
    <p:sldId id="413" r:id="rId67"/>
    <p:sldId id="414" r:id="rId68"/>
    <p:sldId id="281" r:id="rId69"/>
  </p:sldIdLst>
  <p:sldSz cx="9144000" cy="6858000" type="screen4x3"/>
  <p:notesSz cx="6858000" cy="9144000"/>
  <p:defaultTextStyle>
    <a:defPPr>
      <a:defRPr lang="en-C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E72C07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6283" autoAdjust="0"/>
  </p:normalViewPr>
  <p:slideViewPr>
    <p:cSldViewPr snapToGrid="0">
      <p:cViewPr varScale="1">
        <p:scale>
          <a:sx n="114" d="100"/>
          <a:sy n="114" d="100"/>
        </p:scale>
        <p:origin x="156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" Type="http://schemas.openxmlformats.org/officeDocument/2006/relationships/slide" Target="slides/slide3.xml"/><Relationship Id="rId71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80B18B-0B89-4F83-B093-001A2A975881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C134C6-403D-4428-9F20-F15D9913D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825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4417" y="2006977"/>
            <a:ext cx="7286625" cy="137814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7355" y="3643312"/>
            <a:ext cx="6000750" cy="1643063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bg2"/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28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C9F4C-AFBF-4F5D-A4E8-91E16EDAD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2022-10-27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6BF26-1986-4BD1-B784-EF04E4ADC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E6AF3-C456-4BDD-892A-45F0FF9B6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4089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15062" y="257473"/>
            <a:ext cx="1928813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28625" y="257473"/>
            <a:ext cx="5643563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786A3-8417-4021-82F2-D693CDB7D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2022-10-27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785DB-52F6-4904-9C81-18075E249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5421A-5857-491E-9E35-303392C33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6440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3F354-C2D7-470F-A588-425F72599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2022-10-27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0239E-E498-417E-B7AA-8A057C449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23703-9839-45ED-A5D4-D701A0A9C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6509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08" y="176689"/>
            <a:ext cx="7286625" cy="1276945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168" y="2725044"/>
            <a:ext cx="7286625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E5E78-F63C-419B-9E57-2941BA5D7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2022-10-27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E6243-9F6E-440D-88D1-CAC14DD10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25ED1-CDA2-46B5-87A8-52AB98692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5538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625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7687" y="1500188"/>
            <a:ext cx="3786188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F352716-F24B-4BC2-AF26-C073664D6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2022-10-27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BEF213-0434-49E5-B44D-D3B6996CD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2A6405-7F06-45AA-B19A-F01CDC467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9343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625" y="1439168"/>
            <a:ext cx="3787676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625" y="2038945"/>
            <a:ext cx="3787676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54711" y="1439168"/>
            <a:ext cx="3789164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711" y="2038945"/>
            <a:ext cx="3789164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12DA733-8E1B-4CDD-A136-5421A9709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2022-10-27</a:t>
            </a:fld>
            <a:endParaRPr lang="en-CA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ECBA0EA-025F-433A-B3DA-C5755D1B0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6AE12ED-4F4C-428F-B896-8F108B888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5831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1D9D54E-A7AE-4FE8-9523-9BE9D9A75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2022-10-27</a:t>
            </a:fld>
            <a:endParaRPr lang="en-CA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71AE07C-5A10-4F48-B857-1E3611815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DF7AE76-D0C0-4B70-8FA3-25AD54E52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828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3C8ECF2-BEB7-47B6-AA46-6F738D49A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2022-10-27</a:t>
            </a:fld>
            <a:endParaRPr lang="en-CA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B5E2D8B-600A-4ABC-A989-A2928AC36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536F2DA-9CFA-4191-AA0D-7B87F1BF4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8544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6" y="255984"/>
            <a:ext cx="2820293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1609" y="255985"/>
            <a:ext cx="4792266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8626" y="1345406"/>
            <a:ext cx="2820293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62919D7-C9BD-41D1-B75A-296EDA65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2022-10-27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84A4CF1-53C2-4759-9E48-0697A0940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9D58E26-E1ED-4C04-B09B-D509731D4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5105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0270" y="4500562"/>
            <a:ext cx="51435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80270" y="574477"/>
            <a:ext cx="5143500" cy="3857625"/>
          </a:xfrm>
        </p:spPr>
        <p:txBody>
          <a:bodyPr rtlCol="0">
            <a:normAutofit/>
          </a:bodyPr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0270" y="5031879"/>
            <a:ext cx="51435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AD6B19-A033-473C-804A-66A34F689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D8D739-10B1-4E41-898A-F4A5A661E1FB}" type="datetimeFigureOut">
              <a:rPr lang="en-CA" smtClean="0"/>
              <a:t>2022-10-27</a:t>
            </a:fld>
            <a:endParaRPr lang="en-CA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C7FAAA0-A5D7-41CA-85DE-864E0C49B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B466F24-7951-4459-B31C-8C99935F6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2413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5934E32-267C-4407-87B5-EE8B158ECD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28625" y="1307455"/>
            <a:ext cx="7715250" cy="424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CA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1EDD7-1C4F-4E85-B0CF-954A506894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28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25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D8D739-10B1-4E41-898A-F4A5A661E1FB}" type="datetimeFigureOut">
              <a:rPr lang="en-CA" smtClean="0"/>
              <a:t>2022-10-27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40201-63CB-4A9F-8758-1A674FCB1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28938" y="5959078"/>
            <a:ext cx="2714625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25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AB49E4-A0B7-470A-8CC0-E6243A2400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143625" y="5959078"/>
            <a:ext cx="20002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25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F295870-6E49-49B3-8DA7-68540E0A3415}" type="slidenum">
              <a:rPr lang="en-CA" smtClean="0"/>
              <a:t>‹#›</a:t>
            </a:fld>
            <a:endParaRPr lang="en-C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556769-3A6E-4D3B-86A6-AA99A2F274AB}"/>
              </a:ext>
            </a:extLst>
          </p:cNvPr>
          <p:cNvSpPr/>
          <p:nvPr userDrawn="1"/>
        </p:nvSpPr>
        <p:spPr>
          <a:xfrm>
            <a:off x="0" y="160020"/>
            <a:ext cx="4949190" cy="5143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36FAA11-82AE-4EF6-B591-009735C04A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8590" y="70872"/>
            <a:ext cx="4137660" cy="675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val="2856022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5pPr>
      <a:lvl6pPr marL="428625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6pPr>
      <a:lvl7pPr marL="857250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7pPr>
      <a:lvl8pPr marL="1285875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8pPr>
      <a:lvl9pPr marL="1714500" algn="ctr" rtl="0" eaLnBrk="1" fontAlgn="base" hangingPunct="1">
        <a:spcBef>
          <a:spcPct val="0"/>
        </a:spcBef>
        <a:spcAft>
          <a:spcPct val="0"/>
        </a:spcAft>
        <a:defRPr sz="4125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21469" indent="-321469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696516" indent="-26789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25" kern="1200">
          <a:solidFill>
            <a:schemeClr val="bg1"/>
          </a:solidFill>
          <a:latin typeface="+mn-lt"/>
          <a:ea typeface="+mn-ea"/>
          <a:cs typeface="+mn-cs"/>
        </a:defRPr>
      </a:lvl2pPr>
      <a:lvl3pPr marL="1071563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50" kern="1200">
          <a:solidFill>
            <a:schemeClr val="bg1"/>
          </a:solidFill>
          <a:latin typeface="+mn-lt"/>
          <a:ea typeface="+mn-ea"/>
          <a:cs typeface="+mn-cs"/>
        </a:defRPr>
      </a:lvl3pPr>
      <a:lvl4pPr marL="1500188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875" kern="1200">
          <a:solidFill>
            <a:schemeClr val="bg1"/>
          </a:solidFill>
          <a:latin typeface="+mn-lt"/>
          <a:ea typeface="+mn-ea"/>
          <a:cs typeface="+mn-cs"/>
        </a:defRPr>
      </a:lvl4pPr>
      <a:lvl5pPr marL="1928813" indent="-214313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75" kern="1200">
          <a:solidFill>
            <a:schemeClr val="bg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bbs.gov.bz/wp-content/uploads/2016/11/Cap-294-National-Metrology-Act.pdf" TargetMode="External"/><Relationship Id="rId2" Type="http://schemas.openxmlformats.org/officeDocument/2006/relationships/hyperlink" Target="https://www.ic.gc.ca/eic/site/mc-mc.nsf/eng/lm04920.html" TargetMode="Externa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pcc.ch/site/assets/uploads/2018/03/srccs_annex1-1.pdf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clideanspace.com/maths/algebra/equations/rules/index.htm" TargetMode="External"/><Relationship Id="rId2" Type="http://schemas.openxmlformats.org/officeDocument/2006/relationships/hyperlink" Target="https://www.themathpage.com/Alg/rules-of-algebra.htm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hemathpage.com/Alg/rules-of-algebra.htm" TargetMode="Externa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Energy_density" TargetMode="Externa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nlineconversion.com/" TargetMode="External"/><Relationship Id="rId2" Type="http://schemas.openxmlformats.org/officeDocument/2006/relationships/hyperlink" Target="https://www.calculatorsoup.com/calculators/conversions/energy.php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hyperlink" Target="https://www.nist.gov/pml/weights-and-measures/metric-si/unit-conversion" TargetMode="External"/><Relationship Id="rId4" Type="http://schemas.openxmlformats.org/officeDocument/2006/relationships/hyperlink" Target="https://www.unitconverters.net/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sv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emf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hyperlink" Target="https://unfccc.int/documents/274001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ennis court with palm trees&#10;&#10;Description automatically generated with medium confidence">
            <a:extLst>
              <a:ext uri="{FF2B5EF4-FFF2-40B4-BE49-F238E27FC236}">
                <a16:creationId xmlns:a16="http://schemas.microsoft.com/office/drawing/2014/main" id="{54751BC6-ECB8-0748-AF08-BEFB97606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243" y="305733"/>
            <a:ext cx="9441332" cy="629913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4FB872-804A-F54A-8317-B1BD8F3F1A78}"/>
              </a:ext>
            </a:extLst>
          </p:cNvPr>
          <p:cNvSpPr/>
          <p:nvPr/>
        </p:nvSpPr>
        <p:spPr>
          <a:xfrm>
            <a:off x="-616352" y="510014"/>
            <a:ext cx="10266028" cy="1276109"/>
          </a:xfrm>
          <a:prstGeom prst="rect">
            <a:avLst/>
          </a:prstGeom>
          <a:solidFill>
            <a:schemeClr val="tx1">
              <a:lumMod val="50000"/>
              <a:lumOff val="50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01C572AF-A586-AC45-A4BF-58191406BCE9}"/>
              </a:ext>
            </a:extLst>
          </p:cNvPr>
          <p:cNvSpPr/>
          <p:nvPr/>
        </p:nvSpPr>
        <p:spPr>
          <a:xfrm rot="20712204">
            <a:off x="-2821251" y="-1281538"/>
            <a:ext cx="8075654" cy="9103068"/>
          </a:xfrm>
          <a:prstGeom prst="triangle">
            <a:avLst/>
          </a:prstGeom>
          <a:solidFill>
            <a:srgbClr val="10497E">
              <a:alpha val="867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F24F58-9C31-E443-A04B-717FE2D08411}"/>
              </a:ext>
            </a:extLst>
          </p:cNvPr>
          <p:cNvSpPr txBox="1"/>
          <p:nvPr/>
        </p:nvSpPr>
        <p:spPr>
          <a:xfrm>
            <a:off x="0" y="2621538"/>
            <a:ext cx="40799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and Implementation of Pilot of a TVET Renewable Energy Course </a:t>
            </a:r>
            <a:endParaRPr lang="en-CA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070E36-A84C-1C45-A804-243B343AE34B}"/>
              </a:ext>
            </a:extLst>
          </p:cNvPr>
          <p:cNvSpPr txBox="1"/>
          <p:nvPr/>
        </p:nvSpPr>
        <p:spPr>
          <a:xfrm>
            <a:off x="0" y="3930190"/>
            <a:ext cx="358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DELIVERABLE #5 - TRAINING COURSES &amp; PROFESSIONAL DEVELOPMENT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5A1FD6FA-1557-EC45-9A09-17E0F4C629F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20000" y="1079999"/>
            <a:ext cx="1984343" cy="65756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C5D84BA-C6D1-7542-99D8-CD38963AB23C}"/>
              </a:ext>
            </a:extLst>
          </p:cNvPr>
          <p:cNvSpPr txBox="1"/>
          <p:nvPr/>
        </p:nvSpPr>
        <p:spPr>
          <a:xfrm>
            <a:off x="-1" y="5107435"/>
            <a:ext cx="34674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 09 (22 April 2022) for Introduction to Energy Science and Customer Audits</a:t>
            </a:r>
          </a:p>
        </p:txBody>
      </p:sp>
      <p:pic>
        <p:nvPicPr>
          <p:cNvPr id="12" name="Picture 11" descr="A picture containing text, blur&#10;&#10;Description automatically generated">
            <a:extLst>
              <a:ext uri="{FF2B5EF4-FFF2-40B4-BE49-F238E27FC236}">
                <a16:creationId xmlns:a16="http://schemas.microsoft.com/office/drawing/2014/main" id="{9BAADFDD-0779-BE3F-62D5-56918A820C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000" y="539999"/>
            <a:ext cx="1572815" cy="1080000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22C7F23F-E6FD-4E79-1432-8DEF0B8698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0" y="1044000"/>
            <a:ext cx="1816150" cy="67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35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03BF-C763-4710-A643-19693B77C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FC456-C9F6-4BCA-93E5-F8F57D70BA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8983" y="1111907"/>
            <a:ext cx="8729156" cy="3372998"/>
          </a:xfrm>
        </p:spPr>
        <p:txBody>
          <a:bodyPr/>
          <a:lstStyle/>
          <a:p>
            <a:r>
              <a:rPr lang="en-US" dirty="0"/>
              <a:t>First report, Net carbon sink</a:t>
            </a:r>
          </a:p>
          <a:p>
            <a:r>
              <a:rPr lang="en-US" dirty="0"/>
              <a:t>Various methods and estimates</a:t>
            </a:r>
          </a:p>
          <a:p>
            <a:r>
              <a:rPr lang="en-US" dirty="0"/>
              <a:t>Historical variation due to weather, level of reporting and estimates – </a:t>
            </a:r>
            <a:r>
              <a:rPr lang="en-US" b="1" i="1" u="sng" dirty="0">
                <a:solidFill>
                  <a:srgbClr val="FFC000"/>
                </a:solidFill>
              </a:rPr>
              <a:t>just like energy use reporting</a:t>
            </a:r>
          </a:p>
          <a:p>
            <a:r>
              <a:rPr lang="en-US" dirty="0"/>
              <a:t>General rise in almost all sectors </a:t>
            </a:r>
          </a:p>
          <a:p>
            <a:r>
              <a:rPr lang="en-US" dirty="0">
                <a:latin typeface="Calibri" panose="020F0502020204030204" pitchFamily="34" charset="0"/>
              </a:rPr>
              <a:t>Sea level rise a concern</a:t>
            </a:r>
          </a:p>
          <a:p>
            <a:pPr lvl="1"/>
            <a:r>
              <a:rPr lang="en-US" dirty="0">
                <a:latin typeface="Calibri" panose="020F0502020204030204" pitchFamily="34" charset="0"/>
              </a:rPr>
              <a:t>Belize is counted as one of 44 Small Island Developing States (SIDS)</a:t>
            </a:r>
          </a:p>
        </p:txBody>
      </p:sp>
      <p:pic>
        <p:nvPicPr>
          <p:cNvPr id="6" name="Picture 5" descr="Waves by the sea">
            <a:extLst>
              <a:ext uri="{FF2B5EF4-FFF2-40B4-BE49-F238E27FC236}">
                <a16:creationId xmlns:a16="http://schemas.microsoft.com/office/drawing/2014/main" id="{2BF77251-A263-4121-A91E-B1DF7A2B51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74" b="55360"/>
          <a:stretch/>
        </p:blipFill>
        <p:spPr>
          <a:xfrm>
            <a:off x="0" y="4794278"/>
            <a:ext cx="9144000" cy="188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760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03BF-C763-4710-A643-19693B77C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FC456-C9F6-4BCA-93E5-F8F57D70BA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6254" y="746076"/>
            <a:ext cx="8729156" cy="3432818"/>
          </a:xfrm>
        </p:spPr>
        <p:txBody>
          <a:bodyPr/>
          <a:lstStyle/>
          <a:p>
            <a:r>
              <a:rPr lang="en-US" dirty="0"/>
              <a:t>Energy up in transport, electricity and “other”</a:t>
            </a:r>
          </a:p>
          <a:p>
            <a:pPr lvl="1"/>
            <a:r>
              <a:rPr lang="en-US" sz="1800" b="0" i="0" u="none" strike="noStrike" baseline="0" dirty="0">
                <a:latin typeface="Calibri" panose="020F0502020204030204" pitchFamily="34" charset="0"/>
              </a:rPr>
              <a:t>a small increase in wood for cooking purposes was noted </a:t>
            </a:r>
          </a:p>
          <a:p>
            <a:r>
              <a:rPr lang="en-US" dirty="0">
                <a:latin typeface="Calibri" panose="020F0502020204030204" pitchFamily="34" charset="0"/>
              </a:rPr>
              <a:t>Industrial emissions dominated by refrigerants</a:t>
            </a:r>
          </a:p>
          <a:p>
            <a:r>
              <a:rPr lang="en-US" dirty="0">
                <a:latin typeface="Calibri" panose="020F0502020204030204" pitchFamily="34" charset="0"/>
              </a:rPr>
              <a:t>Agriculture emissions from manure, fermentation, biomass</a:t>
            </a:r>
          </a:p>
          <a:p>
            <a:r>
              <a:rPr lang="en-US" dirty="0">
                <a:latin typeface="Calibri" panose="020F0502020204030204" pitchFamily="34" charset="0"/>
              </a:rPr>
              <a:t>Waste emissions from burning and sewage trending down</a:t>
            </a:r>
          </a:p>
          <a:p>
            <a:r>
              <a:rPr lang="en-US" dirty="0">
                <a:latin typeface="Calibri" panose="020F0502020204030204" pitchFamily="34" charset="0"/>
              </a:rPr>
              <a:t>Transport and electricity high priorities</a:t>
            </a:r>
          </a:p>
          <a:p>
            <a:r>
              <a:rPr lang="en-US" dirty="0">
                <a:latin typeface="Calibri" panose="020F0502020204030204" pitchFamily="34" charset="0"/>
              </a:rPr>
              <a:t>Deforestation, forest fire management as well</a:t>
            </a:r>
          </a:p>
          <a:p>
            <a:endParaRPr lang="en-US" dirty="0"/>
          </a:p>
        </p:txBody>
      </p:sp>
      <p:pic>
        <p:nvPicPr>
          <p:cNvPr id="5" name="Picture 4" descr="Yellow school bus">
            <a:extLst>
              <a:ext uri="{FF2B5EF4-FFF2-40B4-BE49-F238E27FC236}">
                <a16:creationId xmlns:a16="http://schemas.microsoft.com/office/drawing/2014/main" id="{2F203B36-F764-430C-AB5D-ABC81F320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854098"/>
            <a:ext cx="2254890" cy="1503260"/>
          </a:xfrm>
          <a:prstGeom prst="rect">
            <a:avLst/>
          </a:prstGeom>
        </p:spPr>
      </p:pic>
      <p:pic>
        <p:nvPicPr>
          <p:cNvPr id="7" name="Picture 6" descr="Leaning bicycle on yellow painted wall">
            <a:extLst>
              <a:ext uri="{FF2B5EF4-FFF2-40B4-BE49-F238E27FC236}">
                <a16:creationId xmlns:a16="http://schemas.microsoft.com/office/drawing/2014/main" id="{3D01D343-006C-4100-A26E-998CC2FF6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891" y="4854098"/>
            <a:ext cx="2254890" cy="1503260"/>
          </a:xfrm>
          <a:prstGeom prst="rect">
            <a:avLst/>
          </a:prstGeom>
        </p:spPr>
      </p:pic>
      <p:pic>
        <p:nvPicPr>
          <p:cNvPr id="9" name="Picture 8" descr="Rows of solar panels">
            <a:extLst>
              <a:ext uri="{FF2B5EF4-FFF2-40B4-BE49-F238E27FC236}">
                <a16:creationId xmlns:a16="http://schemas.microsoft.com/office/drawing/2014/main" id="{A83578AE-6AC5-4F5D-AAE1-28C95E7C58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09"/>
          <a:stretch/>
        </p:blipFill>
        <p:spPr>
          <a:xfrm>
            <a:off x="4509781" y="4854097"/>
            <a:ext cx="2746797" cy="1503260"/>
          </a:xfrm>
          <a:prstGeom prst="rect">
            <a:avLst/>
          </a:prstGeom>
        </p:spPr>
      </p:pic>
      <p:pic>
        <p:nvPicPr>
          <p:cNvPr id="11" name="Picture 10" descr="Burning forest and trees">
            <a:extLst>
              <a:ext uri="{FF2B5EF4-FFF2-40B4-BE49-F238E27FC236}">
                <a16:creationId xmlns:a16="http://schemas.microsoft.com/office/drawing/2014/main" id="{A1C78565-3196-475C-A97A-72DF707CD2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361" y="4830712"/>
            <a:ext cx="2289638" cy="152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455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67CE3-A0DB-41A2-AF5C-CC8F26028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and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0F05B-D422-4F0E-BABA-4E21D38B85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8625" y="1500188"/>
            <a:ext cx="7527510" cy="4243090"/>
          </a:xfrm>
        </p:spPr>
        <p:txBody>
          <a:bodyPr/>
          <a:lstStyle/>
          <a:p>
            <a:r>
              <a:rPr lang="en-US" sz="4000" dirty="0"/>
              <a:t>What do people around you say about Climate Change?</a:t>
            </a:r>
          </a:p>
          <a:p>
            <a:endParaRPr lang="en-US" sz="4000" dirty="0"/>
          </a:p>
          <a:p>
            <a:r>
              <a:rPr lang="en-US" sz="4000" dirty="0"/>
              <a:t>What do people around you say about energy prices?</a:t>
            </a:r>
          </a:p>
        </p:txBody>
      </p:sp>
    </p:spTree>
    <p:extLst>
      <p:ext uri="{BB962C8B-B14F-4D97-AF65-F5344CB8AC3E}">
        <p14:creationId xmlns:p14="http://schemas.microsoft.com/office/powerpoint/2010/main" val="3502865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70275-3FB3-4AEE-AFD8-B576F9C91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0334" y="79418"/>
            <a:ext cx="5534363" cy="675204"/>
          </a:xfrm>
        </p:spPr>
        <p:txBody>
          <a:bodyPr/>
          <a:lstStyle/>
          <a:p>
            <a:r>
              <a:rPr lang="en-US" sz="2000" dirty="0"/>
              <a:t>Fuel Energy Values &amp; Emission Factors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83728FD-FF3F-4A49-8DC5-F65F92D2DC30}"/>
              </a:ext>
            </a:extLst>
          </p:cNvPr>
          <p:cNvSpPr/>
          <p:nvPr/>
        </p:nvSpPr>
        <p:spPr>
          <a:xfrm>
            <a:off x="897308" y="1751888"/>
            <a:ext cx="743485" cy="73518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B86CEFA-9A0B-406D-B3EE-15ECB95E33B7}"/>
              </a:ext>
            </a:extLst>
          </p:cNvPr>
          <p:cNvSpPr/>
          <p:nvPr/>
        </p:nvSpPr>
        <p:spPr>
          <a:xfrm>
            <a:off x="973509" y="1177831"/>
            <a:ext cx="667284" cy="60628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AC03DB2-BABA-4FAB-A6E6-E97F237BADF0}"/>
              </a:ext>
            </a:extLst>
          </p:cNvPr>
          <p:cNvSpPr/>
          <p:nvPr/>
        </p:nvSpPr>
        <p:spPr>
          <a:xfrm>
            <a:off x="1597174" y="1872833"/>
            <a:ext cx="667284" cy="60628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B3F9861-C44A-442C-ABED-2B602CC14742}"/>
              </a:ext>
            </a:extLst>
          </p:cNvPr>
          <p:cNvSpPr/>
          <p:nvPr/>
        </p:nvSpPr>
        <p:spPr>
          <a:xfrm>
            <a:off x="929890" y="2475627"/>
            <a:ext cx="667284" cy="60628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7FC3AC9-B4C0-49A1-8488-97A3DAF34857}"/>
              </a:ext>
            </a:extLst>
          </p:cNvPr>
          <p:cNvSpPr/>
          <p:nvPr/>
        </p:nvSpPr>
        <p:spPr>
          <a:xfrm>
            <a:off x="273643" y="1816338"/>
            <a:ext cx="667284" cy="60628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3D0A8E2-C3A2-485D-9E75-083F5BE71825}"/>
              </a:ext>
            </a:extLst>
          </p:cNvPr>
          <p:cNvSpPr txBox="1">
            <a:spLocks/>
          </p:cNvSpPr>
          <p:nvPr/>
        </p:nvSpPr>
        <p:spPr bwMode="auto">
          <a:xfrm>
            <a:off x="3185956" y="831839"/>
            <a:ext cx="5821311" cy="567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1469" indent="-3214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96516" indent="-26789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7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175" dirty="0"/>
              <a:t>Petroleum fuels are called hydrocarbons</a:t>
            </a:r>
          </a:p>
          <a:p>
            <a:r>
              <a:rPr lang="en-US" sz="3175" dirty="0"/>
              <a:t>Combinations of Carbon atoms bonded with Hydrogen atoms</a:t>
            </a:r>
          </a:p>
          <a:p>
            <a:r>
              <a:rPr lang="en-US" sz="3175" dirty="0"/>
              <a:t>Combustion releases energy in these bonds when they react with oxygen in the air</a:t>
            </a:r>
          </a:p>
          <a:p>
            <a:r>
              <a:rPr lang="en-US" sz="3175" dirty="0"/>
              <a:t>Oxidization (fire)</a:t>
            </a:r>
          </a:p>
          <a:p>
            <a:pPr marL="428625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094E8F0-FA86-46B8-B4DC-07786BED93BF}"/>
              </a:ext>
            </a:extLst>
          </p:cNvPr>
          <p:cNvSpPr/>
          <p:nvPr/>
        </p:nvSpPr>
        <p:spPr>
          <a:xfrm>
            <a:off x="1880128" y="3525336"/>
            <a:ext cx="667284" cy="60628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O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23DED84-DB5E-4462-8981-6E8D26C70334}"/>
              </a:ext>
            </a:extLst>
          </p:cNvPr>
          <p:cNvSpPr/>
          <p:nvPr/>
        </p:nvSpPr>
        <p:spPr>
          <a:xfrm>
            <a:off x="2366221" y="3828477"/>
            <a:ext cx="667284" cy="675203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O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5E64CC3-00A8-4216-8D22-7D0580AF8E66}"/>
              </a:ext>
            </a:extLst>
          </p:cNvPr>
          <p:cNvSpPr/>
          <p:nvPr/>
        </p:nvSpPr>
        <p:spPr>
          <a:xfrm>
            <a:off x="907942" y="3815662"/>
            <a:ext cx="667284" cy="60628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O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B224109-3C5F-49C6-8266-608CE4D7D16C}"/>
              </a:ext>
            </a:extLst>
          </p:cNvPr>
          <p:cNvSpPr/>
          <p:nvPr/>
        </p:nvSpPr>
        <p:spPr>
          <a:xfrm>
            <a:off x="574300" y="3387187"/>
            <a:ext cx="667284" cy="60628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703166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70275-3FB3-4AEE-AFD8-B576F9C91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0334" y="79418"/>
            <a:ext cx="5534363" cy="675204"/>
          </a:xfrm>
        </p:spPr>
        <p:txBody>
          <a:bodyPr/>
          <a:lstStyle/>
          <a:p>
            <a:r>
              <a:rPr lang="en-US" sz="2000" dirty="0"/>
              <a:t>Fuel Energy Values &amp; Emission Factors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83728FD-FF3F-4A49-8DC5-F65F92D2DC30}"/>
              </a:ext>
            </a:extLst>
          </p:cNvPr>
          <p:cNvSpPr/>
          <p:nvPr/>
        </p:nvSpPr>
        <p:spPr>
          <a:xfrm>
            <a:off x="897308" y="1751888"/>
            <a:ext cx="743485" cy="73518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B86CEFA-9A0B-406D-B3EE-15ECB95E33B7}"/>
              </a:ext>
            </a:extLst>
          </p:cNvPr>
          <p:cNvSpPr/>
          <p:nvPr/>
        </p:nvSpPr>
        <p:spPr>
          <a:xfrm>
            <a:off x="973509" y="1177831"/>
            <a:ext cx="667284" cy="60628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AC03DB2-BABA-4FAB-A6E6-E97F237BADF0}"/>
              </a:ext>
            </a:extLst>
          </p:cNvPr>
          <p:cNvSpPr/>
          <p:nvPr/>
        </p:nvSpPr>
        <p:spPr>
          <a:xfrm>
            <a:off x="1597174" y="1872833"/>
            <a:ext cx="667284" cy="60628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B3F9861-C44A-442C-ABED-2B602CC14742}"/>
              </a:ext>
            </a:extLst>
          </p:cNvPr>
          <p:cNvSpPr/>
          <p:nvPr/>
        </p:nvSpPr>
        <p:spPr>
          <a:xfrm>
            <a:off x="929890" y="2475627"/>
            <a:ext cx="667284" cy="60628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7FC3AC9-B4C0-49A1-8488-97A3DAF34857}"/>
              </a:ext>
            </a:extLst>
          </p:cNvPr>
          <p:cNvSpPr/>
          <p:nvPr/>
        </p:nvSpPr>
        <p:spPr>
          <a:xfrm>
            <a:off x="273643" y="1816338"/>
            <a:ext cx="667284" cy="60628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3D0A8E2-C3A2-485D-9E75-083F5BE71825}"/>
              </a:ext>
            </a:extLst>
          </p:cNvPr>
          <p:cNvSpPr txBox="1">
            <a:spLocks/>
          </p:cNvSpPr>
          <p:nvPr/>
        </p:nvSpPr>
        <p:spPr bwMode="auto">
          <a:xfrm>
            <a:off x="3105090" y="648041"/>
            <a:ext cx="5961998" cy="4261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1469" indent="-3214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96516" indent="-26789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7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175" dirty="0"/>
              <a:t>Simplest HC: Methane</a:t>
            </a:r>
          </a:p>
          <a:p>
            <a:pPr lvl="1"/>
            <a:r>
              <a:rPr lang="en-US" sz="2800" dirty="0"/>
              <a:t>One Carbon atom bonded with 4 Hydrogen atoms</a:t>
            </a:r>
          </a:p>
          <a:p>
            <a:pPr lvl="1"/>
            <a:r>
              <a:rPr lang="en-US" sz="2800" dirty="0"/>
              <a:t>CH</a:t>
            </a:r>
            <a:r>
              <a:rPr lang="en-US" sz="2800" baseline="-25000" dirty="0"/>
              <a:t>4  </a:t>
            </a:r>
            <a:r>
              <a:rPr lang="en-US" sz="2800" dirty="0"/>
              <a:t>- a gas (at atmospheric pressure)</a:t>
            </a:r>
          </a:p>
          <a:p>
            <a:r>
              <a:rPr lang="en-US" sz="3175" dirty="0"/>
              <a:t>Oxygen exists in air</a:t>
            </a:r>
          </a:p>
          <a:p>
            <a:pPr lvl="1"/>
            <a:r>
              <a:rPr lang="en-US" sz="2800" dirty="0"/>
              <a:t>Bonded in pairs - O</a:t>
            </a:r>
            <a:r>
              <a:rPr lang="en-US" sz="2800" baseline="-25000" dirty="0"/>
              <a:t>2</a:t>
            </a:r>
            <a:r>
              <a:rPr lang="en-US" sz="2800" dirty="0"/>
              <a:t> </a:t>
            </a:r>
          </a:p>
          <a:p>
            <a:r>
              <a:rPr lang="en-US" dirty="0"/>
              <a:t>Combustion Process</a:t>
            </a:r>
          </a:p>
          <a:p>
            <a:r>
              <a:rPr lang="en-US" dirty="0"/>
              <a:t>Ch</a:t>
            </a:r>
            <a:r>
              <a:rPr lang="en-US" baseline="-25000" dirty="0"/>
              <a:t>4</a:t>
            </a:r>
            <a:r>
              <a:rPr lang="en-US" dirty="0"/>
              <a:t> + 2 O</a:t>
            </a:r>
            <a:r>
              <a:rPr lang="en-US" baseline="-25000" dirty="0"/>
              <a:t>2</a:t>
            </a:r>
            <a:r>
              <a:rPr lang="en-US" dirty="0"/>
              <a:t> = CO</a:t>
            </a:r>
            <a:r>
              <a:rPr lang="en-US" baseline="-25000" dirty="0"/>
              <a:t>2</a:t>
            </a:r>
            <a:r>
              <a:rPr lang="en-US" dirty="0"/>
              <a:t> + 2 H</a:t>
            </a:r>
            <a:r>
              <a:rPr lang="en-US" baseline="-25000" dirty="0"/>
              <a:t>2</a:t>
            </a:r>
            <a:r>
              <a:rPr lang="en-US" dirty="0"/>
              <a:t>O + Energy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094E8F0-FA86-46B8-B4DC-07786BED93BF}"/>
              </a:ext>
            </a:extLst>
          </p:cNvPr>
          <p:cNvSpPr/>
          <p:nvPr/>
        </p:nvSpPr>
        <p:spPr>
          <a:xfrm>
            <a:off x="2135823" y="2739775"/>
            <a:ext cx="667284" cy="60628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O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23DED84-DB5E-4462-8981-6E8D26C70334}"/>
              </a:ext>
            </a:extLst>
          </p:cNvPr>
          <p:cNvSpPr/>
          <p:nvPr/>
        </p:nvSpPr>
        <p:spPr>
          <a:xfrm>
            <a:off x="2566441" y="2396922"/>
            <a:ext cx="667284" cy="675203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O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5E64CC3-00A8-4216-8D22-7D0580AF8E66}"/>
              </a:ext>
            </a:extLst>
          </p:cNvPr>
          <p:cNvSpPr/>
          <p:nvPr/>
        </p:nvSpPr>
        <p:spPr>
          <a:xfrm>
            <a:off x="580441" y="3385680"/>
            <a:ext cx="667284" cy="60628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O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B224109-3C5F-49C6-8266-608CE4D7D16C}"/>
              </a:ext>
            </a:extLst>
          </p:cNvPr>
          <p:cNvSpPr/>
          <p:nvPr/>
        </p:nvSpPr>
        <p:spPr>
          <a:xfrm>
            <a:off x="218987" y="2962566"/>
            <a:ext cx="667284" cy="60628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O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9A2D694-E2EB-43C5-BF79-8FBEBE141024}"/>
              </a:ext>
            </a:extLst>
          </p:cNvPr>
          <p:cNvSpPr/>
          <p:nvPr/>
        </p:nvSpPr>
        <p:spPr>
          <a:xfrm>
            <a:off x="4382568" y="5570434"/>
            <a:ext cx="743485" cy="73518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2185A4D-3A49-44B4-A1C2-4A84BBE1FBFD}"/>
              </a:ext>
            </a:extLst>
          </p:cNvPr>
          <p:cNvSpPr/>
          <p:nvPr/>
        </p:nvSpPr>
        <p:spPr>
          <a:xfrm>
            <a:off x="3904716" y="5852406"/>
            <a:ext cx="667284" cy="675203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O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85E83E3-25C3-46AB-8A4F-8579E220E7FE}"/>
              </a:ext>
            </a:extLst>
          </p:cNvPr>
          <p:cNvSpPr/>
          <p:nvPr/>
        </p:nvSpPr>
        <p:spPr>
          <a:xfrm>
            <a:off x="4792411" y="6079011"/>
            <a:ext cx="667284" cy="675203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O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7C96290-4DB9-48A2-9BB7-84DF9F8C0AAB}"/>
              </a:ext>
            </a:extLst>
          </p:cNvPr>
          <p:cNvSpPr/>
          <p:nvPr/>
        </p:nvSpPr>
        <p:spPr>
          <a:xfrm>
            <a:off x="1889563" y="6002475"/>
            <a:ext cx="667284" cy="60628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7DDB88F-39E9-40FB-B727-575AE5C303C7}"/>
              </a:ext>
            </a:extLst>
          </p:cNvPr>
          <p:cNvSpPr/>
          <p:nvPr/>
        </p:nvSpPr>
        <p:spPr>
          <a:xfrm>
            <a:off x="1561976" y="5508297"/>
            <a:ext cx="667284" cy="60628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9752E45-A989-46B8-ACF6-E5FCAA3DACF5}"/>
              </a:ext>
            </a:extLst>
          </p:cNvPr>
          <p:cNvSpPr/>
          <p:nvPr/>
        </p:nvSpPr>
        <p:spPr>
          <a:xfrm>
            <a:off x="5946574" y="5341164"/>
            <a:ext cx="667284" cy="60628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E263707-AA19-4791-BBB8-CF19E4897ABB}"/>
              </a:ext>
            </a:extLst>
          </p:cNvPr>
          <p:cNvSpPr/>
          <p:nvPr/>
        </p:nvSpPr>
        <p:spPr>
          <a:xfrm>
            <a:off x="5346464" y="5267293"/>
            <a:ext cx="667284" cy="60628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F60E902-3A3B-4112-9366-330FD0667B05}"/>
              </a:ext>
            </a:extLst>
          </p:cNvPr>
          <p:cNvSpPr/>
          <p:nvPr/>
        </p:nvSpPr>
        <p:spPr>
          <a:xfrm>
            <a:off x="2150920" y="5549265"/>
            <a:ext cx="667284" cy="60628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O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C256563-A243-49A9-85D7-3DB7738F3F56}"/>
              </a:ext>
            </a:extLst>
          </p:cNvPr>
          <p:cNvSpPr/>
          <p:nvPr/>
        </p:nvSpPr>
        <p:spPr>
          <a:xfrm>
            <a:off x="5680106" y="5699334"/>
            <a:ext cx="667284" cy="60628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O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4B92AC83-DEE0-459F-A5F5-8E90462BDB2B}"/>
              </a:ext>
            </a:extLst>
          </p:cNvPr>
          <p:cNvSpPr/>
          <p:nvPr/>
        </p:nvSpPr>
        <p:spPr>
          <a:xfrm rot="3249884">
            <a:off x="1751888" y="3991962"/>
            <a:ext cx="1066316" cy="69036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1C42A0-A6B9-4634-B74A-94AFE9A94FA0}"/>
              </a:ext>
            </a:extLst>
          </p:cNvPr>
          <p:cNvSpPr txBox="1"/>
          <p:nvPr/>
        </p:nvSpPr>
        <p:spPr>
          <a:xfrm>
            <a:off x="6225874" y="6079011"/>
            <a:ext cx="2268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glow rad="63500">
                    <a:srgbClr val="FFFF00"/>
                  </a:glow>
                </a:effectLst>
              </a:rPr>
              <a:t>ENERGY</a:t>
            </a:r>
          </a:p>
        </p:txBody>
      </p:sp>
    </p:spTree>
    <p:extLst>
      <p:ext uri="{BB962C8B-B14F-4D97-AF65-F5344CB8AC3E}">
        <p14:creationId xmlns:p14="http://schemas.microsoft.com/office/powerpoint/2010/main" val="3386539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70275-3FB3-4AEE-AFD8-B576F9C91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0334" y="79418"/>
            <a:ext cx="5534363" cy="675204"/>
          </a:xfrm>
        </p:spPr>
        <p:txBody>
          <a:bodyPr/>
          <a:lstStyle/>
          <a:p>
            <a:r>
              <a:rPr lang="en-US" sz="2000" dirty="0"/>
              <a:t>Fuel Energy Values &amp; Emission Factors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83728FD-FF3F-4A49-8DC5-F65F92D2DC30}"/>
              </a:ext>
            </a:extLst>
          </p:cNvPr>
          <p:cNvSpPr/>
          <p:nvPr/>
        </p:nvSpPr>
        <p:spPr>
          <a:xfrm>
            <a:off x="897308" y="1751888"/>
            <a:ext cx="743485" cy="73518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B86CEFA-9A0B-406D-B3EE-15ECB95E33B7}"/>
              </a:ext>
            </a:extLst>
          </p:cNvPr>
          <p:cNvSpPr/>
          <p:nvPr/>
        </p:nvSpPr>
        <p:spPr>
          <a:xfrm>
            <a:off x="973509" y="1177831"/>
            <a:ext cx="667284" cy="60628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AC03DB2-BABA-4FAB-A6E6-E97F237BADF0}"/>
              </a:ext>
            </a:extLst>
          </p:cNvPr>
          <p:cNvSpPr/>
          <p:nvPr/>
        </p:nvSpPr>
        <p:spPr>
          <a:xfrm>
            <a:off x="1597174" y="1872833"/>
            <a:ext cx="667284" cy="60628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B3F9861-C44A-442C-ABED-2B602CC14742}"/>
              </a:ext>
            </a:extLst>
          </p:cNvPr>
          <p:cNvSpPr/>
          <p:nvPr/>
        </p:nvSpPr>
        <p:spPr>
          <a:xfrm>
            <a:off x="306225" y="2535813"/>
            <a:ext cx="667284" cy="60628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7FC3AC9-B4C0-49A1-8488-97A3DAF34857}"/>
              </a:ext>
            </a:extLst>
          </p:cNvPr>
          <p:cNvSpPr/>
          <p:nvPr/>
        </p:nvSpPr>
        <p:spPr>
          <a:xfrm>
            <a:off x="273643" y="1816338"/>
            <a:ext cx="667284" cy="60628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3D0A8E2-C3A2-485D-9E75-083F5BE71825}"/>
              </a:ext>
            </a:extLst>
          </p:cNvPr>
          <p:cNvSpPr txBox="1">
            <a:spLocks/>
          </p:cNvSpPr>
          <p:nvPr/>
        </p:nvSpPr>
        <p:spPr bwMode="auto">
          <a:xfrm>
            <a:off x="2900083" y="831839"/>
            <a:ext cx="5816627" cy="587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1469" indent="-3214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96516" indent="-26789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7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175" dirty="0"/>
              <a:t>Hydrocarbons vary in length</a:t>
            </a:r>
          </a:p>
          <a:p>
            <a:pPr lvl="1"/>
            <a:r>
              <a:rPr lang="en-US" sz="2800" dirty="0"/>
              <a:t>Each added Carbon atom bonds with 2 Hydrogen atoms</a:t>
            </a:r>
          </a:p>
          <a:p>
            <a:pPr lvl="1"/>
            <a:r>
              <a:rPr lang="en-US" sz="2800" dirty="0"/>
              <a:t>C</a:t>
            </a:r>
            <a:r>
              <a:rPr lang="en-US" sz="2800" baseline="-25000" dirty="0"/>
              <a:t>2</a:t>
            </a:r>
            <a:r>
              <a:rPr lang="en-US" sz="2800" dirty="0"/>
              <a:t>H</a:t>
            </a:r>
            <a:r>
              <a:rPr lang="en-US" sz="2800" baseline="-25000" dirty="0"/>
              <a:t>6  </a:t>
            </a:r>
            <a:r>
              <a:rPr lang="en-US" sz="2800" dirty="0"/>
              <a:t>=</a:t>
            </a:r>
            <a:r>
              <a:rPr lang="en-US" sz="2800" baseline="-25000" dirty="0"/>
              <a:t> </a:t>
            </a:r>
            <a:r>
              <a:rPr lang="en-US" sz="2800" dirty="0"/>
              <a:t>Ethane, a gas</a:t>
            </a:r>
          </a:p>
          <a:p>
            <a:pPr lvl="1"/>
            <a:r>
              <a:rPr lang="en-US" sz="2800" dirty="0"/>
              <a:t>C</a:t>
            </a:r>
            <a:r>
              <a:rPr lang="en-US" sz="2800" baseline="-25000" dirty="0"/>
              <a:t>3</a:t>
            </a:r>
            <a:r>
              <a:rPr lang="en-US" sz="2800" dirty="0"/>
              <a:t>H</a:t>
            </a:r>
            <a:r>
              <a:rPr lang="en-US" sz="2800" baseline="-25000" dirty="0"/>
              <a:t>8 </a:t>
            </a:r>
            <a:r>
              <a:rPr lang="en-US" sz="2800" dirty="0"/>
              <a:t>=</a:t>
            </a:r>
            <a:r>
              <a:rPr lang="en-US" sz="2800" baseline="-25000" dirty="0"/>
              <a:t> </a:t>
            </a:r>
            <a:r>
              <a:rPr lang="en-US" sz="2800" dirty="0"/>
              <a:t>Propane, a gas</a:t>
            </a:r>
          </a:p>
          <a:p>
            <a:pPr lvl="1"/>
            <a:r>
              <a:rPr lang="en-US" sz="2800" dirty="0"/>
              <a:t>C</a:t>
            </a:r>
            <a:r>
              <a:rPr lang="en-US" sz="2800" baseline="-25000" dirty="0"/>
              <a:t>4</a:t>
            </a:r>
            <a:r>
              <a:rPr lang="en-US" sz="2800" dirty="0"/>
              <a:t>H</a:t>
            </a:r>
            <a:r>
              <a:rPr lang="en-US" sz="2800" baseline="-25000" dirty="0"/>
              <a:t>10 </a:t>
            </a:r>
            <a:r>
              <a:rPr lang="en-US" sz="2800" dirty="0"/>
              <a:t>=</a:t>
            </a:r>
            <a:r>
              <a:rPr lang="en-US" sz="2800" baseline="-25000" dirty="0"/>
              <a:t> </a:t>
            </a:r>
            <a:r>
              <a:rPr lang="en-US" sz="2800" dirty="0"/>
              <a:t>Butane (boils at ~ 0 C)</a:t>
            </a:r>
          </a:p>
          <a:p>
            <a:pPr lvl="1"/>
            <a:r>
              <a:rPr lang="en-US" sz="2800" dirty="0"/>
              <a:t>C</a:t>
            </a:r>
            <a:r>
              <a:rPr lang="en-US" sz="2800" baseline="-25000" dirty="0"/>
              <a:t>5</a:t>
            </a:r>
            <a:r>
              <a:rPr lang="en-US" sz="2800" dirty="0"/>
              <a:t>H</a:t>
            </a:r>
            <a:r>
              <a:rPr lang="en-US" sz="2800" baseline="-25000" dirty="0"/>
              <a:t>12 </a:t>
            </a:r>
            <a:r>
              <a:rPr lang="en-US" sz="2800" dirty="0"/>
              <a:t>=</a:t>
            </a:r>
            <a:r>
              <a:rPr lang="en-US" sz="2800" baseline="-25000" dirty="0"/>
              <a:t> </a:t>
            </a:r>
            <a:r>
              <a:rPr lang="en-US" sz="2800" dirty="0"/>
              <a:t>Pentane (boils at ~ 36 C)</a:t>
            </a:r>
          </a:p>
          <a:p>
            <a:pPr lvl="1"/>
            <a:r>
              <a:rPr lang="en-US" sz="2800" dirty="0"/>
              <a:t>And so on</a:t>
            </a:r>
          </a:p>
          <a:p>
            <a:r>
              <a:rPr lang="en-US" sz="3175" dirty="0"/>
              <a:t>Larger heavier molecules have more Carbon</a:t>
            </a:r>
          </a:p>
          <a:p>
            <a:pPr lvl="1"/>
            <a:r>
              <a:rPr lang="en-US" sz="2800" dirty="0"/>
              <a:t>Greater carbon dioxide release</a:t>
            </a:r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9A2D694-E2EB-43C5-BF79-8FBEBE141024}"/>
              </a:ext>
            </a:extLst>
          </p:cNvPr>
          <p:cNvSpPr/>
          <p:nvPr/>
        </p:nvSpPr>
        <p:spPr>
          <a:xfrm>
            <a:off x="918028" y="2443020"/>
            <a:ext cx="743485" cy="73518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7C96290-4DB9-48A2-9BB7-84DF9F8C0AAB}"/>
              </a:ext>
            </a:extLst>
          </p:cNvPr>
          <p:cNvSpPr/>
          <p:nvPr/>
        </p:nvSpPr>
        <p:spPr>
          <a:xfrm>
            <a:off x="1648341" y="3257170"/>
            <a:ext cx="667284" cy="60628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7DDB88F-39E9-40FB-B727-575AE5C303C7}"/>
              </a:ext>
            </a:extLst>
          </p:cNvPr>
          <p:cNvSpPr/>
          <p:nvPr/>
        </p:nvSpPr>
        <p:spPr>
          <a:xfrm>
            <a:off x="1597174" y="2558083"/>
            <a:ext cx="667284" cy="60628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9752E45-A989-46B8-ACF6-E5FCAA3DACF5}"/>
              </a:ext>
            </a:extLst>
          </p:cNvPr>
          <p:cNvSpPr/>
          <p:nvPr/>
        </p:nvSpPr>
        <p:spPr>
          <a:xfrm>
            <a:off x="942956" y="4489557"/>
            <a:ext cx="667284" cy="60628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E263707-AA19-4791-BBB8-CF19E4897ABB}"/>
              </a:ext>
            </a:extLst>
          </p:cNvPr>
          <p:cNvSpPr/>
          <p:nvPr/>
        </p:nvSpPr>
        <p:spPr>
          <a:xfrm>
            <a:off x="1616682" y="3886254"/>
            <a:ext cx="667284" cy="60628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EE5FD4D-FA32-489C-8BFB-2527E9441AD2}"/>
              </a:ext>
            </a:extLst>
          </p:cNvPr>
          <p:cNvSpPr/>
          <p:nvPr/>
        </p:nvSpPr>
        <p:spPr>
          <a:xfrm>
            <a:off x="922300" y="3116745"/>
            <a:ext cx="743485" cy="73518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16E2796-5707-4818-B4DE-952798E627B7}"/>
              </a:ext>
            </a:extLst>
          </p:cNvPr>
          <p:cNvSpPr/>
          <p:nvPr/>
        </p:nvSpPr>
        <p:spPr>
          <a:xfrm>
            <a:off x="904856" y="3779725"/>
            <a:ext cx="743485" cy="73518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01E7995-391F-4D61-9F75-0391C6BD9871}"/>
              </a:ext>
            </a:extLst>
          </p:cNvPr>
          <p:cNvSpPr/>
          <p:nvPr/>
        </p:nvSpPr>
        <p:spPr>
          <a:xfrm>
            <a:off x="283257" y="3857061"/>
            <a:ext cx="667284" cy="60628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26647A7-D0F2-48A0-ADD5-772829841A4C}"/>
              </a:ext>
            </a:extLst>
          </p:cNvPr>
          <p:cNvSpPr/>
          <p:nvPr/>
        </p:nvSpPr>
        <p:spPr>
          <a:xfrm>
            <a:off x="306225" y="3198586"/>
            <a:ext cx="667284" cy="60628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886903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70275-3FB3-4AEE-AFD8-B576F9C91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0334" y="79418"/>
            <a:ext cx="5534363" cy="675204"/>
          </a:xfrm>
        </p:spPr>
        <p:txBody>
          <a:bodyPr/>
          <a:lstStyle/>
          <a:p>
            <a:r>
              <a:rPr lang="en-US" sz="2000" dirty="0"/>
              <a:t>Fuel Energy Values &amp; Emission Factors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3D0A8E2-C3A2-485D-9E75-083F5BE71825}"/>
              </a:ext>
            </a:extLst>
          </p:cNvPr>
          <p:cNvSpPr txBox="1">
            <a:spLocks/>
          </p:cNvSpPr>
          <p:nvPr/>
        </p:nvSpPr>
        <p:spPr bwMode="auto">
          <a:xfrm>
            <a:off x="4619239" y="831839"/>
            <a:ext cx="4524761" cy="5662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1469" indent="-3214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96516" indent="-26789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7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175" dirty="0"/>
              <a:t>Unrefined petroleum is a mixture of many hydrocarbons</a:t>
            </a:r>
          </a:p>
          <a:p>
            <a:r>
              <a:rPr lang="en-US" sz="3175" dirty="0"/>
              <a:t>Mix varies with the geology</a:t>
            </a:r>
          </a:p>
          <a:p>
            <a:r>
              <a:rPr lang="en-US" sz="3175" dirty="0"/>
              <a:t>Belize: Light Sweet Crude</a:t>
            </a:r>
          </a:p>
          <a:p>
            <a:r>
              <a:rPr lang="en-US" sz="3175" dirty="0"/>
              <a:t>Fractional Distillation separates component groups</a:t>
            </a:r>
          </a:p>
          <a:p>
            <a:pPr marL="0" indent="0">
              <a:buNone/>
            </a:pPr>
            <a:endParaRPr lang="en-US" sz="3175" dirty="0"/>
          </a:p>
          <a:p>
            <a:endParaRPr lang="en-US" sz="3175" dirty="0"/>
          </a:p>
          <a:p>
            <a:endParaRPr lang="en-US" sz="3175" dirty="0"/>
          </a:p>
          <a:p>
            <a:endParaRPr lang="en-US" sz="3175" dirty="0"/>
          </a:p>
          <a:p>
            <a:endParaRPr lang="en-US" sz="3175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47A0617-9D09-4CED-B12E-567DE9F37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98" y="831839"/>
            <a:ext cx="4413041" cy="578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968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70275-3FB3-4AEE-AFD8-B576F9C91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0334" y="79418"/>
            <a:ext cx="5534363" cy="675204"/>
          </a:xfrm>
        </p:spPr>
        <p:txBody>
          <a:bodyPr/>
          <a:lstStyle/>
          <a:p>
            <a:r>
              <a:rPr lang="en-US" sz="2000" dirty="0"/>
              <a:t>Fuel Energy Values &amp; Emission Factors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3D0A8E2-C3A2-485D-9E75-083F5BE71825}"/>
              </a:ext>
            </a:extLst>
          </p:cNvPr>
          <p:cNvSpPr txBox="1">
            <a:spLocks/>
          </p:cNvSpPr>
          <p:nvPr/>
        </p:nvSpPr>
        <p:spPr bwMode="auto">
          <a:xfrm>
            <a:off x="4418176" y="831839"/>
            <a:ext cx="4298534" cy="5876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1469" indent="-3214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96516" indent="-26789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7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175" dirty="0"/>
              <a:t>Refining process separates the mixture into fractions</a:t>
            </a:r>
          </a:p>
          <a:p>
            <a:pPr lvl="1"/>
            <a:r>
              <a:rPr lang="en-US" sz="2800" dirty="0"/>
              <a:t>LP gas</a:t>
            </a:r>
          </a:p>
          <a:p>
            <a:pPr lvl="1"/>
            <a:r>
              <a:rPr lang="en-US" sz="2800" dirty="0"/>
              <a:t>Petrol (gasoline)</a:t>
            </a:r>
          </a:p>
          <a:p>
            <a:pPr lvl="1"/>
            <a:r>
              <a:rPr lang="en-US" sz="2800" dirty="0"/>
              <a:t>Kerosene</a:t>
            </a:r>
          </a:p>
          <a:p>
            <a:pPr lvl="1"/>
            <a:r>
              <a:rPr lang="en-US" sz="2800" dirty="0"/>
              <a:t>Diesel</a:t>
            </a:r>
          </a:p>
          <a:p>
            <a:pPr lvl="1"/>
            <a:r>
              <a:rPr lang="en-US" sz="2800" dirty="0"/>
              <a:t>Fuel oils</a:t>
            </a:r>
          </a:p>
          <a:p>
            <a:pPr lvl="1"/>
            <a:r>
              <a:rPr lang="en-US" sz="2800" dirty="0"/>
              <a:t>Lubricants, heavier products</a:t>
            </a:r>
          </a:p>
          <a:p>
            <a:endParaRPr lang="en-US" sz="3175" dirty="0"/>
          </a:p>
          <a:p>
            <a:endParaRPr lang="en-US" sz="3175" dirty="0"/>
          </a:p>
          <a:p>
            <a:pPr lvl="1"/>
            <a:endParaRPr lang="en-US" sz="2800" dirty="0"/>
          </a:p>
          <a:p>
            <a:pPr lvl="1"/>
            <a:endParaRPr lang="en-US" sz="2800" dirty="0"/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47A0617-9D09-4CED-B12E-567DE9F37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98" y="831839"/>
            <a:ext cx="4211977" cy="551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0237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70275-3FB3-4AEE-AFD8-B576F9C91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0334" y="79418"/>
            <a:ext cx="5534363" cy="675204"/>
          </a:xfrm>
        </p:spPr>
        <p:txBody>
          <a:bodyPr/>
          <a:lstStyle/>
          <a:p>
            <a:r>
              <a:rPr lang="en-US" sz="3200" dirty="0"/>
              <a:t>Chemistry of Fuels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3D0A8E2-C3A2-485D-9E75-083F5BE71825}"/>
              </a:ext>
            </a:extLst>
          </p:cNvPr>
          <p:cNvSpPr txBox="1">
            <a:spLocks/>
          </p:cNvSpPr>
          <p:nvPr/>
        </p:nvSpPr>
        <p:spPr bwMode="auto">
          <a:xfrm>
            <a:off x="119641" y="831838"/>
            <a:ext cx="9024359" cy="594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1469" indent="-3214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96516" indent="-26789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7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175" dirty="0"/>
              <a:t>Hydrocarbons vary in structure</a:t>
            </a:r>
          </a:p>
          <a:p>
            <a:pPr lvl="1"/>
            <a:r>
              <a:rPr lang="en-US" sz="2800" dirty="0"/>
              <a:t>Chains, rings, branches</a:t>
            </a:r>
          </a:p>
          <a:p>
            <a:r>
              <a:rPr lang="en-US" sz="3175" dirty="0"/>
              <a:t>Fuels are mixtures of groups of hydrocarbons</a:t>
            </a:r>
          </a:p>
          <a:p>
            <a:r>
              <a:rPr lang="en-US" sz="3175" dirty="0"/>
              <a:t>LP gas – Liquid petroleum gas  </a:t>
            </a:r>
          </a:p>
          <a:p>
            <a:pPr lvl="1"/>
            <a:r>
              <a:rPr lang="en-US" sz="2800" dirty="0"/>
              <a:t>Belize – mostly butane (70% butane, 30% propane)</a:t>
            </a:r>
          </a:p>
          <a:p>
            <a:pPr lvl="1"/>
            <a:r>
              <a:rPr lang="en-US" sz="2800" dirty="0"/>
              <a:t>Colder regions – mostly propane</a:t>
            </a:r>
          </a:p>
          <a:p>
            <a:r>
              <a:rPr lang="en-US" sz="3175" dirty="0"/>
              <a:t>Energy released measured for each fuel type</a:t>
            </a:r>
          </a:p>
          <a:p>
            <a:pPr lvl="1"/>
            <a:r>
              <a:rPr lang="en-US" sz="2800" dirty="0"/>
              <a:t>Standards define the blend for various fuel types</a:t>
            </a:r>
          </a:p>
          <a:p>
            <a:pPr lvl="1"/>
            <a:r>
              <a:rPr lang="en-US" sz="2800" dirty="0"/>
              <a:t>Definitions needed for commercial reasons</a:t>
            </a:r>
          </a:p>
          <a:p>
            <a:pPr lvl="1"/>
            <a:r>
              <a:rPr lang="en-US" sz="2800" dirty="0"/>
              <a:t>Several Organizations: API, ASTM, BS, DIN, JIS</a:t>
            </a:r>
          </a:p>
          <a:p>
            <a:pPr lvl="1"/>
            <a:r>
              <a:rPr lang="en-US" sz="2800" dirty="0"/>
              <a:t>Required for high precision calculations</a:t>
            </a:r>
          </a:p>
          <a:p>
            <a:pPr marL="428625" lvl="1" indent="0">
              <a:buNone/>
            </a:pPr>
            <a:endParaRPr lang="en-US" sz="2800" dirty="0"/>
          </a:p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69EAE3-84A8-45D6-B139-BE58E4E46F95}"/>
              </a:ext>
            </a:extLst>
          </p:cNvPr>
          <p:cNvSpPr txBox="1"/>
          <p:nvPr/>
        </p:nvSpPr>
        <p:spPr>
          <a:xfrm>
            <a:off x="158097" y="6640354"/>
            <a:ext cx="882780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Diagram By </a:t>
            </a:r>
            <a:r>
              <a:rPr lang="en-US" sz="800" dirty="0" err="1">
                <a:solidFill>
                  <a:schemeClr val="bg1"/>
                </a:solidFill>
              </a:rPr>
              <a:t>Vladsinger</a:t>
            </a:r>
            <a:r>
              <a:rPr lang="en-US" sz="800" dirty="0">
                <a:solidFill>
                  <a:schemeClr val="bg1"/>
                </a:solidFill>
              </a:rPr>
              <a:t> - Own vector drawing based on layout of </a:t>
            </a:r>
            <a:r>
              <a:rPr lang="en-US" sz="800" dirty="0" err="1">
                <a:solidFill>
                  <a:schemeClr val="bg1"/>
                </a:solidFill>
              </a:rPr>
              <a:t>en:File:Benzol</a:t>
            </a:r>
            <a:r>
              <a:rPr lang="en-US" sz="800" dirty="0">
                <a:solidFill>
                  <a:schemeClr val="bg1"/>
                </a:solidFill>
              </a:rPr>
              <a:t> trans.png., CC BY-SA 3.0, https://commons.wikimedia.org/w/index.php?curid=7536474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B76CE6F-C34D-4E89-843B-3553750DA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6138" y="0"/>
            <a:ext cx="3116084" cy="187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613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70275-3FB3-4AEE-AFD8-B576F9C91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0334" y="79418"/>
            <a:ext cx="5534363" cy="675204"/>
          </a:xfrm>
        </p:spPr>
        <p:txBody>
          <a:bodyPr/>
          <a:lstStyle/>
          <a:p>
            <a:r>
              <a:rPr lang="en-US" sz="2000" dirty="0"/>
              <a:t>Fuel Energy Values &amp; Emission Factors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3D0A8E2-C3A2-485D-9E75-083F5BE71825}"/>
              </a:ext>
            </a:extLst>
          </p:cNvPr>
          <p:cNvSpPr txBox="1">
            <a:spLocks/>
          </p:cNvSpPr>
          <p:nvPr/>
        </p:nvSpPr>
        <p:spPr bwMode="auto">
          <a:xfrm>
            <a:off x="239284" y="754621"/>
            <a:ext cx="4691639" cy="474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1469" indent="-3214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96516" indent="-26789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7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Combustion gases contain water vapor, Carbon Dioxide and others</a:t>
            </a:r>
          </a:p>
          <a:p>
            <a:r>
              <a:rPr lang="en-US" sz="2800" dirty="0"/>
              <a:t>Energy released on combustion depends on the final condition of these gases</a:t>
            </a:r>
          </a:p>
          <a:p>
            <a:r>
              <a:rPr lang="en-US" sz="2800" dirty="0"/>
              <a:t>Steam has more energy than water</a:t>
            </a:r>
          </a:p>
          <a:p>
            <a:pPr lvl="1"/>
            <a:endParaRPr lang="en-US" sz="2425" dirty="0"/>
          </a:p>
        </p:txBody>
      </p:sp>
      <p:pic>
        <p:nvPicPr>
          <p:cNvPr id="29" name="Picture 28" descr="Smoke from factories">
            <a:extLst>
              <a:ext uri="{FF2B5EF4-FFF2-40B4-BE49-F238E27FC236}">
                <a16:creationId xmlns:a16="http://schemas.microsoft.com/office/drawing/2014/main" id="{E32308AF-E34A-4C3C-8513-F02C78B14A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4" r="46823"/>
          <a:stretch/>
        </p:blipFill>
        <p:spPr>
          <a:xfrm>
            <a:off x="5136023" y="150263"/>
            <a:ext cx="3862699" cy="654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39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dirty="0"/>
              <a:t>For Today: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4566" y="917297"/>
            <a:ext cx="5187635" cy="5677608"/>
          </a:xfrm>
        </p:spPr>
        <p:txBody>
          <a:bodyPr/>
          <a:lstStyle/>
          <a:p>
            <a:r>
              <a:rPr lang="en-US" sz="3175" dirty="0"/>
              <a:t>Review: System thinking</a:t>
            </a:r>
          </a:p>
          <a:p>
            <a:r>
              <a:rPr lang="en-US" sz="3175" dirty="0"/>
              <a:t>Energy Content and Costs of Fuels</a:t>
            </a:r>
          </a:p>
          <a:p>
            <a:r>
              <a:rPr lang="en-US" sz="3175" dirty="0"/>
              <a:t>Algebra!  Units!</a:t>
            </a:r>
          </a:p>
          <a:p>
            <a:r>
              <a:rPr lang="en-US" sz="3175" dirty="0"/>
              <a:t>Comparing Fuel and Electricity use</a:t>
            </a:r>
          </a:p>
          <a:p>
            <a:pPr marL="0" indent="0">
              <a:buNone/>
            </a:pPr>
            <a:endParaRPr lang="en-US" sz="3175" dirty="0"/>
          </a:p>
        </p:txBody>
      </p:sp>
      <p:pic>
        <p:nvPicPr>
          <p:cNvPr id="4" name="Picture 3" descr="Magnifying glass and question mark">
            <a:extLst>
              <a:ext uri="{FF2B5EF4-FFF2-40B4-BE49-F238E27FC236}">
                <a16:creationId xmlns:a16="http://schemas.microsoft.com/office/drawing/2014/main" id="{4CF7EF4A-B8E9-4195-8826-DA7E75147E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8" r="30594"/>
          <a:stretch/>
        </p:blipFill>
        <p:spPr>
          <a:xfrm>
            <a:off x="5622201" y="1545219"/>
            <a:ext cx="3322622" cy="514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04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70275-3FB3-4AEE-AFD8-B576F9C91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0334" y="79418"/>
            <a:ext cx="5534363" cy="675204"/>
          </a:xfrm>
        </p:spPr>
        <p:txBody>
          <a:bodyPr/>
          <a:lstStyle/>
          <a:p>
            <a:r>
              <a:rPr lang="en-US" sz="2000" dirty="0"/>
              <a:t>Fuel Energy Values &amp; Emission Factors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3D0A8E2-C3A2-485D-9E75-083F5BE71825}"/>
              </a:ext>
            </a:extLst>
          </p:cNvPr>
          <p:cNvSpPr txBox="1">
            <a:spLocks/>
          </p:cNvSpPr>
          <p:nvPr/>
        </p:nvSpPr>
        <p:spPr bwMode="auto">
          <a:xfrm>
            <a:off x="213646" y="766189"/>
            <a:ext cx="8503064" cy="478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1469" indent="-3214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96516" indent="-26789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7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HHV = Higher Heat Value</a:t>
            </a:r>
          </a:p>
          <a:p>
            <a:pPr lvl="1"/>
            <a:r>
              <a:rPr lang="en-US" sz="2425" dirty="0"/>
              <a:t>Gross Heating Value</a:t>
            </a:r>
          </a:p>
          <a:p>
            <a:pPr lvl="1"/>
            <a:r>
              <a:rPr lang="en-US" sz="2425" dirty="0"/>
              <a:t>Counts the energy in the water vapour</a:t>
            </a:r>
          </a:p>
          <a:p>
            <a:pPr lvl="1"/>
            <a:r>
              <a:rPr lang="en-US" sz="2425" dirty="0"/>
              <a:t>Can be captured by condensing boiler designs</a:t>
            </a:r>
          </a:p>
          <a:p>
            <a:r>
              <a:rPr lang="en-US" sz="2800" dirty="0"/>
              <a:t>LHV Lower Heat Value </a:t>
            </a:r>
          </a:p>
          <a:p>
            <a:pPr lvl="1"/>
            <a:r>
              <a:rPr lang="en-US" sz="2425" dirty="0"/>
              <a:t>Net Heating Value</a:t>
            </a:r>
          </a:p>
          <a:p>
            <a:pPr lvl="1"/>
            <a:r>
              <a:rPr lang="en-US" sz="2425" dirty="0"/>
              <a:t>Does not count the energy in the combustion gases</a:t>
            </a:r>
          </a:p>
          <a:p>
            <a:pPr lvl="1"/>
            <a:r>
              <a:rPr lang="en-US" sz="2425" dirty="0"/>
              <a:t>Carried away by the exhaust</a:t>
            </a:r>
          </a:p>
          <a:p>
            <a:r>
              <a:rPr lang="en-US" sz="2800" dirty="0"/>
              <a:t>Tables of energy content list one, the other or both</a:t>
            </a:r>
          </a:p>
          <a:p>
            <a:r>
              <a:rPr lang="en-US" sz="2800" dirty="0"/>
              <a:t>HHV represents the full available energy</a:t>
            </a:r>
          </a:p>
          <a:p>
            <a:pPr lvl="1"/>
            <a:endParaRPr lang="en-US" sz="2425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9A2D694-E2EB-43C5-BF79-8FBEBE141024}"/>
              </a:ext>
            </a:extLst>
          </p:cNvPr>
          <p:cNvSpPr/>
          <p:nvPr/>
        </p:nvSpPr>
        <p:spPr>
          <a:xfrm>
            <a:off x="4382568" y="5570434"/>
            <a:ext cx="743485" cy="73518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2185A4D-3A49-44B4-A1C2-4A84BBE1FBFD}"/>
              </a:ext>
            </a:extLst>
          </p:cNvPr>
          <p:cNvSpPr/>
          <p:nvPr/>
        </p:nvSpPr>
        <p:spPr>
          <a:xfrm>
            <a:off x="3904716" y="5852406"/>
            <a:ext cx="667284" cy="675203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O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85E83E3-25C3-46AB-8A4F-8579E220E7FE}"/>
              </a:ext>
            </a:extLst>
          </p:cNvPr>
          <p:cNvSpPr/>
          <p:nvPr/>
        </p:nvSpPr>
        <p:spPr>
          <a:xfrm>
            <a:off x="4792411" y="6079011"/>
            <a:ext cx="667284" cy="675203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O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7C96290-4DB9-48A2-9BB7-84DF9F8C0AAB}"/>
              </a:ext>
            </a:extLst>
          </p:cNvPr>
          <p:cNvSpPr/>
          <p:nvPr/>
        </p:nvSpPr>
        <p:spPr>
          <a:xfrm>
            <a:off x="1889563" y="6002475"/>
            <a:ext cx="667284" cy="60628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7DDB88F-39E9-40FB-B727-575AE5C303C7}"/>
              </a:ext>
            </a:extLst>
          </p:cNvPr>
          <p:cNvSpPr/>
          <p:nvPr/>
        </p:nvSpPr>
        <p:spPr>
          <a:xfrm>
            <a:off x="1561976" y="5508297"/>
            <a:ext cx="667284" cy="60628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9752E45-A989-46B8-ACF6-E5FCAA3DACF5}"/>
              </a:ext>
            </a:extLst>
          </p:cNvPr>
          <p:cNvSpPr/>
          <p:nvPr/>
        </p:nvSpPr>
        <p:spPr>
          <a:xfrm>
            <a:off x="6797810" y="4964152"/>
            <a:ext cx="667284" cy="60628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E263707-AA19-4791-BBB8-CF19E4897ABB}"/>
              </a:ext>
            </a:extLst>
          </p:cNvPr>
          <p:cNvSpPr/>
          <p:nvPr/>
        </p:nvSpPr>
        <p:spPr>
          <a:xfrm>
            <a:off x="7131452" y="5509064"/>
            <a:ext cx="667284" cy="606282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H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F60E902-3A3B-4112-9366-330FD0667B05}"/>
              </a:ext>
            </a:extLst>
          </p:cNvPr>
          <p:cNvSpPr/>
          <p:nvPr/>
        </p:nvSpPr>
        <p:spPr>
          <a:xfrm>
            <a:off x="2150920" y="5549265"/>
            <a:ext cx="667284" cy="60628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O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C256563-A243-49A9-85D7-3DB7738F3F56}"/>
              </a:ext>
            </a:extLst>
          </p:cNvPr>
          <p:cNvSpPr/>
          <p:nvPr/>
        </p:nvSpPr>
        <p:spPr>
          <a:xfrm>
            <a:off x="6584264" y="5419879"/>
            <a:ext cx="667284" cy="60628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1C42A0-A6B9-4634-B74A-94AFE9A94FA0}"/>
              </a:ext>
            </a:extLst>
          </p:cNvPr>
          <p:cNvSpPr txBox="1"/>
          <p:nvPr/>
        </p:nvSpPr>
        <p:spPr>
          <a:xfrm>
            <a:off x="6225874" y="6079011"/>
            <a:ext cx="2268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glow rad="63500">
                    <a:srgbClr val="FFFF00"/>
                  </a:glow>
                </a:effectLst>
              </a:rPr>
              <a:t>ENERGY</a:t>
            </a:r>
          </a:p>
        </p:txBody>
      </p:sp>
    </p:spTree>
    <p:extLst>
      <p:ext uri="{BB962C8B-B14F-4D97-AF65-F5344CB8AC3E}">
        <p14:creationId xmlns:p14="http://schemas.microsoft.com/office/powerpoint/2010/main" val="3403863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540DA-8745-465C-B7C2-07EDF9548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517414" cy="675204"/>
          </a:xfrm>
        </p:spPr>
        <p:txBody>
          <a:bodyPr/>
          <a:lstStyle/>
          <a:p>
            <a:r>
              <a:rPr lang="en-US" dirty="0"/>
              <a:t>Condensing Hot Water Heater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720AFD-DBA3-4D8C-856F-54C298EA6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961" y="746076"/>
            <a:ext cx="7290449" cy="5980925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12C351A-58D8-489E-82C3-ECC0637CAA74}"/>
              </a:ext>
            </a:extLst>
          </p:cNvPr>
          <p:cNvSpPr txBox="1">
            <a:spLocks/>
          </p:cNvSpPr>
          <p:nvPr/>
        </p:nvSpPr>
        <p:spPr bwMode="auto">
          <a:xfrm>
            <a:off x="5751320" y="-100044"/>
            <a:ext cx="3016666" cy="116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1469" indent="-3214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96516" indent="-26789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7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25" dirty="0"/>
              <a:t>Non-condensing</a:t>
            </a:r>
          </a:p>
          <a:p>
            <a:pPr marL="0" indent="0">
              <a:buNone/>
            </a:pPr>
            <a:r>
              <a:rPr lang="en-US" sz="2425" dirty="0"/>
              <a:t>70 – 85% efficient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B95768F-15CC-47A6-BC59-B82D192DCAB7}"/>
              </a:ext>
            </a:extLst>
          </p:cNvPr>
          <p:cNvSpPr txBox="1">
            <a:spLocks/>
          </p:cNvSpPr>
          <p:nvPr/>
        </p:nvSpPr>
        <p:spPr bwMode="auto">
          <a:xfrm>
            <a:off x="0" y="1489645"/>
            <a:ext cx="2026776" cy="239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1469" indent="-3214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96516" indent="-26789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7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25" dirty="0"/>
          </a:p>
          <a:p>
            <a:pPr marL="0" indent="0">
              <a:buNone/>
            </a:pPr>
            <a:r>
              <a:rPr lang="en-US" sz="2425" dirty="0"/>
              <a:t>Condensing</a:t>
            </a:r>
          </a:p>
          <a:p>
            <a:pPr marL="0" indent="0">
              <a:buNone/>
            </a:pPr>
            <a:r>
              <a:rPr lang="en-US" sz="2425" dirty="0"/>
              <a:t>90 – 95%</a:t>
            </a:r>
          </a:p>
          <a:p>
            <a:pPr marL="0" indent="0">
              <a:buNone/>
            </a:pPr>
            <a:r>
              <a:rPr lang="en-US" sz="2425" dirty="0"/>
              <a:t>efficient</a:t>
            </a:r>
          </a:p>
        </p:txBody>
      </p:sp>
    </p:spTree>
    <p:extLst>
      <p:ext uri="{BB962C8B-B14F-4D97-AF65-F5344CB8AC3E}">
        <p14:creationId xmlns:p14="http://schemas.microsoft.com/office/powerpoint/2010/main" val="28477878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A3EF6-76CE-40AD-8853-511731517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of Combustion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5587F-DC17-4C75-A234-C1A62F5130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3346" y="961802"/>
            <a:ext cx="8424818" cy="5541547"/>
          </a:xfrm>
        </p:spPr>
        <p:txBody>
          <a:bodyPr/>
          <a:lstStyle/>
          <a:p>
            <a:r>
              <a:rPr lang="en-US" dirty="0"/>
              <a:t>Energy Released per unit of fuel mass</a:t>
            </a:r>
          </a:p>
          <a:p>
            <a:pPr lvl="1"/>
            <a:r>
              <a:rPr lang="en-US" dirty="0"/>
              <a:t>MJ/kg (Megajoules per kilogram)</a:t>
            </a:r>
          </a:p>
          <a:p>
            <a:pPr lvl="1"/>
            <a:r>
              <a:rPr lang="en-US" dirty="0"/>
              <a:t>BTU/</a:t>
            </a:r>
            <a:r>
              <a:rPr lang="en-US" dirty="0" err="1"/>
              <a:t>lb</a:t>
            </a:r>
            <a:r>
              <a:rPr lang="en-US" dirty="0"/>
              <a:t> (British Thermal Units per pound)</a:t>
            </a:r>
          </a:p>
          <a:p>
            <a:pPr lvl="1"/>
            <a:r>
              <a:rPr lang="en-US" b="1" i="1" u="sng" dirty="0"/>
              <a:t>Gravimetric</a:t>
            </a:r>
            <a:r>
              <a:rPr lang="en-US" dirty="0"/>
              <a:t> energy density</a:t>
            </a:r>
          </a:p>
          <a:p>
            <a:r>
              <a:rPr lang="en-US" dirty="0"/>
              <a:t>Independent of temperature</a:t>
            </a:r>
          </a:p>
          <a:p>
            <a:pPr lvl="1"/>
            <a:r>
              <a:rPr lang="en-US" dirty="0"/>
              <a:t>Directly related to the number of carbon atoms in the fuel</a:t>
            </a:r>
          </a:p>
          <a:p>
            <a:r>
              <a:rPr lang="en-US" dirty="0"/>
              <a:t>Proportional to Carbon dioxide emissions</a:t>
            </a:r>
          </a:p>
          <a:p>
            <a:r>
              <a:rPr lang="en-US" dirty="0"/>
              <a:t>Most common reference</a:t>
            </a:r>
          </a:p>
          <a:p>
            <a:r>
              <a:rPr lang="en-US" dirty="0"/>
              <a:t>Fuels not always sold by weight or mass</a:t>
            </a:r>
          </a:p>
          <a:p>
            <a:r>
              <a:rPr lang="en-US" dirty="0"/>
              <a:t>Added factors sometimes needed</a:t>
            </a:r>
          </a:p>
        </p:txBody>
      </p:sp>
      <p:pic>
        <p:nvPicPr>
          <p:cNvPr id="5" name="Graphic 4" descr="Fuel with solid fill">
            <a:extLst>
              <a:ext uri="{FF2B5EF4-FFF2-40B4-BE49-F238E27FC236}">
                <a16:creationId xmlns:a16="http://schemas.microsoft.com/office/drawing/2014/main" id="{395B1EE1-EC30-4DCA-894A-F1C3E46B0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02925" y="4080048"/>
            <a:ext cx="2486426" cy="2486426"/>
          </a:xfrm>
          <a:prstGeom prst="rect">
            <a:avLst/>
          </a:prstGeom>
        </p:spPr>
      </p:pic>
      <p:pic>
        <p:nvPicPr>
          <p:cNvPr id="7" name="Graphic 6" descr="Fire with solid fill">
            <a:extLst>
              <a:ext uri="{FF2B5EF4-FFF2-40B4-BE49-F238E27FC236}">
                <a16:creationId xmlns:a16="http://schemas.microsoft.com/office/drawing/2014/main" id="{96F49D98-DD20-40A5-977A-4927C62889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89279" y="898677"/>
            <a:ext cx="1904344" cy="190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274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EC93B-C897-4A0A-8A85-921572093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2774802" cy="675204"/>
          </a:xfrm>
        </p:spPr>
        <p:txBody>
          <a:bodyPr/>
          <a:lstStyle/>
          <a:p>
            <a:r>
              <a:rPr lang="en-US" dirty="0"/>
              <a:t>HHV vs LHV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EEAB7-8A65-46CF-AA77-814DDB8AFF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19866" y="6499077"/>
            <a:ext cx="6824134" cy="358923"/>
          </a:xfrm>
        </p:spPr>
        <p:txBody>
          <a:bodyPr/>
          <a:lstStyle/>
          <a:p>
            <a:r>
              <a:rPr lang="en-US" sz="1400" dirty="0"/>
              <a:t>http://www.thermalfluidscentral.org/encyclopedia/index.php/Heat_of_Combustion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59B5EE-0803-4405-9771-788556512E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8590" y="852763"/>
            <a:ext cx="2594610" cy="5573674"/>
          </a:xfrm>
        </p:spPr>
        <p:txBody>
          <a:bodyPr/>
          <a:lstStyle/>
          <a:p>
            <a:r>
              <a:rPr lang="en-US" dirty="0"/>
              <a:t>Gravimetric values</a:t>
            </a:r>
          </a:p>
          <a:p>
            <a:r>
              <a:rPr lang="en-US" dirty="0"/>
              <a:t>Per unit weight</a:t>
            </a:r>
          </a:p>
          <a:p>
            <a:r>
              <a:rPr lang="en-US" dirty="0"/>
              <a:t>HHV vs LHV</a:t>
            </a:r>
          </a:p>
          <a:p>
            <a:pPr lvl="1"/>
            <a:r>
              <a:rPr lang="en-US" dirty="0"/>
              <a:t>10%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F97800-2439-4911-AB91-9DDF7F4F1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3392" y="0"/>
            <a:ext cx="6220608" cy="642643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545A6BC-A6C1-4307-8833-AE24E3D93C83}"/>
              </a:ext>
            </a:extLst>
          </p:cNvPr>
          <p:cNvSpPr/>
          <p:nvPr/>
        </p:nvSpPr>
        <p:spPr>
          <a:xfrm>
            <a:off x="4828374" y="1828799"/>
            <a:ext cx="828942" cy="102549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A844EC2-67DE-4C96-9588-63D970B9D66C}"/>
              </a:ext>
            </a:extLst>
          </p:cNvPr>
          <p:cNvSpPr/>
          <p:nvPr/>
        </p:nvSpPr>
        <p:spPr>
          <a:xfrm>
            <a:off x="8416183" y="1724825"/>
            <a:ext cx="828942" cy="102549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1107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A3EF6-76CE-40AD-8853-511731517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671238" cy="675204"/>
          </a:xfrm>
        </p:spPr>
        <p:txBody>
          <a:bodyPr/>
          <a:lstStyle/>
          <a:p>
            <a:r>
              <a:rPr lang="en-US" dirty="0"/>
              <a:t>Volumetric Heat of Combustion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5587F-DC17-4C75-A234-C1A62F5130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8590" y="816524"/>
            <a:ext cx="8629918" cy="5421905"/>
          </a:xfrm>
        </p:spPr>
        <p:txBody>
          <a:bodyPr/>
          <a:lstStyle/>
          <a:p>
            <a:r>
              <a:rPr lang="en-US" dirty="0"/>
              <a:t>Energy Released per unit of fuel volume</a:t>
            </a:r>
          </a:p>
          <a:p>
            <a:pPr lvl="1"/>
            <a:r>
              <a:rPr lang="en-US" dirty="0"/>
              <a:t>MJ/l (Megajoules per liter)</a:t>
            </a:r>
          </a:p>
          <a:p>
            <a:pPr lvl="1"/>
            <a:r>
              <a:rPr lang="en-US" dirty="0"/>
              <a:t>BTU/gal (British Thermal Units per gallon)</a:t>
            </a:r>
          </a:p>
          <a:p>
            <a:pPr lvl="1"/>
            <a:r>
              <a:rPr lang="en-US" dirty="0"/>
              <a:t>Typically, US gallon unless specifically labeled Imperial gallon</a:t>
            </a:r>
          </a:p>
          <a:p>
            <a:r>
              <a:rPr lang="en-US" dirty="0"/>
              <a:t>Not independent of temperature</a:t>
            </a:r>
          </a:p>
          <a:p>
            <a:pPr lvl="1"/>
            <a:r>
              <a:rPr lang="en-US" dirty="0"/>
              <a:t>Liquids expand and contract as the temperature varies</a:t>
            </a:r>
          </a:p>
          <a:p>
            <a:pPr lvl="1"/>
            <a:r>
              <a:rPr lang="en-US" dirty="0"/>
              <a:t>Fuel standards set a reference temperature</a:t>
            </a:r>
          </a:p>
          <a:p>
            <a:r>
              <a:rPr lang="en-US" dirty="0"/>
              <a:t>Mostly proportional to Carbon dioxide emissions</a:t>
            </a:r>
          </a:p>
          <a:p>
            <a:r>
              <a:rPr lang="en-US" dirty="0"/>
              <a:t>Can calculate from gravimetric data and density data</a:t>
            </a:r>
          </a:p>
          <a:p>
            <a:pPr lvl="1"/>
            <a:r>
              <a:rPr lang="en-US" dirty="0"/>
              <a:t>Density = mass per volume</a:t>
            </a:r>
          </a:p>
          <a:p>
            <a:pPr lvl="1"/>
            <a:r>
              <a:rPr lang="en-US" dirty="0"/>
              <a:t>Consult tables</a:t>
            </a:r>
          </a:p>
          <a:p>
            <a:r>
              <a:rPr lang="en-US" dirty="0"/>
              <a:t>Government weights and measures regulations apply</a:t>
            </a:r>
          </a:p>
          <a:p>
            <a:r>
              <a:rPr lang="en-US" sz="1400" dirty="0">
                <a:solidFill>
                  <a:srgbClr val="92D05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https://www.ic.gc.ca/eic/site/mc-mc.nsf/eng/lm04920.html</a:t>
            </a:r>
            <a:endParaRPr lang="en-US" sz="1400" dirty="0">
              <a:solidFill>
                <a:srgbClr val="92D050"/>
              </a:solidFill>
            </a:endParaRPr>
          </a:p>
          <a:p>
            <a:r>
              <a:rPr lang="en-US" sz="1400" dirty="0">
                <a:solidFill>
                  <a:srgbClr val="92D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https://bbs.gov.bz/wp-content/uploads/2016/11/Cap-294-National-Metrology-Act.pdf</a:t>
            </a:r>
            <a:endParaRPr lang="en-US" sz="1400" dirty="0">
              <a:solidFill>
                <a:srgbClr val="92D050"/>
              </a:solidFill>
            </a:endParaRPr>
          </a:p>
          <a:p>
            <a:endParaRPr lang="en-US" sz="1400" dirty="0">
              <a:solidFill>
                <a:srgbClr val="92D050"/>
              </a:solidFill>
            </a:endParaRPr>
          </a:p>
          <a:p>
            <a:endParaRPr lang="en-US" sz="14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3620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A4168-8CBB-4206-9F27-679EECCFE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2099200" cy="675204"/>
          </a:xfrm>
        </p:spPr>
        <p:txBody>
          <a:bodyPr/>
          <a:lstStyle/>
          <a:p>
            <a:r>
              <a:rPr lang="en-US" dirty="0"/>
              <a:t>Fuel Density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21FCC-9EDC-418C-AB94-A8513662EF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982514"/>
            <a:ext cx="2247790" cy="5804614"/>
          </a:xfrm>
        </p:spPr>
        <p:txBody>
          <a:bodyPr/>
          <a:lstStyle/>
          <a:p>
            <a:r>
              <a:rPr lang="en-US" sz="2000" dirty="0"/>
              <a:t>Many products with many classes and specifications</a:t>
            </a:r>
          </a:p>
          <a:p>
            <a:r>
              <a:rPr lang="en-US" sz="2000" dirty="0"/>
              <a:t>Temperature and pressure affect the values</a:t>
            </a:r>
          </a:p>
          <a:p>
            <a:r>
              <a:rPr lang="en-US" sz="2000" dirty="0"/>
              <a:t>Generally stated at atmospheric pressure</a:t>
            </a:r>
          </a:p>
          <a:p>
            <a:r>
              <a:rPr lang="en-US" sz="2000" dirty="0"/>
              <a:t>LP gas  delivered at pressures high enough to turn the gas into a liquid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D34D29-BC25-469D-AA1E-02C72349C1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78280" y="6426437"/>
            <a:ext cx="6417624" cy="273970"/>
          </a:xfrm>
        </p:spPr>
        <p:txBody>
          <a:bodyPr/>
          <a:lstStyle/>
          <a:p>
            <a:r>
              <a:rPr lang="en-US" sz="1200" dirty="0"/>
              <a:t>https://www.engineeringtoolbox.com/fuels-densities-specific-volumes-d_166.html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AC57AE-ADCC-4E6C-85BB-5813B123E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444" y="982514"/>
            <a:ext cx="6878603" cy="544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23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EF74B-46A0-4A55-9E8F-6F0DDB853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03350"/>
            <a:ext cx="8759439" cy="343698"/>
          </a:xfrm>
        </p:spPr>
        <p:txBody>
          <a:bodyPr/>
          <a:lstStyle/>
          <a:p>
            <a:r>
              <a:rPr lang="en-US" sz="1000" dirty="0">
                <a:solidFill>
                  <a:schemeClr val="bg1"/>
                </a:solidFill>
              </a:rPr>
              <a:t>By Scott Dial - Own </a:t>
            </a:r>
            <a:r>
              <a:rPr lang="en-US" sz="1000" dirty="0" err="1">
                <a:solidFill>
                  <a:schemeClr val="bg1"/>
                </a:solidFill>
              </a:rPr>
              <a:t>workData</a:t>
            </a:r>
            <a:r>
              <a:rPr lang="en-US" sz="1000" dirty="0">
                <a:solidFill>
                  <a:schemeClr val="bg1"/>
                </a:solidFill>
              </a:rPr>
              <a:t> Source: Energy density, Lithium-ion battery, Public Domain, https://commons.wikimedia.org/w/index.php?curid=5551431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AA1FA44-0ADD-42AA-BEA4-F05259AF3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88350"/>
            <a:ext cx="9144000" cy="5715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1FD95F3-30AA-4FE7-9EF5-B4BDA12BCD5B}"/>
              </a:ext>
            </a:extLst>
          </p:cNvPr>
          <p:cNvSpPr/>
          <p:nvPr/>
        </p:nvSpPr>
        <p:spPr>
          <a:xfrm>
            <a:off x="2854295" y="4429036"/>
            <a:ext cx="1068224" cy="38242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F9D8124-9498-4B68-BFB0-8D554FF6524A}"/>
              </a:ext>
            </a:extLst>
          </p:cNvPr>
          <p:cNvSpPr/>
          <p:nvPr/>
        </p:nvSpPr>
        <p:spPr>
          <a:xfrm>
            <a:off x="2622135" y="3925368"/>
            <a:ext cx="1068224" cy="38242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6EA8AE7-9748-4FA8-AD74-0056637E9383}"/>
              </a:ext>
            </a:extLst>
          </p:cNvPr>
          <p:cNvSpPr/>
          <p:nvPr/>
        </p:nvSpPr>
        <p:spPr>
          <a:xfrm>
            <a:off x="340408" y="5878438"/>
            <a:ext cx="1317476" cy="38242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2D301FE-12C5-48F6-BAD3-6E8970C43CF8}"/>
              </a:ext>
            </a:extLst>
          </p:cNvPr>
          <p:cNvSpPr/>
          <p:nvPr/>
        </p:nvSpPr>
        <p:spPr>
          <a:xfrm>
            <a:off x="1259793" y="5094898"/>
            <a:ext cx="1243413" cy="51381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2D37E39-7926-46CD-8D5D-1E915DF40B24}"/>
              </a:ext>
            </a:extLst>
          </p:cNvPr>
          <p:cNvSpPr txBox="1">
            <a:spLocks/>
          </p:cNvSpPr>
          <p:nvPr/>
        </p:nvSpPr>
        <p:spPr bwMode="auto">
          <a:xfrm>
            <a:off x="0" y="87508"/>
            <a:ext cx="4619963" cy="675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125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125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125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125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28625" algn="ctr" rtl="0" eaLnBrk="1" fontAlgn="base" hangingPunct="1">
              <a:spcBef>
                <a:spcPct val="0"/>
              </a:spcBef>
              <a:spcAft>
                <a:spcPct val="0"/>
              </a:spcAft>
              <a:defRPr sz="4125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857250" algn="ctr" rtl="0" eaLnBrk="1" fontAlgn="base" hangingPunct="1">
              <a:spcBef>
                <a:spcPct val="0"/>
              </a:spcBef>
              <a:spcAft>
                <a:spcPct val="0"/>
              </a:spcAft>
              <a:defRPr sz="4125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285875" algn="ctr" rtl="0" eaLnBrk="1" fontAlgn="base" hangingPunct="1">
              <a:spcBef>
                <a:spcPct val="0"/>
              </a:spcBef>
              <a:spcAft>
                <a:spcPct val="0"/>
              </a:spcAft>
              <a:defRPr sz="4125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714500" algn="ctr" rtl="0" eaLnBrk="1" fontAlgn="base" hangingPunct="1">
              <a:spcBef>
                <a:spcPct val="0"/>
              </a:spcBef>
              <a:spcAft>
                <a:spcPct val="0"/>
              </a:spcAft>
              <a:defRPr sz="4125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dirty="0"/>
              <a:t>Selected Energy Densities</a:t>
            </a:r>
          </a:p>
        </p:txBody>
      </p:sp>
    </p:spTree>
    <p:extLst>
      <p:ext uri="{BB962C8B-B14F-4D97-AF65-F5344CB8AC3E}">
        <p14:creationId xmlns:p14="http://schemas.microsoft.com/office/powerpoint/2010/main" val="12562568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F56DD0-06F8-46D6-B2AE-9F2E46D94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4932"/>
            <a:ext cx="9144000" cy="48402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406B4F-0968-45B7-B3E2-2243D5B96045}"/>
              </a:ext>
            </a:extLst>
          </p:cNvPr>
          <p:cNvSpPr txBox="1"/>
          <p:nvPr/>
        </p:nvSpPr>
        <p:spPr>
          <a:xfrm>
            <a:off x="200826" y="161439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Emission factors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8B6BCD-CCA3-4F11-A88F-B1F4AC93435F}"/>
              </a:ext>
            </a:extLst>
          </p:cNvPr>
          <p:cNvSpPr txBox="1"/>
          <p:nvPr/>
        </p:nvSpPr>
        <p:spPr>
          <a:xfrm>
            <a:off x="200826" y="6415194"/>
            <a:ext cx="80885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92D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https://www.ipcc.ch/site/assets/uploads/2018/03/srccs_annex1-1.pdf</a:t>
            </a:r>
            <a:endParaRPr lang="en-US" sz="1000" dirty="0">
              <a:solidFill>
                <a:srgbClr val="92D050"/>
              </a:solidFill>
            </a:endParaRPr>
          </a:p>
          <a:p>
            <a:r>
              <a:rPr lang="en-US" sz="1000" dirty="0">
                <a:solidFill>
                  <a:srgbClr val="92D050"/>
                </a:solidFill>
              </a:rPr>
              <a:t> (2) https://www.claverton-energy.com/wordpress/wp-content/uploads/2012/08/the_energy_and_fuel_data_sheet1.pdf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F2A413F-EE50-409D-BFB9-1D4B5DB223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0826" y="601995"/>
            <a:ext cx="8366747" cy="631458"/>
          </a:xfrm>
        </p:spPr>
        <p:txBody>
          <a:bodyPr/>
          <a:lstStyle/>
          <a:p>
            <a:r>
              <a:rPr lang="en-US" dirty="0"/>
              <a:t>IPCC reports offer good sources, all online, large</a:t>
            </a:r>
          </a:p>
          <a:p>
            <a:r>
              <a:rPr lang="en-US" dirty="0"/>
              <a:t>Reported vs Energy (MJ) or other units (mass, volume…)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709B97-49BD-45E7-9CC2-F422A9A1CCC5}"/>
              </a:ext>
            </a:extLst>
          </p:cNvPr>
          <p:cNvSpPr txBox="1"/>
          <p:nvPr/>
        </p:nvSpPr>
        <p:spPr>
          <a:xfrm>
            <a:off x="4524997" y="5811140"/>
            <a:ext cx="11494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46.94 (2)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564793-E7E9-41AB-9202-6B62437AE093}"/>
              </a:ext>
            </a:extLst>
          </p:cNvPr>
          <p:cNvSpPr/>
          <p:nvPr/>
        </p:nvSpPr>
        <p:spPr>
          <a:xfrm>
            <a:off x="4136164" y="5836906"/>
            <a:ext cx="1149409" cy="3077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6694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CD032-0E66-43D2-AA39-53203D96C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LPG in Belize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24084B-EEAA-4C97-BCD4-D1F822925C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8590" y="1158356"/>
            <a:ext cx="7298523" cy="3858025"/>
          </a:xfrm>
        </p:spPr>
        <p:txBody>
          <a:bodyPr/>
          <a:lstStyle/>
          <a:p>
            <a:r>
              <a:rPr lang="en-US" dirty="0"/>
              <a:t>70% Butane</a:t>
            </a:r>
          </a:p>
          <a:p>
            <a:r>
              <a:rPr lang="en-US" dirty="0"/>
              <a:t>30% Propane</a:t>
            </a:r>
          </a:p>
          <a:p>
            <a:r>
              <a:rPr lang="en-US" dirty="0"/>
              <a:t>What is the energy in a 100 pound cylinder?</a:t>
            </a:r>
          </a:p>
          <a:p>
            <a:pPr lvl="1"/>
            <a:r>
              <a:rPr lang="en-US" dirty="0"/>
              <a:t>Gather energy data</a:t>
            </a:r>
          </a:p>
          <a:p>
            <a:pPr lvl="1"/>
            <a:r>
              <a:rPr lang="en-US" dirty="0"/>
              <a:t>Calculate energy in mix</a:t>
            </a:r>
          </a:p>
          <a:p>
            <a:pPr lvl="1"/>
            <a:r>
              <a:rPr lang="en-US" dirty="0"/>
              <a:t>Apply to the quantity of LPG purchased</a:t>
            </a:r>
          </a:p>
          <a:p>
            <a:r>
              <a:rPr lang="en-US" dirty="0"/>
              <a:t>Need to compare across energy sources</a:t>
            </a:r>
          </a:p>
          <a:p>
            <a:pPr lvl="1"/>
            <a:r>
              <a:rPr lang="en-US" dirty="0"/>
              <a:t>MJ per pound, kilowatt hours</a:t>
            </a:r>
          </a:p>
          <a:p>
            <a:pPr lvl="1"/>
            <a:r>
              <a:rPr lang="en-US" dirty="0"/>
              <a:t>Fuel mixture</a:t>
            </a:r>
          </a:p>
          <a:p>
            <a:r>
              <a:rPr lang="en-US" dirty="0"/>
              <a:t>Some Algebra required…..</a:t>
            </a:r>
          </a:p>
          <a:p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2B04BD7-03E9-4960-9217-B33506133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723" y="170116"/>
            <a:ext cx="2165292" cy="185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6519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26358-4DA0-4916-B179-00E971E9E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Stretch Break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48767-E8D2-47EE-BF01-14D1119F21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8625" y="1500188"/>
            <a:ext cx="7758246" cy="4243090"/>
          </a:xfrm>
        </p:spPr>
        <p:txBody>
          <a:bodyPr/>
          <a:lstStyle/>
          <a:p>
            <a:r>
              <a:rPr lang="en-US" dirty="0"/>
              <a:t>5 minutes</a:t>
            </a:r>
          </a:p>
          <a:p>
            <a:r>
              <a:rPr lang="en-US" dirty="0"/>
              <a:t>Reflect on positive experiences with Algebra…..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950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003" y="52001"/>
            <a:ext cx="4717280" cy="675204"/>
          </a:xfrm>
        </p:spPr>
        <p:txBody>
          <a:bodyPr wrap="square" anchor="ctr">
            <a:normAutofit/>
          </a:bodyPr>
          <a:lstStyle/>
          <a:p>
            <a:r>
              <a:rPr lang="en-US" sz="2000" dirty="0"/>
              <a:t>Renewable Energy and Energy Efficiency </a:t>
            </a:r>
            <a:endParaRPr lang="en-CA" sz="2000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3CE58F7-2921-4ED5-83BC-D22C24890D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3121062"/>
              </p:ext>
            </p:extLst>
          </p:nvPr>
        </p:nvGraphicFramePr>
        <p:xfrm>
          <a:off x="0" y="786939"/>
          <a:ext cx="9144001" cy="6071061"/>
        </p:xfrm>
        <a:graphic>
          <a:graphicData uri="http://schemas.openxmlformats.org/drawingml/2006/table">
            <a:tbl>
              <a:tblPr firstRow="1" firstCol="1" bandRow="1"/>
              <a:tblGrid>
                <a:gridCol w="669074">
                  <a:extLst>
                    <a:ext uri="{9D8B030D-6E8A-4147-A177-3AD203B41FA5}">
                      <a16:colId xmlns:a16="http://schemas.microsoft.com/office/drawing/2014/main" val="2606309048"/>
                    </a:ext>
                  </a:extLst>
                </a:gridCol>
                <a:gridCol w="669074">
                  <a:extLst>
                    <a:ext uri="{9D8B030D-6E8A-4147-A177-3AD203B41FA5}">
                      <a16:colId xmlns:a16="http://schemas.microsoft.com/office/drawing/2014/main" val="1473377065"/>
                    </a:ext>
                  </a:extLst>
                </a:gridCol>
                <a:gridCol w="1561170">
                  <a:extLst>
                    <a:ext uri="{9D8B030D-6E8A-4147-A177-3AD203B41FA5}">
                      <a16:colId xmlns:a16="http://schemas.microsoft.com/office/drawing/2014/main" val="1249528835"/>
                    </a:ext>
                  </a:extLst>
                </a:gridCol>
                <a:gridCol w="1587224">
                  <a:extLst>
                    <a:ext uri="{9D8B030D-6E8A-4147-A177-3AD203B41FA5}">
                      <a16:colId xmlns:a16="http://schemas.microsoft.com/office/drawing/2014/main" val="1204878905"/>
                    </a:ext>
                  </a:extLst>
                </a:gridCol>
                <a:gridCol w="1076770">
                  <a:extLst>
                    <a:ext uri="{9D8B030D-6E8A-4147-A177-3AD203B41FA5}">
                      <a16:colId xmlns:a16="http://schemas.microsoft.com/office/drawing/2014/main" val="2332402162"/>
                    </a:ext>
                  </a:extLst>
                </a:gridCol>
                <a:gridCol w="666572">
                  <a:extLst>
                    <a:ext uri="{9D8B030D-6E8A-4147-A177-3AD203B41FA5}">
                      <a16:colId xmlns:a16="http://schemas.microsoft.com/office/drawing/2014/main" val="1734535023"/>
                    </a:ext>
                  </a:extLst>
                </a:gridCol>
                <a:gridCol w="136733">
                  <a:extLst>
                    <a:ext uri="{9D8B030D-6E8A-4147-A177-3AD203B41FA5}">
                      <a16:colId xmlns:a16="http://schemas.microsoft.com/office/drawing/2014/main" val="3653918835"/>
                    </a:ext>
                  </a:extLst>
                </a:gridCol>
                <a:gridCol w="306962">
                  <a:extLst>
                    <a:ext uri="{9D8B030D-6E8A-4147-A177-3AD203B41FA5}">
                      <a16:colId xmlns:a16="http://schemas.microsoft.com/office/drawing/2014/main" val="96443433"/>
                    </a:ext>
                  </a:extLst>
                </a:gridCol>
                <a:gridCol w="1309552">
                  <a:extLst>
                    <a:ext uri="{9D8B030D-6E8A-4147-A177-3AD203B41FA5}">
                      <a16:colId xmlns:a16="http://schemas.microsoft.com/office/drawing/2014/main" val="2027800525"/>
                    </a:ext>
                  </a:extLst>
                </a:gridCol>
                <a:gridCol w="1160870">
                  <a:extLst>
                    <a:ext uri="{9D8B030D-6E8A-4147-A177-3AD203B41FA5}">
                      <a16:colId xmlns:a16="http://schemas.microsoft.com/office/drawing/2014/main" val="3921763635"/>
                    </a:ext>
                  </a:extLst>
                </a:gridCol>
              </a:tblGrid>
              <a:tr h="634845">
                <a:tc gridSpan="10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Content Overview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84159189"/>
                  </a:ext>
                </a:extLst>
              </a:tr>
              <a:tr h="844893">
                <a:tc row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1st Year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Term 1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English Comm 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Applied Math 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Electricity and Circuits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Intro to Energy Science</a:t>
                      </a:r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4B08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PV Applications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Integrated Lab 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1965325"/>
                  </a:ext>
                </a:extLst>
              </a:tr>
              <a:tr h="8802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Term 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Customer Relations and Audits 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Energy, Buildings and Equipment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Electricity and Circuits 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PV System Installation</a:t>
                      </a:r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Integrated Lab 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4571990"/>
                  </a:ext>
                </a:extLst>
              </a:tr>
              <a:tr h="5896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Term 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English Comm 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Applied Math 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Photovoltaic System Installation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Solar Hot Water Systems</a:t>
                      </a:r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Integrated Lab 3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1122844"/>
                  </a:ext>
                </a:extLst>
              </a:tr>
              <a:tr h="1190335">
                <a:tc row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2nd Year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Term 4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English Comm 3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Energy Efficiency Measurement and Verification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Energy Use Modeling &amp; Analysis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Advanced Energy System Design</a:t>
                      </a:r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E0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Small Wind Design and Operation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Integrated Lab 4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04170"/>
                  </a:ext>
                </a:extLst>
              </a:tr>
              <a:tr h="5913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Term 5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Projects and Comms 1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Technical Drawing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4D5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Economic Analysis of Energy Systems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Solar PV System Design</a:t>
                      </a:r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Solar PV System Design</a:t>
                      </a:r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Integrated Lab 5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2094120"/>
                  </a:ext>
                </a:extLst>
              </a:tr>
              <a:tr h="9251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Term 6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Projects and Comm 2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Electricity Codes and Regulations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Business Operations and Entrepreneurship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 hMerge="1"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PV System Maintenance &amp; Operation</a:t>
                      </a:r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PV System Maintenance &amp; Operation</a:t>
                      </a:r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Integrated Lab 6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2166904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83224030-1F94-4991-BEAC-42B48982FB07}"/>
              </a:ext>
            </a:extLst>
          </p:cNvPr>
          <p:cNvSpPr/>
          <p:nvPr/>
        </p:nvSpPr>
        <p:spPr>
          <a:xfrm>
            <a:off x="2676261" y="1103375"/>
            <a:ext cx="1938472" cy="93149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2B402C1-D215-41A5-9C00-8032FBFAC447}"/>
              </a:ext>
            </a:extLst>
          </p:cNvPr>
          <p:cNvSpPr/>
          <p:nvPr/>
        </p:nvSpPr>
        <p:spPr>
          <a:xfrm>
            <a:off x="5127477" y="1357357"/>
            <a:ext cx="1657884" cy="93149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5599811-E057-4390-AA9F-3825051AAC23}"/>
              </a:ext>
            </a:extLst>
          </p:cNvPr>
          <p:cNvSpPr/>
          <p:nvPr/>
        </p:nvSpPr>
        <p:spPr>
          <a:xfrm>
            <a:off x="1008404" y="2186399"/>
            <a:ext cx="1938472" cy="108664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5BB5179-5EDA-41E2-AED6-321B9A1B2381}"/>
              </a:ext>
            </a:extLst>
          </p:cNvPr>
          <p:cNvSpPr/>
          <p:nvPr/>
        </p:nvSpPr>
        <p:spPr>
          <a:xfrm>
            <a:off x="2676261" y="2128316"/>
            <a:ext cx="1864406" cy="118286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1685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A0CF1-C700-456B-A537-2B2C63843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Algebra and Unit Conversions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94191-2DF7-453E-8886-0358982A76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0955" y="1098536"/>
            <a:ext cx="8382090" cy="3242728"/>
          </a:xfrm>
        </p:spPr>
        <p:txBody>
          <a:bodyPr/>
          <a:lstStyle/>
          <a:p>
            <a:r>
              <a:rPr lang="en-US" dirty="0"/>
              <a:t>Why Algebra?</a:t>
            </a:r>
          </a:p>
          <a:p>
            <a:r>
              <a:rPr lang="en-US" dirty="0"/>
              <a:t>Accurate conversion from one unit of measurement to another</a:t>
            </a:r>
          </a:p>
          <a:p>
            <a:r>
              <a:rPr lang="en-US" dirty="0"/>
              <a:t>Make and check your own conversion factors</a:t>
            </a:r>
          </a:p>
          <a:p>
            <a:r>
              <a:rPr lang="en-US" dirty="0"/>
              <a:t>Allow comparison of energy use on equal terms</a:t>
            </a:r>
          </a:p>
          <a:p>
            <a:pPr lvl="1"/>
            <a:r>
              <a:rPr lang="en-US" dirty="0"/>
              <a:t>Energy units</a:t>
            </a:r>
          </a:p>
          <a:p>
            <a:pPr lvl="1"/>
            <a:r>
              <a:rPr lang="en-US" dirty="0"/>
              <a:t>Dollars</a:t>
            </a:r>
          </a:p>
          <a:p>
            <a:endParaRPr lang="en-US" dirty="0"/>
          </a:p>
        </p:txBody>
      </p:sp>
      <p:pic>
        <p:nvPicPr>
          <p:cNvPr id="6" name="Picture 5" descr="Calculator and notepad">
            <a:extLst>
              <a:ext uri="{FF2B5EF4-FFF2-40B4-BE49-F238E27FC236}">
                <a16:creationId xmlns:a16="http://schemas.microsoft.com/office/drawing/2014/main" id="{6A439DCD-276A-4FDF-8653-1C033F784A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03" b="35194"/>
          <a:stretch/>
        </p:blipFill>
        <p:spPr>
          <a:xfrm>
            <a:off x="0" y="4556990"/>
            <a:ext cx="9144000" cy="188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108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B19FE-F69F-4B0B-8E0F-C7F647AEF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Algebra?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C7F37-88EB-4798-98C3-1322F709E0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0616" y="746076"/>
            <a:ext cx="8826472" cy="5592822"/>
          </a:xfrm>
        </p:spPr>
        <p:txBody>
          <a:bodyPr/>
          <a:lstStyle/>
          <a:p>
            <a:r>
              <a:rPr lang="en-US" dirty="0"/>
              <a:t>Find an answer to a question</a:t>
            </a:r>
          </a:p>
          <a:p>
            <a:r>
              <a:rPr lang="en-US" dirty="0"/>
              <a:t>Express your question, or </a:t>
            </a:r>
            <a:r>
              <a:rPr lang="en-US" b="1" i="1" dirty="0">
                <a:solidFill>
                  <a:srgbClr val="FFC000"/>
                </a:solidFill>
              </a:rPr>
              <a:t>problem,</a:t>
            </a:r>
            <a:r>
              <a:rPr lang="en-US" dirty="0"/>
              <a:t> as an equation</a:t>
            </a:r>
          </a:p>
          <a:p>
            <a:r>
              <a:rPr lang="en-US" dirty="0"/>
              <a:t>Mathematically manipulate the equation to find your answer.</a:t>
            </a:r>
          </a:p>
          <a:p>
            <a:r>
              <a:rPr lang="en-US" dirty="0"/>
              <a:t>Algebra, like grammar, employs rules many of us have forgotten </a:t>
            </a:r>
          </a:p>
          <a:p>
            <a:pPr marL="0" indent="0">
              <a:buNone/>
            </a:pPr>
            <a:endParaRPr lang="en-US" sz="3600" dirty="0"/>
          </a:p>
        </p:txBody>
      </p:sp>
      <p:pic>
        <p:nvPicPr>
          <p:cNvPr id="8" name="Picture 7" descr="Asian student writing on blackboard with chalk in classroom">
            <a:extLst>
              <a:ext uri="{FF2B5EF4-FFF2-40B4-BE49-F238E27FC236}">
                <a16:creationId xmlns:a16="http://schemas.microsoft.com/office/drawing/2014/main" id="{DB817790-E829-4B3C-974E-16115D381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351" y="3161944"/>
            <a:ext cx="5186033" cy="345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489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B19FE-F69F-4B0B-8E0F-C7F647AEF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Algebra?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C7F37-88EB-4798-98C3-1322F709E0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0616" y="746076"/>
            <a:ext cx="8826472" cy="5592822"/>
          </a:xfrm>
        </p:spPr>
        <p:txBody>
          <a:bodyPr/>
          <a:lstStyle/>
          <a:p>
            <a:r>
              <a:rPr lang="en-US" b="1" i="1" u="sng" dirty="0">
                <a:solidFill>
                  <a:schemeClr val="accent6"/>
                </a:solidFill>
              </a:rPr>
              <a:t>Some</a:t>
            </a:r>
            <a:r>
              <a:rPr lang="en-US" dirty="0"/>
              <a:t> Algebra Rules:</a:t>
            </a:r>
          </a:p>
          <a:p>
            <a:pPr lvl="1"/>
            <a:r>
              <a:rPr lang="en-US" dirty="0"/>
              <a:t>Identities</a:t>
            </a:r>
          </a:p>
          <a:p>
            <a:pPr lvl="1"/>
            <a:r>
              <a:rPr lang="en-US" dirty="0"/>
              <a:t>Rule of Symmetry </a:t>
            </a:r>
          </a:p>
          <a:p>
            <a:pPr lvl="1"/>
            <a:r>
              <a:rPr lang="en-US" dirty="0"/>
              <a:t>Commutative Rule</a:t>
            </a:r>
          </a:p>
          <a:p>
            <a:pPr lvl="1"/>
            <a:r>
              <a:rPr lang="en-US" dirty="0"/>
              <a:t>The inverse of adding</a:t>
            </a:r>
            <a:endParaRPr lang="pt-BR" dirty="0"/>
          </a:p>
          <a:p>
            <a:pPr lvl="1"/>
            <a:r>
              <a:rPr lang="pt-BR" dirty="0"/>
              <a:t>Two rules for Equations</a:t>
            </a:r>
          </a:p>
          <a:p>
            <a:pPr lvl="1"/>
            <a:r>
              <a:rPr lang="pt-BR" dirty="0"/>
              <a:t>Reciprocal Rule and Division</a:t>
            </a:r>
          </a:p>
          <a:p>
            <a:r>
              <a:rPr lang="en-US" sz="1600" dirty="0">
                <a:solidFill>
                  <a:srgbClr val="92D05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https://www.themathpage.com/Alg/rules-of-algebra.htm</a:t>
            </a:r>
            <a:endParaRPr lang="en-US" sz="1600" dirty="0">
              <a:solidFill>
                <a:srgbClr val="92D050"/>
              </a:solidFill>
            </a:endParaRPr>
          </a:p>
          <a:p>
            <a:r>
              <a:rPr lang="en-US" sz="1600" dirty="0">
                <a:solidFill>
                  <a:srgbClr val="92D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https://www.euclideanspace.com/maths/algebra/equations/rules/index.htm</a:t>
            </a:r>
            <a:endParaRPr lang="en-US" sz="1600" dirty="0">
              <a:solidFill>
                <a:srgbClr val="92D050"/>
              </a:solidFill>
            </a:endParaRPr>
          </a:p>
          <a:p>
            <a:pPr marL="0" indent="0">
              <a:buNone/>
            </a:pPr>
            <a:endParaRPr lang="en-US" sz="3600" dirty="0"/>
          </a:p>
        </p:txBody>
      </p:sp>
      <p:pic>
        <p:nvPicPr>
          <p:cNvPr id="5" name="Picture 4" descr="Students raising hands during a lecture">
            <a:extLst>
              <a:ext uri="{FF2B5EF4-FFF2-40B4-BE49-F238E27FC236}">
                <a16:creationId xmlns:a16="http://schemas.microsoft.com/office/drawing/2014/main" id="{4496ADC5-5AC1-45B1-BB86-7A853F07E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9" b="62245"/>
          <a:stretch/>
        </p:blipFill>
        <p:spPr>
          <a:xfrm>
            <a:off x="0" y="4534840"/>
            <a:ext cx="9144000" cy="193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1731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11FB0-A964-48CA-A4B5-D224D516F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2A7EE-6792-414F-A5E5-4A4644C2B2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8625" y="1500188"/>
            <a:ext cx="3786188" cy="1627573"/>
          </a:xfrm>
        </p:spPr>
        <p:txBody>
          <a:bodyPr/>
          <a:lstStyle/>
          <a:p>
            <a:r>
              <a:rPr lang="en-US" sz="3600" dirty="0"/>
              <a:t>Identity of Multiplication</a:t>
            </a:r>
          </a:p>
          <a:p>
            <a:pPr marL="0" indent="0">
              <a:buNone/>
            </a:pPr>
            <a:r>
              <a:rPr lang="en-US" sz="3600" dirty="0"/>
              <a:t>	1 x a  = a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5290936-F523-4BF0-A027-5300C8F024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57687" y="1500188"/>
            <a:ext cx="3940280" cy="1388291"/>
          </a:xfrm>
        </p:spPr>
        <p:txBody>
          <a:bodyPr/>
          <a:lstStyle/>
          <a:p>
            <a:r>
              <a:rPr lang="en-US" sz="3600" dirty="0"/>
              <a:t>Identity of Addition</a:t>
            </a:r>
          </a:p>
          <a:p>
            <a:pPr marL="0" indent="0">
              <a:buNone/>
            </a:pPr>
            <a:r>
              <a:rPr lang="en-US" sz="3600" dirty="0"/>
              <a:t>	a + 0 = a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E3ECE316-F686-4CC8-9BD2-061FB9104F4D}"/>
              </a:ext>
            </a:extLst>
          </p:cNvPr>
          <p:cNvSpPr txBox="1">
            <a:spLocks/>
          </p:cNvSpPr>
          <p:nvPr/>
        </p:nvSpPr>
        <p:spPr bwMode="auto">
          <a:xfrm>
            <a:off x="1850297" y="4313288"/>
            <a:ext cx="5781097" cy="138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1469" indent="-3214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96516" indent="-26789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7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Negative of a negative</a:t>
            </a:r>
          </a:p>
          <a:p>
            <a:pPr marL="0" indent="0">
              <a:buNone/>
            </a:pPr>
            <a:r>
              <a:rPr lang="en-US" sz="3600" dirty="0"/>
              <a:t>	- (- a) = a</a:t>
            </a:r>
          </a:p>
        </p:txBody>
      </p:sp>
    </p:spTree>
    <p:extLst>
      <p:ext uri="{BB962C8B-B14F-4D97-AF65-F5344CB8AC3E}">
        <p14:creationId xmlns:p14="http://schemas.microsoft.com/office/powerpoint/2010/main" val="38526128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B19FE-F69F-4B0B-8E0F-C7F647AEF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C7F37-88EB-4798-98C3-1322F709E0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385" y="641134"/>
            <a:ext cx="6126134" cy="6052160"/>
          </a:xfrm>
        </p:spPr>
        <p:txBody>
          <a:bodyPr/>
          <a:lstStyle/>
          <a:p>
            <a:r>
              <a:rPr lang="en-US" sz="3200" dirty="0"/>
              <a:t>Rule of Symmetry:  </a:t>
            </a:r>
          </a:p>
          <a:p>
            <a:pPr marL="0" indent="0">
              <a:buNone/>
            </a:pPr>
            <a:r>
              <a:rPr lang="en-US" sz="3200" dirty="0"/>
              <a:t>	if a = b,   then b = 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800" dirty="0"/>
              <a:t>a and b represent values for things we may be interested in</a:t>
            </a:r>
          </a:p>
          <a:p>
            <a:r>
              <a:rPr lang="en-US" sz="3200" dirty="0"/>
              <a:t>Example:</a:t>
            </a:r>
          </a:p>
          <a:p>
            <a:pPr marL="0" indent="0">
              <a:buNone/>
            </a:pPr>
            <a:r>
              <a:rPr lang="en-US" sz="3200" dirty="0"/>
              <a:t>	</a:t>
            </a:r>
            <a:r>
              <a:rPr lang="en-US" sz="3200" b="1" dirty="0"/>
              <a:t>2 $US = 4 $BZ</a:t>
            </a:r>
            <a:r>
              <a:rPr lang="en-US" sz="3200" dirty="0"/>
              <a:t>  so….</a:t>
            </a:r>
          </a:p>
          <a:p>
            <a:pPr marL="0" indent="0">
              <a:buNone/>
            </a:pPr>
            <a:r>
              <a:rPr lang="en-US" sz="3200" dirty="0"/>
              <a:t>	</a:t>
            </a:r>
            <a:r>
              <a:rPr lang="en-US" sz="3200" b="1" dirty="0"/>
              <a:t>4 $BZ = 2 $US</a:t>
            </a:r>
          </a:p>
          <a:p>
            <a:r>
              <a:rPr lang="en-US" sz="3200" dirty="0"/>
              <a:t>Both sides are equal</a:t>
            </a:r>
          </a:p>
          <a:p>
            <a:r>
              <a:rPr lang="en-US" sz="3200" dirty="0"/>
              <a:t>Side of the equation does not mater</a:t>
            </a:r>
          </a:p>
        </p:txBody>
      </p:sp>
      <p:pic>
        <p:nvPicPr>
          <p:cNvPr id="5" name="Picture 4" descr="A vintage weighing scales">
            <a:extLst>
              <a:ext uri="{FF2B5EF4-FFF2-40B4-BE49-F238E27FC236}">
                <a16:creationId xmlns:a16="http://schemas.microsoft.com/office/drawing/2014/main" id="{BDEFE34A-AD8E-4EA0-A05C-7357E2966D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98"/>
          <a:stretch/>
        </p:blipFill>
        <p:spPr>
          <a:xfrm>
            <a:off x="6260756" y="164706"/>
            <a:ext cx="2734654" cy="510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660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B19FE-F69F-4B0B-8E0F-C7F647AEF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Commutative Rule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C7F37-88EB-4798-98C3-1322F709E0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258" y="884890"/>
            <a:ext cx="7800976" cy="5575731"/>
          </a:xfrm>
        </p:spPr>
        <p:txBody>
          <a:bodyPr/>
          <a:lstStyle/>
          <a:p>
            <a:r>
              <a:rPr lang="en-US" sz="3600" dirty="0"/>
              <a:t>Commutative Rule</a:t>
            </a:r>
          </a:p>
          <a:p>
            <a:pPr lvl="1"/>
            <a:r>
              <a:rPr lang="en-US" sz="3225" dirty="0"/>
              <a:t>a x b = b x a</a:t>
            </a:r>
          </a:p>
          <a:p>
            <a:pPr lvl="1"/>
            <a:r>
              <a:rPr lang="en-US" sz="3225" dirty="0"/>
              <a:t>ab = </a:t>
            </a:r>
            <a:r>
              <a:rPr lang="en-US" sz="3225" dirty="0" err="1"/>
              <a:t>ba</a:t>
            </a:r>
            <a:r>
              <a:rPr lang="en-US" sz="3225" dirty="0"/>
              <a:t>  (abbreviated notation)</a:t>
            </a:r>
          </a:p>
          <a:p>
            <a:r>
              <a:rPr lang="en-US" sz="3175" dirty="0"/>
              <a:t>Order does not matter for multiplication</a:t>
            </a:r>
            <a:endParaRPr lang="en-US" sz="2800" dirty="0"/>
          </a:p>
          <a:p>
            <a:pPr lvl="1"/>
            <a:r>
              <a:rPr lang="en-US" sz="2800" dirty="0"/>
              <a:t>The terms can be reversed</a:t>
            </a:r>
          </a:p>
          <a:p>
            <a:pPr marL="0" indent="0" fontAlgn="t">
              <a:buNone/>
            </a:pPr>
            <a:endParaRPr lang="en-US" sz="2400" b="0" i="0" dirty="0">
              <a:effectLst/>
              <a:latin typeface="Google Sans"/>
            </a:endParaRPr>
          </a:p>
          <a:p>
            <a:pPr marL="0" indent="0" fontAlgn="t">
              <a:buNone/>
            </a:pPr>
            <a:r>
              <a:rPr lang="en-US" sz="2400" b="0" i="0" dirty="0" err="1">
                <a:effectLst/>
                <a:latin typeface="Google Sans"/>
              </a:rPr>
              <a:t>com·mu·tate</a:t>
            </a:r>
            <a:r>
              <a:rPr lang="en-US" sz="2400" b="0" i="0" dirty="0">
                <a:effectLst/>
                <a:latin typeface="Google Sans"/>
              </a:rPr>
              <a:t>, </a:t>
            </a:r>
            <a:r>
              <a:rPr lang="en-US" sz="2400" i="1" dirty="0">
                <a:latin typeface="arial" panose="020B0604020202020204" pitchFamily="34" charset="0"/>
              </a:rPr>
              <a:t>verb, 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/ˈ</a:t>
            </a:r>
            <a:r>
              <a:rPr lang="en-US" sz="2400" b="0" i="0" dirty="0" err="1">
                <a:effectLst/>
                <a:latin typeface="arial" panose="020B0604020202020204" pitchFamily="34" charset="0"/>
              </a:rPr>
              <a:t>kämyəˌtāt</a:t>
            </a:r>
            <a:r>
              <a:rPr lang="en-US" sz="2400" b="0" i="0" dirty="0">
                <a:effectLst/>
                <a:latin typeface="arial" panose="020B0604020202020204" pitchFamily="34" charset="0"/>
              </a:rPr>
              <a:t>/</a:t>
            </a:r>
          </a:p>
          <a:p>
            <a:pPr algn="l">
              <a:buFont typeface="+mj-lt"/>
              <a:buAutoNum type="arabicPeriod"/>
            </a:pPr>
            <a:r>
              <a:rPr lang="en-US" sz="2400" b="0" i="0" dirty="0">
                <a:effectLst/>
                <a:latin typeface="arial" panose="020B0604020202020204" pitchFamily="34" charset="0"/>
              </a:rPr>
              <a:t>regulate or reverse the direction of (an alternating electric current), especially to make it a direct current.</a:t>
            </a:r>
          </a:p>
          <a:p>
            <a:pPr algn="l">
              <a:buFont typeface="+mj-lt"/>
              <a:buAutoNum type="arabicPeriod"/>
            </a:pPr>
            <a:r>
              <a:rPr lang="en-US" sz="2400" b="0" i="0" dirty="0">
                <a:effectLst/>
                <a:latin typeface="arial" panose="020B0604020202020204" pitchFamily="34" charset="0"/>
              </a:rPr>
              <a:t>"commutating coils"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9440382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B19FE-F69F-4B0B-8E0F-C7F647AEF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of adding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C7F37-88EB-4798-98C3-1322F709E0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258" y="884890"/>
            <a:ext cx="7800976" cy="5575731"/>
          </a:xfrm>
        </p:spPr>
        <p:txBody>
          <a:bodyPr/>
          <a:lstStyle/>
          <a:p>
            <a:r>
              <a:rPr lang="en-US" sz="3600" dirty="0"/>
              <a:t>The inverse of adding</a:t>
            </a:r>
          </a:p>
          <a:p>
            <a:r>
              <a:rPr lang="pt-BR" sz="3600" dirty="0"/>
              <a:t>a + (−a)  =  0</a:t>
            </a:r>
          </a:p>
          <a:p>
            <a:pPr marL="0" indent="0">
              <a:buNone/>
            </a:pPr>
            <a:r>
              <a:rPr lang="pt-BR" sz="3600" dirty="0"/>
              <a:t>	</a:t>
            </a:r>
            <a:r>
              <a:rPr lang="pt-BR" sz="3225" dirty="0"/>
              <a:t>5 + 4 = 9</a:t>
            </a:r>
          </a:p>
          <a:p>
            <a:pPr marL="0" indent="0">
              <a:buNone/>
            </a:pPr>
            <a:r>
              <a:rPr lang="pt-BR" sz="3225" dirty="0"/>
              <a:t>	5 + 4 + (-4) = 9 + (- 4) = 5</a:t>
            </a:r>
          </a:p>
          <a:p>
            <a:r>
              <a:rPr lang="pt-BR" sz="3600" dirty="0"/>
              <a:t>The opposite of an operation, the inverse, undoes that operation</a:t>
            </a:r>
          </a:p>
          <a:p>
            <a:r>
              <a:rPr lang="pt-BR" sz="3600" dirty="0"/>
              <a:t>Example: reversed charge at the bank</a:t>
            </a:r>
          </a:p>
          <a:p>
            <a:pPr lvl="1"/>
            <a:r>
              <a:rPr lang="pt-BR" sz="3225" dirty="0"/>
              <a:t>A debit and credt for the same value cancels out, has zero effect</a:t>
            </a:r>
          </a:p>
        </p:txBody>
      </p:sp>
    </p:spTree>
    <p:extLst>
      <p:ext uri="{BB962C8B-B14F-4D97-AF65-F5344CB8AC3E}">
        <p14:creationId xmlns:p14="http://schemas.microsoft.com/office/powerpoint/2010/main" val="23841087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B19FE-F69F-4B0B-8E0F-C7F647AEF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Rules for Equations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C7F37-88EB-4798-98C3-1322F709E0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258" y="884890"/>
            <a:ext cx="7800976" cy="5575731"/>
          </a:xfrm>
        </p:spPr>
        <p:txBody>
          <a:bodyPr/>
          <a:lstStyle/>
          <a:p>
            <a:r>
              <a:rPr lang="pt-BR" sz="3600" dirty="0"/>
              <a:t>Rule 1:</a:t>
            </a:r>
          </a:p>
          <a:p>
            <a:pPr marL="428625" lvl="1" indent="0">
              <a:buNone/>
            </a:pPr>
            <a:r>
              <a:rPr lang="pt-BR" sz="3600" dirty="0"/>
              <a:t>	if a = b, then </a:t>
            </a:r>
          </a:p>
          <a:p>
            <a:pPr marL="428625" lvl="1" indent="0">
              <a:buNone/>
            </a:pPr>
            <a:r>
              <a:rPr lang="pt-BR" sz="3600" dirty="0"/>
              <a:t>	a + c = b + c</a:t>
            </a:r>
          </a:p>
          <a:p>
            <a:pPr marL="625078" indent="-571500"/>
            <a:r>
              <a:rPr lang="en-US" sz="3600" dirty="0"/>
              <a:t>We may add the same number to both sides of an equation.</a:t>
            </a:r>
          </a:p>
          <a:p>
            <a:pPr marL="625078" indent="-571500"/>
            <a:r>
              <a:rPr lang="en-US" sz="3600" dirty="0"/>
              <a:t>“If equals are added to equals, the sums are equal.”</a:t>
            </a:r>
          </a:p>
          <a:p>
            <a:pPr marL="1000125" lvl="1" indent="-571500"/>
            <a:r>
              <a:rPr lang="en-US" sz="3225" dirty="0"/>
              <a:t>Little used in conversion math</a:t>
            </a:r>
          </a:p>
          <a:p>
            <a:pPr marL="1000125" lvl="1" indent="-571500"/>
            <a:r>
              <a:rPr lang="en-US" sz="3225" dirty="0"/>
              <a:t>Used in temperatures, geometry</a:t>
            </a:r>
            <a:endParaRPr lang="pt-BR" sz="3225" dirty="0"/>
          </a:p>
        </p:txBody>
      </p:sp>
    </p:spTree>
    <p:extLst>
      <p:ext uri="{BB962C8B-B14F-4D97-AF65-F5344CB8AC3E}">
        <p14:creationId xmlns:p14="http://schemas.microsoft.com/office/powerpoint/2010/main" val="28833918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B19FE-F69F-4B0B-8E0F-C7F647AEF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Two rules for Equations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C7F37-88EB-4798-98C3-1322F709E0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257" y="884890"/>
            <a:ext cx="8561551" cy="5575731"/>
          </a:xfrm>
        </p:spPr>
        <p:txBody>
          <a:bodyPr/>
          <a:lstStyle/>
          <a:p>
            <a:r>
              <a:rPr lang="pt-BR" sz="3600" dirty="0"/>
              <a:t>Rule 2:		 if a = b, then </a:t>
            </a:r>
          </a:p>
          <a:p>
            <a:pPr marL="0" indent="0">
              <a:buNone/>
            </a:pPr>
            <a:r>
              <a:rPr lang="pt-BR" sz="3600" dirty="0"/>
              <a:t>		       a x c = b x c</a:t>
            </a:r>
          </a:p>
          <a:p>
            <a:pPr marL="0" indent="0">
              <a:buNone/>
            </a:pPr>
            <a:r>
              <a:rPr lang="pt-BR" sz="3600" dirty="0"/>
              <a:t>	 		   ac = bc</a:t>
            </a:r>
          </a:p>
          <a:p>
            <a:pPr lvl="1"/>
            <a:r>
              <a:rPr lang="en-US" sz="3225" dirty="0"/>
              <a:t>We may multiply both sides of an equation by the same number.</a:t>
            </a:r>
          </a:p>
          <a:p>
            <a:r>
              <a:rPr lang="en-US" sz="3600" dirty="0"/>
              <a:t>Currency Example</a:t>
            </a:r>
          </a:p>
          <a:p>
            <a:pPr marL="0" indent="0">
              <a:buNone/>
            </a:pPr>
            <a:r>
              <a:rPr lang="en-US" sz="3600" dirty="0"/>
              <a:t>	1 $US = 2 $BZ  so….</a:t>
            </a:r>
          </a:p>
          <a:p>
            <a:pPr marL="0" indent="0">
              <a:buNone/>
            </a:pPr>
            <a:r>
              <a:rPr lang="en-US" sz="3600" dirty="0"/>
              <a:t>	5 x 1 $US = 5 x 2 $BZ = 10 $BZ</a:t>
            </a:r>
          </a:p>
          <a:p>
            <a:pPr marL="0" indent="0">
              <a:buNone/>
            </a:pPr>
            <a:r>
              <a:rPr lang="en-US" sz="3600" dirty="0"/>
              <a:t>We do this all of the time!</a:t>
            </a:r>
          </a:p>
          <a:p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8946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48845-3B03-4751-8AB2-A85564EE2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definition of division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81E91F-6114-410F-9BAE-22453F94B11F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428624" y="746076"/>
                <a:ext cx="8364998" cy="6041052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600" dirty="0">
                    <a:latin typeface="+mj-lt"/>
                  </a:rPr>
                  <a:t> = a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600" dirty="0">
                    <a:latin typeface="+mj-lt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600" dirty="0">
                    <a:latin typeface="+mj-lt"/>
                  </a:rPr>
                  <a:t> x a</a:t>
                </a:r>
              </a:p>
              <a:p>
                <a:r>
                  <a:rPr lang="en-US" sz="3200" dirty="0">
                    <a:latin typeface="+mj-lt"/>
                  </a:rPr>
                  <a:t>a divided by b  is equal to a times the </a:t>
                </a:r>
                <a:r>
                  <a:rPr lang="en-US" sz="3200" b="1" i="1" u="sng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  <a:latin typeface="+mj-lt"/>
                  </a:rPr>
                  <a:t>reciprocal</a:t>
                </a:r>
                <a:r>
                  <a:rPr lang="en-US" sz="3200" dirty="0">
                    <a:latin typeface="+mj-lt"/>
                  </a:rPr>
                  <a:t> of b</a:t>
                </a:r>
              </a:p>
              <a:p>
                <a:pPr lvl="1"/>
                <a:r>
                  <a:rPr lang="en-US" sz="2425" dirty="0">
                    <a:latin typeface="+mj-lt"/>
                  </a:rPr>
                  <a:t>We may rewrite any fraction as the numerator times the 			    reciprocal of the denominator.</a:t>
                </a:r>
              </a:p>
              <a:p>
                <a:pPr marL="0" indent="0">
                  <a:buNone/>
                </a:pPr>
                <a:r>
                  <a:rPr lang="en-US" sz="2800" dirty="0"/>
                  <a:t>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𝑛𝑢𝑚𝑒𝑟𝑎𝑡𝑜𝑟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𝑑𝑒𝑛𝑜𝑚𝑖𝑛𝑎𝑡𝑜𝑟</m:t>
                        </m:r>
                      </m:den>
                    </m:f>
                  </m:oMath>
                </a14:m>
                <a:r>
                  <a:rPr lang="en-US" sz="2800" dirty="0">
                    <a:latin typeface="+mj-lt"/>
                  </a:rPr>
                  <a:t>  represents division:  </a:t>
                </a:r>
                <a:r>
                  <a:rPr lang="en-US" sz="3200" dirty="0">
                    <a:latin typeface="+mj-lt"/>
                  </a:rPr>
                  <a:t>÷</a:t>
                </a:r>
              </a:p>
              <a:p>
                <a:r>
                  <a:rPr lang="en-US" sz="3200" dirty="0">
                    <a:latin typeface="+mj-lt"/>
                  </a:rPr>
                  <a:t>Examples:</a:t>
                </a:r>
              </a:p>
              <a:p>
                <a:pPr marL="0" indent="0">
                  <a:buNone/>
                </a:pPr>
                <a:r>
                  <a:rPr lang="en-US" sz="3200" dirty="0">
                    <a:latin typeface="+mj-lt"/>
                  </a:rPr>
                  <a:t> 3 / 4 = 3 ÷ 4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dirty="0">
                    <a:latin typeface="+mj-lt"/>
                  </a:rPr>
                  <a:t> = 3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200" dirty="0">
                    <a:latin typeface="+mj-lt"/>
                  </a:rPr>
                  <a:t> 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1/3</m:t>
                        </m:r>
                      </m:den>
                    </m:f>
                  </m:oMath>
                </a14:m>
                <a:r>
                  <a:rPr lang="en-US" sz="4800" dirty="0">
                    <a:latin typeface="+mj-lt"/>
                  </a:rPr>
                  <a:t> = 5 x 3</a:t>
                </a:r>
              </a:p>
              <a:p>
                <a:endParaRPr lang="en-US" sz="3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81E91F-6114-410F-9BAE-22453F94B11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28624" y="746076"/>
                <a:ext cx="8364998" cy="6041052"/>
              </a:xfrm>
              <a:blipFill>
                <a:blip r:embed="rId2"/>
                <a:stretch>
                  <a:fillRect l="-1675" r="-2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02F852-0007-4F0E-B79C-1396B5DE10CC}"/>
              </a:ext>
            </a:extLst>
          </p:cNvPr>
          <p:cNvCxnSpPr/>
          <p:nvPr/>
        </p:nvCxnSpPr>
        <p:spPr>
          <a:xfrm>
            <a:off x="5802594" y="3127761"/>
            <a:ext cx="152969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5017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5045E-7611-484A-95A7-9F4491D5E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8816" y="41954"/>
            <a:ext cx="5306297" cy="675204"/>
          </a:xfrm>
        </p:spPr>
        <p:txBody>
          <a:bodyPr/>
          <a:lstStyle/>
          <a:p>
            <a:r>
              <a:rPr lang="en-US" dirty="0"/>
              <a:t>Advanced Concept: System Thinking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20AA38E-4B0D-4C56-81C7-E438F5B3F8E2}"/>
              </a:ext>
            </a:extLst>
          </p:cNvPr>
          <p:cNvGrpSpPr/>
          <p:nvPr/>
        </p:nvGrpSpPr>
        <p:grpSpPr>
          <a:xfrm>
            <a:off x="1375874" y="1040450"/>
            <a:ext cx="7156836" cy="4739220"/>
            <a:chOff x="2375197" y="775073"/>
            <a:chExt cx="3822106" cy="2653927"/>
          </a:xfrm>
        </p:grpSpPr>
        <p:pic>
          <p:nvPicPr>
            <p:cNvPr id="6" name="Graphic 5" descr="House outline">
              <a:extLst>
                <a:ext uri="{FF2B5EF4-FFF2-40B4-BE49-F238E27FC236}">
                  <a16:creationId xmlns:a16="http://schemas.microsoft.com/office/drawing/2014/main" id="{9610607B-3A72-4DBF-AF47-9369E58A5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289597" y="1288278"/>
              <a:ext cx="1993306" cy="199330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4B45DBB-3021-45E6-BB13-8BE57CEC108B}"/>
                </a:ext>
              </a:extLst>
            </p:cNvPr>
            <p:cNvSpPr/>
            <p:nvPr/>
          </p:nvSpPr>
          <p:spPr>
            <a:xfrm>
              <a:off x="3289597" y="1288278"/>
              <a:ext cx="1993306" cy="2140722"/>
            </a:xfrm>
            <a:prstGeom prst="rect">
              <a:avLst/>
            </a:prstGeom>
            <a:noFill/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Graphic 8" descr="Arrow Right with solid fill">
              <a:extLst>
                <a:ext uri="{FF2B5EF4-FFF2-40B4-BE49-F238E27FC236}">
                  <a16:creationId xmlns:a16="http://schemas.microsoft.com/office/drawing/2014/main" id="{8DA1BA46-637E-4C13-BE29-29101E9A2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75197" y="1147271"/>
              <a:ext cx="914400" cy="914400"/>
            </a:xfrm>
            <a:prstGeom prst="rect">
              <a:avLst/>
            </a:prstGeom>
          </p:spPr>
        </p:pic>
        <p:pic>
          <p:nvPicPr>
            <p:cNvPr id="10" name="Graphic 9" descr="Arrow Right with solid fill">
              <a:extLst>
                <a:ext uri="{FF2B5EF4-FFF2-40B4-BE49-F238E27FC236}">
                  <a16:creationId xmlns:a16="http://schemas.microsoft.com/office/drawing/2014/main" id="{786DD01C-BAFC-498F-8E7A-2C2AC92AB4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75197" y="1689473"/>
              <a:ext cx="914400" cy="914400"/>
            </a:xfrm>
            <a:prstGeom prst="rect">
              <a:avLst/>
            </a:prstGeom>
          </p:spPr>
        </p:pic>
        <p:pic>
          <p:nvPicPr>
            <p:cNvPr id="11" name="Graphic 10" descr="Arrow Right with solid fill">
              <a:extLst>
                <a:ext uri="{FF2B5EF4-FFF2-40B4-BE49-F238E27FC236}">
                  <a16:creationId xmlns:a16="http://schemas.microsoft.com/office/drawing/2014/main" id="{8EE6942A-C4EB-48D3-BBEF-DF2608335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75197" y="2309269"/>
              <a:ext cx="914400" cy="914400"/>
            </a:xfrm>
            <a:prstGeom prst="rect">
              <a:avLst/>
            </a:prstGeom>
          </p:spPr>
        </p:pic>
        <p:pic>
          <p:nvPicPr>
            <p:cNvPr id="12" name="Graphic 11" descr="Arrow Right with solid fill">
              <a:extLst>
                <a:ext uri="{FF2B5EF4-FFF2-40B4-BE49-F238E27FC236}">
                  <a16:creationId xmlns:a16="http://schemas.microsoft.com/office/drawing/2014/main" id="{0BBC5213-18FC-4864-937D-3E1B050CD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6200000">
              <a:off x="4203997" y="775073"/>
              <a:ext cx="914400" cy="914400"/>
            </a:xfrm>
            <a:prstGeom prst="rect">
              <a:avLst/>
            </a:prstGeom>
          </p:spPr>
        </p:pic>
        <p:pic>
          <p:nvPicPr>
            <p:cNvPr id="13" name="Graphic 12" descr="Arrow Right with solid fill">
              <a:extLst>
                <a:ext uri="{FF2B5EF4-FFF2-40B4-BE49-F238E27FC236}">
                  <a16:creationId xmlns:a16="http://schemas.microsoft.com/office/drawing/2014/main" id="{1AD69E4F-59F4-4879-84C0-042C8C1C4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282903" y="1852069"/>
              <a:ext cx="914400" cy="914400"/>
            </a:xfrm>
            <a:prstGeom prst="rect">
              <a:avLst/>
            </a:prstGeom>
          </p:spPr>
        </p:pic>
        <p:pic>
          <p:nvPicPr>
            <p:cNvPr id="14" name="Graphic 13" descr="Arrow Right with solid fill">
              <a:extLst>
                <a:ext uri="{FF2B5EF4-FFF2-40B4-BE49-F238E27FC236}">
                  <a16:creationId xmlns:a16="http://schemas.microsoft.com/office/drawing/2014/main" id="{906CB5D9-8A6E-4723-82E8-7DFF9E8B5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282903" y="2415860"/>
              <a:ext cx="914400" cy="91440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3C116C5-72DC-43C8-94B6-ABC8F571C359}"/>
              </a:ext>
            </a:extLst>
          </p:cNvPr>
          <p:cNvSpPr txBox="1"/>
          <p:nvPr/>
        </p:nvSpPr>
        <p:spPr>
          <a:xfrm>
            <a:off x="799298" y="825353"/>
            <a:ext cx="1715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Inputs: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290414-0B14-4152-A035-F0B618433812}"/>
              </a:ext>
            </a:extLst>
          </p:cNvPr>
          <p:cNvSpPr txBox="1"/>
          <p:nvPr/>
        </p:nvSpPr>
        <p:spPr>
          <a:xfrm>
            <a:off x="5454887" y="775073"/>
            <a:ext cx="2889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</a:rPr>
              <a:t>Outputs:</a:t>
            </a:r>
          </a:p>
          <a:p>
            <a:pPr algn="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97880BD-256F-4F67-B296-DD6CA8630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3684" y="5880173"/>
            <a:ext cx="8296632" cy="675205"/>
          </a:xfrm>
        </p:spPr>
        <p:txBody>
          <a:bodyPr/>
          <a:lstStyle/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+mj-lt"/>
                <a:ea typeface="Times New Roman" panose="02020603050405020304" pitchFamily="18" charset="0"/>
              </a:rPr>
              <a:t>What inputs and outputs?</a:t>
            </a:r>
            <a:endParaRPr lang="en-US" sz="3600" dirty="0">
              <a:latin typeface="Britannic Bold" panose="020B0903060703020204" pitchFamily="34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1779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B19FE-F69F-4B0B-8E0F-C7F647AEF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Algebra and Conversions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C7F37-88EB-4798-98C3-1322F709E0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258" y="884890"/>
            <a:ext cx="7800976" cy="3405099"/>
          </a:xfrm>
        </p:spPr>
        <p:txBody>
          <a:bodyPr/>
          <a:lstStyle/>
          <a:p>
            <a:r>
              <a:rPr lang="en-US" dirty="0"/>
              <a:t>Express your problem as an equation</a:t>
            </a:r>
          </a:p>
          <a:p>
            <a:r>
              <a:rPr lang="en-US" dirty="0"/>
              <a:t>Manipulate the equation by</a:t>
            </a:r>
          </a:p>
          <a:p>
            <a:pPr lvl="1"/>
            <a:r>
              <a:rPr lang="en-US" dirty="0"/>
              <a:t>Apply the same operation to each side of the equation</a:t>
            </a:r>
          </a:p>
          <a:p>
            <a:pPr lvl="1"/>
            <a:r>
              <a:rPr lang="en-US" dirty="0"/>
              <a:t>Multiply and divide anywhere by terms that have the value of 1  (unity conversion factor)</a:t>
            </a:r>
          </a:p>
          <a:p>
            <a:pPr lvl="1"/>
            <a:r>
              <a:rPr lang="en-US" dirty="0">
                <a:solidFill>
                  <a:srgbClr val="92D05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https://www.themathpage.com/Alg/rules-of-algebra.htm</a:t>
            </a:r>
            <a:endParaRPr lang="en-US" dirty="0">
              <a:solidFill>
                <a:srgbClr val="92D050"/>
              </a:solidFill>
            </a:endParaRPr>
          </a:p>
          <a:p>
            <a:pPr marL="0" indent="0">
              <a:buNone/>
            </a:pPr>
            <a:endParaRPr lang="pt-B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4886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B19FE-F69F-4B0B-8E0F-C7F647AEF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Algebra and Conversions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C7F37-88EB-4798-98C3-1322F709E0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258" y="884890"/>
            <a:ext cx="7800976" cy="4259678"/>
          </a:xfrm>
        </p:spPr>
        <p:txBody>
          <a:bodyPr/>
          <a:lstStyle/>
          <a:p>
            <a:r>
              <a:rPr lang="en-US" dirty="0"/>
              <a:t>Basic Identities: a x 1 = a; a+0 = a; -(-a) = a </a:t>
            </a:r>
          </a:p>
          <a:p>
            <a:r>
              <a:rPr lang="en-US" dirty="0"/>
              <a:t>Rule of Symmetry :  if a = b, then b = a</a:t>
            </a:r>
          </a:p>
          <a:p>
            <a:r>
              <a:rPr lang="en-US" dirty="0"/>
              <a:t>Commutative Rule:  a x b = b x a; ab = </a:t>
            </a:r>
            <a:r>
              <a:rPr lang="en-US" dirty="0" err="1"/>
              <a:t>ba</a:t>
            </a:r>
            <a:r>
              <a:rPr lang="en-US" dirty="0"/>
              <a:t> </a:t>
            </a:r>
          </a:p>
          <a:p>
            <a:r>
              <a:rPr lang="en-US" dirty="0"/>
              <a:t>The inverse for adding:  </a:t>
            </a:r>
            <a:r>
              <a:rPr lang="pt-BR" dirty="0"/>
              <a:t>a + (−a)  =  (−a) + a   =  0</a:t>
            </a:r>
          </a:p>
          <a:p>
            <a:r>
              <a:rPr lang="pt-BR" dirty="0"/>
              <a:t>Two rules for Equations:</a:t>
            </a:r>
          </a:p>
          <a:p>
            <a:pPr lvl="1"/>
            <a:r>
              <a:rPr lang="pt-BR" dirty="0"/>
              <a:t>Rule 1 :  if a = b, then a + c = b + c</a:t>
            </a:r>
          </a:p>
          <a:p>
            <a:pPr lvl="1"/>
            <a:r>
              <a:rPr lang="pt-BR" dirty="0"/>
              <a:t>Rule 2:   if a = b. Then a x c = b x c; ac = bc</a:t>
            </a:r>
          </a:p>
          <a:p>
            <a:r>
              <a:rPr lang="en-US" dirty="0"/>
              <a:t>Division: a / b  is equal to a x reciprocal of b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965217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B19FE-F69F-4B0B-8E0F-C7F647AEF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Algebra and Conversions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BC7F37-88EB-4798-98C3-1322F709E066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360258" y="884890"/>
                <a:ext cx="7800976" cy="5902237"/>
              </a:xfrm>
            </p:spPr>
            <p:txBody>
              <a:bodyPr/>
              <a:lstStyle/>
              <a:p>
                <a:r>
                  <a:rPr lang="en-US" dirty="0"/>
                  <a:t>Example: </a:t>
                </a:r>
              </a:p>
              <a:p>
                <a:r>
                  <a:rPr lang="en-US" dirty="0"/>
                  <a:t>We know that 1 kilogram is the same as 2.205 pounds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1 kg = 2.205 pounds</a:t>
                </a:r>
              </a:p>
              <a:p>
                <a:pPr lvl="2"/>
                <a:r>
                  <a:rPr lang="en-US" dirty="0"/>
                  <a:t>Divide each side by 1 kg…..</a:t>
                </a:r>
              </a:p>
              <a:p>
                <a:pPr marL="857250" lvl="2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𝑘𝑔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𝑘𝑔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2.205 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𝑝𝑜𝑢𝑛𝑑𝑠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𝑘𝑔</m:t>
                        </m:r>
                      </m:den>
                    </m:f>
                  </m:oMath>
                </a14:m>
                <a:r>
                  <a:rPr lang="en-US" sz="3200" dirty="0"/>
                  <a:t> </a:t>
                </a:r>
              </a:p>
              <a:p>
                <a:pPr marL="0" indent="0">
                  <a:buNone/>
                </a:pPr>
                <a:r>
                  <a:rPr lang="en-US" dirty="0"/>
                  <a:t>	</a:t>
                </a:r>
                <a:r>
                  <a:rPr lang="en-US" sz="3200" dirty="0"/>
                  <a:t>1 = 2.205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𝑝𝑜𝑢𝑛𝑑𝑠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𝑘𝑔</m:t>
                        </m:r>
                      </m:den>
                    </m:f>
                  </m:oMath>
                </a14:m>
                <a:r>
                  <a:rPr lang="en-US" sz="3200" dirty="0"/>
                  <a:t> </a:t>
                </a:r>
                <a:r>
                  <a:rPr lang="en-US" dirty="0"/>
                  <a:t>, a unity conversion factor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BC7F37-88EB-4798-98C3-1322F709E0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60258" y="884890"/>
                <a:ext cx="7800976" cy="5902237"/>
              </a:xfrm>
              <a:blipFill>
                <a:blip r:embed="rId2"/>
                <a:stretch>
                  <a:fillRect l="-1250" t="-930" r="-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79803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CD032-0E66-43D2-AA39-53203D96C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LPG in Belize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1D43B-6204-46CE-A6F1-E0B57D016B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2191" y="825070"/>
            <a:ext cx="8725256" cy="5823558"/>
          </a:xfrm>
        </p:spPr>
        <p:txBody>
          <a:bodyPr/>
          <a:lstStyle/>
          <a:p>
            <a:r>
              <a:rPr lang="en-US" dirty="0">
                <a:solidFill>
                  <a:srgbClr val="92D05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https://en.wikipedia.org/wiki/Energy_density</a:t>
            </a:r>
            <a:endParaRPr lang="en-US" dirty="0">
              <a:solidFill>
                <a:srgbClr val="92D050"/>
              </a:solidFill>
            </a:endParaRPr>
          </a:p>
          <a:p>
            <a:pPr lvl="1"/>
            <a:r>
              <a:rPr lang="en-US" dirty="0"/>
              <a:t>70% Butane: 49.1 MJ/kg</a:t>
            </a:r>
          </a:p>
          <a:p>
            <a:pPr lvl="1"/>
            <a:r>
              <a:rPr lang="en-US" dirty="0"/>
              <a:t>30% Propane: 49.6 MJ/kg</a:t>
            </a:r>
          </a:p>
          <a:p>
            <a:r>
              <a:rPr lang="en-US" dirty="0"/>
              <a:t>Weighted average:</a:t>
            </a:r>
          </a:p>
          <a:p>
            <a:pPr lvl="1"/>
            <a:r>
              <a:rPr lang="en-US" dirty="0"/>
              <a:t>70% x 49.1 = 34.37 (MJ in 0.7 kg)</a:t>
            </a:r>
          </a:p>
          <a:p>
            <a:pPr lvl="1"/>
            <a:r>
              <a:rPr lang="en-US" dirty="0"/>
              <a:t>30% x 49.6 = 14.88 (MJ in 0.3 kg)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Total             = 49.25;  rounded =    49.3 MJ/kg   of mixture</a:t>
            </a:r>
          </a:p>
          <a:p>
            <a:pPr lvl="1"/>
            <a:endParaRPr lang="en-US" dirty="0"/>
          </a:p>
          <a:p>
            <a:r>
              <a:rPr lang="en-US" dirty="0"/>
              <a:t>Values are very close </a:t>
            </a:r>
          </a:p>
          <a:p>
            <a:r>
              <a:rPr lang="en-US" dirty="0"/>
              <a:t>Use Butane data as a close approximation</a:t>
            </a:r>
          </a:p>
          <a:p>
            <a:r>
              <a:rPr lang="en-US" dirty="0"/>
              <a:t>Sharpen your pencil when required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086363-3523-4282-A780-D19AD3EC67FA}"/>
              </a:ext>
            </a:extLst>
          </p:cNvPr>
          <p:cNvSpPr txBox="1"/>
          <p:nvPr/>
        </p:nvSpPr>
        <p:spPr>
          <a:xfrm>
            <a:off x="7187013" y="1726250"/>
            <a:ext cx="1469877" cy="923330"/>
          </a:xfrm>
          <a:prstGeom prst="rect">
            <a:avLst/>
          </a:prstGeom>
          <a:solidFill>
            <a:schemeClr val="accent5"/>
          </a:solidFill>
          <a:ln w="508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70% Butane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D58BEE-0093-4587-AC49-104082199B7B}"/>
              </a:ext>
            </a:extLst>
          </p:cNvPr>
          <p:cNvSpPr txBox="1"/>
          <p:nvPr/>
        </p:nvSpPr>
        <p:spPr>
          <a:xfrm>
            <a:off x="7187012" y="2649580"/>
            <a:ext cx="1469877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508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30% Propane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590684-C49E-454B-A1FE-CEF7402E5914}"/>
              </a:ext>
            </a:extLst>
          </p:cNvPr>
          <p:cNvSpPr/>
          <p:nvPr/>
        </p:nvSpPr>
        <p:spPr>
          <a:xfrm>
            <a:off x="5170206" y="3839198"/>
            <a:ext cx="1598064" cy="450791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678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05D09-7723-4BBA-80C6-3BDC9B9AE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8701" y="70872"/>
            <a:ext cx="5465997" cy="675204"/>
          </a:xfrm>
        </p:spPr>
        <p:txBody>
          <a:bodyPr/>
          <a:lstStyle/>
          <a:p>
            <a:r>
              <a:rPr lang="en-US" sz="2000" dirty="0"/>
              <a:t>Detailed check from common reference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A0183-D119-4867-B7EE-6C720A02FF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462" y="746076"/>
            <a:ext cx="8785075" cy="4355764"/>
          </a:xfrm>
        </p:spPr>
        <p:txBody>
          <a:bodyPr/>
          <a:lstStyle/>
          <a:p>
            <a:r>
              <a:rPr lang="en-US" dirty="0"/>
              <a:t>Marks Standard Handbook for Mechanical engineers, 3</a:t>
            </a:r>
            <a:r>
              <a:rPr lang="en-US" baseline="30000" dirty="0"/>
              <a:t>rd</a:t>
            </a:r>
            <a:r>
              <a:rPr lang="en-US" dirty="0"/>
              <a:t> Edition</a:t>
            </a:r>
          </a:p>
          <a:p>
            <a:r>
              <a:rPr lang="en-US" dirty="0"/>
              <a:t>Table 4.1.6</a:t>
            </a:r>
          </a:p>
          <a:p>
            <a:pPr lvl="1"/>
            <a:r>
              <a:rPr lang="en-US" dirty="0"/>
              <a:t>HHV Propane = 21670 BTU/</a:t>
            </a:r>
            <a:r>
              <a:rPr lang="en-US" dirty="0" err="1"/>
              <a:t>lb</a:t>
            </a:r>
            <a:endParaRPr lang="en-US" dirty="0"/>
          </a:p>
          <a:p>
            <a:pPr lvl="1"/>
            <a:r>
              <a:rPr lang="en-US" dirty="0"/>
              <a:t>HHV Butane = 21316 BTU/</a:t>
            </a:r>
            <a:r>
              <a:rPr lang="en-US" dirty="0" err="1"/>
              <a:t>lb</a:t>
            </a:r>
            <a:endParaRPr lang="en-US" dirty="0"/>
          </a:p>
          <a:p>
            <a:pPr lvl="1"/>
            <a:r>
              <a:rPr lang="en-US" dirty="0"/>
              <a:t>BTU x 1055.056 = B J</a:t>
            </a:r>
          </a:p>
          <a:p>
            <a:pPr lvl="1"/>
            <a:r>
              <a:rPr lang="en-US" dirty="0"/>
              <a:t>1055.056 J/BTU</a:t>
            </a:r>
          </a:p>
          <a:p>
            <a:pPr lvl="1"/>
            <a:r>
              <a:rPr lang="en-US" dirty="0" err="1"/>
              <a:t>lb</a:t>
            </a:r>
            <a:r>
              <a:rPr lang="en-US" dirty="0"/>
              <a:t> x .4535924 = kg</a:t>
            </a:r>
          </a:p>
          <a:p>
            <a:pPr lvl="1"/>
            <a:r>
              <a:rPr lang="en-US" dirty="0"/>
              <a:t>.4535924 kg/</a:t>
            </a:r>
            <a:r>
              <a:rPr lang="en-US" dirty="0" err="1"/>
              <a:t>lb</a:t>
            </a:r>
            <a:r>
              <a:rPr lang="en-US" dirty="0"/>
              <a:t>; 2.204622 </a:t>
            </a:r>
            <a:r>
              <a:rPr lang="en-US" dirty="0" err="1"/>
              <a:t>lb</a:t>
            </a:r>
            <a:r>
              <a:rPr lang="en-US" dirty="0"/>
              <a:t>/kg</a:t>
            </a:r>
            <a:endParaRPr lang="en-US" sz="2400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3449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05D09-7723-4BBA-80C6-3BDC9B9AE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8701" y="70872"/>
            <a:ext cx="5465997" cy="675204"/>
          </a:xfrm>
        </p:spPr>
        <p:txBody>
          <a:bodyPr/>
          <a:lstStyle/>
          <a:p>
            <a:r>
              <a:rPr lang="en-US" sz="2000" dirty="0"/>
              <a:t>Detailed check from common reference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0A0183-D119-4867-B7EE-6C720A02FF17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179462" y="746075"/>
                <a:ext cx="8785075" cy="5851277"/>
              </a:xfrm>
            </p:spPr>
            <p:txBody>
              <a:bodyPr/>
              <a:lstStyle/>
              <a:p>
                <a:r>
                  <a:rPr lang="en-US" sz="2400" dirty="0"/>
                  <a:t>Butane</a:t>
                </a:r>
              </a:p>
              <a:p>
                <a:pPr marL="0" indent="0">
                  <a:buNone/>
                </a:pPr>
                <a:r>
                  <a:rPr lang="en-US" sz="2400" dirty="0"/>
                  <a:t>21316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𝐵𝑇𝑈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𝑙𝑏</m:t>
                        </m:r>
                      </m:den>
                    </m:f>
                  </m:oMath>
                </a14:m>
                <a:r>
                  <a:rPr lang="en-US" sz="2400" dirty="0"/>
                  <a:t> x 1055.056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𝐵𝑇𝑈</m:t>
                        </m:r>
                      </m:den>
                    </m:f>
                  </m:oMath>
                </a14:m>
                <a:r>
                  <a:rPr lang="en-US" sz="2400" dirty="0"/>
                  <a:t> x 2.204622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𝑘𝑔</m:t>
                        </m:r>
                      </m:den>
                    </m:f>
                  </m:oMath>
                </a14:m>
                <a:r>
                  <a:rPr lang="en-US" sz="2400" dirty="0"/>
                  <a:t> = 49.58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𝑀𝐽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𝑘𝑔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</a:p>
              <a:p>
                <a:pPr marL="396478" indent="-342900"/>
                <a:r>
                  <a:rPr lang="en-US" sz="2400" dirty="0"/>
                  <a:t>Propane</a:t>
                </a:r>
              </a:p>
              <a:p>
                <a:pPr marL="53578" indent="0">
                  <a:buNone/>
                </a:pPr>
                <a:r>
                  <a:rPr lang="en-US" sz="2400" dirty="0"/>
                  <a:t>21670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𝐵𝑇𝑈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𝑙𝑏</m:t>
                        </m:r>
                      </m:den>
                    </m:f>
                  </m:oMath>
                </a14:m>
                <a:r>
                  <a:rPr lang="en-US" sz="2400" dirty="0"/>
                  <a:t> x 1055.056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𝐵𝑇𝑈</m:t>
                        </m:r>
                      </m:den>
                    </m:f>
                  </m:oMath>
                </a14:m>
                <a:r>
                  <a:rPr lang="en-US" sz="2400" dirty="0"/>
                  <a:t> x 2.204622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𝑘𝑔</m:t>
                        </m:r>
                      </m:den>
                    </m:f>
                  </m:oMath>
                </a14:m>
                <a:r>
                  <a:rPr lang="en-US" sz="2400" dirty="0"/>
                  <a:t> = 50.40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𝑀𝐽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𝑘𝑔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r>
                  <a:rPr lang="en-US" sz="2400" dirty="0"/>
                  <a:t>70/30 blend = 49.83 MJ/kg  -------   1% difference </a:t>
                </a:r>
              </a:p>
              <a:p>
                <a:r>
                  <a:rPr lang="en-US" sz="2400" dirty="0"/>
                  <a:t>probably more to do with fuel standards and purity of the gases measured</a:t>
                </a:r>
              </a:p>
              <a:p>
                <a:r>
                  <a:rPr lang="en-US" sz="2400" dirty="0"/>
                  <a:t>Bottom line:  don’t sweat a few percent</a:t>
                </a:r>
              </a:p>
              <a:p>
                <a:r>
                  <a:rPr lang="en-US" sz="2400" dirty="0"/>
                  <a:t>Use Butane values as a default</a:t>
                </a:r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0A0183-D119-4867-B7EE-6C720A02FF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79462" y="746075"/>
                <a:ext cx="8785075" cy="5851277"/>
              </a:xfrm>
              <a:blipFill>
                <a:blip r:embed="rId2"/>
                <a:stretch>
                  <a:fillRect l="-1040" t="-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54187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CD032-0E66-43D2-AA39-53203D96C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LPG in Belize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75E1D43B-6204-46CE-A6F1-E0B57D016BE7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222191" y="825070"/>
                <a:ext cx="8725256" cy="5823558"/>
              </a:xfrm>
            </p:spPr>
            <p:txBody>
              <a:bodyPr/>
              <a:lstStyle/>
              <a:p>
                <a:r>
                  <a:rPr lang="en-US" dirty="0"/>
                  <a:t>LPG Energy Density = 49.3 MJ/kg</a:t>
                </a:r>
              </a:p>
              <a:p>
                <a:r>
                  <a:rPr lang="en-US" dirty="0"/>
                  <a:t>Unity Conversion factor: 2.205 pounds/kg</a:t>
                </a:r>
              </a:p>
              <a:p>
                <a:r>
                  <a:rPr lang="en-US" dirty="0"/>
                  <a:t>100 pounds / 2.205 (pounds/kg) = 45.4 kg </a:t>
                </a:r>
              </a:p>
              <a:p>
                <a:endParaRPr lang="en-US" dirty="0"/>
              </a:p>
              <a:p>
                <a:r>
                  <a:rPr lang="en-US" dirty="0"/>
                  <a:t>100 </a:t>
                </a:r>
                <a:r>
                  <a:rPr lang="en-US" dirty="0" err="1"/>
                  <a:t>lbs</a:t>
                </a:r>
                <a:r>
                  <a:rPr lang="en-US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100 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𝑙𝑏𝑠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2.205 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𝑙𝑏𝑠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𝑘𝑔</m:t>
                        </m:r>
                      </m:den>
                    </m:f>
                  </m:oMath>
                </a14:m>
                <a:r>
                  <a:rPr lang="en-US" dirty="0"/>
                  <a:t> = 100 </a:t>
                </a:r>
                <a:r>
                  <a:rPr lang="en-US" dirty="0" err="1"/>
                  <a:t>lbs</a:t>
                </a:r>
                <a:r>
                  <a:rPr lang="en-US" dirty="0"/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2.205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𝑘𝑔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𝑙𝑏𝑠</m:t>
                        </m:r>
                      </m:den>
                    </m:f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100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2.205</m:t>
                        </m:r>
                      </m:den>
                    </m:f>
                  </m:oMath>
                </a14:m>
                <a:r>
                  <a:rPr lang="en-US" dirty="0"/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𝑙𝑏𝑠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𝑘𝑔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𝑙𝑏𝑠</m:t>
                        </m:r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100 </a:t>
                </a:r>
                <a:r>
                  <a:rPr lang="en-US" dirty="0" err="1"/>
                  <a:t>lbs</a:t>
                </a:r>
                <a:r>
                  <a:rPr lang="en-US" dirty="0"/>
                  <a:t> = 45.4 kg</a:t>
                </a:r>
              </a:p>
              <a:p>
                <a:endParaRPr lang="en-US" dirty="0"/>
              </a:p>
              <a:p>
                <a:r>
                  <a:rPr lang="en-US" dirty="0"/>
                  <a:t>Energy Content = Mass x Energy density</a:t>
                </a:r>
              </a:p>
              <a:p>
                <a:r>
                  <a:rPr lang="en-US" dirty="0"/>
                  <a:t>E = 49.3 MJ/kg  x 45.4 kg = 2238 MJ in a 100 lb. cylinder</a:t>
                </a:r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75E1D43B-6204-46CE-A6F1-E0B57D016B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222191" y="825070"/>
                <a:ext cx="8725256" cy="5823558"/>
              </a:xfrm>
              <a:blipFill>
                <a:blip r:embed="rId2"/>
                <a:stretch>
                  <a:fillRect l="-1117" t="-941" r="-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00B691D-8B73-4C75-9995-C1B7E1C1F3F5}"/>
              </a:ext>
            </a:extLst>
          </p:cNvPr>
          <p:cNvCxnSpPr/>
          <p:nvPr/>
        </p:nvCxnSpPr>
        <p:spPr>
          <a:xfrm>
            <a:off x="7563028" y="2828658"/>
            <a:ext cx="384561" cy="2478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F212C55-0A4F-4085-AE97-F0CC5EB7B8FF}"/>
              </a:ext>
            </a:extLst>
          </p:cNvPr>
          <p:cNvCxnSpPr/>
          <p:nvPr/>
        </p:nvCxnSpPr>
        <p:spPr>
          <a:xfrm>
            <a:off x="7798037" y="3181172"/>
            <a:ext cx="384561" cy="2478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5BD5ADC-EF07-44B3-9875-0B7CE491F0CB}"/>
              </a:ext>
            </a:extLst>
          </p:cNvPr>
          <p:cNvSpPr/>
          <p:nvPr/>
        </p:nvSpPr>
        <p:spPr>
          <a:xfrm>
            <a:off x="4572000" y="4950152"/>
            <a:ext cx="1384419" cy="450791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0812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9F1A2-FAC3-4DEC-9FCA-7CD4CD190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LPG &amp; Electricity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D4243-2631-42A9-A783-C2CC00F6EE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4487" y="746076"/>
            <a:ext cx="8091532" cy="5746646"/>
          </a:xfrm>
        </p:spPr>
        <p:txBody>
          <a:bodyPr/>
          <a:lstStyle/>
          <a:p>
            <a:r>
              <a:rPr lang="en-US" sz="3200" dirty="0"/>
              <a:t>Compare between </a:t>
            </a:r>
          </a:p>
          <a:p>
            <a:pPr lvl="1"/>
            <a:r>
              <a:rPr lang="en-US" sz="3200" dirty="0"/>
              <a:t>Electricity measured in kilowatt hours</a:t>
            </a:r>
          </a:p>
          <a:p>
            <a:pPr lvl="1"/>
            <a:r>
              <a:rPr lang="en-US" sz="3200" dirty="0"/>
              <a:t>LPG measured in MJ</a:t>
            </a:r>
          </a:p>
          <a:p>
            <a:r>
              <a:rPr lang="en-US" sz="3200" dirty="0"/>
              <a:t>Need a conversion factor</a:t>
            </a:r>
          </a:p>
          <a:p>
            <a:pPr lvl="1"/>
            <a:r>
              <a:rPr lang="en-US" dirty="0"/>
              <a:t>Online-Calculators</a:t>
            </a:r>
          </a:p>
          <a:p>
            <a:pPr lvl="1"/>
            <a:r>
              <a:rPr lang="en-US" dirty="0"/>
              <a:t>Reference materials (printed and online)</a:t>
            </a:r>
          </a:p>
          <a:p>
            <a:pPr lvl="1"/>
            <a:r>
              <a:rPr lang="en-US" dirty="0"/>
              <a:t>Physics and algebra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3000375" lvl="7" indent="0">
              <a:buNone/>
            </a:pPr>
            <a:r>
              <a:rPr lang="en-US" sz="4800" dirty="0">
                <a:solidFill>
                  <a:schemeClr val="bg1"/>
                </a:solidFill>
              </a:rPr>
              <a:t>VS</a:t>
            </a:r>
          </a:p>
          <a:p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7" name="Graphic 6" descr="Lightning bolt with solid fill">
            <a:extLst>
              <a:ext uri="{FF2B5EF4-FFF2-40B4-BE49-F238E27FC236}">
                <a16:creationId xmlns:a16="http://schemas.microsoft.com/office/drawing/2014/main" id="{AF80F6F2-3908-493B-B2B5-D0049FFD8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4130" y="4289760"/>
            <a:ext cx="2251817" cy="2251817"/>
          </a:xfrm>
          <a:prstGeom prst="rect">
            <a:avLst/>
          </a:prstGeom>
        </p:spPr>
      </p:pic>
      <p:pic>
        <p:nvPicPr>
          <p:cNvPr id="8" name="Graphic 7" descr="Fuel with solid fill">
            <a:extLst>
              <a:ext uri="{FF2B5EF4-FFF2-40B4-BE49-F238E27FC236}">
                <a16:creationId xmlns:a16="http://schemas.microsoft.com/office/drawing/2014/main" id="{8A251437-2B9C-43CE-9122-A29863053E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21055" y="4030724"/>
            <a:ext cx="2486426" cy="248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0875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9F1A2-FAC3-4DEC-9FCA-7CD4CD190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LPG &amp; Electricity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D4243-2631-42A9-A783-C2CC00F6EE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4487" y="961433"/>
            <a:ext cx="8091532" cy="5746646"/>
          </a:xfrm>
        </p:spPr>
        <p:txBody>
          <a:bodyPr/>
          <a:lstStyle/>
          <a:p>
            <a:r>
              <a:rPr lang="en-US" dirty="0"/>
              <a:t>Old school: a reference book</a:t>
            </a:r>
          </a:p>
          <a:p>
            <a:r>
              <a:rPr lang="en-US" dirty="0"/>
              <a:t>Online calculators</a:t>
            </a:r>
          </a:p>
          <a:p>
            <a:pPr lvl="1"/>
            <a:r>
              <a:rPr lang="en-US" dirty="0"/>
              <a:t>No guarantee of accuracy</a:t>
            </a:r>
          </a:p>
          <a:p>
            <a:pPr lvl="1"/>
            <a:r>
              <a:rPr lang="en-US" dirty="0"/>
              <a:t>Check one against another</a:t>
            </a:r>
          </a:p>
          <a:p>
            <a:pPr lvl="1"/>
            <a:r>
              <a:rPr lang="en-US" dirty="0"/>
              <a:t>Many options with more or less capability</a:t>
            </a:r>
          </a:p>
          <a:p>
            <a:r>
              <a:rPr lang="en-US" dirty="0"/>
              <a:t>Why free ?  Advertising, added functions with paid version….</a:t>
            </a:r>
          </a:p>
          <a:p>
            <a:pPr lvl="1"/>
            <a:r>
              <a:rPr lang="en-US" sz="1800" dirty="0">
                <a:solidFill>
                  <a:srgbClr val="92D05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https://www.calculatorsoup.com/calculators/conversions/energy.php</a:t>
            </a:r>
            <a:endParaRPr lang="en-US" sz="1800" dirty="0">
              <a:solidFill>
                <a:srgbClr val="92D050"/>
              </a:solidFill>
            </a:endParaRPr>
          </a:p>
          <a:p>
            <a:pPr lvl="1"/>
            <a:r>
              <a:rPr lang="en-US" sz="1800" dirty="0">
                <a:solidFill>
                  <a:srgbClr val="92D05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https://www.onlineconversion.com/</a:t>
            </a:r>
            <a:endParaRPr lang="en-US" sz="1800" dirty="0">
              <a:solidFill>
                <a:srgbClr val="92D050"/>
              </a:solidFill>
            </a:endParaRPr>
          </a:p>
          <a:p>
            <a:pPr lvl="1"/>
            <a:r>
              <a:rPr lang="en-US" sz="1800" dirty="0">
                <a:solidFill>
                  <a:srgbClr val="92D05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https://www.unitconverters.net/</a:t>
            </a:r>
            <a:endParaRPr lang="en-US" sz="1800" dirty="0">
              <a:solidFill>
                <a:srgbClr val="92D050"/>
              </a:solidFill>
            </a:endParaRPr>
          </a:p>
          <a:p>
            <a:r>
              <a:rPr lang="en-US" dirty="0"/>
              <a:t>Better: use reputable reference sources</a:t>
            </a:r>
          </a:p>
          <a:p>
            <a:pPr lvl="1"/>
            <a:r>
              <a:rPr lang="en-US" sz="1800" dirty="0">
                <a:solidFill>
                  <a:srgbClr val="92D05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https://www.nist.gov/pml/weights-and-measures/metric-si/unit-conversion</a:t>
            </a:r>
            <a:endParaRPr lang="en-US" sz="1800" dirty="0">
              <a:solidFill>
                <a:srgbClr val="92D050"/>
              </a:solidFill>
            </a:endParaRPr>
          </a:p>
          <a:p>
            <a:pPr lvl="1"/>
            <a:r>
              <a:rPr lang="en-US" sz="1800" dirty="0">
                <a:solidFill>
                  <a:srgbClr val="92D050"/>
                </a:solidFill>
              </a:rPr>
              <a:t>https://www.nist.gov/pml/special-publication-811/nist-guide-si-appendix-b-conversion-factors</a:t>
            </a:r>
          </a:p>
          <a:p>
            <a:endParaRPr lang="en-US" dirty="0"/>
          </a:p>
          <a:p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C1DD4E-7D5A-416A-BD2C-54043B0D72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1807" y="149921"/>
            <a:ext cx="3457706" cy="259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8629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FB399-36FD-403D-A798-B1F0130A9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 use Excel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92978B-E5C0-4A73-A3FD-49AE75C2F4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6144" y="820397"/>
            <a:ext cx="1854847" cy="586144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Cross</a:t>
            </a:r>
          </a:p>
          <a:p>
            <a:pPr marL="0" indent="0">
              <a:buNone/>
            </a:pPr>
            <a:r>
              <a:rPr lang="en-US" dirty="0"/>
              <a:t>Check!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DB4D49-14A2-46B4-ABE6-04A39DF5E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176" y="820397"/>
            <a:ext cx="6559680" cy="586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568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5045E-7611-484A-95A7-9F4491D5E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8816" y="41954"/>
            <a:ext cx="5306297" cy="675204"/>
          </a:xfrm>
        </p:spPr>
        <p:txBody>
          <a:bodyPr/>
          <a:lstStyle/>
          <a:p>
            <a:r>
              <a:rPr lang="en-US" dirty="0"/>
              <a:t>Advanced Concept: System Thinking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693B4-F6B5-4651-B110-C06535D895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3684" y="3700327"/>
            <a:ext cx="8296632" cy="2589377"/>
          </a:xfrm>
        </p:spPr>
        <p:txBody>
          <a:bodyPr/>
          <a:lstStyle/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latin typeface="+mj-lt"/>
                <a:ea typeface="Times New Roman" panose="02020603050405020304" pitchFamily="18" charset="0"/>
              </a:rPr>
              <a:t>What goes </a:t>
            </a:r>
            <a:r>
              <a:rPr lang="en-US" sz="3600" dirty="0">
                <a:latin typeface="Britannic Bold" panose="020B0903060703020204" pitchFamily="34" charset="0"/>
                <a:ea typeface="Times New Roman" panose="02020603050405020304" pitchFamily="18" charset="0"/>
              </a:rPr>
              <a:t>IN</a:t>
            </a:r>
            <a:r>
              <a:rPr lang="en-US" sz="3600" dirty="0">
                <a:latin typeface="+mj-lt"/>
                <a:ea typeface="Times New Roman" panose="02020603050405020304" pitchFamily="18" charset="0"/>
              </a:rPr>
              <a:t> = what goes </a:t>
            </a:r>
            <a:r>
              <a:rPr lang="en-US" sz="3600" dirty="0">
                <a:latin typeface="Britannic Bold" panose="020B0903060703020204" pitchFamily="34" charset="0"/>
                <a:ea typeface="Times New Roman" panose="02020603050405020304" pitchFamily="18" charset="0"/>
              </a:rPr>
              <a:t>OUT</a:t>
            </a: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en-US" sz="3175" dirty="0">
                <a:effectLst/>
                <a:latin typeface="+mj-lt"/>
                <a:ea typeface="Times New Roman" panose="02020603050405020304" pitchFamily="18" charset="0"/>
              </a:rPr>
              <a:t>What crosses the </a:t>
            </a:r>
            <a:r>
              <a:rPr lang="en-US" sz="3175" b="1" i="1" u="sng" dirty="0">
                <a:solidFill>
                  <a:srgbClr val="FFC000"/>
                </a:solidFill>
                <a:effectLst/>
                <a:latin typeface="+mj-lt"/>
                <a:ea typeface="Times New Roman" panose="02020603050405020304" pitchFamily="18" charset="0"/>
              </a:rPr>
              <a:t>SYSTEM BOUNDARY ?</a:t>
            </a: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en-US" sz="3175" b="1" dirty="0">
                <a:latin typeface="+mj-lt"/>
                <a:ea typeface="Times New Roman" panose="02020603050405020304" pitchFamily="18" charset="0"/>
              </a:rPr>
              <a:t>Mass in = mass out :  </a:t>
            </a:r>
            <a:r>
              <a:rPr lang="en-US" sz="2800" i="1" u="sng" dirty="0">
                <a:effectLst/>
                <a:latin typeface="+mj-lt"/>
                <a:ea typeface="Times New Roman" panose="02020603050405020304" pitchFamily="18" charset="0"/>
              </a:rPr>
              <a:t>Conservation of mass</a:t>
            </a: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+mj-lt"/>
                <a:ea typeface="Times New Roman" panose="02020603050405020304" pitchFamily="18" charset="0"/>
              </a:rPr>
              <a:t>Energy in = energy out :  </a:t>
            </a:r>
            <a:r>
              <a:rPr lang="en-US" sz="2800" i="1" u="sng" dirty="0">
                <a:effectLst/>
                <a:latin typeface="+mj-lt"/>
                <a:ea typeface="Times New Roman" panose="02020603050405020304" pitchFamily="18" charset="0"/>
              </a:rPr>
              <a:t>Conservation of energy</a:t>
            </a:r>
          </a:p>
          <a:p>
            <a:pPr marL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latin typeface="+mj-lt"/>
                <a:ea typeface="Times New Roman" panose="02020603050405020304" pitchFamily="18" charset="0"/>
              </a:rPr>
              <a:t>These concepts are key to tracking energy use</a:t>
            </a:r>
            <a:r>
              <a:rPr lang="en-US" sz="2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</a:p>
          <a:p>
            <a:endParaRPr lang="en-US" dirty="0"/>
          </a:p>
        </p:txBody>
      </p:sp>
      <p:pic>
        <p:nvPicPr>
          <p:cNvPr id="6" name="Graphic 5" descr="House outline">
            <a:extLst>
              <a:ext uri="{FF2B5EF4-FFF2-40B4-BE49-F238E27FC236}">
                <a16:creationId xmlns:a16="http://schemas.microsoft.com/office/drawing/2014/main" id="{9610607B-3A72-4DBF-AF47-9369E58A5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89597" y="1288278"/>
            <a:ext cx="1993306" cy="19933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B45DBB-3021-45E6-BB13-8BE57CEC108B}"/>
              </a:ext>
            </a:extLst>
          </p:cNvPr>
          <p:cNvSpPr/>
          <p:nvPr/>
        </p:nvSpPr>
        <p:spPr>
          <a:xfrm>
            <a:off x="3289597" y="1288278"/>
            <a:ext cx="1993306" cy="2140722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 descr="Arrow Right with solid fill">
            <a:extLst>
              <a:ext uri="{FF2B5EF4-FFF2-40B4-BE49-F238E27FC236}">
                <a16:creationId xmlns:a16="http://schemas.microsoft.com/office/drawing/2014/main" id="{8DA1BA46-637E-4C13-BE29-29101E9A28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75197" y="1147271"/>
            <a:ext cx="914400" cy="914400"/>
          </a:xfrm>
          <a:prstGeom prst="rect">
            <a:avLst/>
          </a:prstGeom>
        </p:spPr>
      </p:pic>
      <p:pic>
        <p:nvPicPr>
          <p:cNvPr id="10" name="Graphic 9" descr="Arrow Right with solid fill">
            <a:extLst>
              <a:ext uri="{FF2B5EF4-FFF2-40B4-BE49-F238E27FC236}">
                <a16:creationId xmlns:a16="http://schemas.microsoft.com/office/drawing/2014/main" id="{786DD01C-BAFC-498F-8E7A-2C2AC92AB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75197" y="1689473"/>
            <a:ext cx="914400" cy="914400"/>
          </a:xfrm>
          <a:prstGeom prst="rect">
            <a:avLst/>
          </a:prstGeom>
        </p:spPr>
      </p:pic>
      <p:pic>
        <p:nvPicPr>
          <p:cNvPr id="11" name="Graphic 10" descr="Arrow Right with solid fill">
            <a:extLst>
              <a:ext uri="{FF2B5EF4-FFF2-40B4-BE49-F238E27FC236}">
                <a16:creationId xmlns:a16="http://schemas.microsoft.com/office/drawing/2014/main" id="{8EE6942A-C4EB-48D3-BBEF-DF26083352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75197" y="2309269"/>
            <a:ext cx="914400" cy="914400"/>
          </a:xfrm>
          <a:prstGeom prst="rect">
            <a:avLst/>
          </a:prstGeom>
        </p:spPr>
      </p:pic>
      <p:pic>
        <p:nvPicPr>
          <p:cNvPr id="12" name="Graphic 11" descr="Arrow Right with solid fill">
            <a:extLst>
              <a:ext uri="{FF2B5EF4-FFF2-40B4-BE49-F238E27FC236}">
                <a16:creationId xmlns:a16="http://schemas.microsoft.com/office/drawing/2014/main" id="{0BBC5213-18FC-4864-937D-3E1B050CD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4203997" y="775073"/>
            <a:ext cx="914400" cy="914400"/>
          </a:xfrm>
          <a:prstGeom prst="rect">
            <a:avLst/>
          </a:prstGeom>
        </p:spPr>
      </p:pic>
      <p:pic>
        <p:nvPicPr>
          <p:cNvPr id="13" name="Graphic 12" descr="Arrow Right with solid fill">
            <a:extLst>
              <a:ext uri="{FF2B5EF4-FFF2-40B4-BE49-F238E27FC236}">
                <a16:creationId xmlns:a16="http://schemas.microsoft.com/office/drawing/2014/main" id="{1AD69E4F-59F4-4879-84C0-042C8C1C41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82903" y="1852069"/>
            <a:ext cx="914400" cy="914400"/>
          </a:xfrm>
          <a:prstGeom prst="rect">
            <a:avLst/>
          </a:prstGeom>
        </p:spPr>
      </p:pic>
      <p:pic>
        <p:nvPicPr>
          <p:cNvPr id="14" name="Graphic 13" descr="Arrow Right with solid fill">
            <a:extLst>
              <a:ext uri="{FF2B5EF4-FFF2-40B4-BE49-F238E27FC236}">
                <a16:creationId xmlns:a16="http://schemas.microsoft.com/office/drawing/2014/main" id="{906CB5D9-8A6E-4723-82E8-7DFF9E8B50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82903" y="2415860"/>
            <a:ext cx="914400" cy="914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3C116C5-72DC-43C8-94B6-ABC8F571C359}"/>
              </a:ext>
            </a:extLst>
          </p:cNvPr>
          <p:cNvSpPr txBox="1"/>
          <p:nvPr/>
        </p:nvSpPr>
        <p:spPr>
          <a:xfrm>
            <a:off x="799298" y="825353"/>
            <a:ext cx="17150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chemeClr val="bg1"/>
                </a:solidFill>
              </a:rPr>
              <a:t>Inputs:</a:t>
            </a:r>
          </a:p>
          <a:p>
            <a:r>
              <a:rPr lang="en-US" sz="2400" dirty="0">
                <a:solidFill>
                  <a:schemeClr val="bg1"/>
                </a:solidFill>
              </a:rPr>
              <a:t>Fuel</a:t>
            </a:r>
          </a:p>
          <a:p>
            <a:r>
              <a:rPr lang="en-US" sz="2400" dirty="0">
                <a:solidFill>
                  <a:schemeClr val="bg1"/>
                </a:solidFill>
              </a:rPr>
              <a:t>Electricity</a:t>
            </a:r>
          </a:p>
          <a:p>
            <a:r>
              <a:rPr lang="en-US" sz="2400" dirty="0">
                <a:solidFill>
                  <a:schemeClr val="bg1"/>
                </a:solidFill>
              </a:rPr>
              <a:t>Sunshine</a:t>
            </a:r>
          </a:p>
          <a:p>
            <a:r>
              <a:rPr lang="en-US" sz="2400" dirty="0">
                <a:solidFill>
                  <a:schemeClr val="bg1"/>
                </a:solidFill>
              </a:rPr>
              <a:t>Food</a:t>
            </a:r>
          </a:p>
          <a:p>
            <a:r>
              <a:rPr lang="en-US" sz="2400" dirty="0">
                <a:solidFill>
                  <a:schemeClr val="bg1"/>
                </a:solidFill>
              </a:rPr>
              <a:t>Water</a:t>
            </a:r>
          </a:p>
          <a:p>
            <a:r>
              <a:rPr lang="en-US" sz="2400" dirty="0">
                <a:solidFill>
                  <a:schemeClr val="bg1"/>
                </a:solidFill>
              </a:rPr>
              <a:t>Air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290414-0B14-4152-A035-F0B618433812}"/>
              </a:ext>
            </a:extLst>
          </p:cNvPr>
          <p:cNvSpPr txBox="1"/>
          <p:nvPr/>
        </p:nvSpPr>
        <p:spPr>
          <a:xfrm>
            <a:off x="5454887" y="775073"/>
            <a:ext cx="28898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u="sng" dirty="0">
                <a:solidFill>
                  <a:schemeClr val="bg1"/>
                </a:solidFill>
              </a:rPr>
              <a:t>Outputs: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</a:rPr>
              <a:t>Combustion products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</a:rPr>
              <a:t>Reflected Sunshine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</a:rPr>
              <a:t>Heat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</a:rPr>
              <a:t>Waste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</a:rPr>
              <a:t>Air</a:t>
            </a:r>
          </a:p>
          <a:p>
            <a:pPr algn="r"/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431A962-08B6-4DAF-8E80-5C91EA438ECD}"/>
              </a:ext>
            </a:extLst>
          </p:cNvPr>
          <p:cNvCxnSpPr/>
          <p:nvPr/>
        </p:nvCxnSpPr>
        <p:spPr>
          <a:xfrm>
            <a:off x="7810856" y="4563454"/>
            <a:ext cx="598206" cy="0"/>
          </a:xfrm>
          <a:prstGeom prst="line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5DFAAEC-5FD0-4D37-9A46-B8FEB0544CF9}"/>
              </a:ext>
            </a:extLst>
          </p:cNvPr>
          <p:cNvCxnSpPr>
            <a:cxnSpLocks/>
          </p:cNvCxnSpPr>
          <p:nvPr/>
        </p:nvCxnSpPr>
        <p:spPr>
          <a:xfrm flipH="1" flipV="1">
            <a:off x="8344702" y="3385798"/>
            <a:ext cx="64360" cy="1177656"/>
          </a:xfrm>
          <a:prstGeom prst="line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2FFC290-2D2A-421E-ABBB-62135F7FD5C1}"/>
              </a:ext>
            </a:extLst>
          </p:cNvPr>
          <p:cNvCxnSpPr>
            <a:cxnSpLocks/>
          </p:cNvCxnSpPr>
          <p:nvPr/>
        </p:nvCxnSpPr>
        <p:spPr>
          <a:xfrm>
            <a:off x="5383850" y="3281584"/>
            <a:ext cx="2960852" cy="94244"/>
          </a:xfrm>
          <a:prstGeom prst="line">
            <a:avLst/>
          </a:prstGeom>
          <a:ln w="50800">
            <a:solidFill>
              <a:srgbClr val="FFC000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7281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9F1A2-FAC3-4DEC-9FCA-7CD4CD190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LPG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D4243-2631-42A9-A783-C2CC00F6EE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0079" y="1004532"/>
            <a:ext cx="8091532" cy="4243090"/>
          </a:xfrm>
        </p:spPr>
        <p:txBody>
          <a:bodyPr/>
          <a:lstStyle/>
          <a:p>
            <a:r>
              <a:rPr lang="en-US" dirty="0"/>
              <a:t>Compare to Electricity</a:t>
            </a:r>
          </a:p>
          <a:p>
            <a:r>
              <a:rPr lang="en-US" dirty="0"/>
              <a:t>Conversion relation: 1 MJ = 0.277778 </a:t>
            </a:r>
            <a:r>
              <a:rPr lang="en-US" dirty="0" err="1"/>
              <a:t>kWhr</a:t>
            </a:r>
            <a:endParaRPr lang="en-US" dirty="0"/>
          </a:p>
          <a:p>
            <a:pPr lvl="1"/>
            <a:r>
              <a:rPr lang="en-US" dirty="0"/>
              <a:t>Unity Conversion factor = 0.277778 </a:t>
            </a:r>
            <a:r>
              <a:rPr lang="en-US" dirty="0" err="1"/>
              <a:t>kWhr</a:t>
            </a:r>
            <a:r>
              <a:rPr lang="en-US" dirty="0"/>
              <a:t>/MJ</a:t>
            </a:r>
          </a:p>
          <a:p>
            <a:r>
              <a:rPr lang="en-US" dirty="0"/>
              <a:t>Conversion relation: 1 </a:t>
            </a:r>
            <a:r>
              <a:rPr lang="en-US" dirty="0" err="1"/>
              <a:t>kWhr</a:t>
            </a:r>
            <a:r>
              <a:rPr lang="en-US" dirty="0"/>
              <a:t> = 3.6 MJ</a:t>
            </a:r>
          </a:p>
          <a:p>
            <a:pPr lvl="1"/>
            <a:r>
              <a:rPr lang="en-US" dirty="0"/>
              <a:t>Unity Conversion factor = 3.6 MJ/</a:t>
            </a:r>
            <a:r>
              <a:rPr lang="en-US" dirty="0" err="1"/>
              <a:t>kWHr</a:t>
            </a:r>
            <a:endParaRPr lang="en-US" dirty="0"/>
          </a:p>
          <a:p>
            <a:pPr lvl="1"/>
            <a:r>
              <a:rPr lang="en-US" dirty="0"/>
              <a:t>1/3.6 = 0.277778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5463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9F1A2-FAC3-4DEC-9FCA-7CD4CD190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LPG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D4243-2631-42A9-A783-C2CC00F6EE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0079" y="1004532"/>
            <a:ext cx="8091532" cy="4243090"/>
          </a:xfrm>
        </p:spPr>
        <p:txBody>
          <a:bodyPr/>
          <a:lstStyle/>
          <a:p>
            <a:r>
              <a:rPr lang="en-US" sz="3200" dirty="0"/>
              <a:t>Remember: </a:t>
            </a:r>
          </a:p>
          <a:p>
            <a:pPr lvl="1"/>
            <a:r>
              <a:rPr lang="en-US" sz="2825" dirty="0"/>
              <a:t>Energy is an amount, a quantity</a:t>
            </a:r>
          </a:p>
          <a:p>
            <a:pPr lvl="1"/>
            <a:r>
              <a:rPr lang="en-US" sz="2825" dirty="0"/>
              <a:t>Power (watts and kilowatts) are delivery rates</a:t>
            </a:r>
          </a:p>
          <a:p>
            <a:pPr lvl="1"/>
            <a:r>
              <a:rPr lang="en-US" sz="2825" dirty="0"/>
              <a:t>Power = Energy delivered over a period of time</a:t>
            </a:r>
          </a:p>
          <a:p>
            <a:pPr lvl="1"/>
            <a:r>
              <a:rPr lang="en-US" sz="2825" dirty="0"/>
              <a:t>Power (Watts) = Energy (Joules) / time (seconds)</a:t>
            </a:r>
          </a:p>
          <a:p>
            <a:pPr lvl="1"/>
            <a:r>
              <a:rPr lang="en-US" sz="2825" dirty="0"/>
              <a:t>1 Watt = 1 Joule per second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4023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9F1A2-FAC3-4DEC-9FCA-7CD4CD190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LPG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FD4243-2631-42A9-A783-C2CC00F6EE72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420079" y="1004532"/>
                <a:ext cx="8091532" cy="4243090"/>
              </a:xfrm>
            </p:spPr>
            <p:txBody>
              <a:bodyPr/>
              <a:lstStyle/>
              <a:p>
                <a:r>
                  <a:rPr lang="en-US" dirty="0"/>
                  <a:t>1 Watt = 1 Joule per second; 1 Watt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𝐽𝑜𝑢𝑙𝑒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𝑆𝑒𝑐𝑜𝑛𝑑</m:t>
                        </m:r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Rearrange:  </a:t>
                </a:r>
              </a:p>
              <a:p>
                <a:pPr marL="0" indent="0">
                  <a:buNone/>
                </a:pPr>
                <a:r>
                  <a:rPr lang="en-US" dirty="0"/>
                  <a:t>	1 Joule = 1 Watt x 1 second = 1 Watt-second</a:t>
                </a:r>
              </a:p>
              <a:p>
                <a:pPr marL="0" indent="0">
                  <a:buNone/>
                </a:pPr>
                <a:r>
                  <a:rPr lang="en-US" dirty="0"/>
                  <a:t>	1 MJ = 1 MW-second</a:t>
                </a:r>
              </a:p>
              <a:p>
                <a:pPr marL="0" indent="0">
                  <a:buNone/>
                </a:pPr>
                <a:r>
                  <a:rPr lang="en-US" dirty="0"/>
                  <a:t> 	1 MJ = 1 MW-second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h𝑜𝑢𝑟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3600 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𝑠𝑒𝑐𝑜𝑛𝑑𝑠</m:t>
                        </m:r>
                      </m:den>
                    </m:f>
                  </m:oMath>
                </a14:m>
                <a:r>
                  <a:rPr lang="en-US" dirty="0"/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1000 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𝑘𝑖𝑙𝑜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𝑀𝑒𝑔𝑎</m:t>
                        </m:r>
                      </m:den>
                    </m:f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1 MJ = 1 MW-second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h𝑜𝑢𝑟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3600 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𝑠𝑒𝑐𝑜𝑛𝑑𝑠</m:t>
                        </m:r>
                      </m:den>
                    </m:f>
                  </m:oMath>
                </a14:m>
                <a:r>
                  <a:rPr lang="en-US" dirty="0"/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1000 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𝑘𝑖𝑙𝑜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𝑀𝑒𝑔𝑎</m:t>
                        </m:r>
                      </m:den>
                    </m:f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1 MJ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1000</m:t>
                        </m:r>
                      </m:num>
                      <m:den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3600</m:t>
                        </m:r>
                      </m:den>
                    </m:f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kilowatt-hour = .27778 </a:t>
                </a:r>
                <a:r>
                  <a:rPr lang="en-US" dirty="0" err="1"/>
                  <a:t>kWhr</a:t>
                </a:r>
                <a:endParaRPr lang="en-US" dirty="0"/>
              </a:p>
              <a:p>
                <a:r>
                  <a:rPr lang="en-US" dirty="0"/>
                  <a:t>Kilowatt-hours and Joules are proportional to each other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FFD4243-2631-42A9-A783-C2CC00F6EE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420079" y="1004532"/>
                <a:ext cx="8091532" cy="4243090"/>
              </a:xfrm>
              <a:blipFill>
                <a:blip r:embed="rId2"/>
                <a:stretch>
                  <a:fillRect l="-1281" b="-258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7AB30AA-E04D-4084-BB91-24A47E819460}"/>
              </a:ext>
            </a:extLst>
          </p:cNvPr>
          <p:cNvCxnSpPr/>
          <p:nvPr/>
        </p:nvCxnSpPr>
        <p:spPr>
          <a:xfrm>
            <a:off x="3392680" y="3990886"/>
            <a:ext cx="777668" cy="538385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6F22F62-0E07-4867-AA68-3B9DF60C951A}"/>
              </a:ext>
            </a:extLst>
          </p:cNvPr>
          <p:cNvCxnSpPr/>
          <p:nvPr/>
        </p:nvCxnSpPr>
        <p:spPr>
          <a:xfrm>
            <a:off x="5408063" y="4260078"/>
            <a:ext cx="777668" cy="538385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B8638BE-8C1E-4F99-8995-291B96D4EA9A}"/>
              </a:ext>
            </a:extLst>
          </p:cNvPr>
          <p:cNvCxnSpPr>
            <a:cxnSpLocks/>
          </p:cNvCxnSpPr>
          <p:nvPr/>
        </p:nvCxnSpPr>
        <p:spPr>
          <a:xfrm>
            <a:off x="2800127" y="3952430"/>
            <a:ext cx="227888" cy="615296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B19C10-E478-4BA5-8121-7B97BD5DDAAB}"/>
              </a:ext>
            </a:extLst>
          </p:cNvPr>
          <p:cNvCxnSpPr>
            <a:cxnSpLocks/>
          </p:cNvCxnSpPr>
          <p:nvPr/>
        </p:nvCxnSpPr>
        <p:spPr>
          <a:xfrm>
            <a:off x="7050280" y="4341264"/>
            <a:ext cx="373166" cy="341831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3236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73657-518A-4F74-A817-8FDBC850A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2312599" cy="675204"/>
          </a:xfrm>
        </p:spPr>
        <p:txBody>
          <a:bodyPr/>
          <a:lstStyle/>
          <a:p>
            <a:r>
              <a:rPr lang="en-US" dirty="0"/>
              <a:t>LPG Prices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D8892-8C09-46ED-BCA0-1317473363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7828" y="905854"/>
            <a:ext cx="2213361" cy="4837424"/>
          </a:xfrm>
        </p:spPr>
        <p:txBody>
          <a:bodyPr/>
          <a:lstStyle/>
          <a:p>
            <a:r>
              <a:rPr lang="en-US" dirty="0"/>
              <a:t>Regulated by </a:t>
            </a:r>
            <a:r>
              <a:rPr lang="en-US" dirty="0" err="1"/>
              <a:t>GoB</a:t>
            </a:r>
            <a:r>
              <a:rPr lang="en-US" dirty="0"/>
              <a:t>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F314345-4E49-47AE-BE15-C13D1EF8C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835" y="153823"/>
            <a:ext cx="6347575" cy="654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5B95EE-C2B5-40A7-8349-9B4C76040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" y="4065644"/>
            <a:ext cx="4214813" cy="115371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AD51222-F1CD-47DC-BC6F-B0F30878EFA5}"/>
              </a:ext>
            </a:extLst>
          </p:cNvPr>
          <p:cNvSpPr/>
          <p:nvPr/>
        </p:nvSpPr>
        <p:spPr>
          <a:xfrm>
            <a:off x="6041877" y="5349667"/>
            <a:ext cx="504202" cy="47856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BCBDF9-B03A-451F-A717-20473089BC2F}"/>
              </a:ext>
            </a:extLst>
          </p:cNvPr>
          <p:cNvCxnSpPr>
            <a:cxnSpLocks/>
            <a:endCxn id="7" idx="2"/>
          </p:cNvCxnSpPr>
          <p:nvPr/>
        </p:nvCxnSpPr>
        <p:spPr>
          <a:xfrm>
            <a:off x="4272897" y="5127477"/>
            <a:ext cx="1768980" cy="461473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07347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3F9C1-684A-4DA1-AB8E-85712FEB3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936158" cy="675204"/>
          </a:xfrm>
        </p:spPr>
        <p:txBody>
          <a:bodyPr/>
          <a:lstStyle/>
          <a:p>
            <a:r>
              <a:rPr lang="en-US" dirty="0"/>
              <a:t>LP Gas Comparison to Electricity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C26409-7625-4841-BA9E-FC2D3181D5ED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326075" y="1115626"/>
                <a:ext cx="8057350" cy="4960433"/>
              </a:xfrm>
            </p:spPr>
            <p:txBody>
              <a:bodyPr/>
              <a:lstStyle/>
              <a:p>
                <a:r>
                  <a:rPr lang="en-US" dirty="0"/>
                  <a:t>100 pound Cylinder, HHV = 2238 MJ</a:t>
                </a:r>
              </a:p>
              <a:p>
                <a:pPr lvl="1"/>
                <a:r>
                  <a:rPr lang="en-US" dirty="0"/>
                  <a:t>Cost @ 1.57 / pound = $BZ 157</a:t>
                </a:r>
              </a:p>
              <a:p>
                <a:r>
                  <a:rPr lang="en-US" dirty="0"/>
                  <a:t>1 MJ = 0.277778 </a:t>
                </a:r>
                <a:r>
                  <a:rPr lang="en-US" dirty="0" err="1"/>
                  <a:t>kWhr</a:t>
                </a:r>
                <a:endParaRPr lang="en-US" dirty="0"/>
              </a:p>
              <a:p>
                <a:r>
                  <a:rPr lang="en-US" dirty="0"/>
                  <a:t>2238 MJ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0.277778 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𝑘𝑊𝐻𝑟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𝑀𝐽</m:t>
                        </m:r>
                      </m:den>
                    </m:f>
                  </m:oMath>
                </a14:m>
                <a:r>
                  <a:rPr lang="en-US" dirty="0"/>
                  <a:t> = 621.7 </a:t>
                </a:r>
                <a:r>
                  <a:rPr lang="en-US" dirty="0" err="1"/>
                  <a:t>kWHr</a:t>
                </a:r>
                <a:endParaRPr lang="en-US" dirty="0"/>
              </a:p>
              <a:p>
                <a:pPr lvl="1"/>
                <a:r>
                  <a:rPr lang="en-US" dirty="0"/>
                  <a:t>Cost @ $BZ 0.38 per </a:t>
                </a:r>
                <a:r>
                  <a:rPr lang="en-US" dirty="0" err="1"/>
                  <a:t>kWHr</a:t>
                </a:r>
                <a:r>
                  <a:rPr lang="en-US" dirty="0"/>
                  <a:t> = $BZ 236.23</a:t>
                </a:r>
              </a:p>
              <a:p>
                <a:r>
                  <a:rPr lang="en-US" dirty="0"/>
                  <a:t>Excluding any taxes!</a:t>
                </a:r>
              </a:p>
              <a:p>
                <a:r>
                  <a:rPr lang="en-US" dirty="0"/>
                  <a:t>Delivered electricity price can be as high as $BZ 0.41</a:t>
                </a:r>
              </a:p>
              <a:p>
                <a:r>
                  <a:rPr lang="en-US" dirty="0"/>
                  <a:t>Compares supplied energy to supplied energy</a:t>
                </a:r>
              </a:p>
              <a:p>
                <a:pPr lvl="1"/>
                <a:r>
                  <a:rPr lang="en-US" dirty="0"/>
                  <a:t>Does not account for efficiency when used.</a:t>
                </a:r>
              </a:p>
              <a:p>
                <a:pPr lvl="1"/>
                <a:r>
                  <a:rPr lang="en-US" dirty="0"/>
                  <a:t>That’s next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C26409-7625-4841-BA9E-FC2D3181D5E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26075" y="1115626"/>
                <a:ext cx="8057350" cy="4960433"/>
              </a:xfrm>
              <a:blipFill>
                <a:blip r:embed="rId2"/>
                <a:stretch>
                  <a:fillRect l="-1210" t="-1106" r="-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12223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2E79B-C2ED-4DE6-9F9E-FCDE01A06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209097" cy="675204"/>
          </a:xfrm>
        </p:spPr>
        <p:txBody>
          <a:bodyPr/>
          <a:lstStyle/>
          <a:p>
            <a:r>
              <a:rPr lang="en-US" dirty="0"/>
              <a:t>Efficiency and energy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6934E-46D8-4356-BD68-AEE9CD45BA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0617" y="824984"/>
            <a:ext cx="7732609" cy="5286940"/>
          </a:xfrm>
        </p:spPr>
        <p:txBody>
          <a:bodyPr/>
          <a:lstStyle/>
          <a:p>
            <a:r>
              <a:rPr lang="en-US" dirty="0"/>
              <a:t>Efficiency of use depends on the equipment used to provide an energy service</a:t>
            </a:r>
          </a:p>
          <a:p>
            <a:r>
              <a:rPr lang="en-US" dirty="0"/>
              <a:t>Most fuel sources provide heat</a:t>
            </a:r>
          </a:p>
          <a:p>
            <a:r>
              <a:rPr lang="en-US" dirty="0"/>
              <a:t>Or drive an engine</a:t>
            </a:r>
          </a:p>
          <a:p>
            <a:pPr lvl="1"/>
            <a:r>
              <a:rPr lang="en-US" dirty="0"/>
              <a:t>Transport</a:t>
            </a:r>
          </a:p>
          <a:p>
            <a:pPr lvl="1"/>
            <a:r>
              <a:rPr lang="en-US" dirty="0"/>
              <a:t>Electricity generation</a:t>
            </a:r>
          </a:p>
          <a:p>
            <a:r>
              <a:rPr lang="en-US" dirty="0"/>
              <a:t>For heating devices, it is important to track energy flows through your system</a:t>
            </a:r>
          </a:p>
          <a:p>
            <a:pPr lvl="1"/>
            <a:r>
              <a:rPr lang="en-US" dirty="0"/>
              <a:t>Some heat will be directed at your target (food, water)</a:t>
            </a:r>
          </a:p>
          <a:p>
            <a:pPr lvl="1"/>
            <a:r>
              <a:rPr lang="en-US" dirty="0"/>
              <a:t>Some will escape into the surroundings</a:t>
            </a:r>
          </a:p>
          <a:p>
            <a:pPr lvl="1"/>
            <a:r>
              <a:rPr lang="en-US" dirty="0"/>
              <a:t>Some will exit with exhaust gases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B66C9E0-23CD-43FD-BD0E-0A03D69EBAF7}"/>
              </a:ext>
            </a:extLst>
          </p:cNvPr>
          <p:cNvGrpSpPr/>
          <p:nvPr/>
        </p:nvGrpSpPr>
        <p:grpSpPr>
          <a:xfrm>
            <a:off x="5580404" y="1239140"/>
            <a:ext cx="3563596" cy="2292986"/>
            <a:chOff x="2375197" y="775073"/>
            <a:chExt cx="3822106" cy="2653927"/>
          </a:xfrm>
        </p:grpSpPr>
        <p:pic>
          <p:nvPicPr>
            <p:cNvPr id="6" name="Graphic 5" descr="House outline">
              <a:extLst>
                <a:ext uri="{FF2B5EF4-FFF2-40B4-BE49-F238E27FC236}">
                  <a16:creationId xmlns:a16="http://schemas.microsoft.com/office/drawing/2014/main" id="{ED9C2DF7-5809-4AEB-84EB-DAAD0514A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289597" y="1288278"/>
              <a:ext cx="1993306" cy="199330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33CDFE7-0394-4621-BC3E-947DCBD3AD6F}"/>
                </a:ext>
              </a:extLst>
            </p:cNvPr>
            <p:cNvSpPr/>
            <p:nvPr/>
          </p:nvSpPr>
          <p:spPr>
            <a:xfrm>
              <a:off x="3289597" y="1288278"/>
              <a:ext cx="1993306" cy="2140722"/>
            </a:xfrm>
            <a:prstGeom prst="rect">
              <a:avLst/>
            </a:prstGeom>
            <a:noFill/>
            <a:ln w="635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Graphic 7" descr="Arrow Right with solid fill">
              <a:extLst>
                <a:ext uri="{FF2B5EF4-FFF2-40B4-BE49-F238E27FC236}">
                  <a16:creationId xmlns:a16="http://schemas.microsoft.com/office/drawing/2014/main" id="{6DF52028-B8E3-4AE4-920F-EF642024F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75197" y="1147271"/>
              <a:ext cx="914400" cy="914400"/>
            </a:xfrm>
            <a:prstGeom prst="rect">
              <a:avLst/>
            </a:prstGeom>
          </p:spPr>
        </p:pic>
        <p:pic>
          <p:nvPicPr>
            <p:cNvPr id="9" name="Graphic 8" descr="Arrow Right with solid fill">
              <a:extLst>
                <a:ext uri="{FF2B5EF4-FFF2-40B4-BE49-F238E27FC236}">
                  <a16:creationId xmlns:a16="http://schemas.microsoft.com/office/drawing/2014/main" id="{31ECE447-D828-4AEF-AB11-49B96E0D8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75197" y="1689473"/>
              <a:ext cx="914400" cy="914400"/>
            </a:xfrm>
            <a:prstGeom prst="rect">
              <a:avLst/>
            </a:prstGeom>
          </p:spPr>
        </p:pic>
        <p:pic>
          <p:nvPicPr>
            <p:cNvPr id="10" name="Graphic 9" descr="Arrow Right with solid fill">
              <a:extLst>
                <a:ext uri="{FF2B5EF4-FFF2-40B4-BE49-F238E27FC236}">
                  <a16:creationId xmlns:a16="http://schemas.microsoft.com/office/drawing/2014/main" id="{766AC73D-4207-4EF5-9DE8-DE8629175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75197" y="2309269"/>
              <a:ext cx="914400" cy="914400"/>
            </a:xfrm>
            <a:prstGeom prst="rect">
              <a:avLst/>
            </a:prstGeom>
          </p:spPr>
        </p:pic>
        <p:pic>
          <p:nvPicPr>
            <p:cNvPr id="11" name="Graphic 10" descr="Arrow Right with solid fill">
              <a:extLst>
                <a:ext uri="{FF2B5EF4-FFF2-40B4-BE49-F238E27FC236}">
                  <a16:creationId xmlns:a16="http://schemas.microsoft.com/office/drawing/2014/main" id="{8D71A48E-24CD-4558-A1E1-4F88F152C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6200000">
              <a:off x="4203997" y="775073"/>
              <a:ext cx="914400" cy="914400"/>
            </a:xfrm>
            <a:prstGeom prst="rect">
              <a:avLst/>
            </a:prstGeom>
          </p:spPr>
        </p:pic>
        <p:pic>
          <p:nvPicPr>
            <p:cNvPr id="12" name="Graphic 11" descr="Arrow Right with solid fill">
              <a:extLst>
                <a:ext uri="{FF2B5EF4-FFF2-40B4-BE49-F238E27FC236}">
                  <a16:creationId xmlns:a16="http://schemas.microsoft.com/office/drawing/2014/main" id="{299BDC01-FEA8-4176-8E6C-FCB64F615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282903" y="1852069"/>
              <a:ext cx="914400" cy="914400"/>
            </a:xfrm>
            <a:prstGeom prst="rect">
              <a:avLst/>
            </a:prstGeom>
          </p:spPr>
        </p:pic>
        <p:pic>
          <p:nvPicPr>
            <p:cNvPr id="13" name="Graphic 12" descr="Arrow Right with solid fill">
              <a:extLst>
                <a:ext uri="{FF2B5EF4-FFF2-40B4-BE49-F238E27FC236}">
                  <a16:creationId xmlns:a16="http://schemas.microsoft.com/office/drawing/2014/main" id="{2BDD4CDA-41AF-4013-81A9-D72CC3C6D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282903" y="2415860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00639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85337-B248-43D3-9FE7-F514847E0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43" y="56564"/>
            <a:ext cx="4137660" cy="675204"/>
          </a:xfrm>
        </p:spPr>
        <p:txBody>
          <a:bodyPr/>
          <a:lstStyle/>
          <a:p>
            <a:r>
              <a:rPr lang="en-US" dirty="0"/>
              <a:t>Use System Thinking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F1A948-6DAD-4C57-BCB5-EA4BF6DB7359}"/>
              </a:ext>
            </a:extLst>
          </p:cNvPr>
          <p:cNvSpPr txBox="1"/>
          <p:nvPr/>
        </p:nvSpPr>
        <p:spPr>
          <a:xfrm>
            <a:off x="7550209" y="1808291"/>
            <a:ext cx="1175048" cy="923330"/>
          </a:xfrm>
          <a:prstGeom prst="rect">
            <a:avLst/>
          </a:prstGeom>
          <a:solidFill>
            <a:srgbClr val="FFC000"/>
          </a:solidFill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Cooking Device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43E821-CAFE-471E-97C7-A62A55A4D48B}"/>
              </a:ext>
            </a:extLst>
          </p:cNvPr>
          <p:cNvSpPr txBox="1"/>
          <p:nvPr/>
        </p:nvSpPr>
        <p:spPr>
          <a:xfrm>
            <a:off x="7550209" y="3431494"/>
            <a:ext cx="1175048" cy="14773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508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Energy Delivered to Device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74B070-3BDD-4D2F-89F7-184CFC6BBDAA}"/>
              </a:ext>
            </a:extLst>
          </p:cNvPr>
          <p:cNvSpPr txBox="1"/>
          <p:nvPr/>
        </p:nvSpPr>
        <p:spPr>
          <a:xfrm>
            <a:off x="5697907" y="1807906"/>
            <a:ext cx="1175047" cy="92333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508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Energy Delivered to Food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3AF4D7-5409-42A7-B6B4-18EDF9ACD338}"/>
              </a:ext>
            </a:extLst>
          </p:cNvPr>
          <p:cNvSpPr txBox="1"/>
          <p:nvPr/>
        </p:nvSpPr>
        <p:spPr>
          <a:xfrm>
            <a:off x="7355792" y="270103"/>
            <a:ext cx="1563881" cy="923330"/>
          </a:xfrm>
          <a:prstGeom prst="rect">
            <a:avLst/>
          </a:prstGeom>
          <a:solidFill>
            <a:schemeClr val="bg1">
              <a:lumMod val="65000"/>
            </a:schemeClr>
          </a:solidFill>
          <a:ln w="508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Energy Lost to Surroundings</a:t>
            </a:r>
          </a:p>
          <a:p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56F5450-DDE6-48C1-90EE-503C36965B96}"/>
              </a:ext>
            </a:extLst>
          </p:cNvPr>
          <p:cNvCxnSpPr>
            <a:cxnSpLocks/>
            <a:stCxn id="6" idx="0"/>
            <a:endCxn id="5" idx="2"/>
          </p:cNvCxnSpPr>
          <p:nvPr/>
        </p:nvCxnSpPr>
        <p:spPr>
          <a:xfrm flipV="1">
            <a:off x="8137733" y="2731621"/>
            <a:ext cx="0" cy="699873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8525F66-CAE2-4A40-946D-63B1263BC5E1}"/>
              </a:ext>
            </a:extLst>
          </p:cNvPr>
          <p:cNvCxnSpPr>
            <a:cxnSpLocks/>
            <a:stCxn id="5" idx="1"/>
            <a:endCxn id="7" idx="3"/>
          </p:cNvCxnSpPr>
          <p:nvPr/>
        </p:nvCxnSpPr>
        <p:spPr>
          <a:xfrm flipH="1" flipV="1">
            <a:off x="6872954" y="2269571"/>
            <a:ext cx="677255" cy="385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68AE64D-FE6D-4ECA-8FD0-AD6EBB572019}"/>
              </a:ext>
            </a:extLst>
          </p:cNvPr>
          <p:cNvCxnSpPr>
            <a:cxnSpLocks/>
            <a:stCxn id="5" idx="0"/>
            <a:endCxn id="8" idx="2"/>
          </p:cNvCxnSpPr>
          <p:nvPr/>
        </p:nvCxnSpPr>
        <p:spPr>
          <a:xfrm flipV="1">
            <a:off x="8137733" y="1193433"/>
            <a:ext cx="0" cy="614858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D95007D7-B076-4012-8B78-4F9D4FD41E7A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213643" y="902186"/>
                <a:ext cx="7476235" cy="5685711"/>
              </a:xfrm>
            </p:spPr>
            <p:txBody>
              <a:bodyPr/>
              <a:lstStyle/>
              <a:p>
                <a:r>
                  <a:rPr lang="en-US" dirty="0"/>
                  <a:t>Efficiency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dirty="0"/>
                          <m:t>What</m:t>
                        </m:r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  <m:r>
                          <m:rPr>
                            <m:nor/>
                          </m:rPr>
                          <a:rPr lang="en-US" dirty="0"/>
                          <m:t>you</m:t>
                        </m:r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  <m:r>
                          <m:rPr>
                            <m:nor/>
                          </m:rPr>
                          <a:rPr lang="en-US" b="0" i="0" dirty="0" smtClean="0"/>
                          <m:t>get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dirty="0"/>
                          <m:t>What</m:t>
                        </m:r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  <m:r>
                          <m:rPr>
                            <m:nor/>
                          </m:rPr>
                          <a:rPr lang="en-US" dirty="0"/>
                          <m:t>you</m:t>
                        </m:r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  <m:r>
                          <m:rPr>
                            <m:nor/>
                          </m:rPr>
                          <a:rPr lang="en-US" dirty="0"/>
                          <m:t>start</m:t>
                        </m:r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  <m:r>
                          <m:rPr>
                            <m:nor/>
                          </m:rPr>
                          <a:rPr lang="en-US" dirty="0"/>
                          <m:t>with</m:t>
                        </m:r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Device Efficiency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Cooked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Food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Source</m:t>
                        </m:r>
                        <m:r>
                          <m:rPr>
                            <m:nor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Energy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Efficiency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Energy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to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Food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Energy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to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Device</m:t>
                        </m:r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Rearranged:</a:t>
                </a:r>
              </a:p>
              <a:p>
                <a:pPr marL="428625" lvl="1" indent="0">
                  <a:buNone/>
                </a:pPr>
                <a:r>
                  <a:rPr lang="en-US" dirty="0"/>
                  <a:t>Energy to Device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Energy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to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Food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Efficiency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</a:p>
              <a:p>
                <a:pPr marL="428625" lvl="1" indent="0">
                  <a:buNone/>
                </a:pPr>
                <a:r>
                  <a:rPr lang="en-US" dirty="0"/>
                  <a:t>Energy to Food = Efficiency x Energy to Device</a:t>
                </a:r>
              </a:p>
              <a:p>
                <a:pPr marL="428625" lvl="1" indent="0">
                  <a:buNone/>
                </a:pPr>
                <a:endParaRPr lang="en-US" dirty="0"/>
              </a:p>
              <a:p>
                <a:pPr marL="428625" lvl="1" indent="0">
                  <a:buNone/>
                </a:pPr>
                <a:r>
                  <a:rPr lang="en-US" dirty="0"/>
                  <a:t>Similar to </a:t>
                </a:r>
                <a:r>
                  <a:rPr lang="en-US" dirty="0" err="1"/>
                  <a:t>Kirchoff’s</a:t>
                </a:r>
                <a:r>
                  <a:rPr lang="en-US" dirty="0"/>
                  <a:t> laws V = IR; I = V/R; R = V/I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9" name="Content Placeholder 2">
                <a:extLst>
                  <a:ext uri="{FF2B5EF4-FFF2-40B4-BE49-F238E27FC236}">
                    <a16:creationId xmlns:a16="http://schemas.microsoft.com/office/drawing/2014/main" id="{D95007D7-B076-4012-8B78-4F9D4FD41E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13643" y="902186"/>
                <a:ext cx="7476235" cy="5685711"/>
              </a:xfrm>
              <a:blipFill>
                <a:blip r:embed="rId2"/>
                <a:stretch>
                  <a:fillRect l="-1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84787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540DA-8745-465C-B7C2-07EDF9548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517414" cy="675204"/>
          </a:xfrm>
        </p:spPr>
        <p:txBody>
          <a:bodyPr/>
          <a:lstStyle/>
          <a:p>
            <a:r>
              <a:rPr lang="en-US" dirty="0"/>
              <a:t>Condensing Hot Water Heater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720AFD-DBA3-4D8C-856F-54C298EA6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961" y="746076"/>
            <a:ext cx="7290449" cy="5980925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C12C351A-58D8-489E-82C3-ECC0637CAA74}"/>
              </a:ext>
            </a:extLst>
          </p:cNvPr>
          <p:cNvSpPr txBox="1">
            <a:spLocks/>
          </p:cNvSpPr>
          <p:nvPr/>
        </p:nvSpPr>
        <p:spPr bwMode="auto">
          <a:xfrm>
            <a:off x="5751320" y="-100044"/>
            <a:ext cx="3016666" cy="116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1469" indent="-3214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96516" indent="-26789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7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25" dirty="0"/>
              <a:t>Non-condensing</a:t>
            </a:r>
          </a:p>
          <a:p>
            <a:pPr marL="0" indent="0">
              <a:buNone/>
            </a:pPr>
            <a:r>
              <a:rPr lang="en-US" sz="2425" dirty="0"/>
              <a:t>70 – 85% efficient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B95768F-15CC-47A6-BC59-B82D192DCAB7}"/>
              </a:ext>
            </a:extLst>
          </p:cNvPr>
          <p:cNvSpPr txBox="1">
            <a:spLocks/>
          </p:cNvSpPr>
          <p:nvPr/>
        </p:nvSpPr>
        <p:spPr bwMode="auto">
          <a:xfrm>
            <a:off x="0" y="1489645"/>
            <a:ext cx="2026776" cy="239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1469" indent="-3214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96516" indent="-26789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7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25" dirty="0"/>
          </a:p>
          <a:p>
            <a:pPr marL="0" indent="0">
              <a:buNone/>
            </a:pPr>
            <a:r>
              <a:rPr lang="en-US" sz="2425" dirty="0"/>
              <a:t>Condensing</a:t>
            </a:r>
          </a:p>
          <a:p>
            <a:pPr marL="0" indent="0">
              <a:buNone/>
            </a:pPr>
            <a:r>
              <a:rPr lang="en-US" sz="2425" dirty="0"/>
              <a:t>90 – 95%</a:t>
            </a:r>
          </a:p>
          <a:p>
            <a:pPr marL="0" indent="0">
              <a:buNone/>
            </a:pPr>
            <a:r>
              <a:rPr lang="en-US" sz="2425" dirty="0"/>
              <a:t>efficient</a:t>
            </a:r>
          </a:p>
        </p:txBody>
      </p:sp>
    </p:spTree>
    <p:extLst>
      <p:ext uri="{BB962C8B-B14F-4D97-AF65-F5344CB8AC3E}">
        <p14:creationId xmlns:p14="http://schemas.microsoft.com/office/powerpoint/2010/main" val="22441613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6AA73-29D7-46C3-B2A5-314C5CEBA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Heater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8561C51-AD44-499A-AA3F-A12F93F305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557966"/>
              </p:ext>
            </p:extLst>
          </p:nvPr>
        </p:nvGraphicFramePr>
        <p:xfrm>
          <a:off x="239282" y="880217"/>
          <a:ext cx="8024501" cy="51185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06081">
                  <a:extLst>
                    <a:ext uri="{9D8B030D-6E8A-4147-A177-3AD203B41FA5}">
                      <a16:colId xmlns:a16="http://schemas.microsoft.com/office/drawing/2014/main" val="2215498210"/>
                    </a:ext>
                  </a:extLst>
                </a:gridCol>
                <a:gridCol w="1027292">
                  <a:extLst>
                    <a:ext uri="{9D8B030D-6E8A-4147-A177-3AD203B41FA5}">
                      <a16:colId xmlns:a16="http://schemas.microsoft.com/office/drawing/2014/main" val="212891497"/>
                    </a:ext>
                  </a:extLst>
                </a:gridCol>
                <a:gridCol w="930376">
                  <a:extLst>
                    <a:ext uri="{9D8B030D-6E8A-4147-A177-3AD203B41FA5}">
                      <a16:colId xmlns:a16="http://schemas.microsoft.com/office/drawing/2014/main" val="3281828850"/>
                    </a:ext>
                  </a:extLst>
                </a:gridCol>
                <a:gridCol w="930376">
                  <a:extLst>
                    <a:ext uri="{9D8B030D-6E8A-4147-A177-3AD203B41FA5}">
                      <a16:colId xmlns:a16="http://schemas.microsoft.com/office/drawing/2014/main" val="3532008381"/>
                    </a:ext>
                  </a:extLst>
                </a:gridCol>
                <a:gridCol w="930376">
                  <a:extLst>
                    <a:ext uri="{9D8B030D-6E8A-4147-A177-3AD203B41FA5}">
                      <a16:colId xmlns:a16="http://schemas.microsoft.com/office/drawing/2014/main" val="452262947"/>
                    </a:ext>
                  </a:extLst>
                </a:gridCol>
              </a:tblGrid>
              <a:tr h="8818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Comparison of On Demand Hot Water Heater by Efficiency and Type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Efficiency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Source Energy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Energy Yield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Cost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3467825"/>
                  </a:ext>
                </a:extLst>
              </a:tr>
              <a:tr h="63442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Older LPG Hot Water Heater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70%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2257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1580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$157.00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18660591"/>
                  </a:ext>
                </a:extLst>
              </a:tr>
              <a:tr h="63442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Condensing LPG Hot Water Heater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95%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1663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1580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$115.68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84234161"/>
                  </a:ext>
                </a:extLst>
              </a:tr>
              <a:tr h="63442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Electric On Demand Water Heater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100%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1580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1580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$166.73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26170661"/>
                  </a:ext>
                </a:extLst>
              </a:tr>
              <a:tr h="43016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 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13797545"/>
                  </a:ext>
                </a:extLst>
              </a:tr>
              <a:tr h="63442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Best Standard LPG Hot Water Heater 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85%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2257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1918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$238.19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95983889"/>
                  </a:ext>
                </a:extLst>
              </a:tr>
              <a:tr h="63442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Worst Condensing LPG Hot Water Heater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90%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2131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1918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$224.95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77080521"/>
                  </a:ext>
                </a:extLst>
              </a:tr>
              <a:tr h="63442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Electric On Demand Water heater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100%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1918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1918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$202.46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3640552"/>
                  </a:ext>
                </a:extLst>
              </a:tr>
            </a:tbl>
          </a:graphicData>
        </a:graphic>
      </p:graphicFrame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78C1FC-04BD-4693-8080-32C7284D95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8590" y="5977783"/>
            <a:ext cx="8085817" cy="779348"/>
          </a:xfrm>
        </p:spPr>
        <p:txBody>
          <a:bodyPr/>
          <a:lstStyle/>
          <a:p>
            <a:r>
              <a:rPr lang="en-US" dirty="0"/>
              <a:t>We will review the calculations in another session</a:t>
            </a:r>
          </a:p>
        </p:txBody>
      </p:sp>
    </p:spTree>
    <p:extLst>
      <p:ext uri="{BB962C8B-B14F-4D97-AF65-F5344CB8AC3E}">
        <p14:creationId xmlns:p14="http://schemas.microsoft.com/office/powerpoint/2010/main" val="16094780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A95B6-026B-4014-8EC6-691BB0738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Cooking Efficiency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C05B3-94F0-43E3-9276-F4170B5BF3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6541302"/>
            <a:ext cx="9029860" cy="309585"/>
          </a:xfrm>
        </p:spPr>
        <p:txBody>
          <a:bodyPr/>
          <a:lstStyle/>
          <a:p>
            <a:r>
              <a:rPr lang="en-US" sz="1400" dirty="0"/>
              <a:t>https://www.aceee.org/files/proceedings/2014/data/papers/9-702.pdf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C58DC4-D77D-4A2C-906C-C1F6C795074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340300-FAE7-4417-BCCD-388D7CAF6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0437"/>
            <a:ext cx="9144000" cy="32670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B4ACC9-CFBF-437F-AC8C-A3780E89C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23614"/>
            <a:ext cx="9144000" cy="311941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0867E43-5D5A-4F21-AA7B-89DE3252E643}"/>
              </a:ext>
            </a:extLst>
          </p:cNvPr>
          <p:cNvSpPr/>
          <p:nvPr/>
        </p:nvSpPr>
        <p:spPr>
          <a:xfrm>
            <a:off x="1528762" y="3972191"/>
            <a:ext cx="1828800" cy="55547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535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5045E-7611-484A-95A7-9F4491D5E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8816" y="41954"/>
            <a:ext cx="5306297" cy="675204"/>
          </a:xfrm>
        </p:spPr>
        <p:txBody>
          <a:bodyPr/>
          <a:lstStyle/>
          <a:p>
            <a:r>
              <a:rPr lang="en-US" dirty="0"/>
              <a:t>Advanced Concept: System Thinking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693B4-F6B5-4651-B110-C06535D895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0257" y="3393138"/>
            <a:ext cx="8296632" cy="3323856"/>
          </a:xfrm>
        </p:spPr>
        <p:txBody>
          <a:bodyPr/>
          <a:lstStyle/>
          <a:p>
            <a:r>
              <a:rPr lang="en-US" dirty="0"/>
              <a:t>No magic, basic accounting</a:t>
            </a:r>
          </a:p>
          <a:p>
            <a:r>
              <a:rPr lang="en-US" dirty="0"/>
              <a:t>Tracking all energy use is important</a:t>
            </a:r>
          </a:p>
          <a:p>
            <a:r>
              <a:rPr lang="en-US" dirty="0"/>
              <a:t>Common comparisons are required</a:t>
            </a:r>
          </a:p>
          <a:p>
            <a:pPr lvl="1"/>
            <a:r>
              <a:rPr lang="en-US" dirty="0"/>
              <a:t>Same energy units</a:t>
            </a:r>
          </a:p>
          <a:p>
            <a:pPr lvl="1"/>
            <a:r>
              <a:rPr lang="en-US" dirty="0"/>
              <a:t>Dollars</a:t>
            </a:r>
          </a:p>
          <a:p>
            <a:r>
              <a:rPr lang="en-US" dirty="0"/>
              <a:t>Electricity in </a:t>
            </a:r>
            <a:r>
              <a:rPr lang="en-US" dirty="0" err="1"/>
              <a:t>kWhrs</a:t>
            </a:r>
            <a:r>
              <a:rPr lang="en-US" dirty="0"/>
              <a:t>, Joules</a:t>
            </a:r>
          </a:p>
          <a:p>
            <a:r>
              <a:rPr lang="en-US" dirty="0"/>
              <a:t>Fuel in? pounds, liters, barrels, cubic meters &amp; feet etc.</a:t>
            </a:r>
          </a:p>
        </p:txBody>
      </p:sp>
      <p:pic>
        <p:nvPicPr>
          <p:cNvPr id="6" name="Graphic 5" descr="House outline">
            <a:extLst>
              <a:ext uri="{FF2B5EF4-FFF2-40B4-BE49-F238E27FC236}">
                <a16:creationId xmlns:a16="http://schemas.microsoft.com/office/drawing/2014/main" id="{9610607B-3A72-4DBF-AF47-9369E58A5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89597" y="1288278"/>
            <a:ext cx="1993306" cy="19933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B45DBB-3021-45E6-BB13-8BE57CEC108B}"/>
              </a:ext>
            </a:extLst>
          </p:cNvPr>
          <p:cNvSpPr/>
          <p:nvPr/>
        </p:nvSpPr>
        <p:spPr>
          <a:xfrm>
            <a:off x="3289597" y="1288278"/>
            <a:ext cx="1993306" cy="2140722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 descr="Arrow Right with solid fill">
            <a:extLst>
              <a:ext uri="{FF2B5EF4-FFF2-40B4-BE49-F238E27FC236}">
                <a16:creationId xmlns:a16="http://schemas.microsoft.com/office/drawing/2014/main" id="{8DA1BA46-637E-4C13-BE29-29101E9A28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75197" y="1147271"/>
            <a:ext cx="914400" cy="914400"/>
          </a:xfrm>
          <a:prstGeom prst="rect">
            <a:avLst/>
          </a:prstGeom>
        </p:spPr>
      </p:pic>
      <p:pic>
        <p:nvPicPr>
          <p:cNvPr id="10" name="Graphic 9" descr="Arrow Right with solid fill">
            <a:extLst>
              <a:ext uri="{FF2B5EF4-FFF2-40B4-BE49-F238E27FC236}">
                <a16:creationId xmlns:a16="http://schemas.microsoft.com/office/drawing/2014/main" id="{786DD01C-BAFC-498F-8E7A-2C2AC92AB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75197" y="1689473"/>
            <a:ext cx="914400" cy="914400"/>
          </a:xfrm>
          <a:prstGeom prst="rect">
            <a:avLst/>
          </a:prstGeom>
        </p:spPr>
      </p:pic>
      <p:pic>
        <p:nvPicPr>
          <p:cNvPr id="11" name="Graphic 10" descr="Arrow Right with solid fill">
            <a:extLst>
              <a:ext uri="{FF2B5EF4-FFF2-40B4-BE49-F238E27FC236}">
                <a16:creationId xmlns:a16="http://schemas.microsoft.com/office/drawing/2014/main" id="{8EE6942A-C4EB-48D3-BBEF-DF26083352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75197" y="2309269"/>
            <a:ext cx="914400" cy="914400"/>
          </a:xfrm>
          <a:prstGeom prst="rect">
            <a:avLst/>
          </a:prstGeom>
        </p:spPr>
      </p:pic>
      <p:pic>
        <p:nvPicPr>
          <p:cNvPr id="12" name="Graphic 11" descr="Arrow Right with solid fill">
            <a:extLst>
              <a:ext uri="{FF2B5EF4-FFF2-40B4-BE49-F238E27FC236}">
                <a16:creationId xmlns:a16="http://schemas.microsoft.com/office/drawing/2014/main" id="{0BBC5213-18FC-4864-937D-3E1B050CD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4203997" y="775073"/>
            <a:ext cx="914400" cy="914400"/>
          </a:xfrm>
          <a:prstGeom prst="rect">
            <a:avLst/>
          </a:prstGeom>
        </p:spPr>
      </p:pic>
      <p:pic>
        <p:nvPicPr>
          <p:cNvPr id="13" name="Graphic 12" descr="Arrow Right with solid fill">
            <a:extLst>
              <a:ext uri="{FF2B5EF4-FFF2-40B4-BE49-F238E27FC236}">
                <a16:creationId xmlns:a16="http://schemas.microsoft.com/office/drawing/2014/main" id="{1AD69E4F-59F4-4879-84C0-042C8C1C41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82903" y="1852069"/>
            <a:ext cx="914400" cy="914400"/>
          </a:xfrm>
          <a:prstGeom prst="rect">
            <a:avLst/>
          </a:prstGeom>
        </p:spPr>
      </p:pic>
      <p:pic>
        <p:nvPicPr>
          <p:cNvPr id="14" name="Graphic 13" descr="Arrow Right with solid fill">
            <a:extLst>
              <a:ext uri="{FF2B5EF4-FFF2-40B4-BE49-F238E27FC236}">
                <a16:creationId xmlns:a16="http://schemas.microsoft.com/office/drawing/2014/main" id="{906CB5D9-8A6E-4723-82E8-7DFF9E8B50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82903" y="2415860"/>
            <a:ext cx="914400" cy="914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3C116C5-72DC-43C8-94B6-ABC8F571C359}"/>
              </a:ext>
            </a:extLst>
          </p:cNvPr>
          <p:cNvSpPr txBox="1"/>
          <p:nvPr/>
        </p:nvSpPr>
        <p:spPr>
          <a:xfrm>
            <a:off x="799298" y="825353"/>
            <a:ext cx="17150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chemeClr val="bg1"/>
                </a:solidFill>
              </a:rPr>
              <a:t>Inputs:</a:t>
            </a:r>
          </a:p>
          <a:p>
            <a:r>
              <a:rPr lang="en-US" sz="2400" dirty="0">
                <a:solidFill>
                  <a:schemeClr val="bg1"/>
                </a:solidFill>
              </a:rPr>
              <a:t>Fuel</a:t>
            </a:r>
          </a:p>
          <a:p>
            <a:r>
              <a:rPr lang="en-US" sz="2400" dirty="0">
                <a:solidFill>
                  <a:schemeClr val="bg1"/>
                </a:solidFill>
              </a:rPr>
              <a:t>Electricity</a:t>
            </a:r>
          </a:p>
          <a:p>
            <a:r>
              <a:rPr lang="en-US" sz="2400" dirty="0">
                <a:solidFill>
                  <a:schemeClr val="bg1"/>
                </a:solidFill>
              </a:rPr>
              <a:t>Sunshine</a:t>
            </a:r>
          </a:p>
          <a:p>
            <a:r>
              <a:rPr lang="en-US" sz="2400" dirty="0">
                <a:solidFill>
                  <a:schemeClr val="bg1"/>
                </a:solidFill>
              </a:rPr>
              <a:t>Food</a:t>
            </a:r>
          </a:p>
          <a:p>
            <a:r>
              <a:rPr lang="en-US" sz="2400" dirty="0">
                <a:solidFill>
                  <a:schemeClr val="bg1"/>
                </a:solidFill>
              </a:rPr>
              <a:t>Water</a:t>
            </a:r>
          </a:p>
          <a:p>
            <a:r>
              <a:rPr lang="en-US" sz="2400" dirty="0">
                <a:solidFill>
                  <a:schemeClr val="bg1"/>
                </a:solidFill>
              </a:rPr>
              <a:t>Air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290414-0B14-4152-A035-F0B618433812}"/>
              </a:ext>
            </a:extLst>
          </p:cNvPr>
          <p:cNvSpPr txBox="1"/>
          <p:nvPr/>
        </p:nvSpPr>
        <p:spPr>
          <a:xfrm>
            <a:off x="5454887" y="775073"/>
            <a:ext cx="28898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u="sng" dirty="0">
                <a:solidFill>
                  <a:schemeClr val="bg1"/>
                </a:solidFill>
              </a:rPr>
              <a:t>Outputs: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</a:rPr>
              <a:t>Combustion products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</a:rPr>
              <a:t>Reflected Sunshine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</a:rPr>
              <a:t>Heat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</a:rPr>
              <a:t>Waste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</a:rPr>
              <a:t>Air</a:t>
            </a:r>
          </a:p>
          <a:p>
            <a:pPr algn="r"/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784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062FA-C5EA-4720-8E8B-D0103D3FC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Cooking Fuel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BA0E4-EF76-4703-B569-B216ECA0FA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6284" y="1619428"/>
            <a:ext cx="8571432" cy="4769057"/>
          </a:xfrm>
        </p:spPr>
        <p:txBody>
          <a:bodyPr/>
          <a:lstStyle/>
          <a:p>
            <a:r>
              <a:rPr lang="en-US" dirty="0"/>
              <a:t>LPG Cooking Efficiency</a:t>
            </a:r>
          </a:p>
          <a:p>
            <a:r>
              <a:rPr lang="en-US" dirty="0"/>
              <a:t>From earlier, 100 </a:t>
            </a:r>
            <a:r>
              <a:rPr lang="en-US" dirty="0" err="1"/>
              <a:t>lbs</a:t>
            </a:r>
            <a:r>
              <a:rPr lang="en-US" dirty="0"/>
              <a:t> of LPG</a:t>
            </a:r>
          </a:p>
          <a:p>
            <a:pPr lvl="1"/>
            <a:r>
              <a:rPr lang="en-US" dirty="0"/>
              <a:t>2238 MJ</a:t>
            </a:r>
          </a:p>
          <a:p>
            <a:pPr lvl="1"/>
            <a:r>
              <a:rPr lang="en-US" dirty="0"/>
              <a:t>$BZ 157</a:t>
            </a:r>
          </a:p>
          <a:p>
            <a:r>
              <a:rPr lang="en-US" dirty="0"/>
              <a:t>Gas Cooker efficiency = </a:t>
            </a:r>
            <a:r>
              <a:rPr lang="en-US" sz="3600" dirty="0"/>
              <a:t>30%</a:t>
            </a:r>
          </a:p>
          <a:p>
            <a:r>
              <a:rPr lang="en-US" dirty="0"/>
              <a:t>Energy to Food = Efficiency x Energy to Device</a:t>
            </a:r>
          </a:p>
          <a:p>
            <a:r>
              <a:rPr lang="en-US" dirty="0"/>
              <a:t>Energy to Food = 0.30 x 2238 MJ = 671.4 MJ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11E685-F97A-4399-BB3E-0A0A9AB5B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731" y="162370"/>
            <a:ext cx="3885488" cy="291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6725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E0EB0-9D6D-411F-BD2A-CCD31AEA0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Electric Stove Comparison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336288-E287-4D61-A063-9D7D548C6F4B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216956" y="746076"/>
                <a:ext cx="8927044" cy="4986070"/>
              </a:xfrm>
            </p:spPr>
            <p:txBody>
              <a:bodyPr/>
              <a:lstStyle/>
              <a:p>
                <a:r>
                  <a:rPr lang="en-US" dirty="0"/>
                  <a:t>Gas Cooker Energy to Food = 0.30 x 2238 MJ = 671.4 MJ</a:t>
                </a:r>
              </a:p>
              <a:p>
                <a:pPr lvl="1"/>
                <a:r>
                  <a:rPr lang="en-US" dirty="0"/>
                  <a:t>Convert to </a:t>
                </a:r>
                <a:r>
                  <a:rPr lang="en-US" dirty="0" err="1"/>
                  <a:t>kWhr</a:t>
                </a:r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Energy to Food = 671.4 MJ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𝑘𝑊h𝑟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3.6 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𝑀𝐽</m:t>
                        </m:r>
                      </m:den>
                    </m:f>
                  </m:oMath>
                </a14:m>
                <a:r>
                  <a:rPr lang="en-US" dirty="0"/>
                  <a:t> = 186.5 </a:t>
                </a:r>
                <a:r>
                  <a:rPr lang="en-US" dirty="0" err="1"/>
                  <a:t>kWhr</a:t>
                </a:r>
                <a:endParaRPr lang="en-US" dirty="0"/>
              </a:p>
              <a:p>
                <a:r>
                  <a:rPr lang="en-US" dirty="0"/>
                  <a:t>Energy to Food = Efficiency x Energy to Device</a:t>
                </a:r>
              </a:p>
              <a:p>
                <a:pPr lvl="1"/>
                <a:r>
                  <a:rPr lang="en-US" dirty="0"/>
                  <a:t>Rearrange to determine input Energy:</a:t>
                </a:r>
              </a:p>
              <a:p>
                <a:pPr lvl="1"/>
                <a:r>
                  <a:rPr lang="en-US" dirty="0"/>
                  <a:t>Energy to Device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𝐸𝑛𝑒𝑟𝑔𝑦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𝑡𝑜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𝐹𝑜𝑜𝑑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𝐸𝑓𝑓𝑖𝑐𝑖𝑒𝑛𝑐𝑦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Energy to Device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𝐸𝑛𝑒𝑟𝑔𝑦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𝑡𝑜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𝐹𝑜𝑜𝑑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𝐸𝑓𝑓𝑖𝑐𝑖𝑒𝑛𝑐𝑦</m:t>
                        </m:r>
                      </m:den>
                    </m:f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186.5 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𝑘𝑊h𝑟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0.42</m:t>
                        </m:r>
                      </m:den>
                    </m:f>
                  </m:oMath>
                </a14:m>
                <a:r>
                  <a:rPr lang="en-US" dirty="0"/>
                  <a:t> = 440.0 </a:t>
                </a:r>
                <a:r>
                  <a:rPr lang="en-US" dirty="0" err="1"/>
                  <a:t>kWHr</a:t>
                </a:r>
                <a:endParaRPr lang="en-US" dirty="0"/>
              </a:p>
              <a:p>
                <a:r>
                  <a:rPr lang="en-US" dirty="0"/>
                  <a:t>Cost = 440 </a:t>
                </a:r>
                <a:r>
                  <a:rPr lang="en-US" dirty="0" err="1"/>
                  <a:t>kWHr</a:t>
                </a:r>
                <a:r>
                  <a:rPr lang="en-US" dirty="0"/>
                  <a:t> x 0.38 $BZ/</a:t>
                </a:r>
                <a:r>
                  <a:rPr lang="en-US" dirty="0" err="1"/>
                  <a:t>kWHr</a:t>
                </a:r>
                <a:r>
                  <a:rPr lang="en-US" dirty="0"/>
                  <a:t> = $BZ 167.20</a:t>
                </a:r>
              </a:p>
              <a:p>
                <a:pPr lvl="1"/>
                <a:r>
                  <a:rPr lang="en-US" dirty="0"/>
                  <a:t>Greater than $BZ 157.00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336288-E287-4D61-A063-9D7D548C6F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16956" y="746076"/>
                <a:ext cx="8927044" cy="4986070"/>
              </a:xfrm>
              <a:blipFill>
                <a:blip r:embed="rId2"/>
                <a:stretch>
                  <a:fillRect l="-1161" t="-11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46" name="Picture 2" descr="Coil Element Not Glowing Like Before - Electric Range - Product Help | Amana">
            <a:extLst>
              <a:ext uri="{FF2B5EF4-FFF2-40B4-BE49-F238E27FC236}">
                <a16:creationId xmlns:a16="http://schemas.microsoft.com/office/drawing/2014/main" id="{3A830466-DD92-4406-B26F-B10C78E3CC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6" b="12688"/>
          <a:stretch/>
        </p:blipFill>
        <p:spPr bwMode="auto">
          <a:xfrm>
            <a:off x="6494804" y="5057670"/>
            <a:ext cx="2432240" cy="158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9835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E0EB0-9D6D-411F-BD2A-CCD31AEA0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89" y="70872"/>
            <a:ext cx="4628509" cy="675204"/>
          </a:xfrm>
        </p:spPr>
        <p:txBody>
          <a:bodyPr/>
          <a:lstStyle/>
          <a:p>
            <a:r>
              <a:rPr lang="en-US" dirty="0"/>
              <a:t>Electric Induction Comparison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336288-E287-4D61-A063-9D7D548C6F4B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216956" y="1705086"/>
                <a:ext cx="8927044" cy="4986070"/>
              </a:xfrm>
            </p:spPr>
            <p:txBody>
              <a:bodyPr/>
              <a:lstStyle/>
              <a:p>
                <a:r>
                  <a:rPr lang="en-US" dirty="0"/>
                  <a:t>Energy to Food = 0.30 x 2238 MJ = 671.4 MJ</a:t>
                </a:r>
              </a:p>
              <a:p>
                <a:pPr lvl="1"/>
                <a:r>
                  <a:rPr lang="en-US" dirty="0"/>
                  <a:t>Convert to </a:t>
                </a:r>
                <a:r>
                  <a:rPr lang="en-US" dirty="0" err="1"/>
                  <a:t>kWhr</a:t>
                </a:r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Energy to Food = 671.4 MJ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𝑘𝑊h𝑟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3.6 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𝑀𝐽</m:t>
                        </m:r>
                      </m:den>
                    </m:f>
                  </m:oMath>
                </a14:m>
                <a:r>
                  <a:rPr lang="en-US" dirty="0"/>
                  <a:t> = 186.5 </a:t>
                </a:r>
                <a:r>
                  <a:rPr lang="en-US" dirty="0" err="1"/>
                  <a:t>kWhr</a:t>
                </a:r>
                <a:endParaRPr lang="en-US" dirty="0"/>
              </a:p>
              <a:p>
                <a:r>
                  <a:rPr lang="en-US" dirty="0"/>
                  <a:t>Energy to Food = Efficiency x Energy to Device</a:t>
                </a:r>
              </a:p>
              <a:p>
                <a:pPr lvl="1"/>
                <a:r>
                  <a:rPr lang="en-US" dirty="0"/>
                  <a:t>Rearrange to determine Energy to device:</a:t>
                </a:r>
              </a:p>
              <a:p>
                <a:pPr lvl="1"/>
                <a:r>
                  <a:rPr lang="en-US" dirty="0"/>
                  <a:t>Energy to device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𝐸𝑛𝑒𝑟𝑔𝑦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𝑡𝑜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𝐹𝑜𝑜𝑑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𝐸𝑓𝑓𝑖𝑐𝑖𝑒𝑛𝑐𝑦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Energy to device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𝐸𝑛𝑒𝑟𝑔𝑦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𝑡𝑜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𝐹𝑜𝑜𝑑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𝐸𝑓𝑓𝑖𝑐𝑖𝑒𝑛𝑐𝑦</m:t>
                        </m:r>
                      </m:den>
                    </m:f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186.5 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𝑘𝑊h𝑟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0.76</m:t>
                        </m:r>
                      </m:den>
                    </m:f>
                  </m:oMath>
                </a14:m>
                <a:r>
                  <a:rPr lang="en-US" dirty="0"/>
                  <a:t> = 245.4 </a:t>
                </a:r>
                <a:r>
                  <a:rPr lang="en-US" dirty="0" err="1"/>
                  <a:t>kWHr</a:t>
                </a:r>
                <a:endParaRPr lang="en-US" dirty="0"/>
              </a:p>
              <a:p>
                <a:r>
                  <a:rPr lang="en-US" dirty="0"/>
                  <a:t>Cost = 245.4 </a:t>
                </a:r>
                <a:r>
                  <a:rPr lang="en-US" dirty="0" err="1"/>
                  <a:t>kWHr</a:t>
                </a:r>
                <a:r>
                  <a:rPr lang="en-US" dirty="0"/>
                  <a:t> x 0.38 $BZ/</a:t>
                </a:r>
                <a:r>
                  <a:rPr lang="en-US" dirty="0" err="1"/>
                  <a:t>kWHr</a:t>
                </a:r>
                <a:r>
                  <a:rPr lang="en-US" dirty="0"/>
                  <a:t> = $BZ 93.25</a:t>
                </a:r>
              </a:p>
              <a:p>
                <a:pPr lvl="1"/>
                <a:r>
                  <a:rPr lang="en-US" dirty="0"/>
                  <a:t>Less than $BZ 157.00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336288-E287-4D61-A063-9D7D548C6F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16956" y="1705086"/>
                <a:ext cx="8927044" cy="4986070"/>
              </a:xfrm>
              <a:blipFill>
                <a:blip r:embed="rId2"/>
                <a:stretch>
                  <a:fillRect l="-1161" t="-1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0" name="Picture 2" descr="The 3 Best Portable Induction Cooktops 2022 | Reviews by Wirecutter">
            <a:extLst>
              <a:ext uri="{FF2B5EF4-FFF2-40B4-BE49-F238E27FC236}">
                <a16:creationId xmlns:a16="http://schemas.microsoft.com/office/drawing/2014/main" id="{C79C0780-B217-42B4-87A7-84466BD74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25" y="166844"/>
            <a:ext cx="30289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4659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11005-6BE7-4713-9101-B1702B555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66C80-9763-4147-BB54-CA22057B49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2191" y="850708"/>
            <a:ext cx="8708163" cy="5396268"/>
          </a:xfrm>
        </p:spPr>
        <p:txBody>
          <a:bodyPr/>
          <a:lstStyle/>
          <a:p>
            <a:r>
              <a:rPr lang="en-US" dirty="0"/>
              <a:t>Different fuels have different energy content</a:t>
            </a:r>
          </a:p>
          <a:p>
            <a:pPr lvl="1"/>
            <a:r>
              <a:rPr lang="en-US" dirty="0"/>
              <a:t>Electricity</a:t>
            </a:r>
          </a:p>
          <a:p>
            <a:pPr lvl="1"/>
            <a:r>
              <a:rPr lang="en-US" dirty="0"/>
              <a:t>LPG</a:t>
            </a:r>
          </a:p>
          <a:p>
            <a:r>
              <a:rPr lang="en-US" dirty="0"/>
              <a:t>Different devices use energy differently</a:t>
            </a:r>
          </a:p>
          <a:p>
            <a:pPr lvl="1"/>
            <a:r>
              <a:rPr lang="en-US" dirty="0"/>
              <a:t>Efficiencies vary</a:t>
            </a:r>
          </a:p>
          <a:p>
            <a:pPr lvl="1"/>
            <a:r>
              <a:rPr lang="en-US" dirty="0"/>
              <a:t>Consider the final energy use</a:t>
            </a:r>
          </a:p>
          <a:p>
            <a:pPr lvl="1"/>
            <a:r>
              <a:rPr lang="en-US" dirty="0"/>
              <a:t>Both affect cost of the activity</a:t>
            </a:r>
          </a:p>
          <a:p>
            <a:r>
              <a:rPr lang="en-US" dirty="0"/>
              <a:t>LPG Cooking: $BZ 157 for 671.4 MJ of food cooking.</a:t>
            </a:r>
          </a:p>
          <a:p>
            <a:r>
              <a:rPr lang="en-US" dirty="0"/>
              <a:t>Electric stove element: $BZ 167.20 for the same amount of cooked food energy (186.5 </a:t>
            </a:r>
            <a:r>
              <a:rPr lang="en-US" dirty="0" err="1"/>
              <a:t>kWhr</a:t>
            </a:r>
            <a:r>
              <a:rPr lang="en-US" dirty="0"/>
              <a:t>)</a:t>
            </a:r>
          </a:p>
          <a:p>
            <a:r>
              <a:rPr lang="en-US" dirty="0"/>
              <a:t>Induction Cooker: $BZ 93.25 for 671.4 MJ of food Cooking.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2518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BB8C8-C66D-4502-844E-C412F5AC2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Renewables and Fuels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AE246B-98F5-4125-8077-348480032F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804" y="1021623"/>
            <a:ext cx="8621371" cy="5490272"/>
          </a:xfrm>
        </p:spPr>
        <p:txBody>
          <a:bodyPr/>
          <a:lstStyle/>
          <a:p>
            <a:r>
              <a:rPr lang="en-US" dirty="0"/>
              <a:t>We did not consider carbon emissions from LPG vs Electricity</a:t>
            </a:r>
          </a:p>
          <a:p>
            <a:r>
              <a:rPr lang="en-US" dirty="0"/>
              <a:t>Process is the same but includes the emissions factors for the source energy.  Stay tuned!</a:t>
            </a:r>
          </a:p>
          <a:p>
            <a:r>
              <a:rPr lang="en-US" dirty="0"/>
              <a:t>Electricity systems can increase their renewable content</a:t>
            </a:r>
          </a:p>
          <a:p>
            <a:pPr lvl="1"/>
            <a:r>
              <a:rPr lang="en-US" dirty="0"/>
              <a:t>Not so for fuels</a:t>
            </a:r>
          </a:p>
          <a:p>
            <a:r>
              <a:rPr lang="en-US" dirty="0"/>
              <a:t>Solar Water Heating </a:t>
            </a:r>
          </a:p>
          <a:p>
            <a:pPr lvl="1"/>
            <a:r>
              <a:rPr lang="en-US" dirty="0"/>
              <a:t>compare purchase cost vs purchase cost of water heating equipment AND energy costs</a:t>
            </a:r>
          </a:p>
          <a:p>
            <a:pPr lvl="1"/>
            <a:r>
              <a:rPr lang="en-US" dirty="0"/>
              <a:t>Zero emissions</a:t>
            </a:r>
          </a:p>
          <a:p>
            <a:r>
              <a:rPr lang="en-US" dirty="0"/>
              <a:t>Solar PV for cooking, same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682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971C-23D5-4C5C-B036-2861C56C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70872"/>
            <a:ext cx="4137660" cy="675204"/>
          </a:xfrm>
        </p:spPr>
        <p:txBody>
          <a:bodyPr wrap="square" anchor="ctr">
            <a:normAutofit/>
          </a:bodyPr>
          <a:lstStyle/>
          <a:p>
            <a:r>
              <a:rPr lang="en-CA" dirty="0"/>
              <a:t>Questions and Feedback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5A35D95-4DD6-4893-9A55-C994D357E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60475" y="178381"/>
            <a:ext cx="2802330" cy="5588675"/>
          </a:xfrm>
        </p:spPr>
        <p:txBody>
          <a:bodyPr/>
          <a:lstStyle/>
          <a:p>
            <a:r>
              <a:rPr lang="en-US" dirty="0"/>
              <a:t>Any questions?</a:t>
            </a:r>
          </a:p>
          <a:p>
            <a:endParaRPr lang="en-US" dirty="0"/>
          </a:p>
          <a:p>
            <a:r>
              <a:rPr lang="en-US" dirty="0"/>
              <a:t>Comments, requests and feedback?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Thanks for your time today!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</a:t>
            </a:r>
          </a:p>
          <a:p>
            <a:endParaRPr lang="en-US" dirty="0"/>
          </a:p>
        </p:txBody>
      </p:sp>
      <p:pic>
        <p:nvPicPr>
          <p:cNvPr id="4" name="Picture 3" descr="Child covering face">
            <a:extLst>
              <a:ext uri="{FF2B5EF4-FFF2-40B4-BE49-F238E27FC236}">
                <a16:creationId xmlns:a16="http://schemas.microsoft.com/office/drawing/2014/main" id="{A5787472-6BD3-4D19-AEAF-D011F9E61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8325"/>
            <a:ext cx="4959765" cy="330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1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CBCA1-3A68-4B91-ACA9-57F2AC49B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Fossil Fuel Impacts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49E1F-BBE4-4B6D-9A32-679536AE06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0115" y="1025896"/>
            <a:ext cx="4223785" cy="4319498"/>
          </a:xfrm>
        </p:spPr>
        <p:txBody>
          <a:bodyPr/>
          <a:lstStyle/>
          <a:p>
            <a:r>
              <a:rPr lang="en-US" dirty="0"/>
              <a:t>Plentiful resource</a:t>
            </a:r>
          </a:p>
          <a:p>
            <a:r>
              <a:rPr lang="en-US" dirty="0"/>
              <a:t>Energy dense</a:t>
            </a:r>
          </a:p>
          <a:p>
            <a:r>
              <a:rPr lang="en-US" dirty="0"/>
              <a:t>Transportable</a:t>
            </a:r>
          </a:p>
          <a:p>
            <a:r>
              <a:rPr lang="en-US" dirty="0"/>
              <a:t>Geographically distributed</a:t>
            </a:r>
          </a:p>
          <a:p>
            <a:r>
              <a:rPr lang="en-US" dirty="0"/>
              <a:t>Combustion on a large scale is altering our climate</a:t>
            </a:r>
          </a:p>
          <a:p>
            <a:endParaRPr lang="en-US" dirty="0"/>
          </a:p>
          <a:p>
            <a:r>
              <a:rPr lang="en-US" dirty="0"/>
              <a:t>Prices?  </a:t>
            </a:r>
          </a:p>
          <a:p>
            <a:pPr lvl="1"/>
            <a:r>
              <a:rPr lang="en-US" dirty="0"/>
              <a:t>Volatile</a:t>
            </a:r>
          </a:p>
        </p:txBody>
      </p:sp>
      <p:pic>
        <p:nvPicPr>
          <p:cNvPr id="8" name="Graphic 7" descr="Smiling face with solid fill with solid fill">
            <a:extLst>
              <a:ext uri="{FF2B5EF4-FFF2-40B4-BE49-F238E27FC236}">
                <a16:creationId xmlns:a16="http://schemas.microsoft.com/office/drawing/2014/main" id="{B61991C1-8AC9-409A-8BDF-BD76CF5967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1181" y="1036477"/>
            <a:ext cx="528934" cy="528934"/>
          </a:xfrm>
          <a:prstGeom prst="rect">
            <a:avLst/>
          </a:prstGeom>
        </p:spPr>
      </p:pic>
      <p:pic>
        <p:nvPicPr>
          <p:cNvPr id="9" name="Graphic 8" descr="Smiling face with solid fill with solid fill">
            <a:extLst>
              <a:ext uri="{FF2B5EF4-FFF2-40B4-BE49-F238E27FC236}">
                <a16:creationId xmlns:a16="http://schemas.microsoft.com/office/drawing/2014/main" id="{AA1A3D1F-44B7-4413-B262-0209E5D9C1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1181" y="1481277"/>
            <a:ext cx="528934" cy="528934"/>
          </a:xfrm>
          <a:prstGeom prst="rect">
            <a:avLst/>
          </a:prstGeom>
        </p:spPr>
      </p:pic>
      <p:pic>
        <p:nvPicPr>
          <p:cNvPr id="10" name="Graphic 9" descr="Smiling face with solid fill with solid fill">
            <a:extLst>
              <a:ext uri="{FF2B5EF4-FFF2-40B4-BE49-F238E27FC236}">
                <a16:creationId xmlns:a16="http://schemas.microsoft.com/office/drawing/2014/main" id="{414C28C0-D526-4C9E-A14A-6BC41638CC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1181" y="1937821"/>
            <a:ext cx="528934" cy="528934"/>
          </a:xfrm>
          <a:prstGeom prst="rect">
            <a:avLst/>
          </a:prstGeom>
        </p:spPr>
      </p:pic>
      <p:pic>
        <p:nvPicPr>
          <p:cNvPr id="11" name="Graphic 10" descr="Smiling face with solid fill with solid fill">
            <a:extLst>
              <a:ext uri="{FF2B5EF4-FFF2-40B4-BE49-F238E27FC236}">
                <a16:creationId xmlns:a16="http://schemas.microsoft.com/office/drawing/2014/main" id="{EF0F3A3C-F43F-4D18-8020-723266187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1181" y="2443522"/>
            <a:ext cx="528934" cy="528934"/>
          </a:xfrm>
          <a:prstGeom prst="rect">
            <a:avLst/>
          </a:prstGeom>
        </p:spPr>
      </p:pic>
      <p:pic>
        <p:nvPicPr>
          <p:cNvPr id="14" name="Graphic 13" descr="Sad face with solid fill with solid fill">
            <a:extLst>
              <a:ext uri="{FF2B5EF4-FFF2-40B4-BE49-F238E27FC236}">
                <a16:creationId xmlns:a16="http://schemas.microsoft.com/office/drawing/2014/main" id="{097D8467-A0CC-443A-AE73-34F00AD29B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819" y="3087168"/>
            <a:ext cx="914400" cy="914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169B35-C3CD-48F2-98CA-7DA083883B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8185" y="145228"/>
            <a:ext cx="3857225" cy="4982250"/>
          </a:xfrm>
          <a:prstGeom prst="rect">
            <a:avLst/>
          </a:prstGeom>
        </p:spPr>
      </p:pic>
      <p:pic>
        <p:nvPicPr>
          <p:cNvPr id="19" name="Graphic 18" descr="Sad face with solid fill with solid fill">
            <a:extLst>
              <a:ext uri="{FF2B5EF4-FFF2-40B4-BE49-F238E27FC236}">
                <a16:creationId xmlns:a16="http://schemas.microsoft.com/office/drawing/2014/main" id="{BBA897B7-E20B-4AAA-9671-BC599FF457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819" y="4728647"/>
            <a:ext cx="914400" cy="9144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D76A789B-4BA9-4F83-806F-1E21EBEB892D}"/>
              </a:ext>
            </a:extLst>
          </p:cNvPr>
          <p:cNvSpPr/>
          <p:nvPr/>
        </p:nvSpPr>
        <p:spPr>
          <a:xfrm>
            <a:off x="6973369" y="3001710"/>
            <a:ext cx="965675" cy="42729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457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CBCA1-3A68-4B91-ACA9-57F2AC49B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Climate Change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25DE385-12F0-40DF-AFE0-30ED9FFB5A08}"/>
              </a:ext>
            </a:extLst>
          </p:cNvPr>
          <p:cNvSpPr txBox="1">
            <a:spLocks/>
          </p:cNvSpPr>
          <p:nvPr/>
        </p:nvSpPr>
        <p:spPr bwMode="auto">
          <a:xfrm>
            <a:off x="239282" y="761377"/>
            <a:ext cx="8597069" cy="594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21469" indent="-3214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62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96516" indent="-26789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7156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7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500188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288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88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35743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8606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14688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43313" indent="-214313" algn="l" defTabSz="85725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8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800 Gt of Extra CO2 and rising</a:t>
            </a:r>
          </a:p>
          <a:p>
            <a:r>
              <a:rPr lang="en-US" dirty="0"/>
              <a:t>800,000,000,000,000 kg</a:t>
            </a:r>
          </a:p>
          <a:p>
            <a:r>
              <a:rPr lang="en-US" dirty="0"/>
              <a:t>100,000 kg per person</a:t>
            </a:r>
          </a:p>
          <a:p>
            <a:r>
              <a:rPr lang="en-US" dirty="0"/>
              <a:t>38 m x 38 m x 38 m</a:t>
            </a:r>
          </a:p>
          <a:p>
            <a:pPr lvl="1"/>
            <a:r>
              <a:rPr lang="en-US" dirty="0"/>
              <a:t>Also a very small part of the</a:t>
            </a:r>
          </a:p>
          <a:p>
            <a:pPr marL="428625" lvl="1" indent="0">
              <a:buNone/>
            </a:pPr>
            <a:r>
              <a:rPr lang="en-US" dirty="0"/>
              <a:t>    atmosphere</a:t>
            </a:r>
          </a:p>
          <a:p>
            <a:r>
              <a:rPr lang="en-US" dirty="0"/>
              <a:t>Belize is a “net carbon sink” due to FOLU</a:t>
            </a:r>
          </a:p>
          <a:p>
            <a:pPr lvl="1"/>
            <a:r>
              <a:rPr lang="en-US" dirty="0"/>
              <a:t>Sink = drain, removal; FOLU = Forestry and Other Land Use</a:t>
            </a:r>
          </a:p>
          <a:p>
            <a:pPr lvl="1"/>
            <a:r>
              <a:rPr lang="en-US" dirty="0"/>
              <a:t>Energy is your dominant emission</a:t>
            </a:r>
          </a:p>
          <a:p>
            <a:pPr lvl="1"/>
            <a:r>
              <a:rPr lang="en-US" dirty="0"/>
              <a:t>Forests absorb and sequester much larger amounts of carbon</a:t>
            </a:r>
          </a:p>
          <a:p>
            <a:pPr lvl="1"/>
            <a:r>
              <a:rPr lang="en-US" dirty="0"/>
              <a:t>They always did, so the emissions remain a problem</a:t>
            </a:r>
          </a:p>
          <a:p>
            <a:pPr lvl="1"/>
            <a:r>
              <a:rPr lang="en-US" dirty="0"/>
              <a:t>Look after forests!</a:t>
            </a:r>
          </a:p>
          <a:p>
            <a:r>
              <a:rPr lang="en-US" sz="1200" dirty="0"/>
              <a:t>http://www.grisanik.com/blog/how-much-carbon-is-in-the-atmosphere/#:~:text=Furthermore%2C%20multiplying%20Earth's%20atmosphere%205.137,atmosphere%20is%20~3%2C208%20Gt%20CO2.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Underwater view of teeming tropical reef near tropical beach">
            <a:extLst>
              <a:ext uri="{FF2B5EF4-FFF2-40B4-BE49-F238E27FC236}">
                <a16:creationId xmlns:a16="http://schemas.microsoft.com/office/drawing/2014/main" id="{453569C0-9BBC-4436-87D1-76139576F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569" y="149551"/>
            <a:ext cx="3760150" cy="299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18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74A38-CEF7-4498-9466-1348DF5EF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784" y="6520716"/>
            <a:ext cx="4816518" cy="419781"/>
          </a:xfrm>
        </p:spPr>
        <p:txBody>
          <a:bodyPr/>
          <a:lstStyle/>
          <a:p>
            <a:r>
              <a:rPr lang="en-US" sz="2000" dirty="0">
                <a:solidFill>
                  <a:srgbClr val="92D05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https://unfccc.int/documents/274001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72B0C5-C7B6-4AF2-8237-7453D4352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1255"/>
            <a:ext cx="9144000" cy="5556964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2069286-0D3B-474B-9817-18CAA68CC006}"/>
              </a:ext>
            </a:extLst>
          </p:cNvPr>
          <p:cNvSpPr/>
          <p:nvPr/>
        </p:nvSpPr>
        <p:spPr>
          <a:xfrm>
            <a:off x="8033047" y="3067941"/>
            <a:ext cx="965675" cy="42729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3E47FB0-0219-4AA4-B0F7-C89D086E641E}"/>
              </a:ext>
            </a:extLst>
          </p:cNvPr>
          <p:cNvSpPr/>
          <p:nvPr/>
        </p:nvSpPr>
        <p:spPr>
          <a:xfrm>
            <a:off x="8033047" y="2135025"/>
            <a:ext cx="965675" cy="42729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977039-975D-482F-8A20-FB253F707AC9}"/>
              </a:ext>
            </a:extLst>
          </p:cNvPr>
          <p:cNvSpPr txBox="1"/>
          <p:nvPr/>
        </p:nvSpPr>
        <p:spPr>
          <a:xfrm>
            <a:off x="0" y="127393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Belize’s First Biennial Update Report To The United Nations Framework Convention On Climate Change</a:t>
            </a:r>
          </a:p>
          <a:p>
            <a:r>
              <a:rPr lang="en-US" sz="1600" dirty="0"/>
              <a:t>- </a:t>
            </a:r>
            <a:r>
              <a:rPr lang="en-US" sz="1600" u="sng" dirty="0"/>
              <a:t>Various methods, estimates</a:t>
            </a:r>
          </a:p>
        </p:txBody>
      </p:sp>
    </p:spTree>
    <p:extLst>
      <p:ext uri="{BB962C8B-B14F-4D97-AF65-F5344CB8AC3E}">
        <p14:creationId xmlns:p14="http://schemas.microsoft.com/office/powerpoint/2010/main" val="2453793307"/>
      </p:ext>
    </p:extLst>
  </p:cSld>
  <p:clrMapOvr>
    <a:masterClrMapping/>
  </p:clrMapOvr>
</p:sld>
</file>

<file path=ppt/theme/theme1.xml><?xml version="1.0" encoding="utf-8"?>
<a:theme xmlns:a="http://schemas.openxmlformats.org/drawingml/2006/main" name="IDB Belize Minimal Presentation - Design_ TEMPLAT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y template" id="{5B5A9EEE-5E55-4EF9-89C9-65D33258FE22}" vid="{7483052C-6CA1-48FA-975E-243096064FA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B9AD875E6FA84899A62228A33F89F1" ma:contentTypeVersion="11" ma:contentTypeDescription="Create a new document." ma:contentTypeScope="" ma:versionID="eba69f26fbf24d2defc0f99a6372f80e">
  <xsd:schema xmlns:xsd="http://www.w3.org/2001/XMLSchema" xmlns:xs="http://www.w3.org/2001/XMLSchema" xmlns:p="http://schemas.microsoft.com/office/2006/metadata/properties" xmlns:ns2="ed7db459-c967-41b6-b7e8-c3b138df5ced" xmlns:ns3="d5b724f0-7298-4ca4-aad7-25a7ebf43672" targetNamespace="http://schemas.microsoft.com/office/2006/metadata/properties" ma:root="true" ma:fieldsID="dfc64a11ac43bc86923e9c6e3cb8d705" ns2:_="" ns3:_="">
    <xsd:import namespace="ed7db459-c967-41b6-b7e8-c3b138df5ced"/>
    <xsd:import namespace="d5b724f0-7298-4ca4-aad7-25a7ebf436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7db459-c967-41b6-b7e8-c3b138df5c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ae61f9b1-e23d-4f49-b3d7-56b991556c4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b724f0-7298-4ca4-aad7-25a7ebf43672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6ae3ea25-6abb-4321-b99c-6fca6e48ebd1}" ma:internalName="TaxCatchAll" ma:showField="CatchAllData" ma:web="d5b724f0-7298-4ca4-aad7-25a7ebf436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d7db459-c967-41b6-b7e8-c3b138df5ced">
      <Terms xmlns="http://schemas.microsoft.com/office/infopath/2007/PartnerControls"/>
    </lcf76f155ced4ddcb4097134ff3c332f>
    <TaxCatchAll xmlns="d5b724f0-7298-4ca4-aad7-25a7ebf43672" xsi:nil="true"/>
  </documentManagement>
</p:properties>
</file>

<file path=customXml/itemProps1.xml><?xml version="1.0" encoding="utf-8"?>
<ds:datastoreItem xmlns:ds="http://schemas.openxmlformats.org/officeDocument/2006/customXml" ds:itemID="{4E40E54D-FD07-4CE0-B39D-4B795DEEE774}"/>
</file>

<file path=customXml/itemProps2.xml><?xml version="1.0" encoding="utf-8"?>
<ds:datastoreItem xmlns:ds="http://schemas.openxmlformats.org/officeDocument/2006/customXml" ds:itemID="{BB07AA6A-79EC-4BA2-B0D4-5A8A1759235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84951A3-8628-4E4A-83F6-9A5215FC1F79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2b3f11d3-e06f-483e-85d2-fc50beb488a5"/>
    <ds:schemaRef ds:uri="1cbb6d17-cf84-4448-90bc-9c37ac7b8820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Beliz Background template</Template>
  <TotalTime>26104</TotalTime>
  <Words>3671</Words>
  <Application>Microsoft Office PowerPoint</Application>
  <PresentationFormat>On-screen Show (4:3)</PresentationFormat>
  <Paragraphs>679</Paragraphs>
  <Slides>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4" baseType="lpstr">
      <vt:lpstr>Arial</vt:lpstr>
      <vt:lpstr>Arial</vt:lpstr>
      <vt:lpstr>Britannic Bold</vt:lpstr>
      <vt:lpstr>Calibri</vt:lpstr>
      <vt:lpstr>Cambria Math</vt:lpstr>
      <vt:lpstr>Franklin Gothic Book</vt:lpstr>
      <vt:lpstr>Franklin Gothic Medium</vt:lpstr>
      <vt:lpstr>Google Sans</vt:lpstr>
      <vt:lpstr>IDB Belize Minimal Presentation - Design_ TEMPLATE</vt:lpstr>
      <vt:lpstr>PowerPoint Presentation</vt:lpstr>
      <vt:lpstr>For Today:</vt:lpstr>
      <vt:lpstr>Renewable Energy and Energy Efficiency </vt:lpstr>
      <vt:lpstr>Advanced Concept: System Thinking</vt:lpstr>
      <vt:lpstr>Advanced Concept: System Thinking</vt:lpstr>
      <vt:lpstr>Advanced Concept: System Thinking</vt:lpstr>
      <vt:lpstr>Fossil Fuel Impacts </vt:lpstr>
      <vt:lpstr>Climate Change</vt:lpstr>
      <vt:lpstr>https://unfccc.int/documents/274001 </vt:lpstr>
      <vt:lpstr>Notes</vt:lpstr>
      <vt:lpstr>Notes</vt:lpstr>
      <vt:lpstr>Questions and Discussion</vt:lpstr>
      <vt:lpstr>Fuel Energy Values &amp; Emission Factors</vt:lpstr>
      <vt:lpstr>Fuel Energy Values &amp; Emission Factors</vt:lpstr>
      <vt:lpstr>Fuel Energy Values &amp; Emission Factors</vt:lpstr>
      <vt:lpstr>Fuel Energy Values &amp; Emission Factors</vt:lpstr>
      <vt:lpstr>Fuel Energy Values &amp; Emission Factors</vt:lpstr>
      <vt:lpstr>Chemistry of Fuels</vt:lpstr>
      <vt:lpstr>Fuel Energy Values &amp; Emission Factors</vt:lpstr>
      <vt:lpstr>Fuel Energy Values &amp; Emission Factors</vt:lpstr>
      <vt:lpstr>Condensing Hot Water Heater</vt:lpstr>
      <vt:lpstr>Heat of Combustion</vt:lpstr>
      <vt:lpstr>HHV vs LHV</vt:lpstr>
      <vt:lpstr>Volumetric Heat of Combustion</vt:lpstr>
      <vt:lpstr>Fuel Density</vt:lpstr>
      <vt:lpstr>By Scott Dial - Own workData Source: Energy density, Lithium-ion battery, Public Domain, https://commons.wikimedia.org/w/index.php?curid=5551431</vt:lpstr>
      <vt:lpstr>PowerPoint Presentation</vt:lpstr>
      <vt:lpstr>LPG in Belize</vt:lpstr>
      <vt:lpstr>Stretch Break</vt:lpstr>
      <vt:lpstr>Algebra and Unit Conversions</vt:lpstr>
      <vt:lpstr>Why Algebra?</vt:lpstr>
      <vt:lpstr>Why Algebra?</vt:lpstr>
      <vt:lpstr>Identities</vt:lpstr>
      <vt:lpstr>Symmetry</vt:lpstr>
      <vt:lpstr>Commutative Rule</vt:lpstr>
      <vt:lpstr>Inverse of adding</vt:lpstr>
      <vt:lpstr>Two Rules for Equations</vt:lpstr>
      <vt:lpstr>Two rules for Equations</vt:lpstr>
      <vt:lpstr>The definition of division</vt:lpstr>
      <vt:lpstr>Algebra and Conversions</vt:lpstr>
      <vt:lpstr>Algebra and Conversions</vt:lpstr>
      <vt:lpstr>Algebra and Conversions</vt:lpstr>
      <vt:lpstr>LPG in Belize</vt:lpstr>
      <vt:lpstr>Detailed check from common reference</vt:lpstr>
      <vt:lpstr>Detailed check from common reference</vt:lpstr>
      <vt:lpstr>LPG in Belize</vt:lpstr>
      <vt:lpstr>LPG &amp; Electricity</vt:lpstr>
      <vt:lpstr>LPG &amp; Electricity</vt:lpstr>
      <vt:lpstr>Or use Excel</vt:lpstr>
      <vt:lpstr>LPG Example</vt:lpstr>
      <vt:lpstr>LPG Example</vt:lpstr>
      <vt:lpstr>LPG Example</vt:lpstr>
      <vt:lpstr>LPG Prices</vt:lpstr>
      <vt:lpstr>LP Gas Comparison to Electricity</vt:lpstr>
      <vt:lpstr>Efficiency and energy sources</vt:lpstr>
      <vt:lpstr>Use System Thinking</vt:lpstr>
      <vt:lpstr>Condensing Hot Water Heater</vt:lpstr>
      <vt:lpstr>Water Heater</vt:lpstr>
      <vt:lpstr>Cooking Efficiency</vt:lpstr>
      <vt:lpstr>Cooking Fuel Comparison</vt:lpstr>
      <vt:lpstr>Electric Stove Comparison</vt:lpstr>
      <vt:lpstr>Electric Induction Comparison</vt:lpstr>
      <vt:lpstr>Summary</vt:lpstr>
      <vt:lpstr>Renewables and Fuels</vt:lpstr>
      <vt:lpstr>Questions and Feedback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Wilkie,Gordon</dc:creator>
  <cp:lastModifiedBy>Li,Steven</cp:lastModifiedBy>
  <cp:revision>54</cp:revision>
  <cp:lastPrinted>2022-03-14T17:26:26Z</cp:lastPrinted>
  <dcterms:created xsi:type="dcterms:W3CDTF">2022-03-03T12:11:22Z</dcterms:created>
  <dcterms:modified xsi:type="dcterms:W3CDTF">2022-10-28T02:45:11Z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0x0101000CA75FC7B6BF7C498CD7B3EAD8D4130F</vt:lpwstr>
  </property>
</Properties>
</file>