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ucida Sans" panose="020B0602030504020204" pitchFamily="34" charset="0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OrshdDvmk7m7qw4Y5+/MbjX8c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Google Shape;44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  <a:defRPr sz="4800" b="1" cap="none">
                <a:solidFill>
                  <a:srgbClr val="EAD5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1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sz="4800" b="1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sz="2200" b="0">
                <a:solidFill>
                  <a:srgbClr val="F4DB8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lt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</p:sp>
      <p:sp>
        <p:nvSpPr>
          <p:cNvPr id="68" name="Google Shape;68;p52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 and Implementation of Pilot of a TVET Renewable Energy Course </a:t>
            </a:r>
            <a:endParaRPr lang="en-US" sz="21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DELIVERABLE #5 - TRAINING COURSES &amp; PROFESSIONAL DEVELOPMENT</a:t>
            </a:r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0" y="1079999"/>
            <a:ext cx="1984343" cy="6575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February 18/22 Training Session </a:t>
            </a:r>
            <a:endParaRPr lang="en-CA" sz="1200" dirty="0"/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539999"/>
            <a:ext cx="1572815" cy="108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044000"/>
            <a:ext cx="1816150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subTitle" idx="1"/>
          </p:nvPr>
        </p:nvSpPr>
        <p:spPr>
          <a:xfrm>
            <a:off x="-152400" y="83558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76" name="Google Shape;176;p10"/>
          <p:cNvSpPr txBox="1"/>
          <p:nvPr/>
        </p:nvSpPr>
        <p:spPr>
          <a:xfrm>
            <a:off x="531055" y="723900"/>
            <a:ext cx="7239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examples of the True RMS measuring meters.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0" descr="A picture containing text, electronics, me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008" t="30622" b="10672"/>
          <a:stretch/>
        </p:blipFill>
        <p:spPr>
          <a:xfrm rot="5400000">
            <a:off x="4752694" y="2457060"/>
            <a:ext cx="5107428" cy="258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 descr="A picture containing text, me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542" t="23339" b="6582"/>
          <a:stretch/>
        </p:blipFill>
        <p:spPr>
          <a:xfrm rot="5400000">
            <a:off x="-596450" y="2761513"/>
            <a:ext cx="5152952" cy="2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5715002" y="6417630"/>
            <a:ext cx="3001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Author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subTitle" idx="1"/>
          </p:nvPr>
        </p:nvSpPr>
        <p:spPr>
          <a:xfrm>
            <a:off x="-152400" y="254596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493541" y="998250"/>
            <a:ext cx="7239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of a clamp-on, this one is an F.W.Bell model CG-100A.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5715002" y="6417630"/>
            <a:ext cx="3001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Author</a:t>
            </a:r>
            <a:endParaRPr/>
          </a:p>
        </p:txBody>
      </p:sp>
      <p:pic>
        <p:nvPicPr>
          <p:cNvPr id="189" name="Google Shape;189;p11" descr="A picture containing 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0588" b="23529"/>
          <a:stretch/>
        </p:blipFill>
        <p:spPr>
          <a:xfrm>
            <a:off x="493541" y="2133600"/>
            <a:ext cx="7772400" cy="328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/>
          <p:nvPr/>
        </p:nvSpPr>
        <p:spPr>
          <a:xfrm>
            <a:off x="1295400" y="5719722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Amp clamp-on.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97" name="Google Shape;197;p12"/>
          <p:cNvSpPr txBox="1">
            <a:spLocks noGrp="1"/>
          </p:cNvSpPr>
          <p:nvPr>
            <p:ph type="subTitle" idx="1"/>
          </p:nvPr>
        </p:nvSpPr>
        <p:spPr>
          <a:xfrm>
            <a:off x="-152400" y="419100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98" name="Google Shape;198;p12"/>
          <p:cNvSpPr txBox="1"/>
          <p:nvPr/>
        </p:nvSpPr>
        <p:spPr>
          <a:xfrm>
            <a:off x="533400" y="1301780"/>
            <a:ext cx="7239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DC clamp-on Ammeters require a zeroing to calibrate the reading.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one has selectable range 10A or 100A.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volt output to multimeter.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5715002" y="6417630"/>
            <a:ext cx="3001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Author</a:t>
            </a:r>
            <a:endParaRPr/>
          </a:p>
        </p:txBody>
      </p:sp>
      <p:pic>
        <p:nvPicPr>
          <p:cNvPr id="200" name="Google Shape;200;p12" descr="A picture containing ground, bla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6288" b="20994"/>
          <a:stretch/>
        </p:blipFill>
        <p:spPr>
          <a:xfrm>
            <a:off x="1004454" y="3464083"/>
            <a:ext cx="7135091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"/>
          </p:nvPr>
        </p:nvSpPr>
        <p:spPr>
          <a:xfrm>
            <a:off x="-228600" y="209550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08" name="Google Shape;208;p13"/>
          <p:cNvSpPr txBox="1"/>
          <p:nvPr/>
        </p:nvSpPr>
        <p:spPr>
          <a:xfrm>
            <a:off x="522849" y="907016"/>
            <a:ext cx="7239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to DC voltage input on multimeter.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/>
          <p:cNvSpPr txBox="1"/>
          <p:nvPr/>
        </p:nvSpPr>
        <p:spPr>
          <a:xfrm>
            <a:off x="5715002" y="6417630"/>
            <a:ext cx="3001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Author</a:t>
            </a:r>
            <a:endParaRPr/>
          </a:p>
        </p:txBody>
      </p:sp>
      <p:pic>
        <p:nvPicPr>
          <p:cNvPr id="210" name="Google Shape;210;p13" descr="Graphical user interfac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7652" r="25631" b="11922"/>
          <a:stretch/>
        </p:blipFill>
        <p:spPr>
          <a:xfrm>
            <a:off x="1371601" y="1738013"/>
            <a:ext cx="4038600" cy="470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subTitle" idx="1"/>
          </p:nvPr>
        </p:nvSpPr>
        <p:spPr>
          <a:xfrm>
            <a:off x="-152400" y="71038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531055" y="723900"/>
            <a:ext cx="7239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of a clamp-on, this one is an Fluke i410. It is both a DC and an AC Ammeter.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also needs to be zeroed before use.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5715002" y="6417630"/>
            <a:ext cx="3001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Author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914400" y="6136445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Amp clamp-on. </a:t>
            </a:r>
            <a:endParaRPr/>
          </a:p>
        </p:txBody>
      </p:sp>
      <p:pic>
        <p:nvPicPr>
          <p:cNvPr id="221" name="Google Shape;221;p14" descr="A picture containing 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445" t="24813"/>
          <a:stretch/>
        </p:blipFill>
        <p:spPr>
          <a:xfrm>
            <a:off x="1524000" y="2133600"/>
            <a:ext cx="65532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"/>
          </p:nvPr>
        </p:nvSpPr>
        <p:spPr>
          <a:xfrm>
            <a:off x="-80889" y="352223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29" name="Google Shape;229;p15"/>
          <p:cNvSpPr txBox="1"/>
          <p:nvPr/>
        </p:nvSpPr>
        <p:spPr>
          <a:xfrm>
            <a:off x="603738" y="1104900"/>
            <a:ext cx="7239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of a clamp-on, this one is a Southwire.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 RMS is stated on the meter.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914400" y="6136445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Amp clamp-on. </a:t>
            </a:r>
            <a:endParaRPr/>
          </a:p>
        </p:txBody>
      </p:sp>
      <p:pic>
        <p:nvPicPr>
          <p:cNvPr id="231" name="Google Shape;2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778" y="2514600"/>
            <a:ext cx="7010400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/>
          <p:nvPr/>
        </p:nvSpPr>
        <p:spPr>
          <a:xfrm>
            <a:off x="4572000" y="6134099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subTitle" idx="1"/>
          </p:nvPr>
        </p:nvSpPr>
        <p:spPr>
          <a:xfrm>
            <a:off x="-228600" y="247650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512298" y="967770"/>
            <a:ext cx="7239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of a clamp-on, this one is a Truper.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 RMS is stated on the meter.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914400" y="6136445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600 Amp clamp-on. </a:t>
            </a:r>
            <a:endParaRPr/>
          </a:p>
        </p:txBody>
      </p:sp>
      <p:sp>
        <p:nvSpPr>
          <p:cNvPr id="242" name="Google Shape;242;p16"/>
          <p:cNvSpPr txBox="1"/>
          <p:nvPr/>
        </p:nvSpPr>
        <p:spPr>
          <a:xfrm>
            <a:off x="4572000" y="6134099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10" y="2133600"/>
            <a:ext cx="7835469" cy="397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152400" y="1905000"/>
            <a:ext cx="8229600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100000"/>
              <a:buFont typeface="Arial"/>
              <a:buNone/>
            </a:pPr>
            <a:r>
              <a:rPr lang="en-CA" sz="5300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295910" algn="l" rtl="0">
              <a:spcBef>
                <a:spcPts val="0"/>
              </a:spcBef>
              <a:spcAft>
                <a:spcPts val="0"/>
              </a:spcAft>
              <a:buSzPts val="182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57" name="Google Shape;257;p18"/>
          <p:cNvSpPr txBox="1">
            <a:spLocks noGrp="1"/>
          </p:cNvSpPr>
          <p:nvPr>
            <p:ph type="subTitle" idx="1"/>
          </p:nvPr>
        </p:nvSpPr>
        <p:spPr>
          <a:xfrm>
            <a:off x="-93785" y="39565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609600" y="1752600"/>
            <a:ext cx="58674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next major component is the charge controller.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charge controller is an electronic interface between the PV panel and the battery.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also be able to control the DC loads as well.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subTitle" idx="1"/>
          </p:nvPr>
        </p:nvSpPr>
        <p:spPr>
          <a:xfrm>
            <a:off x="-533400" y="184046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196362" y="882640"/>
            <a:ext cx="7772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particular charge controller is not mass produced.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will be the one used for training.</a:t>
            </a:r>
            <a:endParaRPr/>
          </a:p>
        </p:txBody>
      </p:sp>
      <p:pic>
        <p:nvPicPr>
          <p:cNvPr id="267" name="Google Shape;26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5046" y="2415116"/>
            <a:ext cx="51720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9"/>
          <p:cNvSpPr txBox="1"/>
          <p:nvPr/>
        </p:nvSpPr>
        <p:spPr>
          <a:xfrm>
            <a:off x="1509750" y="6450568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ubTitle" idx="1"/>
          </p:nvPr>
        </p:nvSpPr>
        <p:spPr>
          <a:xfrm>
            <a:off x="990600" y="1524000"/>
            <a:ext cx="64008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20"/>
              <a:buNone/>
            </a:pPr>
            <a:r>
              <a:rPr lang="en-CA" sz="4800">
                <a:latin typeface="Arial"/>
                <a:ea typeface="Arial"/>
                <a:cs typeface="Arial"/>
                <a:sym typeface="Arial"/>
              </a:rPr>
              <a:t>Basic Solar System</a:t>
            </a:r>
            <a:endParaRPr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SzPts val="3120"/>
              <a:buNone/>
            </a:pPr>
            <a:r>
              <a:rPr lang="en-CA" sz="4800">
                <a:latin typeface="Arial"/>
                <a:ea typeface="Arial"/>
                <a:cs typeface="Arial"/>
                <a:sym typeface="Arial"/>
              </a:rPr>
              <a:t>Off-Grid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75" name="Google Shape;275;p20"/>
          <p:cNvSpPr txBox="1">
            <a:spLocks noGrp="1"/>
          </p:cNvSpPr>
          <p:nvPr>
            <p:ph type="subTitle" idx="1"/>
          </p:nvPr>
        </p:nvSpPr>
        <p:spPr>
          <a:xfrm>
            <a:off x="-304800" y="597877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76" name="Google Shape;276;p20"/>
          <p:cNvSpPr txBox="1"/>
          <p:nvPr/>
        </p:nvSpPr>
        <p:spPr>
          <a:xfrm>
            <a:off x="482990" y="1828800"/>
            <a:ext cx="690840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 controllers take the energy from the PV panel and adjust the voltage going to the battery.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voltage range the charge controller can accept will be in the specifications.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it can feed to the battery and or load is also in the specifications.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83" name="Google Shape;283;p21"/>
          <p:cNvSpPr txBox="1">
            <a:spLocks noGrp="1"/>
          </p:cNvSpPr>
          <p:nvPr>
            <p:ph type="subTitle" idx="1"/>
          </p:nvPr>
        </p:nvSpPr>
        <p:spPr>
          <a:xfrm>
            <a:off x="-432800" y="153442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84" name="Google Shape;284;p21"/>
          <p:cNvSpPr txBox="1"/>
          <p:nvPr/>
        </p:nvSpPr>
        <p:spPr>
          <a:xfrm>
            <a:off x="196362" y="882640"/>
            <a:ext cx="58674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training will use this charge controller. It is designed for a 12 volt battery and it can charge at 10 Amps.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will explain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 of this model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training.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9973" y="2268894"/>
            <a:ext cx="51720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 txBox="1"/>
          <p:nvPr/>
        </p:nvSpPr>
        <p:spPr>
          <a:xfrm>
            <a:off x="4267200" y="6376821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1"/>
          </p:nvPr>
        </p:nvSpPr>
        <p:spPr>
          <a:xfrm>
            <a:off x="-381000" y="428479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196362" y="1410286"/>
            <a:ext cx="658543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selecting a charge controller there are a few options to consider.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 stages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Pulse Width Modulation (PWM)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MPPT (Maximum Power Point Tracking)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or indicators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subTitle" idx="1"/>
          </p:nvPr>
        </p:nvSpPr>
        <p:spPr>
          <a:xfrm>
            <a:off x="-228600" y="597877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381000" y="1828800"/>
            <a:ext cx="64770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charge controller for today’s training is a PWM type with 3 stage charging and has indicator lights.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charge controller is for Lead Acid batteries.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Acid batteries require three stages of charging.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4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subTitle" idx="1"/>
          </p:nvPr>
        </p:nvSpPr>
        <p:spPr>
          <a:xfrm>
            <a:off x="-262597" y="367519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10" name="Google Shape;310;p24"/>
          <p:cNvSpPr txBox="1"/>
          <p:nvPr/>
        </p:nvSpPr>
        <p:spPr>
          <a:xfrm>
            <a:off x="152400" y="1396219"/>
            <a:ext cx="7772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stages 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Bulk, where the charge controller puts the maximum amount of current into the battery until a maximum voltage is reached or a defined period of time has elapsed.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Absorb, where the voltage is maintained for a defined period of time to allow the battery to not over heat.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Float, where the battery is held at a lesser voltage until the start of the next day Bulk charge.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ubTitle" idx="1"/>
          </p:nvPr>
        </p:nvSpPr>
        <p:spPr>
          <a:xfrm>
            <a:off x="-304800" y="39565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18" name="Google Shape;318;p25"/>
          <p:cNvSpPr txBox="1"/>
          <p:nvPr/>
        </p:nvSpPr>
        <p:spPr>
          <a:xfrm>
            <a:off x="196362" y="2057400"/>
            <a:ext cx="751507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charge controls the current and voltage to the battery with PW.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duty cycle of the controlling device (MOSFET usually) changes to satisfy the condition of each stage of charging.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MPPT will be discussed at a later session.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6"/>
          <p:cNvSpPr txBox="1">
            <a:spLocks noGrp="1"/>
          </p:cNvSpPr>
          <p:nvPr>
            <p:ph type="title"/>
          </p:nvPr>
        </p:nvSpPr>
        <p:spPr>
          <a:xfrm>
            <a:off x="381000" y="1600200"/>
            <a:ext cx="8229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5300"/>
              <a:buFont typeface="Arial"/>
              <a:buNone/>
            </a:pPr>
            <a:r>
              <a:rPr lang="en-CA" sz="5300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subTitle" idx="1"/>
          </p:nvPr>
        </p:nvSpPr>
        <p:spPr>
          <a:xfrm>
            <a:off x="-152400" y="521677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425548" y="1676400"/>
            <a:ext cx="728589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battery used in this training session is of the Lead Acid type.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basic types of Lead Acid batteries.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Flooded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AGM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39" name="Google Shape;339;p28"/>
          <p:cNvSpPr txBox="1">
            <a:spLocks noGrp="1"/>
          </p:cNvSpPr>
          <p:nvPr>
            <p:ph type="subTitle" idx="1"/>
          </p:nvPr>
        </p:nvSpPr>
        <p:spPr>
          <a:xfrm>
            <a:off x="-304800" y="18610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40" name="Google Shape;340;p28"/>
          <p:cNvSpPr txBox="1"/>
          <p:nvPr/>
        </p:nvSpPr>
        <p:spPr>
          <a:xfrm>
            <a:off x="152400" y="1128346"/>
            <a:ext cx="670560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medium to hold the acid in suspension is distilled water.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gas is produced and needs to be vented.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battery needs to be held in the upright position only.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Equalization charging stage is required. (More on this in another session)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subTitle" idx="1"/>
          </p:nvPr>
        </p:nvSpPr>
        <p:spPr>
          <a:xfrm>
            <a:off x="-228600" y="443132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48" name="Google Shape;348;p29"/>
          <p:cNvSpPr txBox="1"/>
          <p:nvPr/>
        </p:nvSpPr>
        <p:spPr>
          <a:xfrm>
            <a:off x="314178" y="1485900"/>
            <a:ext cx="73914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Gel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classified as a Valve regulated VRLA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gel cell battery, the electrolyte does not flow like a normal liquid. The electrolyte has the consistency and appearance of petroleum jelly. 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discharge is less than a flooded type.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Equalization Charge required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-152400" y="349934"/>
            <a:ext cx="6400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533400" y="1652368"/>
            <a:ext cx="7239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basic components that make up the basic 12 volt off-grid system.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PV panel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Charge Controller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Battery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55" name="Google Shape;355;p30"/>
          <p:cNvSpPr txBox="1">
            <a:spLocks noGrp="1"/>
          </p:cNvSpPr>
          <p:nvPr>
            <p:ph type="subTitle" idx="1"/>
          </p:nvPr>
        </p:nvSpPr>
        <p:spPr>
          <a:xfrm>
            <a:off x="-289560" y="367519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56" name="Google Shape;356;p30"/>
          <p:cNvSpPr txBox="1"/>
          <p:nvPr/>
        </p:nvSpPr>
        <p:spPr>
          <a:xfrm>
            <a:off x="152400" y="1295400"/>
            <a:ext cx="708660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AGM (Absorbed Glass Mat)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classified as a Valve regulated.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cell is encapsulated in fiberglass.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Shelf life of a VRLA battery is seven times higher than the shelf life of a deep cycle flooded battery. 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Overcharging however is especially harmful to any VRLA battery because of the sealed design (No Equalization charge).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63" name="Google Shape;363;p31"/>
          <p:cNvSpPr txBox="1">
            <a:spLocks noGrp="1"/>
          </p:cNvSpPr>
          <p:nvPr>
            <p:ph type="subTitle" idx="1"/>
          </p:nvPr>
        </p:nvSpPr>
        <p:spPr>
          <a:xfrm>
            <a:off x="-266700" y="7811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64" name="Google Shape;364;p31"/>
          <p:cNvSpPr txBox="1"/>
          <p:nvPr/>
        </p:nvSpPr>
        <p:spPr>
          <a:xfrm>
            <a:off x="0" y="709487"/>
            <a:ext cx="5867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AGM battery for the training is: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71036" y="1299060"/>
            <a:ext cx="7449782" cy="511060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1"/>
          <p:cNvSpPr txBox="1"/>
          <p:nvPr/>
        </p:nvSpPr>
        <p:spPr>
          <a:xfrm>
            <a:off x="4513020" y="6450568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73" name="Google Shape;373;p32"/>
          <p:cNvSpPr txBox="1">
            <a:spLocks noGrp="1"/>
          </p:cNvSpPr>
          <p:nvPr>
            <p:ph type="subTitle" idx="1"/>
          </p:nvPr>
        </p:nvSpPr>
        <p:spPr>
          <a:xfrm>
            <a:off x="-288974" y="312182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74" name="Google Shape;374;p32"/>
          <p:cNvSpPr txBox="1"/>
          <p:nvPr/>
        </p:nvSpPr>
        <p:spPr>
          <a:xfrm>
            <a:off x="-22274" y="1244446"/>
            <a:ext cx="58674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AGM battery for the training is: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DC25-12 is the model.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DC represents Deep Cycle.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of the AGM type.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is the Ah at the 20 hour rate.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is the nominal voltage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battery.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5262" y="1078523"/>
            <a:ext cx="3833812" cy="499834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2"/>
          <p:cNvSpPr txBox="1"/>
          <p:nvPr/>
        </p:nvSpPr>
        <p:spPr>
          <a:xfrm>
            <a:off x="4476678" y="6328863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83" name="Google Shape;383;p33"/>
          <p:cNvSpPr txBox="1">
            <a:spLocks noGrp="1"/>
          </p:cNvSpPr>
          <p:nvPr>
            <p:ph type="subTitle" idx="1"/>
          </p:nvPr>
        </p:nvSpPr>
        <p:spPr>
          <a:xfrm>
            <a:off x="-304800" y="559777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84" name="Google Shape;384;p33"/>
          <p:cNvSpPr txBox="1"/>
          <p:nvPr/>
        </p:nvSpPr>
        <p:spPr>
          <a:xfrm>
            <a:off x="152400" y="1752600"/>
            <a:ext cx="861060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nominal voltage for this battery is 12 volts.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standard value.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charged the terminal voltage at rest will be 12.65V.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Completely discharged the terminal volts will be 10.50V.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voltage difference between fully charged and discharged is 2.15 volts.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subTitle" idx="1"/>
          </p:nvPr>
        </p:nvSpPr>
        <p:spPr>
          <a:xfrm>
            <a:off x="-228600" y="18610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392" name="Google Shape;392;p34"/>
          <p:cNvSpPr txBox="1"/>
          <p:nvPr/>
        </p:nvSpPr>
        <p:spPr>
          <a:xfrm>
            <a:off x="152400" y="1051560"/>
            <a:ext cx="8229600" cy="710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Ah rating is how many amps the battery can supply over a give time interval.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35Ah for this battery is at the 20 hour interval.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battery when fully charged can deliver 1.75 Amps to a load for 20 hours before becoming completely discharged.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1.75A x 20h = 35 Ah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 hour rating is 39Ah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hour rating is 35Ah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hour rating is 32Ah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hour rating is 29Ah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faster the discharge the less efficient the battery.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>
            <a:spLocks noGrp="1"/>
          </p:cNvSpPr>
          <p:nvPr>
            <p:ph type="title"/>
          </p:nvPr>
        </p:nvSpPr>
        <p:spPr>
          <a:xfrm>
            <a:off x="152400" y="2057400"/>
            <a:ext cx="8229600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100000"/>
              <a:buFont typeface="Arial"/>
              <a:buNone/>
            </a:pPr>
            <a:r>
              <a:rPr lang="en-CA" sz="5300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subTitle" idx="1"/>
          </p:nvPr>
        </p:nvSpPr>
        <p:spPr>
          <a:xfrm>
            <a:off x="-304800" y="635977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406" name="Google Shape;406;p36"/>
          <p:cNvSpPr txBox="1"/>
          <p:nvPr/>
        </p:nvSpPr>
        <p:spPr>
          <a:xfrm>
            <a:off x="228600" y="1905000"/>
            <a:ext cx="82296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 of System (BOS) is the remaining equipment to connect the PV panel to the charge controller and the battery.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Overcurrent Protection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Disconnection Means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subTitle" idx="1"/>
          </p:nvPr>
        </p:nvSpPr>
        <p:spPr>
          <a:xfrm>
            <a:off x="-228600" y="39565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414" name="Google Shape;414;p37"/>
          <p:cNvSpPr txBox="1"/>
          <p:nvPr/>
        </p:nvSpPr>
        <p:spPr>
          <a:xfrm>
            <a:off x="228600" y="1905000"/>
            <a:ext cx="822960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 needs to be rated for the following: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voltage it maybe subjected to.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125% of maximum current to be imposed on to it.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Insulation rated for the maximum temperature it will be exposed to.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Insulation rated for the environment it will be exposed to.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421" name="Google Shape;421;p38"/>
          <p:cNvSpPr txBox="1">
            <a:spLocks noGrp="1"/>
          </p:cNvSpPr>
          <p:nvPr>
            <p:ph type="subTitle" idx="1"/>
          </p:nvPr>
        </p:nvSpPr>
        <p:spPr>
          <a:xfrm>
            <a:off x="-228600" y="39565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422" name="Google Shape;422;p38"/>
          <p:cNvSpPr txBox="1"/>
          <p:nvPr/>
        </p:nvSpPr>
        <p:spPr>
          <a:xfrm>
            <a:off x="152400" y="1828800"/>
            <a:ext cx="82296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Overcurrent protection needs to be rated for the following: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voltage it maybe subjected to.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125% of maximum current to be imposed on to it.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if overcurrent can be opened under load or not.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Breakers can be used as both overcurrent protection and a disconnection means.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>
            <a:spLocks noGrp="1"/>
          </p:cNvSpPr>
          <p:nvPr>
            <p:ph type="ctrTitle"/>
          </p:nvPr>
        </p:nvSpPr>
        <p:spPr>
          <a:xfrm>
            <a:off x="-60960" y="-23446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429" name="Google Shape;429;p39"/>
          <p:cNvSpPr txBox="1">
            <a:spLocks noGrp="1"/>
          </p:cNvSpPr>
          <p:nvPr>
            <p:ph type="subTitle" idx="1"/>
          </p:nvPr>
        </p:nvSpPr>
        <p:spPr>
          <a:xfrm>
            <a:off x="-70338" y="38100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430" name="Google Shape;430;p39"/>
          <p:cNvSpPr txBox="1"/>
          <p:nvPr/>
        </p:nvSpPr>
        <p:spPr>
          <a:xfrm>
            <a:off x="0" y="593357"/>
            <a:ext cx="82296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training will use a DC rated breaker: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5768" y="1014905"/>
            <a:ext cx="2705100" cy="524739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9"/>
          <p:cNvSpPr txBox="1"/>
          <p:nvPr/>
        </p:nvSpPr>
        <p:spPr>
          <a:xfrm>
            <a:off x="437856" y="1737983"/>
            <a:ext cx="367694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breaker is DC rated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Rated at 250 Vdc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6000A interrupting rated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Amp trip setting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also can be opened unload, which makes it suitable as a disconnection means.</a:t>
            </a:r>
            <a:endParaRPr/>
          </a:p>
        </p:txBody>
      </p:sp>
      <p:sp>
        <p:nvSpPr>
          <p:cNvPr id="433" name="Google Shape;433;p39"/>
          <p:cNvSpPr txBox="1"/>
          <p:nvPr/>
        </p:nvSpPr>
        <p:spPr>
          <a:xfrm>
            <a:off x="4476678" y="6328863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subTitle" idx="1"/>
          </p:nvPr>
        </p:nvSpPr>
        <p:spPr>
          <a:xfrm>
            <a:off x="-70338" y="400050"/>
            <a:ext cx="6400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603738" y="1447800"/>
            <a:ext cx="72390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hands-on training will consist of the basic components as well as proper handling of the PV panel.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two different panels for the training.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50 Watt 36 cell panel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120 Watt 36 cell panel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Panels come in standard cell configurations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9600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ct val="100000"/>
              <a:buFont typeface="Arial"/>
              <a:buNone/>
            </a:pPr>
            <a:r>
              <a:rPr lang="en-CA" sz="5300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Measurements: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Panel Wattage__________________________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Voc ___________Isc_________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Solar irradiance calculation from Isc______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Battery Voltage before connection_______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Initial Battery Amperage_________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Initial Battery Voltage__________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"/>
          <p:cNvSpPr txBox="1">
            <a:spLocks noGrp="1"/>
          </p:cNvSpPr>
          <p:nvPr>
            <p:ph type="body" idx="1"/>
          </p:nvPr>
        </p:nvSpPr>
        <p:spPr>
          <a:xfrm>
            <a:off x="457200" y="1082040"/>
            <a:ext cx="8229600" cy="577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Measurements when system has started: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Panel Voltage__________Panel Amps_______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Panel Wattage  ___________(VxA measured)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Battery Voltage charging_______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Battery Amperage charging_________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Battery Voltage charging_______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Battery Amperage charging_________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Battery Voltage charging_______</a:t>
            </a:r>
            <a:endParaRPr/>
          </a:p>
          <a:p>
            <a:pPr marL="548640" lvl="0" indent="-411480" algn="l" rtl="0">
              <a:spcBef>
                <a:spcPts val="560"/>
              </a:spcBef>
              <a:spcAft>
                <a:spcPts val="0"/>
              </a:spcAft>
              <a:buSzPts val="1820"/>
              <a:buChar char="▣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Battery Amperage charging_________</a:t>
            </a:r>
            <a:endParaRPr/>
          </a:p>
          <a:p>
            <a:pPr marL="548640" lvl="0" indent="-29591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-417631" y="171450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193431" y="783216"/>
            <a:ext cx="82237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labels from the back of the panels. Look for Voc (Voltage Open Circuit) and Isc (Short Circuit Current).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1111" b="15554"/>
          <a:stretch/>
        </p:blipFill>
        <p:spPr>
          <a:xfrm>
            <a:off x="4977175" y="1981200"/>
            <a:ext cx="385762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Text, let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6666" b="39999"/>
          <a:stretch/>
        </p:blipFill>
        <p:spPr>
          <a:xfrm>
            <a:off x="228600" y="1981200"/>
            <a:ext cx="4773193" cy="4525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4513020" y="6454671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subTitle" idx="1"/>
          </p:nvPr>
        </p:nvSpPr>
        <p:spPr>
          <a:xfrm>
            <a:off x="-304800" y="14989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266700" y="3001750"/>
            <a:ext cx="7239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one is the 50 Watt panel.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 = 21.55 volts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Isc = 3.05A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STC ratings.</a:t>
            </a:r>
            <a:endParaRPr/>
          </a:p>
        </p:txBody>
      </p:sp>
      <p:pic>
        <p:nvPicPr>
          <p:cNvPr id="139" name="Google Shape;139;p6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1111" b="15554"/>
          <a:stretch/>
        </p:blipFill>
        <p:spPr>
          <a:xfrm>
            <a:off x="4876800" y="2362200"/>
            <a:ext cx="385762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677" y="742950"/>
            <a:ext cx="8593748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277251" y="6422433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subTitle" idx="1"/>
          </p:nvPr>
        </p:nvSpPr>
        <p:spPr>
          <a:xfrm>
            <a:off x="-304800" y="76454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60081" y="2838957"/>
            <a:ext cx="7239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one is the 120 Watt panel.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 = 22.3 volts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Isc = 7.16A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are the STC ratings.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7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1111" b="15554"/>
          <a:stretch/>
        </p:blipFill>
        <p:spPr>
          <a:xfrm>
            <a:off x="4876800" y="2362200"/>
            <a:ext cx="385762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81" y="628650"/>
            <a:ext cx="8674344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245820" y="6407486"/>
            <a:ext cx="46309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 courtesy Southern Solar Solutions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subTitle" idx="1"/>
          </p:nvPr>
        </p:nvSpPr>
        <p:spPr>
          <a:xfrm>
            <a:off x="-152400" y="419100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506437" y="1295400"/>
            <a:ext cx="72390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measure the values of Voc and Isc requires a digital multimeter.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multimeter must be able to read the range of values that the solar system can produce.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multimeter must have an inline Ammeter capable of reading DC.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clamp-on DC Ammeter can also be used if the multimeter can take the range of voltage that makes the readings accurate.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4800"/>
              <a:buFont typeface="Lucida Sans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-152400" y="431995"/>
            <a:ext cx="6400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CA" sz="2400">
                <a:latin typeface="Arial"/>
                <a:ea typeface="Arial"/>
                <a:cs typeface="Arial"/>
                <a:sym typeface="Arial"/>
              </a:rPr>
              <a:t>Basic 12 Volt Off-Grid Solar System 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504092" y="1720840"/>
            <a:ext cx="7239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measure the values in a solar PV system it is best to have a True RMS multimeter.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True RMS meters accurately measure non-sinusoidal waveforms.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multimeters cannot accurately read the non-sinusoidal waveforms that are generated by certain solar related equipment.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11" ma:contentTypeDescription="Create a new document." ma:contentTypeScope="" ma:versionID="eba69f26fbf24d2defc0f99a6372f80e">
  <xsd:schema xmlns:xsd="http://www.w3.org/2001/XMLSchema" xmlns:xs="http://www.w3.org/2001/XMLSchema" xmlns:p="http://schemas.microsoft.com/office/2006/metadata/properties" xmlns:ns2="ed7db459-c967-41b6-b7e8-c3b138df5ced" xmlns:ns3="d5b724f0-7298-4ca4-aad7-25a7ebf43672" targetNamespace="http://schemas.microsoft.com/office/2006/metadata/properties" ma:root="true" ma:fieldsID="dfc64a11ac43bc86923e9c6e3cb8d705" ns2:_="" ns3:_="">
    <xsd:import namespace="ed7db459-c967-41b6-b7e8-c3b138df5ced"/>
    <xsd:import namespace="d5b724f0-7298-4ca4-aad7-25a7ebf436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724f0-7298-4ca4-aad7-25a7ebf4367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ae3ea25-6abb-4321-b99c-6fca6e48ebd1}" ma:internalName="TaxCatchAll" ma:showField="CatchAllData" ma:web="d5b724f0-7298-4ca4-aad7-25a7ebf436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7db459-c967-41b6-b7e8-c3b138df5ced">
      <Terms xmlns="http://schemas.microsoft.com/office/infopath/2007/PartnerControls"/>
    </lcf76f155ced4ddcb4097134ff3c332f>
    <TaxCatchAll xmlns="d5b724f0-7298-4ca4-aad7-25a7ebf43672" xsi:nil="true"/>
  </documentManagement>
</p:properties>
</file>

<file path=customXml/itemProps1.xml><?xml version="1.0" encoding="utf-8"?>
<ds:datastoreItem xmlns:ds="http://schemas.openxmlformats.org/officeDocument/2006/customXml" ds:itemID="{FAB96715-D652-45DF-B257-9AE3FD08A8AE}"/>
</file>

<file path=customXml/itemProps2.xml><?xml version="1.0" encoding="utf-8"?>
<ds:datastoreItem xmlns:ds="http://schemas.openxmlformats.org/officeDocument/2006/customXml" ds:itemID="{453B9694-BDB9-4616-8C90-656152053D7C}"/>
</file>

<file path=customXml/itemProps3.xml><?xml version="1.0" encoding="utf-8"?>
<ds:datastoreItem xmlns:ds="http://schemas.openxmlformats.org/officeDocument/2006/customXml" ds:itemID="{9415065F-2116-4025-AB7E-49830EA097C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1724</Words>
  <Application>Microsoft Office PowerPoint</Application>
  <PresentationFormat>On-screen Show (4:3)</PresentationFormat>
  <Paragraphs>375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Times New Roman</vt:lpstr>
      <vt:lpstr>Arial</vt:lpstr>
      <vt:lpstr>Book Antiqua</vt:lpstr>
      <vt:lpstr>Noto Sans Symbols</vt:lpstr>
      <vt:lpstr>Lucida Sans</vt:lpstr>
      <vt:lpstr>Apex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Questions?</vt:lpstr>
      <vt:lpstr> </vt:lpstr>
      <vt:lpstr> </vt:lpstr>
      <vt:lpstr> </vt:lpstr>
      <vt:lpstr> </vt:lpstr>
      <vt:lpstr> </vt:lpstr>
      <vt:lpstr> </vt:lpstr>
      <vt:lpstr> </vt:lpstr>
      <vt:lpstr> </vt:lpstr>
      <vt:lpstr>Questions?</vt:lpstr>
      <vt:lpstr> </vt:lpstr>
      <vt:lpstr> </vt:lpstr>
      <vt:lpstr> </vt:lpstr>
      <vt:lpstr> </vt:lpstr>
      <vt:lpstr> </vt:lpstr>
      <vt:lpstr> </vt:lpstr>
      <vt:lpstr> </vt:lpstr>
      <vt:lpstr> </vt:lpstr>
      <vt:lpstr>Questions?</vt:lpstr>
      <vt:lpstr> </vt:lpstr>
      <vt:lpstr> </vt:lpstr>
      <vt:lpstr> </vt:lpstr>
      <vt:lpstr> 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</dc:creator>
  <cp:lastModifiedBy>Li,Steven</cp:lastModifiedBy>
  <cp:revision>1</cp:revision>
  <dcterms:created xsi:type="dcterms:W3CDTF">2011-11-03T12:13:59Z</dcterms:created>
  <dcterms:modified xsi:type="dcterms:W3CDTF">2022-10-28T02:07:31Z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