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6"/>
  </p:notesMasterIdLst>
  <p:sldIdLst>
    <p:sldId id="408" r:id="rId3"/>
    <p:sldId id="257" r:id="rId4"/>
    <p:sldId id="258" r:id="rId5"/>
    <p:sldId id="384" r:id="rId6"/>
    <p:sldId id="259" r:id="rId7"/>
    <p:sldId id="401" r:id="rId8"/>
    <p:sldId id="400" r:id="rId9"/>
    <p:sldId id="260" r:id="rId10"/>
    <p:sldId id="386" r:id="rId11"/>
    <p:sldId id="261" r:id="rId12"/>
    <p:sldId id="387" r:id="rId13"/>
    <p:sldId id="362" r:id="rId14"/>
    <p:sldId id="402" r:id="rId15"/>
    <p:sldId id="388" r:id="rId16"/>
    <p:sldId id="364" r:id="rId17"/>
    <p:sldId id="389" r:id="rId18"/>
    <p:sldId id="365" r:id="rId19"/>
    <p:sldId id="390" r:id="rId20"/>
    <p:sldId id="262" r:id="rId21"/>
    <p:sldId id="391" r:id="rId22"/>
    <p:sldId id="392" r:id="rId23"/>
    <p:sldId id="366" r:id="rId24"/>
    <p:sldId id="367" r:id="rId25"/>
    <p:sldId id="361" r:id="rId26"/>
    <p:sldId id="403" r:id="rId27"/>
    <p:sldId id="393" r:id="rId28"/>
    <p:sldId id="264" r:id="rId29"/>
    <p:sldId id="368" r:id="rId30"/>
    <p:sldId id="394" r:id="rId31"/>
    <p:sldId id="369" r:id="rId32"/>
    <p:sldId id="395" r:id="rId33"/>
    <p:sldId id="363" r:id="rId34"/>
    <p:sldId id="396" r:id="rId35"/>
    <p:sldId id="370" r:id="rId36"/>
    <p:sldId id="404" r:id="rId37"/>
    <p:sldId id="397" r:id="rId38"/>
    <p:sldId id="371" r:id="rId39"/>
    <p:sldId id="372" r:id="rId40"/>
    <p:sldId id="405" r:id="rId41"/>
    <p:sldId id="398" r:id="rId42"/>
    <p:sldId id="373" r:id="rId43"/>
    <p:sldId id="399" r:id="rId44"/>
    <p:sldId id="374" r:id="rId45"/>
    <p:sldId id="375" r:id="rId46"/>
    <p:sldId id="376" r:id="rId47"/>
    <p:sldId id="380" r:id="rId48"/>
    <p:sldId id="381" r:id="rId49"/>
    <p:sldId id="382" r:id="rId50"/>
    <p:sldId id="378" r:id="rId51"/>
    <p:sldId id="379" r:id="rId52"/>
    <p:sldId id="383" r:id="rId53"/>
    <p:sldId id="406" r:id="rId54"/>
    <p:sldId id="40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092" y="29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customXml" Target="../customXml/item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3C272-844F-46F8-BCAA-B593E8B363DD}" type="datetimeFigureOut">
              <a:rPr lang="en-US" smtClean="0"/>
              <a:t>10/27/2022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663C01-C757-4436-8014-E53C4A24795B}" type="slidenum">
              <a:rPr lang="en-US" smtClean="0"/>
              <a:t>‹#›</a:t>
            </a:fld>
            <a:endParaRPr lang="en-US"/>
          </a:p>
        </p:txBody>
      </p:sp>
    </p:spTree>
    <p:extLst>
      <p:ext uri="{BB962C8B-B14F-4D97-AF65-F5344CB8AC3E}">
        <p14:creationId xmlns:p14="http://schemas.microsoft.com/office/powerpoint/2010/main" val="40491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2</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16</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361649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17</a:t>
            </a:fld>
            <a:endParaRPr lang="en-CA" sz="1200"/>
          </a:p>
        </p:txBody>
      </p:sp>
    </p:spTree>
    <p:extLst>
      <p:ext uri="{BB962C8B-B14F-4D97-AF65-F5344CB8AC3E}">
        <p14:creationId xmlns:p14="http://schemas.microsoft.com/office/powerpoint/2010/main" val="2608607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18</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2213677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19</a:t>
            </a:fld>
            <a:endParaRPr lang="en-CA"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20</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473019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21</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237506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22</a:t>
            </a:fld>
            <a:endParaRPr lang="en-CA" sz="1200"/>
          </a:p>
        </p:txBody>
      </p:sp>
    </p:spTree>
    <p:extLst>
      <p:ext uri="{BB962C8B-B14F-4D97-AF65-F5344CB8AC3E}">
        <p14:creationId xmlns:p14="http://schemas.microsoft.com/office/powerpoint/2010/main" val="1850676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23</a:t>
            </a:fld>
            <a:endParaRPr lang="en-CA" sz="1200"/>
          </a:p>
        </p:txBody>
      </p:sp>
    </p:spTree>
    <p:extLst>
      <p:ext uri="{BB962C8B-B14F-4D97-AF65-F5344CB8AC3E}">
        <p14:creationId xmlns:p14="http://schemas.microsoft.com/office/powerpoint/2010/main" val="3969121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25</a:t>
            </a:fld>
            <a:endParaRPr lang="en-CA" sz="1200"/>
          </a:p>
        </p:txBody>
      </p:sp>
    </p:spTree>
    <p:extLst>
      <p:ext uri="{BB962C8B-B14F-4D97-AF65-F5344CB8AC3E}">
        <p14:creationId xmlns:p14="http://schemas.microsoft.com/office/powerpoint/2010/main" val="2142966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26</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2775218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4</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215800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29</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1481276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30</a:t>
            </a:fld>
            <a:endParaRPr lang="en-CA" sz="1200"/>
          </a:p>
        </p:txBody>
      </p:sp>
    </p:spTree>
    <p:extLst>
      <p:ext uri="{BB962C8B-B14F-4D97-AF65-F5344CB8AC3E}">
        <p14:creationId xmlns:p14="http://schemas.microsoft.com/office/powerpoint/2010/main" val="2844279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31</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2962486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32</a:t>
            </a:fld>
            <a:endParaRPr lang="en-CA" sz="1200"/>
          </a:p>
        </p:txBody>
      </p:sp>
    </p:spTree>
    <p:extLst>
      <p:ext uri="{BB962C8B-B14F-4D97-AF65-F5344CB8AC3E}">
        <p14:creationId xmlns:p14="http://schemas.microsoft.com/office/powerpoint/2010/main" val="2317343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33</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1706308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34</a:t>
            </a:fld>
            <a:endParaRPr lang="en-CA" sz="1200"/>
          </a:p>
        </p:txBody>
      </p:sp>
    </p:spTree>
    <p:extLst>
      <p:ext uri="{BB962C8B-B14F-4D97-AF65-F5344CB8AC3E}">
        <p14:creationId xmlns:p14="http://schemas.microsoft.com/office/powerpoint/2010/main" val="1787010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35</a:t>
            </a:fld>
            <a:endParaRPr lang="en-CA" sz="1200"/>
          </a:p>
        </p:txBody>
      </p:sp>
    </p:spTree>
    <p:extLst>
      <p:ext uri="{BB962C8B-B14F-4D97-AF65-F5344CB8AC3E}">
        <p14:creationId xmlns:p14="http://schemas.microsoft.com/office/powerpoint/2010/main" val="1645580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36</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40085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37</a:t>
            </a:fld>
            <a:endParaRPr lang="en-CA" sz="1200"/>
          </a:p>
        </p:txBody>
      </p:sp>
    </p:spTree>
    <p:extLst>
      <p:ext uri="{BB962C8B-B14F-4D97-AF65-F5344CB8AC3E}">
        <p14:creationId xmlns:p14="http://schemas.microsoft.com/office/powerpoint/2010/main" val="2262304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38</a:t>
            </a:fld>
            <a:endParaRPr lang="en-CA" sz="1200"/>
          </a:p>
        </p:txBody>
      </p:sp>
    </p:spTree>
    <p:extLst>
      <p:ext uri="{BB962C8B-B14F-4D97-AF65-F5344CB8AC3E}">
        <p14:creationId xmlns:p14="http://schemas.microsoft.com/office/powerpoint/2010/main" val="127076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6</a:t>
            </a:fld>
            <a:endParaRPr lang="en-CA" sz="1200"/>
          </a:p>
        </p:txBody>
      </p:sp>
    </p:spTree>
    <p:extLst>
      <p:ext uri="{BB962C8B-B14F-4D97-AF65-F5344CB8AC3E}">
        <p14:creationId xmlns:p14="http://schemas.microsoft.com/office/powerpoint/2010/main" val="3634007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39</a:t>
            </a:fld>
            <a:endParaRPr lang="en-CA" sz="1200"/>
          </a:p>
        </p:txBody>
      </p:sp>
    </p:spTree>
    <p:extLst>
      <p:ext uri="{BB962C8B-B14F-4D97-AF65-F5344CB8AC3E}">
        <p14:creationId xmlns:p14="http://schemas.microsoft.com/office/powerpoint/2010/main" val="2921242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40</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53832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41</a:t>
            </a:fld>
            <a:endParaRPr lang="en-CA" sz="1200"/>
          </a:p>
        </p:txBody>
      </p:sp>
    </p:spTree>
    <p:extLst>
      <p:ext uri="{BB962C8B-B14F-4D97-AF65-F5344CB8AC3E}">
        <p14:creationId xmlns:p14="http://schemas.microsoft.com/office/powerpoint/2010/main" val="3374911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42</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3486512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43</a:t>
            </a:fld>
            <a:endParaRPr lang="en-CA" sz="1200"/>
          </a:p>
        </p:txBody>
      </p:sp>
    </p:spTree>
    <p:extLst>
      <p:ext uri="{BB962C8B-B14F-4D97-AF65-F5344CB8AC3E}">
        <p14:creationId xmlns:p14="http://schemas.microsoft.com/office/powerpoint/2010/main" val="2192905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44</a:t>
            </a:fld>
            <a:endParaRPr lang="en-CA" sz="1200"/>
          </a:p>
        </p:txBody>
      </p:sp>
    </p:spTree>
    <p:extLst>
      <p:ext uri="{BB962C8B-B14F-4D97-AF65-F5344CB8AC3E}">
        <p14:creationId xmlns:p14="http://schemas.microsoft.com/office/powerpoint/2010/main" val="2138335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45</a:t>
            </a:fld>
            <a:endParaRPr lang="en-CA" sz="1200"/>
          </a:p>
        </p:txBody>
      </p:sp>
    </p:spTree>
    <p:extLst>
      <p:ext uri="{BB962C8B-B14F-4D97-AF65-F5344CB8AC3E}">
        <p14:creationId xmlns:p14="http://schemas.microsoft.com/office/powerpoint/2010/main" val="728134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46</a:t>
            </a:fld>
            <a:endParaRPr lang="en-CA" sz="1200"/>
          </a:p>
        </p:txBody>
      </p:sp>
    </p:spTree>
    <p:extLst>
      <p:ext uri="{BB962C8B-B14F-4D97-AF65-F5344CB8AC3E}">
        <p14:creationId xmlns:p14="http://schemas.microsoft.com/office/powerpoint/2010/main" val="73065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47</a:t>
            </a:fld>
            <a:endParaRPr lang="en-CA" sz="1200"/>
          </a:p>
        </p:txBody>
      </p:sp>
    </p:spTree>
    <p:extLst>
      <p:ext uri="{BB962C8B-B14F-4D97-AF65-F5344CB8AC3E}">
        <p14:creationId xmlns:p14="http://schemas.microsoft.com/office/powerpoint/2010/main" val="2429283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48</a:t>
            </a:fld>
            <a:endParaRPr lang="en-CA" sz="1200"/>
          </a:p>
        </p:txBody>
      </p:sp>
    </p:spTree>
    <p:extLst>
      <p:ext uri="{BB962C8B-B14F-4D97-AF65-F5344CB8AC3E}">
        <p14:creationId xmlns:p14="http://schemas.microsoft.com/office/powerpoint/2010/main" val="312617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7</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2172735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49</a:t>
            </a:fld>
            <a:endParaRPr lang="en-CA" sz="1200"/>
          </a:p>
        </p:txBody>
      </p:sp>
    </p:spTree>
    <p:extLst>
      <p:ext uri="{BB962C8B-B14F-4D97-AF65-F5344CB8AC3E}">
        <p14:creationId xmlns:p14="http://schemas.microsoft.com/office/powerpoint/2010/main" val="61862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50</a:t>
            </a:fld>
            <a:endParaRPr lang="en-CA" sz="1200"/>
          </a:p>
        </p:txBody>
      </p:sp>
    </p:spTree>
    <p:extLst>
      <p:ext uri="{BB962C8B-B14F-4D97-AF65-F5344CB8AC3E}">
        <p14:creationId xmlns:p14="http://schemas.microsoft.com/office/powerpoint/2010/main" val="2549749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51</a:t>
            </a:fld>
            <a:endParaRPr lang="en-CA" sz="1200"/>
          </a:p>
        </p:txBody>
      </p:sp>
    </p:spTree>
    <p:extLst>
      <p:ext uri="{BB962C8B-B14F-4D97-AF65-F5344CB8AC3E}">
        <p14:creationId xmlns:p14="http://schemas.microsoft.com/office/powerpoint/2010/main" val="2520717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52</a:t>
            </a:fld>
            <a:endParaRPr lang="en-CA" sz="1200"/>
          </a:p>
        </p:txBody>
      </p:sp>
    </p:spTree>
    <p:extLst>
      <p:ext uri="{BB962C8B-B14F-4D97-AF65-F5344CB8AC3E}">
        <p14:creationId xmlns:p14="http://schemas.microsoft.com/office/powerpoint/2010/main" val="4129912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53</a:t>
            </a:fld>
            <a:endParaRPr lang="en-CA" sz="1200"/>
          </a:p>
        </p:txBody>
      </p:sp>
    </p:spTree>
    <p:extLst>
      <p:ext uri="{BB962C8B-B14F-4D97-AF65-F5344CB8AC3E}">
        <p14:creationId xmlns:p14="http://schemas.microsoft.com/office/powerpoint/2010/main" val="315610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9</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358271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11</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394524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13</a:t>
            </a:fld>
            <a:endParaRPr lang="en-CA" sz="1200"/>
          </a:p>
        </p:txBody>
      </p:sp>
    </p:spTree>
    <p:extLst>
      <p:ext uri="{BB962C8B-B14F-4D97-AF65-F5344CB8AC3E}">
        <p14:creationId xmlns:p14="http://schemas.microsoft.com/office/powerpoint/2010/main" val="2845753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4F5EDC-34EE-45C4-8BCC-806AFB83E510}" type="slidenum">
              <a:rPr lang="en-US" sz="1200" smtClean="0"/>
              <a:pPr eaLnBrk="1" hangingPunct="1"/>
              <a:t>14</a:t>
            </a:fld>
            <a:endParaRPr lang="en-US" sz="120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CA"/>
          </a:p>
        </p:txBody>
      </p:sp>
    </p:spTree>
    <p:extLst>
      <p:ext uri="{BB962C8B-B14F-4D97-AF65-F5344CB8AC3E}">
        <p14:creationId xmlns:p14="http://schemas.microsoft.com/office/powerpoint/2010/main" val="1799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p:spPr>
        <p:txBody>
          <a:bodyPr/>
          <a:lstStyle/>
          <a:p>
            <a:pPr eaLnBrk="1" hangingPunct="1"/>
            <a:endParaRPr lang="en-CA"/>
          </a:p>
        </p:txBody>
      </p:sp>
      <p:sp>
        <p:nvSpPr>
          <p:cNvPr id="157700" name="Slide Number Placeholder 3"/>
          <p:cNvSpPr>
            <a:spLocks noGrp="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B43F4-FEC4-4E69-AA15-980B13D6C6E9}" type="slidenum">
              <a:rPr lang="en-CA" sz="1200" smtClean="0"/>
              <a:pPr eaLnBrk="1" hangingPunct="1"/>
              <a:t>15</a:t>
            </a:fld>
            <a:endParaRPr lang="en-CA" sz="1200"/>
          </a:p>
        </p:txBody>
      </p:sp>
    </p:spTree>
    <p:extLst>
      <p:ext uri="{BB962C8B-B14F-4D97-AF65-F5344CB8AC3E}">
        <p14:creationId xmlns:p14="http://schemas.microsoft.com/office/powerpoint/2010/main" val="3095066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E6DA05B-FCE7-4AF3-9390-AC8DDB980C65}" type="datetimeFigureOut">
              <a:rPr lang="en-US" smtClean="0"/>
              <a:t>10/27/2022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96ECBFA-08FD-4E28-B025-EB5C40B4EBA1}"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E6DA05B-FCE7-4AF3-9390-AC8DDB980C65}"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CBFA-08FD-4E28-B025-EB5C40B4EBA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E6DA05B-FCE7-4AF3-9390-AC8DDB980C65}"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CBFA-08FD-4E28-B025-EB5C40B4EBA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4417" y="2006977"/>
            <a:ext cx="7286625" cy="1378148"/>
          </a:xfrm>
        </p:spPr>
        <p:txBody>
          <a:bodyPr/>
          <a:lstStyle>
            <a:lvl1pPr>
              <a:defRPr>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697355" y="3643312"/>
            <a:ext cx="6000750" cy="1643063"/>
          </a:xfrm>
        </p:spPr>
        <p:txBody>
          <a:bodyPr/>
          <a:lstStyle>
            <a:lvl1pPr marL="0" indent="0" algn="ctr">
              <a:buNone/>
              <a:defRPr sz="3200">
                <a:solidFill>
                  <a:schemeClr val="bg2"/>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582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E6DA05B-FCE7-4AF3-9390-AC8DDB980C65}"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CBFA-08FD-4E28-B025-EB5C40B4EBA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E6DA05B-FCE7-4AF3-9390-AC8DDB980C65}"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796ECBFA-08FD-4E28-B025-EB5C40B4EBA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E6DA05B-FCE7-4AF3-9390-AC8DDB980C65}"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CBFA-08FD-4E28-B025-EB5C40B4EBA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E6DA05B-FCE7-4AF3-9390-AC8DDB980C65}" type="datetimeFigureOut">
              <a:rPr lang="en-US" smtClean="0"/>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CBFA-08FD-4E28-B025-EB5C40B4EBA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E6DA05B-FCE7-4AF3-9390-AC8DDB980C65}" type="datetimeFigureOut">
              <a:rPr lang="en-US" smtClean="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CBFA-08FD-4E28-B025-EB5C40B4EBA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DA05B-FCE7-4AF3-9390-AC8DDB980C65}"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CBFA-08FD-4E28-B025-EB5C40B4EBA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E6DA05B-FCE7-4AF3-9390-AC8DDB980C65}"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CBFA-08FD-4E28-B025-EB5C40B4EBA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E6DA05B-FCE7-4AF3-9390-AC8DDB980C65}"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CBFA-08FD-4E28-B025-EB5C40B4EBA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E6DA05B-FCE7-4AF3-9390-AC8DDB980C65}" type="datetimeFigureOut">
              <a:rPr lang="en-US" smtClean="0"/>
              <a:t>10/27/2022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96ECBFA-08FD-4E28-B025-EB5C40B4EBA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65934E32-267C-4407-87B5-EE8B158ECDAB}"/>
              </a:ext>
            </a:extLst>
          </p:cNvPr>
          <p:cNvSpPr>
            <a:spLocks noGrp="1" noChangeArrowheads="1"/>
          </p:cNvSpPr>
          <p:nvPr>
            <p:ph type="body" idx="1"/>
          </p:nvPr>
        </p:nvSpPr>
        <p:spPr bwMode="auto">
          <a:xfrm>
            <a:off x="428625" y="1307455"/>
            <a:ext cx="7715250" cy="424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dirty="0"/>
          </a:p>
        </p:txBody>
      </p:sp>
      <p:sp>
        <p:nvSpPr>
          <p:cNvPr id="4" name="Date Placeholder 3">
            <a:extLst>
              <a:ext uri="{FF2B5EF4-FFF2-40B4-BE49-F238E27FC236}">
                <a16:creationId xmlns:a16="http://schemas.microsoft.com/office/drawing/2014/main" id="{9C31EDD7-1C4F-4E85-B0CF-954A506894F0}"/>
              </a:ext>
            </a:extLst>
          </p:cNvPr>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eaLnBrk="1" fontAlgn="auto" hangingPunct="1">
              <a:spcBef>
                <a:spcPts val="0"/>
              </a:spcBef>
              <a:spcAft>
                <a:spcPts val="0"/>
              </a:spcAft>
              <a:defRPr sz="1125" smtClean="0">
                <a:solidFill>
                  <a:schemeClr val="tx1">
                    <a:tint val="75000"/>
                  </a:schemeClr>
                </a:solidFill>
                <a:latin typeface="+mn-lt"/>
              </a:defRPr>
            </a:lvl1pPr>
          </a:lstStyle>
          <a:p>
            <a:fld id="{15D8D739-10B1-4E41-898A-F4A5A661E1FB}" type="datetimeFigureOut">
              <a:rPr lang="en-CA" smtClean="0"/>
              <a:pPr/>
              <a:t>2022-10-27</a:t>
            </a:fld>
            <a:endParaRPr lang="en-CA"/>
          </a:p>
        </p:txBody>
      </p:sp>
      <p:sp>
        <p:nvSpPr>
          <p:cNvPr id="5" name="Footer Placeholder 4">
            <a:extLst>
              <a:ext uri="{FF2B5EF4-FFF2-40B4-BE49-F238E27FC236}">
                <a16:creationId xmlns:a16="http://schemas.microsoft.com/office/drawing/2014/main" id="{CC540201-63CB-4A9F-8758-1A674FCB1454}"/>
              </a:ext>
            </a:extLst>
          </p:cNvPr>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eaLnBrk="1" fontAlgn="auto" hangingPunct="1">
              <a:spcBef>
                <a:spcPts val="0"/>
              </a:spcBef>
              <a:spcAft>
                <a:spcPts val="0"/>
              </a:spcAft>
              <a:defRPr sz="1125">
                <a:solidFill>
                  <a:schemeClr val="tx1">
                    <a:tint val="75000"/>
                  </a:schemeClr>
                </a:solidFill>
                <a:latin typeface="+mn-lt"/>
              </a:defRPr>
            </a:lvl1pPr>
          </a:lstStyle>
          <a:p>
            <a:endParaRPr lang="en-CA"/>
          </a:p>
        </p:txBody>
      </p:sp>
      <p:sp>
        <p:nvSpPr>
          <p:cNvPr id="6" name="Slide Number Placeholder 5">
            <a:extLst>
              <a:ext uri="{FF2B5EF4-FFF2-40B4-BE49-F238E27FC236}">
                <a16:creationId xmlns:a16="http://schemas.microsoft.com/office/drawing/2014/main" id="{2DAB49E4-A0B7-470A-8CC0-E6243A240047}"/>
              </a:ext>
            </a:extLst>
          </p:cNvPr>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eaLnBrk="1" fontAlgn="auto" hangingPunct="1">
              <a:spcBef>
                <a:spcPts val="0"/>
              </a:spcBef>
              <a:spcAft>
                <a:spcPts val="0"/>
              </a:spcAft>
              <a:defRPr sz="1125" smtClean="0">
                <a:solidFill>
                  <a:schemeClr val="tx1">
                    <a:tint val="75000"/>
                  </a:schemeClr>
                </a:solidFill>
                <a:latin typeface="+mn-lt"/>
              </a:defRPr>
            </a:lvl1pPr>
          </a:lstStyle>
          <a:p>
            <a:fld id="{1F295870-6E49-49B3-8DA7-68540E0A3415}" type="slidenum">
              <a:rPr lang="en-CA" smtClean="0"/>
              <a:pPr/>
              <a:t>‹#›</a:t>
            </a:fld>
            <a:endParaRPr lang="en-CA"/>
          </a:p>
        </p:txBody>
      </p:sp>
      <p:sp>
        <p:nvSpPr>
          <p:cNvPr id="3" name="Rectangle 2">
            <a:extLst>
              <a:ext uri="{FF2B5EF4-FFF2-40B4-BE49-F238E27FC236}">
                <a16:creationId xmlns:a16="http://schemas.microsoft.com/office/drawing/2014/main" id="{3C556769-3A6E-4D3B-86A6-AA99A2F274AB}"/>
              </a:ext>
            </a:extLst>
          </p:cNvPr>
          <p:cNvSpPr/>
          <p:nvPr userDrawn="1"/>
        </p:nvSpPr>
        <p:spPr>
          <a:xfrm>
            <a:off x="0" y="160020"/>
            <a:ext cx="4949190" cy="51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6" name="Title Placeholder 1">
            <a:extLst>
              <a:ext uri="{FF2B5EF4-FFF2-40B4-BE49-F238E27FC236}">
                <a16:creationId xmlns:a16="http://schemas.microsoft.com/office/drawing/2014/main" id="{D36FAA11-82AE-4EF6-B591-009735C04AB5}"/>
              </a:ext>
            </a:extLst>
          </p:cNvPr>
          <p:cNvSpPr>
            <a:spLocks noGrp="1" noChangeArrowheads="1"/>
          </p:cNvSpPr>
          <p:nvPr>
            <p:ph type="title"/>
          </p:nvPr>
        </p:nvSpPr>
        <p:spPr bwMode="auto">
          <a:xfrm>
            <a:off x="148590" y="70872"/>
            <a:ext cx="4137660" cy="67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dirty="0"/>
          </a:p>
        </p:txBody>
      </p:sp>
    </p:spTree>
    <p:extLst>
      <p:ext uri="{BB962C8B-B14F-4D97-AF65-F5344CB8AC3E}">
        <p14:creationId xmlns:p14="http://schemas.microsoft.com/office/powerpoint/2010/main" val="2856022627"/>
      </p:ext>
    </p:extLst>
  </p:cSld>
  <p:clrMap bg1="lt1" tx1="dk1" bg2="lt2" tx2="dk2" accent1="accent1" accent2="accent2" accent3="accent3" accent4="accent4" accent5="accent5" accent6="accent6" hlink="hlink" folHlink="folHlink"/>
  <p:sldLayoutIdLst>
    <p:sldLayoutId id="2147483673" r:id="rId1"/>
  </p:sldLayoutIdLst>
  <p:txStyles>
    <p:titleStyle>
      <a:lvl1pPr algn="ctr" rtl="0" eaLnBrk="1" fontAlgn="base" hangingPunct="1">
        <a:spcBef>
          <a:spcPct val="0"/>
        </a:spcBef>
        <a:spcAft>
          <a:spcPct val="0"/>
        </a:spcAft>
        <a:defRPr sz="2400" kern="1200">
          <a:solidFill>
            <a:schemeClr val="tx1"/>
          </a:solidFill>
          <a:latin typeface="+mj-lt"/>
          <a:ea typeface="+mj-ea"/>
          <a:cs typeface="+mj-cs"/>
        </a:defRPr>
      </a:lvl1pPr>
      <a:lvl2pPr algn="ctr" rtl="0" eaLnBrk="1" fontAlgn="base" hangingPunct="1">
        <a:spcBef>
          <a:spcPct val="0"/>
        </a:spcBef>
        <a:spcAft>
          <a:spcPct val="0"/>
        </a:spcAft>
        <a:defRPr sz="4125">
          <a:solidFill>
            <a:schemeClr val="tx1"/>
          </a:solidFill>
          <a:latin typeface="Calibri" panose="020F0502020204030204" pitchFamily="34" charset="0"/>
        </a:defRPr>
      </a:lvl2pPr>
      <a:lvl3pPr algn="ctr" rtl="0" eaLnBrk="1" fontAlgn="base" hangingPunct="1">
        <a:spcBef>
          <a:spcPct val="0"/>
        </a:spcBef>
        <a:spcAft>
          <a:spcPct val="0"/>
        </a:spcAft>
        <a:defRPr sz="4125">
          <a:solidFill>
            <a:schemeClr val="tx1"/>
          </a:solidFill>
          <a:latin typeface="Calibri" panose="020F0502020204030204" pitchFamily="34" charset="0"/>
        </a:defRPr>
      </a:lvl3pPr>
      <a:lvl4pPr algn="ctr" rtl="0" eaLnBrk="1" fontAlgn="base" hangingPunct="1">
        <a:spcBef>
          <a:spcPct val="0"/>
        </a:spcBef>
        <a:spcAft>
          <a:spcPct val="0"/>
        </a:spcAft>
        <a:defRPr sz="4125">
          <a:solidFill>
            <a:schemeClr val="tx1"/>
          </a:solidFill>
          <a:latin typeface="Calibri" panose="020F0502020204030204" pitchFamily="34" charset="0"/>
        </a:defRPr>
      </a:lvl4pPr>
      <a:lvl5pPr algn="ctr" rtl="0" eaLnBrk="1" fontAlgn="base" hangingPunct="1">
        <a:spcBef>
          <a:spcPct val="0"/>
        </a:spcBef>
        <a:spcAft>
          <a:spcPct val="0"/>
        </a:spcAft>
        <a:defRPr sz="4125">
          <a:solidFill>
            <a:schemeClr val="tx1"/>
          </a:solidFill>
          <a:latin typeface="Calibri" panose="020F0502020204030204" pitchFamily="34" charset="0"/>
        </a:defRPr>
      </a:lvl5pPr>
      <a:lvl6pPr marL="428625" algn="ctr" rtl="0" eaLnBrk="1" fontAlgn="base" hangingPunct="1">
        <a:spcBef>
          <a:spcPct val="0"/>
        </a:spcBef>
        <a:spcAft>
          <a:spcPct val="0"/>
        </a:spcAft>
        <a:defRPr sz="4125">
          <a:solidFill>
            <a:schemeClr val="tx1"/>
          </a:solidFill>
          <a:latin typeface="Calibri" panose="020F0502020204030204" pitchFamily="34" charset="0"/>
        </a:defRPr>
      </a:lvl6pPr>
      <a:lvl7pPr marL="857250" algn="ctr" rtl="0" eaLnBrk="1" fontAlgn="base" hangingPunct="1">
        <a:spcBef>
          <a:spcPct val="0"/>
        </a:spcBef>
        <a:spcAft>
          <a:spcPct val="0"/>
        </a:spcAft>
        <a:defRPr sz="4125">
          <a:solidFill>
            <a:schemeClr val="tx1"/>
          </a:solidFill>
          <a:latin typeface="Calibri" panose="020F0502020204030204" pitchFamily="34" charset="0"/>
        </a:defRPr>
      </a:lvl7pPr>
      <a:lvl8pPr marL="1285875" algn="ctr" rtl="0" eaLnBrk="1" fontAlgn="base" hangingPunct="1">
        <a:spcBef>
          <a:spcPct val="0"/>
        </a:spcBef>
        <a:spcAft>
          <a:spcPct val="0"/>
        </a:spcAft>
        <a:defRPr sz="4125">
          <a:solidFill>
            <a:schemeClr val="tx1"/>
          </a:solidFill>
          <a:latin typeface="Calibri" panose="020F0502020204030204" pitchFamily="34" charset="0"/>
        </a:defRPr>
      </a:lvl8pPr>
      <a:lvl9pPr marL="1714500" algn="ctr" rtl="0" eaLnBrk="1" fontAlgn="base" hangingPunct="1">
        <a:spcBef>
          <a:spcPct val="0"/>
        </a:spcBef>
        <a:spcAft>
          <a:spcPct val="0"/>
        </a:spcAft>
        <a:defRPr sz="4125">
          <a:solidFill>
            <a:schemeClr val="tx1"/>
          </a:solidFill>
          <a:latin typeface="Calibri" panose="020F0502020204030204" pitchFamily="34" charset="0"/>
        </a:defRPr>
      </a:lvl9pPr>
    </p:titleStyle>
    <p:bodyStyle>
      <a:lvl1pPr marL="321469" indent="-321469" algn="l" rtl="0" eaLnBrk="1" fontAlgn="base" hangingPunct="1">
        <a:spcBef>
          <a:spcPct val="20000"/>
        </a:spcBef>
        <a:spcAft>
          <a:spcPct val="0"/>
        </a:spcAft>
        <a:buFont typeface="Arial" panose="020B0604020202020204" pitchFamily="34" charset="0"/>
        <a:buChar char="•"/>
        <a:defRPr sz="3000" kern="1200">
          <a:solidFill>
            <a:schemeClr val="bg1"/>
          </a:solidFill>
          <a:latin typeface="+mn-lt"/>
          <a:ea typeface="+mn-ea"/>
          <a:cs typeface="+mn-cs"/>
        </a:defRPr>
      </a:lvl1pPr>
      <a:lvl2pPr marL="696516" indent="-267891" algn="l" rtl="0" eaLnBrk="1" fontAlgn="base" hangingPunct="1">
        <a:spcBef>
          <a:spcPct val="20000"/>
        </a:spcBef>
        <a:spcAft>
          <a:spcPct val="0"/>
        </a:spcAft>
        <a:buFont typeface="Arial" panose="020B0604020202020204" pitchFamily="34" charset="0"/>
        <a:buChar char="–"/>
        <a:defRPr sz="2625" kern="1200">
          <a:solidFill>
            <a:schemeClr val="bg1"/>
          </a:solidFill>
          <a:latin typeface="+mn-lt"/>
          <a:ea typeface="+mn-ea"/>
          <a:cs typeface="+mn-cs"/>
        </a:defRPr>
      </a:lvl2pPr>
      <a:lvl3pPr marL="1071563" indent="-214313" algn="l" rtl="0" eaLnBrk="1" fontAlgn="base" hangingPunct="1">
        <a:spcBef>
          <a:spcPct val="20000"/>
        </a:spcBef>
        <a:spcAft>
          <a:spcPct val="0"/>
        </a:spcAft>
        <a:buFont typeface="Arial" panose="020B0604020202020204" pitchFamily="34" charset="0"/>
        <a:buChar char="•"/>
        <a:defRPr sz="2250" kern="1200">
          <a:solidFill>
            <a:schemeClr val="bg1"/>
          </a:solidFill>
          <a:latin typeface="+mn-lt"/>
          <a:ea typeface="+mn-ea"/>
          <a:cs typeface="+mn-cs"/>
        </a:defRPr>
      </a:lvl3pPr>
      <a:lvl4pPr marL="1500188"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4pPr>
      <a:lvl5pPr marL="1928813" indent="-214313" algn="l" rtl="0" eaLnBrk="1" fontAlgn="base" hangingPunct="1">
        <a:spcBef>
          <a:spcPct val="20000"/>
        </a:spcBef>
        <a:spcAft>
          <a:spcPct val="0"/>
        </a:spcAft>
        <a:buFont typeface="Arial" panose="020B0604020202020204" pitchFamily="34" charset="0"/>
        <a:buChar char="»"/>
        <a:defRPr sz="1875" kern="1200">
          <a:solidFill>
            <a:schemeClr val="bg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hyperlink" Target="https://en.wikipedia.org/wiki/Electromagnetic_radiation" TargetMode="External"/><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0.emf"/><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png"/><Relationship Id="rId5" Type="http://schemas.openxmlformats.org/officeDocument/2006/relationships/hyperlink" Target="https://globalsolaratlas.info/map?c=11.523088,8.4375,3" TargetMode="External"/><Relationship Id="rId4"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4.emf"/><Relationship Id="rId5" Type="http://schemas.openxmlformats.org/officeDocument/2006/relationships/package" Target="../embeddings/Microsoft_Excel_Worksheet.xlsx"/><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4.emf"/><Relationship Id="rId5" Type="http://schemas.openxmlformats.org/officeDocument/2006/relationships/package" Target="../embeddings/Microsoft_Excel_Worksheet2.xlsx"/><Relationship Id="rId4"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4.emf"/><Relationship Id="rId5" Type="http://schemas.openxmlformats.org/officeDocument/2006/relationships/package" Target="../embeddings/Microsoft_Excel_Worksheet.xlsx"/><Relationship Id="rId4"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nnis court with palm trees&#10;&#10;Description automatically generated with medium confidence">
            <a:extLst>
              <a:ext uri="{FF2B5EF4-FFF2-40B4-BE49-F238E27FC236}">
                <a16:creationId xmlns:a16="http://schemas.microsoft.com/office/drawing/2014/main" id="{54751BC6-ECB8-0748-AF08-BEFB97606B52}"/>
              </a:ext>
            </a:extLst>
          </p:cNvPr>
          <p:cNvPicPr>
            <a:picLocks noChangeAspect="1"/>
          </p:cNvPicPr>
          <p:nvPr/>
        </p:nvPicPr>
        <p:blipFill>
          <a:blip r:embed="rId2"/>
          <a:stretch>
            <a:fillRect/>
          </a:stretch>
        </p:blipFill>
        <p:spPr>
          <a:xfrm>
            <a:off x="-109243" y="305733"/>
            <a:ext cx="9441332" cy="6299139"/>
          </a:xfrm>
          <a:prstGeom prst="rect">
            <a:avLst/>
          </a:prstGeom>
        </p:spPr>
      </p:pic>
      <p:sp>
        <p:nvSpPr>
          <p:cNvPr id="4" name="Rectangle 3">
            <a:extLst>
              <a:ext uri="{FF2B5EF4-FFF2-40B4-BE49-F238E27FC236}">
                <a16:creationId xmlns:a16="http://schemas.microsoft.com/office/drawing/2014/main" id="{B74FB872-804A-F54A-8317-B1BD8F3F1A78}"/>
              </a:ext>
            </a:extLst>
          </p:cNvPr>
          <p:cNvSpPr/>
          <p:nvPr/>
        </p:nvSpPr>
        <p:spPr>
          <a:xfrm>
            <a:off x="-616352" y="510014"/>
            <a:ext cx="10266028" cy="1276109"/>
          </a:xfrm>
          <a:prstGeom prst="rect">
            <a:avLst/>
          </a:prstGeom>
          <a:solidFill>
            <a:schemeClr val="tx1">
              <a:lumMod val="50000"/>
              <a:lumOff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riangle 1">
            <a:extLst>
              <a:ext uri="{FF2B5EF4-FFF2-40B4-BE49-F238E27FC236}">
                <a16:creationId xmlns:a16="http://schemas.microsoft.com/office/drawing/2014/main" id="{01C572AF-A586-AC45-A4BF-58191406BCE9}"/>
              </a:ext>
            </a:extLst>
          </p:cNvPr>
          <p:cNvSpPr/>
          <p:nvPr/>
        </p:nvSpPr>
        <p:spPr>
          <a:xfrm rot="20712204">
            <a:off x="-2821251" y="-1281538"/>
            <a:ext cx="8075654" cy="9103068"/>
          </a:xfrm>
          <a:prstGeom prst="triangle">
            <a:avLst/>
          </a:prstGeom>
          <a:solidFill>
            <a:srgbClr val="10497E">
              <a:alpha val="867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56F24F58-9C31-E443-A04B-717FE2D08411}"/>
              </a:ext>
            </a:extLst>
          </p:cNvPr>
          <p:cNvSpPr txBox="1"/>
          <p:nvPr/>
        </p:nvSpPr>
        <p:spPr>
          <a:xfrm>
            <a:off x="0" y="2621538"/>
            <a:ext cx="4079924" cy="1477328"/>
          </a:xfrm>
          <a:prstGeom prst="rect">
            <a:avLst/>
          </a:prstGeom>
          <a:noFill/>
        </p:spPr>
        <p:txBody>
          <a:bodyPr wrap="square" rtlCol="0">
            <a:spAutoFit/>
          </a:bodyPr>
          <a:lstStyle/>
          <a:p>
            <a:r>
              <a:rPr lang="en-US" sz="2100" b="1" dirty="0">
                <a:solidFill>
                  <a:schemeClr val="bg1"/>
                </a:solidFill>
                <a:latin typeface="Arial" panose="020B0604020202020204" pitchFamily="34" charset="0"/>
                <a:cs typeface="Arial" panose="020B0604020202020204" pitchFamily="34" charset="0"/>
              </a:rPr>
              <a:t>Design and Implementation of Pilot of a TVET Renewable Energy Course </a:t>
            </a:r>
            <a:endParaRPr lang="en-CA" sz="2100" b="1" dirty="0">
              <a:solidFill>
                <a:schemeClr val="bg1"/>
              </a:solidFill>
              <a:latin typeface="Arial" panose="020B0604020202020204" pitchFamily="34" charset="0"/>
              <a:cs typeface="Arial" panose="020B0604020202020204" pitchFamily="34" charset="0"/>
            </a:endParaRPr>
          </a:p>
          <a:p>
            <a:endParaRPr lang="en-US" sz="27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1070E36-A84C-1C45-A804-243B343AE34B}"/>
              </a:ext>
            </a:extLst>
          </p:cNvPr>
          <p:cNvSpPr txBox="1"/>
          <p:nvPr/>
        </p:nvSpPr>
        <p:spPr>
          <a:xfrm>
            <a:off x="0" y="3930190"/>
            <a:ext cx="3585258" cy="923330"/>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DELIVERABLE #5 - TRAINING COURSES &amp; PROFESSIONAL DEVELOPMENT</a:t>
            </a:r>
          </a:p>
        </p:txBody>
      </p:sp>
      <p:pic>
        <p:nvPicPr>
          <p:cNvPr id="20" name="Picture 19" descr="Logo&#10;&#10;Description automatically generated">
            <a:extLst>
              <a:ext uri="{FF2B5EF4-FFF2-40B4-BE49-F238E27FC236}">
                <a16:creationId xmlns:a16="http://schemas.microsoft.com/office/drawing/2014/main" id="{5A1FD6FA-1557-EC45-9A09-17E0F4C629FB}"/>
              </a:ext>
            </a:extLst>
          </p:cNvPr>
          <p:cNvPicPr>
            <a:picLocks noChangeAspect="1"/>
          </p:cNvPicPr>
          <p:nvPr/>
        </p:nvPicPr>
        <p:blipFill>
          <a:blip r:embed="rId3" cstate="print"/>
          <a:stretch>
            <a:fillRect/>
          </a:stretch>
        </p:blipFill>
        <p:spPr>
          <a:xfrm>
            <a:off x="2520000" y="1079999"/>
            <a:ext cx="1984343" cy="657569"/>
          </a:xfrm>
          <a:prstGeom prst="rect">
            <a:avLst/>
          </a:prstGeom>
        </p:spPr>
      </p:pic>
      <p:sp>
        <p:nvSpPr>
          <p:cNvPr id="21" name="TextBox 20">
            <a:extLst>
              <a:ext uri="{FF2B5EF4-FFF2-40B4-BE49-F238E27FC236}">
                <a16:creationId xmlns:a16="http://schemas.microsoft.com/office/drawing/2014/main" id="{AC5D84BA-C6D1-7542-99D8-CD38963AB23C}"/>
              </a:ext>
            </a:extLst>
          </p:cNvPr>
          <p:cNvSpPr txBox="1"/>
          <p:nvPr/>
        </p:nvSpPr>
        <p:spPr>
          <a:xfrm>
            <a:off x="-1" y="5107435"/>
            <a:ext cx="3467478" cy="300082"/>
          </a:xfrm>
          <a:prstGeom prst="rect">
            <a:avLst/>
          </a:prstGeom>
          <a:noFill/>
        </p:spPr>
        <p:txBody>
          <a:bodyPr wrap="square" rtlCol="0">
            <a:spAutoFit/>
          </a:bodyPr>
          <a:lstStyle/>
          <a:p>
            <a:r>
              <a:rPr lang="en-US" sz="1350" dirty="0">
                <a:solidFill>
                  <a:schemeClr val="bg1"/>
                </a:solidFill>
                <a:latin typeface="Arial" panose="020B0604020202020204" pitchFamily="34" charset="0"/>
                <a:cs typeface="Arial" panose="020B0604020202020204" pitchFamily="34" charset="0"/>
              </a:rPr>
              <a:t>February 11/22 Training Session </a:t>
            </a:r>
          </a:p>
        </p:txBody>
      </p:sp>
      <p:pic>
        <p:nvPicPr>
          <p:cNvPr id="12" name="Picture 11" descr="A picture containing text, blur&#10;&#10;Description automatically generated">
            <a:extLst>
              <a:ext uri="{FF2B5EF4-FFF2-40B4-BE49-F238E27FC236}">
                <a16:creationId xmlns:a16="http://schemas.microsoft.com/office/drawing/2014/main" id="{9BAADFDD-0779-BE3F-62D5-56918A820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000" y="539999"/>
            <a:ext cx="1572815" cy="1080000"/>
          </a:xfrm>
          <a:prstGeom prst="rect">
            <a:avLst/>
          </a:prstGeom>
        </p:spPr>
      </p:pic>
      <p:pic>
        <p:nvPicPr>
          <p:cNvPr id="15" name="Picture 14" descr="Logo, company name&#10;&#10;Description automatically generated">
            <a:extLst>
              <a:ext uri="{FF2B5EF4-FFF2-40B4-BE49-F238E27FC236}">
                <a16:creationId xmlns:a16="http://schemas.microsoft.com/office/drawing/2014/main" id="{22C7F23F-E6FD-4E79-1432-8DEF0B8698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0000" y="1044000"/>
            <a:ext cx="1816150" cy="671976"/>
          </a:xfrm>
          <a:prstGeom prst="rect">
            <a:avLst/>
          </a:prstGeom>
        </p:spPr>
      </p:pic>
    </p:spTree>
    <p:extLst>
      <p:ext uri="{BB962C8B-B14F-4D97-AF65-F5344CB8AC3E}">
        <p14:creationId xmlns:p14="http://schemas.microsoft.com/office/powerpoint/2010/main" val="2433276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02654" y="-16412"/>
            <a:ext cx="8534400" cy="838200"/>
          </a:xfrm>
        </p:spPr>
        <p:txBody>
          <a:bodyPr/>
          <a:lstStyle/>
          <a:p>
            <a:pPr eaLnBrk="1" hangingPunct="1"/>
            <a:r>
              <a:rPr lang="en-US" sz="4800" dirty="0"/>
              <a:t>Solar Radiation</a:t>
            </a:r>
          </a:p>
        </p:txBody>
      </p:sp>
      <p:sp>
        <p:nvSpPr>
          <p:cNvPr id="4" name="TextBox 3">
            <a:extLst>
              <a:ext uri="{FF2B5EF4-FFF2-40B4-BE49-F238E27FC236}">
                <a16:creationId xmlns:a16="http://schemas.microsoft.com/office/drawing/2014/main" id="{2AE09FD7-3639-4FC2-A220-B274A824CD21}"/>
              </a:ext>
            </a:extLst>
          </p:cNvPr>
          <p:cNvSpPr txBox="1"/>
          <p:nvPr/>
        </p:nvSpPr>
        <p:spPr>
          <a:xfrm>
            <a:off x="914400" y="5943600"/>
            <a:ext cx="2667000"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Solargis.com</a:t>
            </a:r>
          </a:p>
        </p:txBody>
      </p:sp>
      <p:sp>
        <p:nvSpPr>
          <p:cNvPr id="5" name="TextBox 4">
            <a:extLst>
              <a:ext uri="{FF2B5EF4-FFF2-40B4-BE49-F238E27FC236}">
                <a16:creationId xmlns:a16="http://schemas.microsoft.com/office/drawing/2014/main" id="{E954BB2A-5639-4A5D-A774-D4A6836DDE7E}"/>
              </a:ext>
            </a:extLst>
          </p:cNvPr>
          <p:cNvSpPr txBox="1"/>
          <p:nvPr/>
        </p:nvSpPr>
        <p:spPr>
          <a:xfrm>
            <a:off x="4326642" y="6082099"/>
            <a:ext cx="31242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Solar Resource of Earth</a:t>
            </a:r>
          </a:p>
        </p:txBody>
      </p:sp>
      <p:pic>
        <p:nvPicPr>
          <p:cNvPr id="7" name="Picture 6" descr="Map&#10;&#10;Description automatically generated">
            <a:extLst>
              <a:ext uri="{FF2B5EF4-FFF2-40B4-BE49-F238E27FC236}">
                <a16:creationId xmlns:a16="http://schemas.microsoft.com/office/drawing/2014/main" id="{2788E68F-9839-4819-9C5D-853FE55DF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914400"/>
            <a:ext cx="8424582" cy="5003907"/>
          </a:xfrm>
          <a:prstGeom prst="rect">
            <a:avLst/>
          </a:prstGeom>
        </p:spPr>
      </p:pic>
      <p:pic>
        <p:nvPicPr>
          <p:cNvPr id="8" name="Slide 5">
            <a:hlinkClick r:id="" action="ppaction://media"/>
            <a:extLst>
              <a:ext uri="{FF2B5EF4-FFF2-40B4-BE49-F238E27FC236}">
                <a16:creationId xmlns:a16="http://schemas.microsoft.com/office/drawing/2014/main" id="{1632878C-C223-4085-9D29-DBED0A1EAF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5085803"/>
            <a:ext cx="609600" cy="609600"/>
          </a:xfrm>
          <a:prstGeom prst="rect">
            <a:avLst/>
          </a:prstGeom>
        </p:spPr>
      </p:pic>
    </p:spTree>
    <p:extLst>
      <p:ext uri="{BB962C8B-B14F-4D97-AF65-F5344CB8AC3E}">
        <p14:creationId xmlns:p14="http://schemas.microsoft.com/office/powerpoint/2010/main" val="254548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02920" y="575896"/>
            <a:ext cx="7239000" cy="2308324"/>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Taking a look at the scales for Belize you can see numbers for daily and yearly energy capture.  Looking at the yearly graph, select 1534 kWh/</a:t>
            </a:r>
            <a:r>
              <a:rPr lang="en-CA" sz="2400" dirty="0" err="1">
                <a:latin typeface="Arial" panose="020B0604020202020204" pitchFamily="34" charset="0"/>
                <a:cs typeface="Arial" panose="020B0604020202020204" pitchFamily="34" charset="0"/>
              </a:rPr>
              <a:t>kWp</a:t>
            </a:r>
            <a:r>
              <a:rPr lang="en-CA" sz="2400" dirty="0">
                <a:latin typeface="Arial" panose="020B0604020202020204" pitchFamily="34" charset="0"/>
                <a:cs typeface="Arial" panose="020B0604020202020204" pitchFamily="34" charset="0"/>
              </a:rPr>
              <a:t>. On the map anywhere this colour at 1534 matches that is the energy at that location.</a:t>
            </a:r>
          </a:p>
          <a:p>
            <a:endParaRPr lang="en-CA"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16C1888-7C37-43B6-9381-B3FE1B67322A}"/>
              </a:ext>
            </a:extLst>
          </p:cNvPr>
          <p:cNvPicPr>
            <a:picLocks noChangeAspect="1"/>
          </p:cNvPicPr>
          <p:nvPr/>
        </p:nvPicPr>
        <p:blipFill>
          <a:blip r:embed="rId5"/>
          <a:stretch>
            <a:fillRect/>
          </a:stretch>
        </p:blipFill>
        <p:spPr>
          <a:xfrm>
            <a:off x="0" y="2475986"/>
            <a:ext cx="9144000" cy="1906027"/>
          </a:xfrm>
          <a:prstGeom prst="rect">
            <a:avLst/>
          </a:prstGeom>
        </p:spPr>
      </p:pic>
      <p:sp>
        <p:nvSpPr>
          <p:cNvPr id="6" name="TextBox 5">
            <a:extLst>
              <a:ext uri="{FF2B5EF4-FFF2-40B4-BE49-F238E27FC236}">
                <a16:creationId xmlns:a16="http://schemas.microsoft.com/office/drawing/2014/main" id="{FE43581F-0C81-42A1-8A76-EF464B30B9BC}"/>
              </a:ext>
            </a:extLst>
          </p:cNvPr>
          <p:cNvSpPr txBox="1"/>
          <p:nvPr/>
        </p:nvSpPr>
        <p:spPr>
          <a:xfrm>
            <a:off x="762000" y="4572000"/>
            <a:ext cx="7391400" cy="1938992"/>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The 1534 represents the energy in kWh that strikes the surface when 1 </a:t>
            </a:r>
            <a:r>
              <a:rPr lang="en-CA" sz="2400" dirty="0" err="1">
                <a:latin typeface="Arial" panose="020B0604020202020204" pitchFamily="34" charset="0"/>
                <a:cs typeface="Arial" panose="020B0604020202020204" pitchFamily="34" charset="0"/>
              </a:rPr>
              <a:t>kWatt</a:t>
            </a:r>
            <a:r>
              <a:rPr lang="en-CA" sz="2400" dirty="0">
                <a:latin typeface="Arial" panose="020B0604020202020204" pitchFamily="34" charset="0"/>
                <a:cs typeface="Arial" panose="020B0604020202020204" pitchFamily="34" charset="0"/>
              </a:rPr>
              <a:t> of PV panels are installed.</a:t>
            </a:r>
          </a:p>
          <a:p>
            <a:r>
              <a:rPr lang="en-CA" sz="2400" dirty="0">
                <a:latin typeface="Arial" panose="020B0604020202020204" pitchFamily="34" charset="0"/>
                <a:cs typeface="Arial" panose="020B0604020202020204" pitchFamily="34" charset="0"/>
              </a:rPr>
              <a:t>This means that for example, if 4 250W PV panels are used they will produce 1534 kWh of energy over a year period. (</a:t>
            </a:r>
            <a:r>
              <a:rPr lang="en-CA" sz="2400" dirty="0" err="1">
                <a:latin typeface="Arial" panose="020B0604020202020204" pitchFamily="34" charset="0"/>
                <a:cs typeface="Arial" panose="020B0604020202020204" pitchFamily="34" charset="0"/>
              </a:rPr>
              <a:t>kWp</a:t>
            </a:r>
            <a:r>
              <a:rPr lang="en-CA" sz="2400" dirty="0">
                <a:latin typeface="Arial" panose="020B0604020202020204" pitchFamily="34" charset="0"/>
                <a:cs typeface="Arial" panose="020B0604020202020204" pitchFamily="34" charset="0"/>
              </a:rPr>
              <a:t> = 1 kW of PV)</a:t>
            </a:r>
          </a:p>
        </p:txBody>
      </p:sp>
      <p:pic>
        <p:nvPicPr>
          <p:cNvPr id="2" name="Slide 10">
            <a:hlinkClick r:id="" action="ppaction://media"/>
            <a:extLst>
              <a:ext uri="{FF2B5EF4-FFF2-40B4-BE49-F238E27FC236}">
                <a16:creationId xmlns:a16="http://schemas.microsoft.com/office/drawing/2014/main" id="{C905697C-D0AD-4034-BFC3-DC387CF2CD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9277" y="5901392"/>
            <a:ext cx="609600" cy="609600"/>
          </a:xfrm>
          <a:prstGeom prst="rect">
            <a:avLst/>
          </a:prstGeom>
        </p:spPr>
      </p:pic>
    </p:spTree>
    <p:extLst>
      <p:ext uri="{BB962C8B-B14F-4D97-AF65-F5344CB8AC3E}">
        <p14:creationId xmlns:p14="http://schemas.microsoft.com/office/powerpoint/2010/main" val="2921612413"/>
      </p:ext>
    </p:extLst>
  </p:cSld>
  <p:clrMapOvr>
    <a:masterClrMapping/>
  </p:clrMapOvr>
  <mc:AlternateContent xmlns:mc="http://schemas.openxmlformats.org/markup-compatibility/2006" xmlns:p14="http://schemas.microsoft.com/office/powerpoint/2010/main">
    <mc:Choice Requires="p14">
      <p:transition spd="slow" p14:dur="2000" advTm="48447"/>
    </mc:Choice>
    <mc:Fallback xmlns="">
      <p:transition spd="slow" advTm="48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02654" y="-16412"/>
            <a:ext cx="8534400" cy="838200"/>
          </a:xfrm>
        </p:spPr>
        <p:txBody>
          <a:bodyPr/>
          <a:lstStyle/>
          <a:p>
            <a:pPr eaLnBrk="1" hangingPunct="1"/>
            <a:r>
              <a:rPr lang="en-US" sz="4800" dirty="0">
                <a:latin typeface="Arial" panose="020B0604020202020204" pitchFamily="34" charset="0"/>
                <a:cs typeface="Arial" panose="020B0604020202020204" pitchFamily="34" charset="0"/>
              </a:rPr>
              <a:t>Solar Radiation</a:t>
            </a:r>
          </a:p>
        </p:txBody>
      </p:sp>
      <p:pic>
        <p:nvPicPr>
          <p:cNvPr id="3" name="Picture 2" descr="Map&#10;&#10;Description automatically generated">
            <a:extLst>
              <a:ext uri="{FF2B5EF4-FFF2-40B4-BE49-F238E27FC236}">
                <a16:creationId xmlns:a16="http://schemas.microsoft.com/office/drawing/2014/main" id="{EE643C1E-7467-423E-950A-29BF2DF3BE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889" r="7573"/>
          <a:stretch/>
        </p:blipFill>
        <p:spPr>
          <a:xfrm>
            <a:off x="4390720" y="821788"/>
            <a:ext cx="4482052" cy="5867400"/>
          </a:xfrm>
          <a:prstGeom prst="rect">
            <a:avLst/>
          </a:prstGeom>
        </p:spPr>
      </p:pic>
      <p:sp>
        <p:nvSpPr>
          <p:cNvPr id="4" name="TextBox 3">
            <a:extLst>
              <a:ext uri="{FF2B5EF4-FFF2-40B4-BE49-F238E27FC236}">
                <a16:creationId xmlns:a16="http://schemas.microsoft.com/office/drawing/2014/main" id="{2AE09FD7-3639-4FC2-A220-B274A824CD21}"/>
              </a:ext>
            </a:extLst>
          </p:cNvPr>
          <p:cNvSpPr txBox="1"/>
          <p:nvPr/>
        </p:nvSpPr>
        <p:spPr>
          <a:xfrm>
            <a:off x="914400" y="5943600"/>
            <a:ext cx="2667000"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Solargis.com</a:t>
            </a:r>
          </a:p>
        </p:txBody>
      </p:sp>
      <p:sp>
        <p:nvSpPr>
          <p:cNvPr id="5" name="TextBox 4">
            <a:extLst>
              <a:ext uri="{FF2B5EF4-FFF2-40B4-BE49-F238E27FC236}">
                <a16:creationId xmlns:a16="http://schemas.microsoft.com/office/drawing/2014/main" id="{E954BB2A-5639-4A5D-A774-D4A6836DDE7E}"/>
              </a:ext>
            </a:extLst>
          </p:cNvPr>
          <p:cNvSpPr txBox="1"/>
          <p:nvPr/>
        </p:nvSpPr>
        <p:spPr>
          <a:xfrm>
            <a:off x="457200" y="2133600"/>
            <a:ext cx="3657600" cy="461665"/>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Solar Resource of Belize</a:t>
            </a:r>
          </a:p>
        </p:txBody>
      </p:sp>
      <p:pic>
        <p:nvPicPr>
          <p:cNvPr id="2" name="Slide 6">
            <a:hlinkClick r:id="" action="ppaction://media"/>
            <a:extLst>
              <a:ext uri="{FF2B5EF4-FFF2-40B4-BE49-F238E27FC236}">
                <a16:creationId xmlns:a16="http://schemas.microsoft.com/office/drawing/2014/main" id="{9551FD38-D2E5-472A-BE1E-C45558FD0E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4433" y="5029200"/>
            <a:ext cx="609600" cy="609600"/>
          </a:xfrm>
          <a:prstGeom prst="rect">
            <a:avLst/>
          </a:prstGeom>
        </p:spPr>
      </p:pic>
    </p:spTree>
    <p:extLst>
      <p:ext uri="{BB962C8B-B14F-4D97-AF65-F5344CB8AC3E}">
        <p14:creationId xmlns:p14="http://schemas.microsoft.com/office/powerpoint/2010/main" val="5462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Questions</a:t>
            </a:r>
            <a:endParaRPr lang="en-CA" dirty="0"/>
          </a:p>
        </p:txBody>
      </p:sp>
      <p:sp>
        <p:nvSpPr>
          <p:cNvPr id="4" name="Content Placeholder 3">
            <a:extLst>
              <a:ext uri="{FF2B5EF4-FFF2-40B4-BE49-F238E27FC236}">
                <a16:creationId xmlns:a16="http://schemas.microsoft.com/office/drawing/2014/main" id="{0EE1759E-0CEB-4123-94E9-43AA9E635846}"/>
              </a:ext>
            </a:extLst>
          </p:cNvPr>
          <p:cNvSpPr>
            <a:spLocks noGrp="1"/>
          </p:cNvSpPr>
          <p:nvPr>
            <p:ph idx="1"/>
          </p:nvPr>
        </p:nvSpPr>
        <p:spPr/>
        <p:txBody>
          <a:bodyPr/>
          <a:lstStyle/>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26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02920" y="575896"/>
            <a:ext cx="7239000" cy="4893647"/>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The solar energy, call it sunlight that is used for solar energy conversion is in the form of electromagnetic radiation. (</a:t>
            </a:r>
            <a:r>
              <a:rPr lang="en-CA" sz="2400" dirty="0">
                <a:latin typeface="Arial" panose="020B0604020202020204" pitchFamily="34" charset="0"/>
                <a:cs typeface="Arial" panose="020B0604020202020204" pitchFamily="34" charset="0"/>
                <a:hlinkClick r:id="rId5"/>
              </a:rPr>
              <a:t>https://en.wikipedia.org/wiki/Electromagnetic_radiation</a:t>
            </a:r>
            <a:r>
              <a:rPr lang="en-CA" sz="2400" dirty="0">
                <a:latin typeface="Arial" panose="020B0604020202020204" pitchFamily="34" charset="0"/>
                <a:cs typeface="Arial" panose="020B0604020202020204" pitchFamily="34" charset="0"/>
              </a:rPr>
              <a:t>)</a:t>
            </a:r>
          </a:p>
          <a:p>
            <a:r>
              <a:rPr lang="en-CA" sz="2400" dirty="0">
                <a:latin typeface="Arial" panose="020B0604020202020204" pitchFamily="34" charset="0"/>
                <a:cs typeface="Arial" panose="020B0604020202020204" pitchFamily="34" charset="0"/>
              </a:rPr>
              <a:t>The spectrum starts at the longest wavelength of the infrared then moves to the visual spectrum and finally to the ultraviolet range.</a:t>
            </a:r>
          </a:p>
          <a:p>
            <a:r>
              <a:rPr lang="en-CA" sz="2400" dirty="0">
                <a:latin typeface="Arial" panose="020B0604020202020204" pitchFamily="34" charset="0"/>
                <a:cs typeface="Arial" panose="020B0604020202020204" pitchFamily="34" charset="0"/>
              </a:rPr>
              <a:t>PV is only able to convert the visual spectrum to electrical energy. This represents about 49% of the solar energy.</a:t>
            </a:r>
          </a:p>
          <a:p>
            <a:endParaRPr lang="en-CA" sz="2400"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2" name="Slide 13">
            <a:hlinkClick r:id="" action="ppaction://media"/>
            <a:extLst>
              <a:ext uri="{FF2B5EF4-FFF2-40B4-BE49-F238E27FC236}">
                <a16:creationId xmlns:a16="http://schemas.microsoft.com/office/drawing/2014/main" id="{42CB5C68-FC08-4FAF-8ABF-42AB95FD99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920" y="5867400"/>
            <a:ext cx="609600" cy="609600"/>
          </a:xfrm>
          <a:prstGeom prst="rect">
            <a:avLst/>
          </a:prstGeom>
        </p:spPr>
      </p:pic>
    </p:spTree>
    <p:extLst>
      <p:ext uri="{BB962C8B-B14F-4D97-AF65-F5344CB8AC3E}">
        <p14:creationId xmlns:p14="http://schemas.microsoft.com/office/powerpoint/2010/main" val="3151208311"/>
      </p:ext>
    </p:extLst>
  </p:cSld>
  <p:clrMapOvr>
    <a:masterClrMapping/>
  </p:clrMapOvr>
  <mc:AlternateContent xmlns:mc="http://schemas.openxmlformats.org/markup-compatibility/2006" xmlns:p14="http://schemas.microsoft.com/office/powerpoint/2010/main">
    <mc:Choice Requires="p14">
      <p:transition spd="slow" p14:dur="2000" advTm="38475"/>
    </mc:Choice>
    <mc:Fallback xmlns="">
      <p:transition spd="slow" advTm="38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Solar Radiation</a:t>
            </a:r>
            <a:br>
              <a:rPr lang="en-CA" dirty="0"/>
            </a:br>
            <a:endParaRPr lang="en-CA" dirty="0"/>
          </a:p>
        </p:txBody>
      </p:sp>
      <p:sp>
        <p:nvSpPr>
          <p:cNvPr id="8195" name="Content Placeholder 2"/>
          <p:cNvSpPr>
            <a:spLocks noGrp="1"/>
          </p:cNvSpPr>
          <p:nvPr>
            <p:ph idx="1"/>
          </p:nvPr>
        </p:nvSpPr>
        <p:spPr>
          <a:xfrm>
            <a:off x="428625" y="642938"/>
            <a:ext cx="8715375" cy="5929312"/>
          </a:xfrm>
        </p:spPr>
        <p:txBody>
          <a:bodyPr>
            <a:normAutofit/>
          </a:bodyPr>
          <a:lstStyle/>
          <a:p>
            <a:pPr eaLnBrk="1" hangingPunct="1"/>
            <a:endParaRPr lang="en-CA" sz="2800" dirty="0"/>
          </a:p>
          <a:p>
            <a:pPr eaLnBrk="1" hangingPunct="1"/>
            <a:endParaRPr lang="en-CA" dirty="0"/>
          </a:p>
          <a:p>
            <a:pPr eaLnBrk="1" hangingPunct="1"/>
            <a:r>
              <a:rPr lang="en-CA" sz="2800" dirty="0">
                <a:latin typeface="Arial" panose="020B0604020202020204" pitchFamily="34" charset="0"/>
                <a:cs typeface="Arial" panose="020B0604020202020204" pitchFamily="34" charset="0"/>
              </a:rPr>
              <a:t>The solar resource that the earth receives comes </a:t>
            </a:r>
            <a:r>
              <a:rPr lang="en-CA" dirty="0">
                <a:latin typeface="Arial" panose="020B0604020202020204" pitchFamily="34" charset="0"/>
                <a:cs typeface="Arial" panose="020B0604020202020204" pitchFamily="34" charset="0"/>
              </a:rPr>
              <a:t>as sunlight.</a:t>
            </a:r>
          </a:p>
          <a:p>
            <a:pPr eaLnBrk="1" hangingPunct="1"/>
            <a:r>
              <a:rPr lang="en-CA" sz="2800" dirty="0">
                <a:latin typeface="Arial" panose="020B0604020202020204" pitchFamily="34" charset="0"/>
                <a:cs typeface="Arial" panose="020B0604020202020204" pitchFamily="34" charset="0"/>
              </a:rPr>
              <a:t>This sunlight is in the form of electromagnetic radiation</a:t>
            </a:r>
          </a:p>
          <a:p>
            <a:pPr eaLnBrk="1" hangingPunct="1"/>
            <a:r>
              <a:rPr lang="en-CA" sz="2800" dirty="0">
                <a:latin typeface="Arial" panose="020B0604020202020204" pitchFamily="34" charset="0"/>
                <a:cs typeface="Arial" panose="020B0604020202020204" pitchFamily="34" charset="0"/>
              </a:rPr>
              <a:t>It ranges in frequencies from  infrared through the visual spectrum up to ultraviolet.</a:t>
            </a:r>
          </a:p>
          <a:p>
            <a:pPr eaLnBrk="1" hangingPunct="1"/>
            <a:endParaRPr lang="en-CA" dirty="0">
              <a:latin typeface="Arial" panose="020B0604020202020204" pitchFamily="34" charset="0"/>
              <a:cs typeface="Arial" panose="020B0604020202020204" pitchFamily="34" charset="0"/>
            </a:endParaRPr>
          </a:p>
        </p:txBody>
      </p:sp>
      <p:pic>
        <p:nvPicPr>
          <p:cNvPr id="3" name="Slide 7">
            <a:hlinkClick r:id="" action="ppaction://media"/>
            <a:extLst>
              <a:ext uri="{FF2B5EF4-FFF2-40B4-BE49-F238E27FC236}">
                <a16:creationId xmlns:a16="http://schemas.microsoft.com/office/drawing/2014/main" id="{C639B793-30D4-4B49-B7EF-2661BE1835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469" y="5605462"/>
            <a:ext cx="609600" cy="609600"/>
          </a:xfrm>
          <a:prstGeom prst="rect">
            <a:avLst/>
          </a:prstGeom>
        </p:spPr>
      </p:pic>
    </p:spTree>
    <p:extLst>
      <p:ext uri="{BB962C8B-B14F-4D97-AF65-F5344CB8AC3E}">
        <p14:creationId xmlns:p14="http://schemas.microsoft.com/office/powerpoint/2010/main" val="67362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02920" y="575896"/>
            <a:ext cx="7239000" cy="3600986"/>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The solar constant is referred to the amount of solar energy that is outside of the earths atmosphere.</a:t>
            </a:r>
          </a:p>
          <a:p>
            <a:pPr eaLnBrk="1" hangingPunct="1"/>
            <a:r>
              <a:rPr lang="en-CA" sz="2400" dirty="0">
                <a:latin typeface="Arial" panose="020B0604020202020204" pitchFamily="34" charset="0"/>
                <a:cs typeface="Arial" panose="020B0604020202020204" pitchFamily="34" charset="0"/>
              </a:rPr>
              <a:t>Because the earth wobbles seasonally this energy changes slightly. From approximately 1400W/m</a:t>
            </a:r>
            <a:r>
              <a:rPr lang="en-CA" sz="2400" baseline="30000" dirty="0">
                <a:latin typeface="Arial" panose="020B0604020202020204" pitchFamily="34" charset="0"/>
                <a:cs typeface="Arial" panose="020B0604020202020204" pitchFamily="34" charset="0"/>
              </a:rPr>
              <a:t>2</a:t>
            </a:r>
            <a:r>
              <a:rPr lang="en-CA" sz="3600" i="1" baseline="30000" dirty="0">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 to</a:t>
            </a:r>
            <a:r>
              <a:rPr lang="en-CA" sz="3600" dirty="0">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1310W/m</a:t>
            </a:r>
            <a:r>
              <a:rPr lang="en-CA" sz="2400" baseline="30000" dirty="0">
                <a:latin typeface="Arial" panose="020B0604020202020204" pitchFamily="34" charset="0"/>
                <a:cs typeface="Arial" panose="020B0604020202020204" pitchFamily="34" charset="0"/>
              </a:rPr>
              <a:t>2</a:t>
            </a:r>
            <a:r>
              <a:rPr lang="en-CA" sz="2400" i="1" dirty="0">
                <a:latin typeface="Arial" panose="020B0604020202020204" pitchFamily="34" charset="0"/>
                <a:cs typeface="Arial" panose="020B0604020202020204" pitchFamily="34" charset="0"/>
              </a:rPr>
              <a:t>. </a:t>
            </a:r>
          </a:p>
          <a:p>
            <a:pPr eaLnBrk="1" hangingPunct="1"/>
            <a:r>
              <a:rPr lang="en-CA" sz="2400" dirty="0">
                <a:latin typeface="Arial" panose="020B0604020202020204" pitchFamily="34" charset="0"/>
                <a:cs typeface="Arial" panose="020B0604020202020204" pitchFamily="34" charset="0"/>
              </a:rPr>
              <a:t>This is averaged to 1367W/m</a:t>
            </a:r>
            <a:r>
              <a:rPr lang="en-CA" sz="2400" baseline="30000" dirty="0">
                <a:latin typeface="Arial" panose="020B0604020202020204" pitchFamily="34" charset="0"/>
                <a:cs typeface="Arial" panose="020B0604020202020204" pitchFamily="34" charset="0"/>
              </a:rPr>
              <a:t>2</a:t>
            </a:r>
            <a:r>
              <a:rPr lang="en-CA" sz="2400" i="1" baseline="30000" dirty="0">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 yearly.</a:t>
            </a:r>
          </a:p>
          <a:p>
            <a:pPr eaLnBrk="1" hangingPunct="1"/>
            <a:endParaRPr lang="en-CA" sz="2400" i="1" dirty="0">
              <a:latin typeface="Arial" panose="020B0604020202020204" pitchFamily="34" charset="0"/>
              <a:cs typeface="Arial" panose="020B0604020202020204" pitchFamily="34" charset="0"/>
            </a:endParaRPr>
          </a:p>
          <a:p>
            <a:pPr eaLnBrk="1" hangingPunct="1"/>
            <a:endParaRPr lang="en-CA" sz="2400" i="1"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5" name="Slide 8">
            <a:hlinkClick r:id="" action="ppaction://media"/>
            <a:extLst>
              <a:ext uri="{FF2B5EF4-FFF2-40B4-BE49-F238E27FC236}">
                <a16:creationId xmlns:a16="http://schemas.microsoft.com/office/drawing/2014/main" id="{FF67F26C-3A61-481D-8FF6-1779C22A89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063" y="5605462"/>
            <a:ext cx="609600" cy="609600"/>
          </a:xfrm>
          <a:prstGeom prst="rect">
            <a:avLst/>
          </a:prstGeom>
        </p:spPr>
      </p:pic>
    </p:spTree>
    <p:extLst>
      <p:ext uri="{BB962C8B-B14F-4D97-AF65-F5344CB8AC3E}">
        <p14:creationId xmlns:p14="http://schemas.microsoft.com/office/powerpoint/2010/main" val="126344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Solar Radiation</a:t>
            </a:r>
            <a:br>
              <a:rPr lang="en-CA" dirty="0"/>
            </a:br>
            <a:endParaRPr lang="en-CA" dirty="0"/>
          </a:p>
        </p:txBody>
      </p:sp>
      <p:sp>
        <p:nvSpPr>
          <p:cNvPr id="8195" name="Content Placeholder 2"/>
          <p:cNvSpPr>
            <a:spLocks noGrp="1"/>
          </p:cNvSpPr>
          <p:nvPr>
            <p:ph idx="1"/>
          </p:nvPr>
        </p:nvSpPr>
        <p:spPr>
          <a:xfrm>
            <a:off x="428625" y="642938"/>
            <a:ext cx="8715375" cy="5929312"/>
          </a:xfrm>
        </p:spPr>
        <p:txBody>
          <a:bodyPr/>
          <a:lstStyle/>
          <a:p>
            <a:pPr eaLnBrk="1" hangingPunct="1"/>
            <a:endParaRPr lang="en-CA" sz="2800" dirty="0"/>
          </a:p>
          <a:p>
            <a:pPr eaLnBrk="1" hangingPunct="1"/>
            <a:endParaRPr lang="en-CA" dirty="0"/>
          </a:p>
          <a:p>
            <a:pPr eaLnBrk="1" hangingPunct="1"/>
            <a:r>
              <a:rPr lang="en-CA" sz="2800" dirty="0">
                <a:latin typeface="Arial" panose="020B0604020202020204" pitchFamily="34" charset="0"/>
                <a:cs typeface="Arial" panose="020B0604020202020204" pitchFamily="34" charset="0"/>
              </a:rPr>
              <a:t>The amount of solar energy just outside of the atmosphere is measured at an average of 1367W/m</a:t>
            </a:r>
            <a:r>
              <a:rPr lang="en-CA" sz="2800" baseline="30000" dirty="0">
                <a:latin typeface="Arial" panose="020B0604020202020204" pitchFamily="34" charset="0"/>
                <a:cs typeface="Arial" panose="020B0604020202020204" pitchFamily="34" charset="0"/>
              </a:rPr>
              <a:t>2</a:t>
            </a:r>
            <a:r>
              <a:rPr lang="en-CA" sz="2800" i="1" dirty="0">
                <a:latin typeface="Arial" panose="020B0604020202020204" pitchFamily="34" charset="0"/>
                <a:cs typeface="Arial" panose="020B0604020202020204" pitchFamily="34" charset="0"/>
              </a:rPr>
              <a:t>. </a:t>
            </a:r>
          </a:p>
          <a:p>
            <a:pPr eaLnBrk="1" hangingPunct="1"/>
            <a:r>
              <a:rPr lang="en-CA" dirty="0">
                <a:latin typeface="Arial" panose="020B0604020202020204" pitchFamily="34" charset="0"/>
                <a:cs typeface="Arial" panose="020B0604020202020204" pitchFamily="34" charset="0"/>
              </a:rPr>
              <a:t>Due to the earths seasonal wobble, the range is falls between </a:t>
            </a:r>
            <a:r>
              <a:rPr lang="en-CA" sz="2800" dirty="0">
                <a:latin typeface="Arial" panose="020B0604020202020204" pitchFamily="34" charset="0"/>
                <a:cs typeface="Arial" panose="020B0604020202020204" pitchFamily="34" charset="0"/>
              </a:rPr>
              <a:t>1400W/m</a:t>
            </a:r>
            <a:r>
              <a:rPr lang="en-CA" sz="2800" baseline="30000" dirty="0">
                <a:latin typeface="Arial" panose="020B0604020202020204" pitchFamily="34" charset="0"/>
                <a:cs typeface="Arial" panose="020B0604020202020204" pitchFamily="34" charset="0"/>
              </a:rPr>
              <a:t>2</a:t>
            </a:r>
            <a:r>
              <a:rPr lang="en-CA" i="1" baseline="30000" dirty="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and </a:t>
            </a:r>
            <a:r>
              <a:rPr lang="en-CA" sz="2800" dirty="0">
                <a:latin typeface="Arial" panose="020B0604020202020204" pitchFamily="34" charset="0"/>
                <a:cs typeface="Arial" panose="020B0604020202020204" pitchFamily="34" charset="0"/>
              </a:rPr>
              <a:t>1310W/m</a:t>
            </a:r>
            <a:r>
              <a:rPr lang="en-CA" sz="2800" baseline="30000" dirty="0">
                <a:latin typeface="Arial" panose="020B0604020202020204" pitchFamily="34" charset="0"/>
                <a:cs typeface="Arial" panose="020B0604020202020204" pitchFamily="34" charset="0"/>
              </a:rPr>
              <a:t>2</a:t>
            </a:r>
            <a:r>
              <a:rPr lang="en-CA" sz="2800" i="1" dirty="0">
                <a:latin typeface="Arial" panose="020B0604020202020204" pitchFamily="34" charset="0"/>
                <a:cs typeface="Arial" panose="020B0604020202020204" pitchFamily="34" charset="0"/>
              </a:rPr>
              <a:t>. </a:t>
            </a:r>
            <a:endParaRPr lang="en-CA" sz="2800" dirty="0">
              <a:latin typeface="Arial" panose="020B0604020202020204" pitchFamily="34" charset="0"/>
              <a:cs typeface="Arial" panose="020B0604020202020204" pitchFamily="34" charset="0"/>
            </a:endParaRPr>
          </a:p>
          <a:p>
            <a:pPr eaLnBrk="1" hangingPunct="1"/>
            <a:endParaRPr lang="en-CA" dirty="0">
              <a:latin typeface="Arial" panose="020B0604020202020204" pitchFamily="34" charset="0"/>
              <a:cs typeface="Arial" panose="020B0604020202020204" pitchFamily="34" charset="0"/>
            </a:endParaRPr>
          </a:p>
        </p:txBody>
      </p:sp>
      <p:pic>
        <p:nvPicPr>
          <p:cNvPr id="4" name="Slide 16">
            <a:hlinkClick r:id="" action="ppaction://media"/>
            <a:extLst>
              <a:ext uri="{FF2B5EF4-FFF2-40B4-BE49-F238E27FC236}">
                <a16:creationId xmlns:a16="http://schemas.microsoft.com/office/drawing/2014/main" id="{A8B9A304-3957-4C7D-A76F-C67F791610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2979295"/>
      </p:ext>
    </p:extLst>
  </p:cSld>
  <p:clrMapOvr>
    <a:masterClrMapping/>
  </p:clrMapOvr>
  <mc:AlternateContent xmlns:mc="http://schemas.openxmlformats.org/markup-compatibility/2006" xmlns:p14="http://schemas.microsoft.com/office/powerpoint/2010/main">
    <mc:Choice Requires="p14">
      <p:transition spd="slow" p14:dur="2000" advTm="8647"/>
    </mc:Choice>
    <mc:Fallback xmlns="">
      <p:transition spd="slow" advTm="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02920" y="575896"/>
            <a:ext cx="7239000" cy="6740307"/>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The solar industry has adopted a standard value used to rate solar equipment. It comes from the amount of solar energy that actually strikes the earth in a useful manner. </a:t>
            </a:r>
          </a:p>
          <a:p>
            <a:r>
              <a:rPr lang="en-CA" sz="2400" dirty="0">
                <a:latin typeface="Arial" panose="020B0604020202020204" pitchFamily="34" charset="0"/>
                <a:cs typeface="Arial" panose="020B0604020202020204" pitchFamily="34" charset="0"/>
              </a:rPr>
              <a:t>After the solar radiation / energy passes through the atmosphere it is reduced to 1000 W/m</a:t>
            </a:r>
            <a:r>
              <a:rPr lang="en-CA" sz="2400" baseline="30000" dirty="0">
                <a:latin typeface="Arial" panose="020B0604020202020204" pitchFamily="34" charset="0"/>
                <a:cs typeface="Arial" panose="020B0604020202020204" pitchFamily="34" charset="0"/>
              </a:rPr>
              <a:t>2</a:t>
            </a:r>
            <a:r>
              <a:rPr lang="en-CA" sz="2400" dirty="0">
                <a:latin typeface="Arial" panose="020B0604020202020204" pitchFamily="34" charset="0"/>
                <a:cs typeface="Arial" panose="020B0604020202020204" pitchFamily="34" charset="0"/>
              </a:rPr>
              <a:t>.</a:t>
            </a:r>
          </a:p>
          <a:p>
            <a:r>
              <a:rPr lang="en-CA" sz="2400" dirty="0">
                <a:latin typeface="Arial" panose="020B0604020202020204" pitchFamily="34" charset="0"/>
                <a:cs typeface="Arial" panose="020B0604020202020204" pitchFamily="34" charset="0"/>
              </a:rPr>
              <a:t>Manufacturers rate the output of their solar PV panels in Watts. </a:t>
            </a:r>
          </a:p>
          <a:p>
            <a:r>
              <a:rPr lang="en-CA" sz="2400" dirty="0">
                <a:latin typeface="Arial" panose="020B0604020202020204" pitchFamily="34" charset="0"/>
                <a:cs typeface="Arial" panose="020B0604020202020204" pitchFamily="34" charset="0"/>
              </a:rPr>
              <a:t>For example a 250W panel will produce 250 Watts of electrical energy when 1000 W/m</a:t>
            </a:r>
            <a:r>
              <a:rPr lang="en-CA" sz="2400" baseline="30000" dirty="0">
                <a:latin typeface="Arial" panose="020B0604020202020204" pitchFamily="34" charset="0"/>
                <a:cs typeface="Arial" panose="020B0604020202020204" pitchFamily="34" charset="0"/>
              </a:rPr>
              <a:t>2</a:t>
            </a:r>
            <a:r>
              <a:rPr lang="en-CA" sz="2400" dirty="0">
                <a:latin typeface="Arial" panose="020B0604020202020204" pitchFamily="34" charset="0"/>
                <a:cs typeface="Arial" panose="020B0604020202020204" pitchFamily="34" charset="0"/>
              </a:rPr>
              <a:t> strike the panel.</a:t>
            </a:r>
          </a:p>
          <a:p>
            <a:r>
              <a:rPr lang="en-CA" sz="2400" dirty="0">
                <a:latin typeface="Arial" panose="020B0604020202020204" pitchFamily="34" charset="0"/>
                <a:cs typeface="Arial" panose="020B0604020202020204" pitchFamily="34" charset="0"/>
              </a:rPr>
              <a:t>The angle at which the solar energy strikes the panel is called the angle of incidence. </a:t>
            </a:r>
          </a:p>
          <a:p>
            <a:r>
              <a:rPr lang="en-CA" sz="2400" dirty="0">
                <a:latin typeface="Arial" panose="020B0604020202020204" pitchFamily="34" charset="0"/>
                <a:cs typeface="Arial" panose="020B0604020202020204" pitchFamily="34" charset="0"/>
              </a:rPr>
              <a:t>Where normal is 90 degrees to the surface or straight above.</a:t>
            </a:r>
          </a:p>
          <a:p>
            <a:r>
              <a:rPr lang="en-CA" sz="2400" dirty="0">
                <a:latin typeface="Arial" panose="020B0604020202020204" pitchFamily="34" charset="0"/>
                <a:cs typeface="Arial" panose="020B0604020202020204" pitchFamily="34" charset="0"/>
              </a:rPr>
              <a:t>At 90 degrees the output is at the rated Wattage. </a:t>
            </a:r>
          </a:p>
          <a:p>
            <a:pPr eaLnBrk="1" hangingPunct="1"/>
            <a:endParaRPr lang="en-CA" sz="2400" i="1"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2" name="Slide 17">
            <a:hlinkClick r:id="" action="ppaction://media"/>
            <a:extLst>
              <a:ext uri="{FF2B5EF4-FFF2-40B4-BE49-F238E27FC236}">
                <a16:creationId xmlns:a16="http://schemas.microsoft.com/office/drawing/2014/main" id="{089AB721-EA8F-48CB-9DF2-2DB08A6BBE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6806" y="5791200"/>
            <a:ext cx="609600" cy="609600"/>
          </a:xfrm>
          <a:prstGeom prst="rect">
            <a:avLst/>
          </a:prstGeom>
        </p:spPr>
      </p:pic>
    </p:spTree>
    <p:extLst>
      <p:ext uri="{BB962C8B-B14F-4D97-AF65-F5344CB8AC3E}">
        <p14:creationId xmlns:p14="http://schemas.microsoft.com/office/powerpoint/2010/main" val="2283609816"/>
      </p:ext>
    </p:extLst>
  </p:cSld>
  <p:clrMapOvr>
    <a:masterClrMapping/>
  </p:clrMapOvr>
  <mc:AlternateContent xmlns:mc="http://schemas.openxmlformats.org/markup-compatibility/2006" xmlns:p14="http://schemas.microsoft.com/office/powerpoint/2010/main">
    <mc:Choice Requires="p14">
      <p:transition spd="slow" p14:dur="2000" advTm="53382"/>
    </mc:Choice>
    <mc:Fallback xmlns="">
      <p:transition spd="slow" advTm="5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Solar Radiation</a:t>
            </a:r>
            <a:br>
              <a:rPr lang="en-CA" dirty="0"/>
            </a:br>
            <a:endParaRPr lang="en-CA" dirty="0"/>
          </a:p>
        </p:txBody>
      </p:sp>
      <p:sp>
        <p:nvSpPr>
          <p:cNvPr id="8195" name="Content Placeholder 2"/>
          <p:cNvSpPr>
            <a:spLocks noGrp="1"/>
          </p:cNvSpPr>
          <p:nvPr>
            <p:ph idx="1"/>
          </p:nvPr>
        </p:nvSpPr>
        <p:spPr>
          <a:xfrm>
            <a:off x="428625" y="642938"/>
            <a:ext cx="8715375" cy="5929312"/>
          </a:xfrm>
        </p:spPr>
        <p:txBody>
          <a:bodyPr/>
          <a:lstStyle/>
          <a:p>
            <a:pPr eaLnBrk="1" hangingPunct="1"/>
            <a:endParaRPr lang="en-CA" sz="2800" dirty="0"/>
          </a:p>
          <a:p>
            <a:pPr eaLnBrk="1" hangingPunct="1"/>
            <a:endParaRPr lang="en-CA" dirty="0"/>
          </a:p>
          <a:p>
            <a:pPr eaLnBrk="1" hangingPunct="1"/>
            <a:r>
              <a:rPr lang="en-CA" sz="2800" dirty="0">
                <a:latin typeface="Arial" panose="020B0604020202020204" pitchFamily="34" charset="0"/>
                <a:cs typeface="Arial" panose="020B0604020202020204" pitchFamily="34" charset="0"/>
              </a:rPr>
              <a:t>On the way through the atmosphere some of this energy gets absorbs.</a:t>
            </a:r>
          </a:p>
          <a:p>
            <a:pPr eaLnBrk="1" hangingPunct="1"/>
            <a:r>
              <a:rPr lang="en-CA" dirty="0">
                <a:latin typeface="Arial" panose="020B0604020202020204" pitchFamily="34" charset="0"/>
                <a:cs typeface="Arial" panose="020B0604020202020204" pitchFamily="34" charset="0"/>
              </a:rPr>
              <a:t>Th</a:t>
            </a:r>
            <a:r>
              <a:rPr lang="en-CA" sz="2800" dirty="0">
                <a:latin typeface="Arial" panose="020B0604020202020204" pitchFamily="34" charset="0"/>
                <a:cs typeface="Arial" panose="020B0604020202020204" pitchFamily="34" charset="0"/>
              </a:rPr>
              <a:t>e amount of this energy reaching the earth is reduced and is approximately 1000W/m</a:t>
            </a:r>
            <a:r>
              <a:rPr lang="en-CA" sz="2800" baseline="30000" dirty="0">
                <a:latin typeface="Arial" panose="020B0604020202020204" pitchFamily="34" charset="0"/>
                <a:cs typeface="Arial" panose="020B0604020202020204" pitchFamily="34" charset="0"/>
              </a:rPr>
              <a:t>2</a:t>
            </a:r>
            <a:r>
              <a:rPr lang="en-CA" sz="2800" i="1" dirty="0">
                <a:latin typeface="Arial" panose="020B0604020202020204" pitchFamily="34" charset="0"/>
                <a:cs typeface="Arial" panose="020B0604020202020204" pitchFamily="34" charset="0"/>
              </a:rPr>
              <a:t>. </a:t>
            </a:r>
          </a:p>
          <a:p>
            <a:pPr eaLnBrk="1" hangingPunct="1"/>
            <a:r>
              <a:rPr lang="en-CA" sz="2800" dirty="0">
                <a:latin typeface="Arial" panose="020B0604020202020204" pitchFamily="34" charset="0"/>
                <a:cs typeface="Arial" panose="020B0604020202020204" pitchFamily="34" charset="0"/>
              </a:rPr>
              <a:t>1000W/m</a:t>
            </a:r>
            <a:r>
              <a:rPr lang="en-CA" sz="2800" baseline="30000" dirty="0">
                <a:latin typeface="Arial" panose="020B0604020202020204" pitchFamily="34" charset="0"/>
                <a:cs typeface="Arial" panose="020B0604020202020204" pitchFamily="34" charset="0"/>
              </a:rPr>
              <a:t>2</a:t>
            </a:r>
            <a:r>
              <a:rPr lang="en-CA" sz="2800" i="1" dirty="0">
                <a:latin typeface="Arial" panose="020B0604020202020204" pitchFamily="34" charset="0"/>
                <a:cs typeface="Arial" panose="020B0604020202020204" pitchFamily="34" charset="0"/>
              </a:rPr>
              <a:t> </a:t>
            </a:r>
            <a:r>
              <a:rPr lang="en-CA" sz="2800" dirty="0">
                <a:latin typeface="Arial" panose="020B0604020202020204" pitchFamily="34" charset="0"/>
                <a:cs typeface="Arial" panose="020B0604020202020204" pitchFamily="34" charset="0"/>
              </a:rPr>
              <a:t>has been defined as full sun power, or one sun, and is used as a universal </a:t>
            </a:r>
            <a:r>
              <a:rPr lang="en-CA" dirty="0">
                <a:latin typeface="Arial" panose="020B0604020202020204" pitchFamily="34" charset="0"/>
                <a:cs typeface="Arial" panose="020B0604020202020204" pitchFamily="34" charset="0"/>
              </a:rPr>
              <a:t>reference.</a:t>
            </a:r>
          </a:p>
          <a:p>
            <a:pPr eaLnBrk="1" hangingPunct="1"/>
            <a:endParaRPr lang="en-CA" dirty="0"/>
          </a:p>
        </p:txBody>
      </p:sp>
      <p:pic>
        <p:nvPicPr>
          <p:cNvPr id="3" name="Slide 9">
            <a:hlinkClick r:id="" action="ppaction://media"/>
            <a:extLst>
              <a:ext uri="{FF2B5EF4-FFF2-40B4-BE49-F238E27FC236}">
                <a16:creationId xmlns:a16="http://schemas.microsoft.com/office/drawing/2014/main" id="{75E22F36-652D-4782-8D92-6FDB527748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825" y="5910262"/>
            <a:ext cx="609600" cy="609600"/>
          </a:xfrm>
          <a:prstGeom prst="rect">
            <a:avLst/>
          </a:prstGeom>
        </p:spPr>
      </p:pic>
    </p:spTree>
    <p:extLst>
      <p:ext uri="{BB962C8B-B14F-4D97-AF65-F5344CB8AC3E}">
        <p14:creationId xmlns:p14="http://schemas.microsoft.com/office/powerpoint/2010/main" val="232472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990600" y="1524000"/>
            <a:ext cx="6400800" cy="2819400"/>
          </a:xfrm>
        </p:spPr>
        <p:txBody>
          <a:bodyPr>
            <a:normAutofit/>
          </a:bodyPr>
          <a:lstStyle/>
          <a:p>
            <a:pPr eaLnBrk="1" hangingPunct="1"/>
            <a:r>
              <a:rPr lang="en-US" sz="4800" dirty="0">
                <a:latin typeface="Arial" panose="020B0604020202020204" pitchFamily="34" charset="0"/>
                <a:cs typeface="Arial" panose="020B0604020202020204" pitchFamily="34" charset="0"/>
              </a:rPr>
              <a:t>Solar Basics</a:t>
            </a:r>
          </a:p>
          <a:p>
            <a:pPr eaLnBrk="1" hangingPunct="1"/>
            <a:endParaRPr lang="en-US" dirty="0">
              <a:solidFill>
                <a:srgbClr val="FFFF00"/>
              </a:solidFill>
            </a:endParaRPr>
          </a:p>
          <a:p>
            <a:pPr eaLnBrk="1" hangingPunct="1"/>
            <a:endParaRPr lang="en-US" dirty="0"/>
          </a:p>
        </p:txBody>
      </p:sp>
      <p:pic>
        <p:nvPicPr>
          <p:cNvPr id="2" name="Slide one">
            <a:hlinkClick r:id="" action="ppaction://media"/>
            <a:extLst>
              <a:ext uri="{FF2B5EF4-FFF2-40B4-BE49-F238E27FC236}">
                <a16:creationId xmlns:a16="http://schemas.microsoft.com/office/drawing/2014/main" id="{BA939EF4-AE4C-4173-BCB4-190B4C4202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6501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02920" y="575896"/>
            <a:ext cx="7239000" cy="4893647"/>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The solar energy as it passes through the atmosphere does lose intensity as we see from the previous slides. The effect on the radiation can be explained in a few ways.</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Direct radiation is that 1000 W/m</a:t>
            </a:r>
            <a:r>
              <a:rPr lang="en-CA" sz="2400" baseline="30000" dirty="0">
                <a:latin typeface="Arial" panose="020B0604020202020204" pitchFamily="34" charset="0"/>
                <a:cs typeface="Arial" panose="020B0604020202020204" pitchFamily="34" charset="0"/>
              </a:rPr>
              <a:t>2</a:t>
            </a:r>
            <a:r>
              <a:rPr lang="en-CA" sz="2400" dirty="0">
                <a:latin typeface="Arial" panose="020B0604020202020204" pitchFamily="34" charset="0"/>
                <a:cs typeface="Arial" panose="020B0604020202020204" pitchFamily="34" charset="0"/>
              </a:rPr>
              <a:t> and we can feel it through the infrared radiation on our skin.</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Reflected radiation is the radiation that goes away from the earth either as from reflection from the earth surface or from clouds.</a:t>
            </a:r>
          </a:p>
          <a:p>
            <a:endParaRPr lang="en-CA" sz="2400"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2" name="Slide 19">
            <a:hlinkClick r:id="" action="ppaction://media"/>
            <a:extLst>
              <a:ext uri="{FF2B5EF4-FFF2-40B4-BE49-F238E27FC236}">
                <a16:creationId xmlns:a16="http://schemas.microsoft.com/office/drawing/2014/main" id="{C6CE2841-2885-49ED-881C-E8919FF287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5740639"/>
            <a:ext cx="609600" cy="609600"/>
          </a:xfrm>
          <a:prstGeom prst="rect">
            <a:avLst/>
          </a:prstGeom>
        </p:spPr>
      </p:pic>
    </p:spTree>
    <p:extLst>
      <p:ext uri="{BB962C8B-B14F-4D97-AF65-F5344CB8AC3E}">
        <p14:creationId xmlns:p14="http://schemas.microsoft.com/office/powerpoint/2010/main" val="4174490719"/>
      </p:ext>
    </p:extLst>
  </p:cSld>
  <p:clrMapOvr>
    <a:masterClrMapping/>
  </p:clrMapOvr>
  <mc:AlternateContent xmlns:mc="http://schemas.openxmlformats.org/markup-compatibility/2006" xmlns:p14="http://schemas.microsoft.com/office/powerpoint/2010/main">
    <mc:Choice Requires="p14">
      <p:transition spd="slow" p14:dur="2000" advTm="66757"/>
    </mc:Choice>
    <mc:Fallback xmlns="">
      <p:transition spd="slow" advTm="6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02920" y="575896"/>
            <a:ext cx="7239000" cy="6740307"/>
          </a:xfrm>
          <a:prstGeom prst="rect">
            <a:avLst/>
          </a:prstGeom>
          <a:noFill/>
        </p:spPr>
        <p:txBody>
          <a:bodyPr wrap="square" rtlCol="0">
            <a:spAutoFit/>
          </a:bodyPr>
          <a:lstStyle/>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Diffused radiation is what happens as the energy passes through moisture or clouds. The result is the energy is scattered just like a frosted glass.  </a:t>
            </a:r>
          </a:p>
          <a:p>
            <a:r>
              <a:rPr lang="en-CA" sz="2400" dirty="0">
                <a:latin typeface="Arial" panose="020B0604020202020204" pitchFamily="34" charset="0"/>
                <a:cs typeface="Arial" panose="020B0604020202020204" pitchFamily="34" charset="0"/>
              </a:rPr>
              <a:t>Picture the sun at 4 o'clock it is not overhead. Pointing a diffused (directional selective) handheld pyranometer  at the 4 o'clock sun location will detect less solar radiation than pointing the pyranometer straight up toward the 12 o'clock position. This is the result of diffused radiation from moisture and clouds.</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“Cloud Burst” is when both direct radiation is present and partly cloudy conditions exist at the same time. Total radiation = direction + reflected side radiation (from clouds) add together.</a:t>
            </a:r>
          </a:p>
          <a:p>
            <a:r>
              <a:rPr lang="en-CA" sz="2400" dirty="0">
                <a:latin typeface="Arial" panose="020B0604020202020204" pitchFamily="34" charset="0"/>
                <a:cs typeface="Arial" panose="020B0604020202020204" pitchFamily="34" charset="0"/>
              </a:rPr>
              <a:t>An additional 25% energy can be realized.</a:t>
            </a:r>
          </a:p>
          <a:p>
            <a:endParaRPr lang="en-CA" sz="2400" dirty="0">
              <a:latin typeface="Arial" panose="020B0604020202020204" pitchFamily="34" charset="0"/>
              <a:cs typeface="Arial" panose="020B0604020202020204" pitchFamily="34" charset="0"/>
            </a:endParaRPr>
          </a:p>
        </p:txBody>
      </p:sp>
      <p:pic>
        <p:nvPicPr>
          <p:cNvPr id="2" name="Slide 20">
            <a:hlinkClick r:id="" action="ppaction://media"/>
            <a:extLst>
              <a:ext uri="{FF2B5EF4-FFF2-40B4-BE49-F238E27FC236}">
                <a16:creationId xmlns:a16="http://schemas.microsoft.com/office/drawing/2014/main" id="{9DDD5DB9-A8CD-444E-A6D5-6AA65066F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40040" y="5791200"/>
            <a:ext cx="609600" cy="609600"/>
          </a:xfrm>
          <a:prstGeom prst="rect">
            <a:avLst/>
          </a:prstGeom>
        </p:spPr>
      </p:pic>
    </p:spTree>
    <p:extLst>
      <p:ext uri="{BB962C8B-B14F-4D97-AF65-F5344CB8AC3E}">
        <p14:creationId xmlns:p14="http://schemas.microsoft.com/office/powerpoint/2010/main" val="358534528"/>
      </p:ext>
    </p:extLst>
  </p:cSld>
  <p:clrMapOvr>
    <a:masterClrMapping/>
  </p:clrMapOvr>
  <mc:AlternateContent xmlns:mc="http://schemas.openxmlformats.org/markup-compatibility/2006" xmlns:p14="http://schemas.microsoft.com/office/powerpoint/2010/main">
    <mc:Choice Requires="p14">
      <p:transition spd="slow" p14:dur="2000" advTm="82013"/>
    </mc:Choice>
    <mc:Fallback xmlns="">
      <p:transition spd="slow" advTm="8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Solar Radiation</a:t>
            </a:r>
            <a:br>
              <a:rPr lang="en-CA" dirty="0"/>
            </a:br>
            <a:endParaRPr lang="en-CA" dirty="0"/>
          </a:p>
        </p:txBody>
      </p:sp>
      <p:sp>
        <p:nvSpPr>
          <p:cNvPr id="8195" name="Content Placeholder 2"/>
          <p:cNvSpPr>
            <a:spLocks noGrp="1"/>
          </p:cNvSpPr>
          <p:nvPr>
            <p:ph idx="1"/>
          </p:nvPr>
        </p:nvSpPr>
        <p:spPr>
          <a:xfrm>
            <a:off x="428625" y="642938"/>
            <a:ext cx="8715375" cy="5929312"/>
          </a:xfrm>
        </p:spPr>
        <p:txBody>
          <a:bodyPr/>
          <a:lstStyle/>
          <a:p>
            <a:pPr eaLnBrk="1" hangingPunct="1"/>
            <a:endParaRPr lang="en-CA" sz="2800" dirty="0"/>
          </a:p>
          <a:p>
            <a:pPr eaLnBrk="1" hangingPunct="1"/>
            <a:endParaRPr lang="en-CA" dirty="0"/>
          </a:p>
          <a:p>
            <a:pPr eaLnBrk="1" hangingPunct="1"/>
            <a:r>
              <a:rPr lang="en-CA" sz="2800" dirty="0">
                <a:latin typeface="Arial" panose="020B0604020202020204" pitchFamily="34" charset="0"/>
                <a:cs typeface="Arial" panose="020B0604020202020204" pitchFamily="34" charset="0"/>
              </a:rPr>
              <a:t>As the solar energy passes the atmosphere it can be influenced.</a:t>
            </a:r>
          </a:p>
          <a:p>
            <a:pPr eaLnBrk="1" hangingPunct="1"/>
            <a:r>
              <a:rPr lang="en-CA" dirty="0">
                <a:latin typeface="Arial" panose="020B0604020202020204" pitchFamily="34" charset="0"/>
                <a:cs typeface="Arial" panose="020B0604020202020204" pitchFamily="34" charset="0"/>
              </a:rPr>
              <a:t>Direct radiation comes straight down and can be felt on the skin.</a:t>
            </a:r>
          </a:p>
          <a:p>
            <a:pPr eaLnBrk="1" hangingPunct="1"/>
            <a:r>
              <a:rPr lang="en-CA" dirty="0">
                <a:latin typeface="Arial" panose="020B0604020202020204" pitchFamily="34" charset="0"/>
                <a:cs typeface="Arial" panose="020B0604020202020204" pitchFamily="34" charset="0"/>
              </a:rPr>
              <a:t>Diffused radiation happens when clouds effect the sunlight from coming through directly. This diffused energy is bounced around and often best measured under the cloud and not directly where the sun is.</a:t>
            </a:r>
          </a:p>
          <a:p>
            <a:pPr eaLnBrk="1" hangingPunct="1"/>
            <a:endParaRPr lang="en-CA" dirty="0"/>
          </a:p>
        </p:txBody>
      </p:sp>
      <p:pic>
        <p:nvPicPr>
          <p:cNvPr id="3" name="Slide 10">
            <a:hlinkClick r:id="" action="ppaction://media"/>
            <a:extLst>
              <a:ext uri="{FF2B5EF4-FFF2-40B4-BE49-F238E27FC236}">
                <a16:creationId xmlns:a16="http://schemas.microsoft.com/office/drawing/2014/main" id="{68EF43A0-3885-4A39-B978-2528AC8F11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5962650"/>
            <a:ext cx="609600" cy="609600"/>
          </a:xfrm>
          <a:prstGeom prst="rect">
            <a:avLst/>
          </a:prstGeom>
        </p:spPr>
      </p:pic>
    </p:spTree>
    <p:extLst>
      <p:ext uri="{BB962C8B-B14F-4D97-AF65-F5344CB8AC3E}">
        <p14:creationId xmlns:p14="http://schemas.microsoft.com/office/powerpoint/2010/main" val="40409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Solar Radiation</a:t>
            </a:r>
            <a:br>
              <a:rPr lang="en-CA" dirty="0"/>
            </a:br>
            <a:endParaRPr lang="en-CA" dirty="0"/>
          </a:p>
        </p:txBody>
      </p:sp>
      <p:sp>
        <p:nvSpPr>
          <p:cNvPr id="8195" name="Content Placeholder 2"/>
          <p:cNvSpPr>
            <a:spLocks noGrp="1"/>
          </p:cNvSpPr>
          <p:nvPr>
            <p:ph idx="1"/>
          </p:nvPr>
        </p:nvSpPr>
        <p:spPr>
          <a:xfrm>
            <a:off x="428625" y="642938"/>
            <a:ext cx="8715375" cy="5929312"/>
          </a:xfrm>
        </p:spPr>
        <p:txBody>
          <a:bodyPr/>
          <a:lstStyle/>
          <a:p>
            <a:pPr eaLnBrk="1" hangingPunct="1"/>
            <a:endParaRPr lang="en-CA" sz="2800" dirty="0"/>
          </a:p>
          <a:p>
            <a:pPr eaLnBrk="1" hangingPunct="1"/>
            <a:endParaRPr lang="en-CA" dirty="0"/>
          </a:p>
          <a:p>
            <a:pPr eaLnBrk="1" hangingPunct="1"/>
            <a:r>
              <a:rPr lang="en-CA" sz="2800" dirty="0">
                <a:latin typeface="Arial" panose="020B0604020202020204" pitchFamily="34" charset="0"/>
                <a:cs typeface="Arial" panose="020B0604020202020204" pitchFamily="34" charset="0"/>
              </a:rPr>
              <a:t>Some of the radiation is bounced back into the atmosphere from clouds</a:t>
            </a:r>
            <a:r>
              <a:rPr lang="en-CA" dirty="0">
                <a:latin typeface="Arial" panose="020B0604020202020204" pitchFamily="34" charset="0"/>
                <a:cs typeface="Arial" panose="020B0604020202020204" pitchFamily="34" charset="0"/>
              </a:rPr>
              <a:t> or from the surface of the earth.</a:t>
            </a:r>
            <a:endParaRPr lang="en-CA" sz="2800" dirty="0">
              <a:latin typeface="Arial" panose="020B0604020202020204" pitchFamily="34" charset="0"/>
              <a:cs typeface="Arial" panose="020B0604020202020204" pitchFamily="34" charset="0"/>
            </a:endParaRPr>
          </a:p>
          <a:p>
            <a:pPr eaLnBrk="1" hangingPunct="1"/>
            <a:r>
              <a:rPr lang="en-CA" dirty="0">
                <a:latin typeface="Arial" panose="020B0604020202020204" pitchFamily="34" charset="0"/>
                <a:cs typeface="Arial" panose="020B0604020202020204" pitchFamily="34" charset="0"/>
              </a:rPr>
              <a:t>Cloud burst is the addition of direct radiation and the diffused radiation from clouds.</a:t>
            </a:r>
          </a:p>
          <a:p>
            <a:pPr eaLnBrk="1" hangingPunct="1"/>
            <a:endParaRPr lang="en-CA" dirty="0"/>
          </a:p>
        </p:txBody>
      </p:sp>
      <p:pic>
        <p:nvPicPr>
          <p:cNvPr id="3" name="Slide 11">
            <a:hlinkClick r:id="" action="ppaction://media"/>
            <a:extLst>
              <a:ext uri="{FF2B5EF4-FFF2-40B4-BE49-F238E27FC236}">
                <a16:creationId xmlns:a16="http://schemas.microsoft.com/office/drawing/2014/main" id="{99A862F5-C41D-4DB1-BD04-12681C1AF4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8625" y="5910262"/>
            <a:ext cx="609600" cy="609600"/>
          </a:xfrm>
          <a:prstGeom prst="rect">
            <a:avLst/>
          </a:prstGeom>
        </p:spPr>
      </p:pic>
    </p:spTree>
    <p:extLst>
      <p:ext uri="{BB962C8B-B14F-4D97-AF65-F5344CB8AC3E}">
        <p14:creationId xmlns:p14="http://schemas.microsoft.com/office/powerpoint/2010/main" val="264687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228600"/>
            <a:ext cx="8534400" cy="838200"/>
          </a:xfrm>
        </p:spPr>
        <p:txBody>
          <a:bodyPr/>
          <a:lstStyle/>
          <a:p>
            <a:pPr eaLnBrk="1" hangingPunct="1"/>
            <a:r>
              <a:rPr lang="en-US" sz="4800" dirty="0">
                <a:latin typeface="Arial" panose="020B0604020202020204" pitchFamily="34" charset="0"/>
                <a:cs typeface="Arial" panose="020B0604020202020204" pitchFamily="34" charset="0"/>
              </a:rPr>
              <a:t>Solar Radiation</a:t>
            </a:r>
          </a:p>
        </p:txBody>
      </p:sp>
      <p:grpSp>
        <p:nvGrpSpPr>
          <p:cNvPr id="181251" name="Group 3"/>
          <p:cNvGrpSpPr>
            <a:grpSpLocks/>
          </p:cNvGrpSpPr>
          <p:nvPr/>
        </p:nvGrpSpPr>
        <p:grpSpPr bwMode="auto">
          <a:xfrm>
            <a:off x="611188" y="1066800"/>
            <a:ext cx="8169275" cy="5791200"/>
            <a:chOff x="384" y="672"/>
            <a:chExt cx="5146" cy="3648"/>
          </a:xfrm>
        </p:grpSpPr>
        <p:sp>
          <p:nvSpPr>
            <p:cNvPr id="6148" name="Freeform 4"/>
            <p:cNvSpPr>
              <a:spLocks/>
            </p:cNvSpPr>
            <p:nvPr/>
          </p:nvSpPr>
          <p:spPr bwMode="auto">
            <a:xfrm>
              <a:off x="4032" y="2880"/>
              <a:ext cx="1498" cy="515"/>
            </a:xfrm>
            <a:custGeom>
              <a:avLst/>
              <a:gdLst>
                <a:gd name="T0" fmla="*/ 281 w 1408"/>
                <a:gd name="T1" fmla="*/ 86 h 704"/>
                <a:gd name="T2" fmla="*/ 118 w 1408"/>
                <a:gd name="T3" fmla="*/ 86 h 704"/>
                <a:gd name="T4" fmla="*/ 10 w 1408"/>
                <a:gd name="T5" fmla="*/ 137 h 704"/>
                <a:gd name="T6" fmla="*/ 64 w 1408"/>
                <a:gd name="T7" fmla="*/ 162 h 704"/>
                <a:gd name="T8" fmla="*/ 10 w 1408"/>
                <a:gd name="T9" fmla="*/ 189 h 704"/>
                <a:gd name="T10" fmla="*/ 64 w 1408"/>
                <a:gd name="T11" fmla="*/ 266 h 704"/>
                <a:gd name="T12" fmla="*/ 118 w 1408"/>
                <a:gd name="T13" fmla="*/ 291 h 704"/>
                <a:gd name="T14" fmla="*/ 227 w 1408"/>
                <a:gd name="T15" fmla="*/ 291 h 704"/>
                <a:gd name="T16" fmla="*/ 281 w 1408"/>
                <a:gd name="T17" fmla="*/ 342 h 704"/>
                <a:gd name="T18" fmla="*/ 444 w 1408"/>
                <a:gd name="T19" fmla="*/ 342 h 704"/>
                <a:gd name="T20" fmla="*/ 444 w 1408"/>
                <a:gd name="T21" fmla="*/ 317 h 704"/>
                <a:gd name="T22" fmla="*/ 444 w 1408"/>
                <a:gd name="T23" fmla="*/ 342 h 704"/>
                <a:gd name="T24" fmla="*/ 606 w 1408"/>
                <a:gd name="T25" fmla="*/ 368 h 704"/>
                <a:gd name="T26" fmla="*/ 661 w 1408"/>
                <a:gd name="T27" fmla="*/ 317 h 704"/>
                <a:gd name="T28" fmla="*/ 769 w 1408"/>
                <a:gd name="T29" fmla="*/ 368 h 704"/>
                <a:gd name="T30" fmla="*/ 879 w 1408"/>
                <a:gd name="T31" fmla="*/ 368 h 704"/>
                <a:gd name="T32" fmla="*/ 933 w 1408"/>
                <a:gd name="T33" fmla="*/ 342 h 704"/>
                <a:gd name="T34" fmla="*/ 1042 w 1408"/>
                <a:gd name="T35" fmla="*/ 342 h 704"/>
                <a:gd name="T36" fmla="*/ 1150 w 1408"/>
                <a:gd name="T37" fmla="*/ 317 h 704"/>
                <a:gd name="T38" fmla="*/ 1259 w 1408"/>
                <a:gd name="T39" fmla="*/ 342 h 704"/>
                <a:gd name="T40" fmla="*/ 1367 w 1408"/>
                <a:gd name="T41" fmla="*/ 317 h 704"/>
                <a:gd name="T42" fmla="*/ 1421 w 1408"/>
                <a:gd name="T43" fmla="*/ 317 h 704"/>
                <a:gd name="T44" fmla="*/ 1421 w 1408"/>
                <a:gd name="T45" fmla="*/ 291 h 704"/>
                <a:gd name="T46" fmla="*/ 1476 w 1408"/>
                <a:gd name="T47" fmla="*/ 291 h 704"/>
                <a:gd name="T48" fmla="*/ 1584 w 1408"/>
                <a:gd name="T49" fmla="*/ 266 h 704"/>
                <a:gd name="T50" fmla="*/ 1530 w 1408"/>
                <a:gd name="T51" fmla="*/ 240 h 704"/>
                <a:gd name="T52" fmla="*/ 1584 w 1408"/>
                <a:gd name="T53" fmla="*/ 214 h 704"/>
                <a:gd name="T54" fmla="*/ 1584 w 1408"/>
                <a:gd name="T55" fmla="*/ 162 h 704"/>
                <a:gd name="T56" fmla="*/ 1530 w 1408"/>
                <a:gd name="T57" fmla="*/ 162 h 704"/>
                <a:gd name="T58" fmla="*/ 1476 w 1408"/>
                <a:gd name="T59" fmla="*/ 162 h 704"/>
                <a:gd name="T60" fmla="*/ 1530 w 1408"/>
                <a:gd name="T61" fmla="*/ 111 h 704"/>
                <a:gd name="T62" fmla="*/ 1421 w 1408"/>
                <a:gd name="T63" fmla="*/ 86 h 704"/>
                <a:gd name="T64" fmla="*/ 1313 w 1408"/>
                <a:gd name="T65" fmla="*/ 86 h 704"/>
                <a:gd name="T66" fmla="*/ 1259 w 1408"/>
                <a:gd name="T67" fmla="*/ 60 h 704"/>
                <a:gd name="T68" fmla="*/ 1150 w 1408"/>
                <a:gd name="T69" fmla="*/ 34 h 704"/>
                <a:gd name="T70" fmla="*/ 1096 w 1408"/>
                <a:gd name="T71" fmla="*/ 60 h 704"/>
                <a:gd name="T72" fmla="*/ 1150 w 1408"/>
                <a:gd name="T73" fmla="*/ 60 h 704"/>
                <a:gd name="T74" fmla="*/ 1042 w 1408"/>
                <a:gd name="T75" fmla="*/ 34 h 704"/>
                <a:gd name="T76" fmla="*/ 933 w 1408"/>
                <a:gd name="T77" fmla="*/ 9 h 704"/>
                <a:gd name="T78" fmla="*/ 879 w 1408"/>
                <a:gd name="T79" fmla="*/ 34 h 704"/>
                <a:gd name="T80" fmla="*/ 933 w 1408"/>
                <a:gd name="T81" fmla="*/ 60 h 704"/>
                <a:gd name="T82" fmla="*/ 769 w 1408"/>
                <a:gd name="T83" fmla="*/ 9 h 704"/>
                <a:gd name="T84" fmla="*/ 661 w 1408"/>
                <a:gd name="T85" fmla="*/ 9 h 704"/>
                <a:gd name="T86" fmla="*/ 606 w 1408"/>
                <a:gd name="T87" fmla="*/ 34 h 704"/>
                <a:gd name="T88" fmla="*/ 661 w 1408"/>
                <a:gd name="T89" fmla="*/ 34 h 704"/>
                <a:gd name="T90" fmla="*/ 444 w 1408"/>
                <a:gd name="T91" fmla="*/ 9 h 704"/>
                <a:gd name="T92" fmla="*/ 389 w 1408"/>
                <a:gd name="T93" fmla="*/ 34 h 704"/>
                <a:gd name="T94" fmla="*/ 227 w 1408"/>
                <a:gd name="T95" fmla="*/ 34 h 704"/>
                <a:gd name="T96" fmla="*/ 227 w 1408"/>
                <a:gd name="T97" fmla="*/ 86 h 704"/>
                <a:gd name="T98" fmla="*/ 281 w 1408"/>
                <a:gd name="T99" fmla="*/ 86 h 7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08" h="704">
                  <a:moveTo>
                    <a:pt x="248" y="160"/>
                  </a:moveTo>
                  <a:cubicBezTo>
                    <a:pt x="232" y="160"/>
                    <a:pt x="144" y="144"/>
                    <a:pt x="104" y="160"/>
                  </a:cubicBezTo>
                  <a:cubicBezTo>
                    <a:pt x="64" y="176"/>
                    <a:pt x="16" y="232"/>
                    <a:pt x="8" y="256"/>
                  </a:cubicBezTo>
                  <a:cubicBezTo>
                    <a:pt x="0" y="280"/>
                    <a:pt x="56" y="288"/>
                    <a:pt x="56" y="304"/>
                  </a:cubicBezTo>
                  <a:cubicBezTo>
                    <a:pt x="56" y="320"/>
                    <a:pt x="8" y="320"/>
                    <a:pt x="8" y="352"/>
                  </a:cubicBezTo>
                  <a:cubicBezTo>
                    <a:pt x="8" y="384"/>
                    <a:pt x="40" y="464"/>
                    <a:pt x="56" y="496"/>
                  </a:cubicBezTo>
                  <a:cubicBezTo>
                    <a:pt x="72" y="528"/>
                    <a:pt x="80" y="536"/>
                    <a:pt x="104" y="544"/>
                  </a:cubicBezTo>
                  <a:cubicBezTo>
                    <a:pt x="128" y="552"/>
                    <a:pt x="176" y="528"/>
                    <a:pt x="200" y="544"/>
                  </a:cubicBezTo>
                  <a:cubicBezTo>
                    <a:pt x="224" y="560"/>
                    <a:pt x="216" y="624"/>
                    <a:pt x="248" y="640"/>
                  </a:cubicBezTo>
                  <a:cubicBezTo>
                    <a:pt x="280" y="656"/>
                    <a:pt x="368" y="648"/>
                    <a:pt x="392" y="640"/>
                  </a:cubicBezTo>
                  <a:cubicBezTo>
                    <a:pt x="416" y="632"/>
                    <a:pt x="392" y="592"/>
                    <a:pt x="392" y="592"/>
                  </a:cubicBezTo>
                  <a:cubicBezTo>
                    <a:pt x="392" y="592"/>
                    <a:pt x="368" y="624"/>
                    <a:pt x="392" y="640"/>
                  </a:cubicBezTo>
                  <a:cubicBezTo>
                    <a:pt x="416" y="656"/>
                    <a:pt x="504" y="696"/>
                    <a:pt x="536" y="688"/>
                  </a:cubicBezTo>
                  <a:cubicBezTo>
                    <a:pt x="568" y="680"/>
                    <a:pt x="560" y="592"/>
                    <a:pt x="584" y="592"/>
                  </a:cubicBezTo>
                  <a:cubicBezTo>
                    <a:pt x="608" y="592"/>
                    <a:pt x="648" y="672"/>
                    <a:pt x="680" y="688"/>
                  </a:cubicBezTo>
                  <a:cubicBezTo>
                    <a:pt x="712" y="704"/>
                    <a:pt x="752" y="696"/>
                    <a:pt x="776" y="688"/>
                  </a:cubicBezTo>
                  <a:cubicBezTo>
                    <a:pt x="800" y="680"/>
                    <a:pt x="800" y="648"/>
                    <a:pt x="824" y="640"/>
                  </a:cubicBezTo>
                  <a:cubicBezTo>
                    <a:pt x="848" y="632"/>
                    <a:pt x="888" y="648"/>
                    <a:pt x="920" y="640"/>
                  </a:cubicBezTo>
                  <a:cubicBezTo>
                    <a:pt x="952" y="632"/>
                    <a:pt x="984" y="592"/>
                    <a:pt x="1016" y="592"/>
                  </a:cubicBezTo>
                  <a:cubicBezTo>
                    <a:pt x="1048" y="592"/>
                    <a:pt x="1080" y="640"/>
                    <a:pt x="1112" y="640"/>
                  </a:cubicBezTo>
                  <a:cubicBezTo>
                    <a:pt x="1144" y="640"/>
                    <a:pt x="1184" y="600"/>
                    <a:pt x="1208" y="592"/>
                  </a:cubicBezTo>
                  <a:cubicBezTo>
                    <a:pt x="1232" y="584"/>
                    <a:pt x="1248" y="600"/>
                    <a:pt x="1256" y="592"/>
                  </a:cubicBezTo>
                  <a:cubicBezTo>
                    <a:pt x="1264" y="584"/>
                    <a:pt x="1248" y="552"/>
                    <a:pt x="1256" y="544"/>
                  </a:cubicBezTo>
                  <a:cubicBezTo>
                    <a:pt x="1264" y="536"/>
                    <a:pt x="1280" y="552"/>
                    <a:pt x="1304" y="544"/>
                  </a:cubicBezTo>
                  <a:cubicBezTo>
                    <a:pt x="1328" y="536"/>
                    <a:pt x="1392" y="512"/>
                    <a:pt x="1400" y="496"/>
                  </a:cubicBezTo>
                  <a:cubicBezTo>
                    <a:pt x="1408" y="480"/>
                    <a:pt x="1352" y="464"/>
                    <a:pt x="1352" y="448"/>
                  </a:cubicBezTo>
                  <a:cubicBezTo>
                    <a:pt x="1352" y="432"/>
                    <a:pt x="1392" y="424"/>
                    <a:pt x="1400" y="400"/>
                  </a:cubicBezTo>
                  <a:cubicBezTo>
                    <a:pt x="1408" y="376"/>
                    <a:pt x="1408" y="320"/>
                    <a:pt x="1400" y="304"/>
                  </a:cubicBezTo>
                  <a:cubicBezTo>
                    <a:pt x="1392" y="288"/>
                    <a:pt x="1368" y="304"/>
                    <a:pt x="1352" y="304"/>
                  </a:cubicBezTo>
                  <a:cubicBezTo>
                    <a:pt x="1336" y="304"/>
                    <a:pt x="1304" y="320"/>
                    <a:pt x="1304" y="304"/>
                  </a:cubicBezTo>
                  <a:cubicBezTo>
                    <a:pt x="1304" y="288"/>
                    <a:pt x="1360" y="232"/>
                    <a:pt x="1352" y="208"/>
                  </a:cubicBezTo>
                  <a:cubicBezTo>
                    <a:pt x="1344" y="184"/>
                    <a:pt x="1288" y="168"/>
                    <a:pt x="1256" y="160"/>
                  </a:cubicBezTo>
                  <a:cubicBezTo>
                    <a:pt x="1224" y="152"/>
                    <a:pt x="1184" y="168"/>
                    <a:pt x="1160" y="160"/>
                  </a:cubicBezTo>
                  <a:cubicBezTo>
                    <a:pt x="1136" y="152"/>
                    <a:pt x="1136" y="128"/>
                    <a:pt x="1112" y="112"/>
                  </a:cubicBezTo>
                  <a:cubicBezTo>
                    <a:pt x="1088" y="96"/>
                    <a:pt x="1040" y="64"/>
                    <a:pt x="1016" y="64"/>
                  </a:cubicBezTo>
                  <a:cubicBezTo>
                    <a:pt x="992" y="64"/>
                    <a:pt x="968" y="104"/>
                    <a:pt x="968" y="112"/>
                  </a:cubicBezTo>
                  <a:cubicBezTo>
                    <a:pt x="968" y="120"/>
                    <a:pt x="1024" y="120"/>
                    <a:pt x="1016" y="112"/>
                  </a:cubicBezTo>
                  <a:cubicBezTo>
                    <a:pt x="1008" y="104"/>
                    <a:pt x="952" y="80"/>
                    <a:pt x="920" y="64"/>
                  </a:cubicBezTo>
                  <a:cubicBezTo>
                    <a:pt x="888" y="48"/>
                    <a:pt x="848" y="16"/>
                    <a:pt x="824" y="16"/>
                  </a:cubicBezTo>
                  <a:cubicBezTo>
                    <a:pt x="800" y="16"/>
                    <a:pt x="776" y="48"/>
                    <a:pt x="776" y="64"/>
                  </a:cubicBezTo>
                  <a:cubicBezTo>
                    <a:pt x="776" y="80"/>
                    <a:pt x="840" y="120"/>
                    <a:pt x="824" y="112"/>
                  </a:cubicBezTo>
                  <a:cubicBezTo>
                    <a:pt x="808" y="104"/>
                    <a:pt x="720" y="32"/>
                    <a:pt x="680" y="16"/>
                  </a:cubicBezTo>
                  <a:cubicBezTo>
                    <a:pt x="640" y="0"/>
                    <a:pt x="608" y="8"/>
                    <a:pt x="584" y="16"/>
                  </a:cubicBezTo>
                  <a:cubicBezTo>
                    <a:pt x="560" y="24"/>
                    <a:pt x="536" y="56"/>
                    <a:pt x="536" y="64"/>
                  </a:cubicBezTo>
                  <a:cubicBezTo>
                    <a:pt x="536" y="72"/>
                    <a:pt x="608" y="72"/>
                    <a:pt x="584" y="64"/>
                  </a:cubicBezTo>
                  <a:cubicBezTo>
                    <a:pt x="560" y="56"/>
                    <a:pt x="432" y="16"/>
                    <a:pt x="392" y="16"/>
                  </a:cubicBezTo>
                  <a:cubicBezTo>
                    <a:pt x="352" y="16"/>
                    <a:pt x="376" y="56"/>
                    <a:pt x="344" y="64"/>
                  </a:cubicBezTo>
                  <a:cubicBezTo>
                    <a:pt x="312" y="72"/>
                    <a:pt x="224" y="48"/>
                    <a:pt x="200" y="64"/>
                  </a:cubicBezTo>
                  <a:cubicBezTo>
                    <a:pt x="176" y="80"/>
                    <a:pt x="192" y="144"/>
                    <a:pt x="200" y="160"/>
                  </a:cubicBezTo>
                  <a:cubicBezTo>
                    <a:pt x="208" y="176"/>
                    <a:pt x="264" y="160"/>
                    <a:pt x="248" y="160"/>
                  </a:cubicBezTo>
                  <a:close/>
                </a:path>
              </a:pathLst>
            </a:custGeom>
            <a:solidFill>
              <a:srgbClr val="FFFFFF"/>
            </a:solidFill>
            <a:ln w="38100" cap="flat" cmpd="sng">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9" name="Line 5"/>
            <p:cNvSpPr>
              <a:spLocks noChangeShapeType="1"/>
            </p:cNvSpPr>
            <p:nvPr/>
          </p:nvSpPr>
          <p:spPr bwMode="auto">
            <a:xfrm>
              <a:off x="3247" y="1104"/>
              <a:ext cx="0" cy="288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 name="Line 6"/>
            <p:cNvSpPr>
              <a:spLocks noChangeShapeType="1"/>
            </p:cNvSpPr>
            <p:nvPr/>
          </p:nvSpPr>
          <p:spPr bwMode="auto">
            <a:xfrm>
              <a:off x="3439" y="1104"/>
              <a:ext cx="0" cy="288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 name="Line 7"/>
            <p:cNvSpPr>
              <a:spLocks noChangeShapeType="1"/>
            </p:cNvSpPr>
            <p:nvPr/>
          </p:nvSpPr>
          <p:spPr bwMode="auto">
            <a:xfrm>
              <a:off x="3631" y="1152"/>
              <a:ext cx="17" cy="2832"/>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2" name="Line 8"/>
            <p:cNvSpPr>
              <a:spLocks noChangeShapeType="1"/>
            </p:cNvSpPr>
            <p:nvPr/>
          </p:nvSpPr>
          <p:spPr bwMode="auto">
            <a:xfrm flipH="1" flipV="1">
              <a:off x="2047" y="1056"/>
              <a:ext cx="240" cy="384"/>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3" name="Line 9"/>
            <p:cNvSpPr>
              <a:spLocks noChangeShapeType="1"/>
            </p:cNvSpPr>
            <p:nvPr/>
          </p:nvSpPr>
          <p:spPr bwMode="auto">
            <a:xfrm flipH="1" flipV="1">
              <a:off x="1855" y="1056"/>
              <a:ext cx="240" cy="384"/>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4" name="Line 10"/>
            <p:cNvSpPr>
              <a:spLocks noChangeShapeType="1"/>
            </p:cNvSpPr>
            <p:nvPr/>
          </p:nvSpPr>
          <p:spPr bwMode="auto">
            <a:xfrm flipH="1" flipV="1">
              <a:off x="2239" y="1056"/>
              <a:ext cx="288" cy="384"/>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5" name="Freeform 11"/>
            <p:cNvSpPr>
              <a:spLocks/>
            </p:cNvSpPr>
            <p:nvPr/>
          </p:nvSpPr>
          <p:spPr bwMode="auto">
            <a:xfrm>
              <a:off x="3631" y="1152"/>
              <a:ext cx="720" cy="1776"/>
            </a:xfrm>
            <a:custGeom>
              <a:avLst/>
              <a:gdLst>
                <a:gd name="T0" fmla="*/ 0 w 288"/>
                <a:gd name="T1" fmla="*/ 0 h 1584"/>
                <a:gd name="T2" fmla="*/ 300 w 288"/>
                <a:gd name="T3" fmla="*/ 844 h 1584"/>
                <a:gd name="T4" fmla="*/ 1800 w 288"/>
                <a:gd name="T5" fmla="*/ 1991 h 1584"/>
                <a:gd name="T6" fmla="*/ 0 60000 65536"/>
                <a:gd name="T7" fmla="*/ 0 60000 65536"/>
                <a:gd name="T8" fmla="*/ 0 60000 65536"/>
              </a:gdLst>
              <a:ahLst/>
              <a:cxnLst>
                <a:cxn ang="T6">
                  <a:pos x="T0" y="T1"/>
                </a:cxn>
                <a:cxn ang="T7">
                  <a:pos x="T2" y="T3"/>
                </a:cxn>
                <a:cxn ang="T8">
                  <a:pos x="T4" y="T5"/>
                </a:cxn>
              </a:cxnLst>
              <a:rect l="0" t="0" r="r" b="b"/>
              <a:pathLst>
                <a:path w="288" h="1584">
                  <a:moveTo>
                    <a:pt x="0" y="0"/>
                  </a:moveTo>
                  <a:cubicBezTo>
                    <a:pt x="0" y="204"/>
                    <a:pt x="0" y="408"/>
                    <a:pt x="48" y="672"/>
                  </a:cubicBezTo>
                  <a:cubicBezTo>
                    <a:pt x="96" y="936"/>
                    <a:pt x="248" y="1432"/>
                    <a:pt x="288" y="1584"/>
                  </a:cubicBezTo>
                </a:path>
              </a:pathLst>
            </a:custGeom>
            <a:noFill/>
            <a:ln w="38100" cmpd="sng">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Freeform 12"/>
            <p:cNvSpPr>
              <a:spLocks/>
            </p:cNvSpPr>
            <p:nvPr/>
          </p:nvSpPr>
          <p:spPr bwMode="auto">
            <a:xfrm>
              <a:off x="3871" y="1104"/>
              <a:ext cx="672" cy="1728"/>
            </a:xfrm>
            <a:custGeom>
              <a:avLst/>
              <a:gdLst>
                <a:gd name="T0" fmla="*/ 0 w 288"/>
                <a:gd name="T1" fmla="*/ 0 h 1584"/>
                <a:gd name="T2" fmla="*/ 261 w 288"/>
                <a:gd name="T3" fmla="*/ 800 h 1584"/>
                <a:gd name="T4" fmla="*/ 1568 w 288"/>
                <a:gd name="T5" fmla="*/ 1885 h 1584"/>
                <a:gd name="T6" fmla="*/ 0 60000 65536"/>
                <a:gd name="T7" fmla="*/ 0 60000 65536"/>
                <a:gd name="T8" fmla="*/ 0 60000 65536"/>
              </a:gdLst>
              <a:ahLst/>
              <a:cxnLst>
                <a:cxn ang="T6">
                  <a:pos x="T0" y="T1"/>
                </a:cxn>
                <a:cxn ang="T7">
                  <a:pos x="T2" y="T3"/>
                </a:cxn>
                <a:cxn ang="T8">
                  <a:pos x="T4" y="T5"/>
                </a:cxn>
              </a:cxnLst>
              <a:rect l="0" t="0" r="r" b="b"/>
              <a:pathLst>
                <a:path w="288" h="1584">
                  <a:moveTo>
                    <a:pt x="0" y="0"/>
                  </a:moveTo>
                  <a:cubicBezTo>
                    <a:pt x="0" y="204"/>
                    <a:pt x="0" y="408"/>
                    <a:pt x="48" y="672"/>
                  </a:cubicBezTo>
                  <a:cubicBezTo>
                    <a:pt x="96" y="936"/>
                    <a:pt x="248" y="1432"/>
                    <a:pt x="288" y="1584"/>
                  </a:cubicBezTo>
                </a:path>
              </a:pathLst>
            </a:custGeom>
            <a:noFill/>
            <a:ln w="38100" cmpd="sng">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7" name="Freeform 13"/>
            <p:cNvSpPr>
              <a:spLocks/>
            </p:cNvSpPr>
            <p:nvPr/>
          </p:nvSpPr>
          <p:spPr bwMode="auto">
            <a:xfrm flipH="1">
              <a:off x="2815" y="1152"/>
              <a:ext cx="432" cy="1536"/>
            </a:xfrm>
            <a:custGeom>
              <a:avLst/>
              <a:gdLst>
                <a:gd name="T0" fmla="*/ 0 w 288"/>
                <a:gd name="T1" fmla="*/ 0 h 1584"/>
                <a:gd name="T2" fmla="*/ 108 w 288"/>
                <a:gd name="T3" fmla="*/ 632 h 1584"/>
                <a:gd name="T4" fmla="*/ 648 w 288"/>
                <a:gd name="T5" fmla="*/ 1489 h 1584"/>
                <a:gd name="T6" fmla="*/ 0 60000 65536"/>
                <a:gd name="T7" fmla="*/ 0 60000 65536"/>
                <a:gd name="T8" fmla="*/ 0 60000 65536"/>
              </a:gdLst>
              <a:ahLst/>
              <a:cxnLst>
                <a:cxn ang="T6">
                  <a:pos x="T0" y="T1"/>
                </a:cxn>
                <a:cxn ang="T7">
                  <a:pos x="T2" y="T3"/>
                </a:cxn>
                <a:cxn ang="T8">
                  <a:pos x="T4" y="T5"/>
                </a:cxn>
              </a:cxnLst>
              <a:rect l="0" t="0" r="r" b="b"/>
              <a:pathLst>
                <a:path w="288" h="1584">
                  <a:moveTo>
                    <a:pt x="0" y="0"/>
                  </a:moveTo>
                  <a:cubicBezTo>
                    <a:pt x="0" y="204"/>
                    <a:pt x="0" y="408"/>
                    <a:pt x="48" y="672"/>
                  </a:cubicBezTo>
                  <a:cubicBezTo>
                    <a:pt x="96" y="936"/>
                    <a:pt x="248" y="1432"/>
                    <a:pt x="288" y="1584"/>
                  </a:cubicBezTo>
                </a:path>
              </a:pathLst>
            </a:custGeom>
            <a:noFill/>
            <a:ln w="38100" cmpd="sng">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8" name="Freeform 14"/>
            <p:cNvSpPr>
              <a:spLocks/>
            </p:cNvSpPr>
            <p:nvPr/>
          </p:nvSpPr>
          <p:spPr bwMode="auto">
            <a:xfrm flipH="1">
              <a:off x="2623" y="1104"/>
              <a:ext cx="432" cy="1488"/>
            </a:xfrm>
            <a:custGeom>
              <a:avLst/>
              <a:gdLst>
                <a:gd name="T0" fmla="*/ 0 w 288"/>
                <a:gd name="T1" fmla="*/ 0 h 1584"/>
                <a:gd name="T2" fmla="*/ 108 w 288"/>
                <a:gd name="T3" fmla="*/ 593 h 1584"/>
                <a:gd name="T4" fmla="*/ 648 w 288"/>
                <a:gd name="T5" fmla="*/ 1398 h 1584"/>
                <a:gd name="T6" fmla="*/ 0 60000 65536"/>
                <a:gd name="T7" fmla="*/ 0 60000 65536"/>
                <a:gd name="T8" fmla="*/ 0 60000 65536"/>
              </a:gdLst>
              <a:ahLst/>
              <a:cxnLst>
                <a:cxn ang="T6">
                  <a:pos x="T0" y="T1"/>
                </a:cxn>
                <a:cxn ang="T7">
                  <a:pos x="T2" y="T3"/>
                </a:cxn>
                <a:cxn ang="T8">
                  <a:pos x="T4" y="T5"/>
                </a:cxn>
              </a:cxnLst>
              <a:rect l="0" t="0" r="r" b="b"/>
              <a:pathLst>
                <a:path w="288" h="1584">
                  <a:moveTo>
                    <a:pt x="0" y="0"/>
                  </a:moveTo>
                  <a:cubicBezTo>
                    <a:pt x="0" y="204"/>
                    <a:pt x="0" y="408"/>
                    <a:pt x="48" y="672"/>
                  </a:cubicBezTo>
                  <a:cubicBezTo>
                    <a:pt x="96" y="936"/>
                    <a:pt x="248" y="1432"/>
                    <a:pt x="288" y="1584"/>
                  </a:cubicBezTo>
                </a:path>
              </a:pathLst>
            </a:custGeom>
            <a:noFill/>
            <a:ln w="38100" cmpd="sng">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9" name="Freeform 15"/>
            <p:cNvSpPr>
              <a:spLocks/>
            </p:cNvSpPr>
            <p:nvPr/>
          </p:nvSpPr>
          <p:spPr bwMode="auto">
            <a:xfrm>
              <a:off x="2047" y="2976"/>
              <a:ext cx="336" cy="1008"/>
            </a:xfrm>
            <a:custGeom>
              <a:avLst/>
              <a:gdLst>
                <a:gd name="T0" fmla="*/ 0 w 288"/>
                <a:gd name="T1" fmla="*/ 0 h 1584"/>
                <a:gd name="T2" fmla="*/ 65 w 288"/>
                <a:gd name="T3" fmla="*/ 272 h 1584"/>
                <a:gd name="T4" fmla="*/ 392 w 288"/>
                <a:gd name="T5" fmla="*/ 641 h 1584"/>
                <a:gd name="T6" fmla="*/ 0 60000 65536"/>
                <a:gd name="T7" fmla="*/ 0 60000 65536"/>
                <a:gd name="T8" fmla="*/ 0 60000 65536"/>
              </a:gdLst>
              <a:ahLst/>
              <a:cxnLst>
                <a:cxn ang="T6">
                  <a:pos x="T0" y="T1"/>
                </a:cxn>
                <a:cxn ang="T7">
                  <a:pos x="T2" y="T3"/>
                </a:cxn>
                <a:cxn ang="T8">
                  <a:pos x="T4" y="T5"/>
                </a:cxn>
              </a:cxnLst>
              <a:rect l="0" t="0" r="r" b="b"/>
              <a:pathLst>
                <a:path w="288" h="1584">
                  <a:moveTo>
                    <a:pt x="0" y="0"/>
                  </a:moveTo>
                  <a:cubicBezTo>
                    <a:pt x="0" y="204"/>
                    <a:pt x="0" y="408"/>
                    <a:pt x="48" y="672"/>
                  </a:cubicBezTo>
                  <a:cubicBezTo>
                    <a:pt x="96" y="936"/>
                    <a:pt x="248" y="1432"/>
                    <a:pt x="288" y="1584"/>
                  </a:cubicBezTo>
                </a:path>
              </a:pathLst>
            </a:custGeom>
            <a:noFill/>
            <a:ln w="38100" cmpd="sng">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0" name="Freeform 16"/>
            <p:cNvSpPr>
              <a:spLocks/>
            </p:cNvSpPr>
            <p:nvPr/>
          </p:nvSpPr>
          <p:spPr bwMode="auto">
            <a:xfrm>
              <a:off x="2256" y="3024"/>
              <a:ext cx="288" cy="960"/>
            </a:xfrm>
            <a:custGeom>
              <a:avLst/>
              <a:gdLst>
                <a:gd name="T0" fmla="*/ 0 w 288"/>
                <a:gd name="T1" fmla="*/ 0 h 1584"/>
                <a:gd name="T2" fmla="*/ 48 w 288"/>
                <a:gd name="T3" fmla="*/ 247 h 1584"/>
                <a:gd name="T4" fmla="*/ 288 w 288"/>
                <a:gd name="T5" fmla="*/ 582 h 1584"/>
                <a:gd name="T6" fmla="*/ 0 60000 65536"/>
                <a:gd name="T7" fmla="*/ 0 60000 65536"/>
                <a:gd name="T8" fmla="*/ 0 60000 65536"/>
              </a:gdLst>
              <a:ahLst/>
              <a:cxnLst>
                <a:cxn ang="T6">
                  <a:pos x="T0" y="T1"/>
                </a:cxn>
                <a:cxn ang="T7">
                  <a:pos x="T2" y="T3"/>
                </a:cxn>
                <a:cxn ang="T8">
                  <a:pos x="T4" y="T5"/>
                </a:cxn>
              </a:cxnLst>
              <a:rect l="0" t="0" r="r" b="b"/>
              <a:pathLst>
                <a:path w="288" h="1584">
                  <a:moveTo>
                    <a:pt x="0" y="0"/>
                  </a:moveTo>
                  <a:cubicBezTo>
                    <a:pt x="0" y="204"/>
                    <a:pt x="0" y="408"/>
                    <a:pt x="48" y="672"/>
                  </a:cubicBezTo>
                  <a:cubicBezTo>
                    <a:pt x="96" y="936"/>
                    <a:pt x="248" y="1432"/>
                    <a:pt x="288" y="1584"/>
                  </a:cubicBezTo>
                </a:path>
              </a:pathLst>
            </a:custGeom>
            <a:noFill/>
            <a:ln w="38100" cmpd="sng">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1" name="Freeform 17"/>
            <p:cNvSpPr>
              <a:spLocks/>
            </p:cNvSpPr>
            <p:nvPr/>
          </p:nvSpPr>
          <p:spPr bwMode="auto">
            <a:xfrm>
              <a:off x="624" y="1152"/>
              <a:ext cx="848" cy="3070"/>
            </a:xfrm>
            <a:custGeom>
              <a:avLst/>
              <a:gdLst>
                <a:gd name="T0" fmla="*/ 768 w 848"/>
                <a:gd name="T1" fmla="*/ 3179 h 2848"/>
                <a:gd name="T2" fmla="*/ 768 w 848"/>
                <a:gd name="T3" fmla="*/ 3068 h 2848"/>
                <a:gd name="T4" fmla="*/ 288 w 848"/>
                <a:gd name="T5" fmla="*/ 1729 h 2848"/>
                <a:gd name="T6" fmla="*/ 0 w 848"/>
                <a:gd name="T7" fmla="*/ 0 h 28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8" h="2848">
                  <a:moveTo>
                    <a:pt x="768" y="2736"/>
                  </a:moveTo>
                  <a:cubicBezTo>
                    <a:pt x="808" y="2792"/>
                    <a:pt x="848" y="2848"/>
                    <a:pt x="768" y="2640"/>
                  </a:cubicBezTo>
                  <a:cubicBezTo>
                    <a:pt x="688" y="2432"/>
                    <a:pt x="416" y="1928"/>
                    <a:pt x="288" y="1488"/>
                  </a:cubicBezTo>
                  <a:cubicBezTo>
                    <a:pt x="160" y="1048"/>
                    <a:pt x="80" y="524"/>
                    <a:pt x="0" y="0"/>
                  </a:cubicBezTo>
                </a:path>
              </a:pathLst>
            </a:custGeom>
            <a:noFill/>
            <a:ln w="38100" cmpd="sng">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2" name="Freeform 18"/>
            <p:cNvSpPr>
              <a:spLocks/>
            </p:cNvSpPr>
            <p:nvPr/>
          </p:nvSpPr>
          <p:spPr bwMode="auto">
            <a:xfrm>
              <a:off x="768" y="1152"/>
              <a:ext cx="879" cy="3040"/>
            </a:xfrm>
            <a:custGeom>
              <a:avLst/>
              <a:gdLst>
                <a:gd name="T0" fmla="*/ 825 w 848"/>
                <a:gd name="T1" fmla="*/ 3117 h 2848"/>
                <a:gd name="T2" fmla="*/ 825 w 848"/>
                <a:gd name="T3" fmla="*/ 3008 h 2848"/>
                <a:gd name="T4" fmla="*/ 310 w 848"/>
                <a:gd name="T5" fmla="*/ 1695 h 2848"/>
                <a:gd name="T6" fmla="*/ 0 w 848"/>
                <a:gd name="T7" fmla="*/ 0 h 28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8" h="2848">
                  <a:moveTo>
                    <a:pt x="768" y="2736"/>
                  </a:moveTo>
                  <a:cubicBezTo>
                    <a:pt x="808" y="2792"/>
                    <a:pt x="848" y="2848"/>
                    <a:pt x="768" y="2640"/>
                  </a:cubicBezTo>
                  <a:cubicBezTo>
                    <a:pt x="688" y="2432"/>
                    <a:pt x="416" y="1928"/>
                    <a:pt x="288" y="1488"/>
                  </a:cubicBezTo>
                  <a:cubicBezTo>
                    <a:pt x="160" y="1048"/>
                    <a:pt x="80" y="524"/>
                    <a:pt x="0" y="0"/>
                  </a:cubicBezTo>
                </a:path>
              </a:pathLst>
            </a:custGeom>
            <a:noFill/>
            <a:ln w="38100" cmpd="sng">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3" name="Freeform 19"/>
            <p:cNvSpPr>
              <a:spLocks/>
            </p:cNvSpPr>
            <p:nvPr/>
          </p:nvSpPr>
          <p:spPr bwMode="auto">
            <a:xfrm>
              <a:off x="1008" y="1152"/>
              <a:ext cx="511" cy="1440"/>
            </a:xfrm>
            <a:custGeom>
              <a:avLst/>
              <a:gdLst>
                <a:gd name="T0" fmla="*/ 279 w 848"/>
                <a:gd name="T1" fmla="*/ 699 h 2848"/>
                <a:gd name="T2" fmla="*/ 279 w 848"/>
                <a:gd name="T3" fmla="*/ 675 h 2848"/>
                <a:gd name="T4" fmla="*/ 105 w 848"/>
                <a:gd name="T5" fmla="*/ 380 h 2848"/>
                <a:gd name="T6" fmla="*/ 0 w 848"/>
                <a:gd name="T7" fmla="*/ 0 h 28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8" h="2848">
                  <a:moveTo>
                    <a:pt x="768" y="2736"/>
                  </a:moveTo>
                  <a:cubicBezTo>
                    <a:pt x="808" y="2792"/>
                    <a:pt x="848" y="2848"/>
                    <a:pt x="768" y="2640"/>
                  </a:cubicBezTo>
                  <a:cubicBezTo>
                    <a:pt x="688" y="2432"/>
                    <a:pt x="416" y="1928"/>
                    <a:pt x="288" y="1488"/>
                  </a:cubicBezTo>
                  <a:cubicBezTo>
                    <a:pt x="160" y="1048"/>
                    <a:pt x="80" y="524"/>
                    <a:pt x="0" y="0"/>
                  </a:cubicBezTo>
                </a:path>
              </a:pathLst>
            </a:custGeom>
            <a:noFill/>
            <a:ln w="38100" cmpd="sng">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4" name="Freeform 20"/>
            <p:cNvSpPr>
              <a:spLocks/>
            </p:cNvSpPr>
            <p:nvPr/>
          </p:nvSpPr>
          <p:spPr bwMode="auto">
            <a:xfrm>
              <a:off x="1152" y="1152"/>
              <a:ext cx="511" cy="1344"/>
            </a:xfrm>
            <a:custGeom>
              <a:avLst/>
              <a:gdLst>
                <a:gd name="T0" fmla="*/ 279 w 848"/>
                <a:gd name="T1" fmla="*/ 609 h 2848"/>
                <a:gd name="T2" fmla="*/ 279 w 848"/>
                <a:gd name="T3" fmla="*/ 588 h 2848"/>
                <a:gd name="T4" fmla="*/ 105 w 848"/>
                <a:gd name="T5" fmla="*/ 331 h 2848"/>
                <a:gd name="T6" fmla="*/ 0 w 848"/>
                <a:gd name="T7" fmla="*/ 0 h 28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8" h="2848">
                  <a:moveTo>
                    <a:pt x="768" y="2736"/>
                  </a:moveTo>
                  <a:cubicBezTo>
                    <a:pt x="808" y="2792"/>
                    <a:pt x="848" y="2848"/>
                    <a:pt x="768" y="2640"/>
                  </a:cubicBezTo>
                  <a:cubicBezTo>
                    <a:pt x="688" y="2432"/>
                    <a:pt x="416" y="1928"/>
                    <a:pt x="288" y="1488"/>
                  </a:cubicBezTo>
                  <a:cubicBezTo>
                    <a:pt x="160" y="1048"/>
                    <a:pt x="80" y="524"/>
                    <a:pt x="0" y="0"/>
                  </a:cubicBezTo>
                </a:path>
              </a:pathLst>
            </a:custGeom>
            <a:noFill/>
            <a:ln w="38100" cmpd="sng">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5" name="Freeform 21"/>
            <p:cNvSpPr>
              <a:spLocks/>
            </p:cNvSpPr>
            <p:nvPr/>
          </p:nvSpPr>
          <p:spPr bwMode="auto">
            <a:xfrm>
              <a:off x="1423" y="1344"/>
              <a:ext cx="1408" cy="704"/>
            </a:xfrm>
            <a:custGeom>
              <a:avLst/>
              <a:gdLst>
                <a:gd name="T0" fmla="*/ 248 w 1408"/>
                <a:gd name="T1" fmla="*/ 160 h 704"/>
                <a:gd name="T2" fmla="*/ 104 w 1408"/>
                <a:gd name="T3" fmla="*/ 160 h 704"/>
                <a:gd name="T4" fmla="*/ 8 w 1408"/>
                <a:gd name="T5" fmla="*/ 256 h 704"/>
                <a:gd name="T6" fmla="*/ 56 w 1408"/>
                <a:gd name="T7" fmla="*/ 304 h 704"/>
                <a:gd name="T8" fmla="*/ 8 w 1408"/>
                <a:gd name="T9" fmla="*/ 352 h 704"/>
                <a:gd name="T10" fmla="*/ 56 w 1408"/>
                <a:gd name="T11" fmla="*/ 496 h 704"/>
                <a:gd name="T12" fmla="*/ 104 w 1408"/>
                <a:gd name="T13" fmla="*/ 544 h 704"/>
                <a:gd name="T14" fmla="*/ 200 w 1408"/>
                <a:gd name="T15" fmla="*/ 544 h 704"/>
                <a:gd name="T16" fmla="*/ 248 w 1408"/>
                <a:gd name="T17" fmla="*/ 640 h 704"/>
                <a:gd name="T18" fmla="*/ 392 w 1408"/>
                <a:gd name="T19" fmla="*/ 640 h 704"/>
                <a:gd name="T20" fmla="*/ 392 w 1408"/>
                <a:gd name="T21" fmla="*/ 592 h 704"/>
                <a:gd name="T22" fmla="*/ 392 w 1408"/>
                <a:gd name="T23" fmla="*/ 640 h 704"/>
                <a:gd name="T24" fmla="*/ 536 w 1408"/>
                <a:gd name="T25" fmla="*/ 688 h 704"/>
                <a:gd name="T26" fmla="*/ 584 w 1408"/>
                <a:gd name="T27" fmla="*/ 592 h 704"/>
                <a:gd name="T28" fmla="*/ 680 w 1408"/>
                <a:gd name="T29" fmla="*/ 688 h 704"/>
                <a:gd name="T30" fmla="*/ 776 w 1408"/>
                <a:gd name="T31" fmla="*/ 688 h 704"/>
                <a:gd name="T32" fmla="*/ 824 w 1408"/>
                <a:gd name="T33" fmla="*/ 640 h 704"/>
                <a:gd name="T34" fmla="*/ 920 w 1408"/>
                <a:gd name="T35" fmla="*/ 640 h 704"/>
                <a:gd name="T36" fmla="*/ 1016 w 1408"/>
                <a:gd name="T37" fmla="*/ 592 h 704"/>
                <a:gd name="T38" fmla="*/ 1112 w 1408"/>
                <a:gd name="T39" fmla="*/ 640 h 704"/>
                <a:gd name="T40" fmla="*/ 1208 w 1408"/>
                <a:gd name="T41" fmla="*/ 592 h 704"/>
                <a:gd name="T42" fmla="*/ 1256 w 1408"/>
                <a:gd name="T43" fmla="*/ 592 h 704"/>
                <a:gd name="T44" fmla="*/ 1256 w 1408"/>
                <a:gd name="T45" fmla="*/ 544 h 704"/>
                <a:gd name="T46" fmla="*/ 1304 w 1408"/>
                <a:gd name="T47" fmla="*/ 544 h 704"/>
                <a:gd name="T48" fmla="*/ 1400 w 1408"/>
                <a:gd name="T49" fmla="*/ 496 h 704"/>
                <a:gd name="T50" fmla="*/ 1352 w 1408"/>
                <a:gd name="T51" fmla="*/ 448 h 704"/>
                <a:gd name="T52" fmla="*/ 1400 w 1408"/>
                <a:gd name="T53" fmla="*/ 400 h 704"/>
                <a:gd name="T54" fmla="*/ 1400 w 1408"/>
                <a:gd name="T55" fmla="*/ 304 h 704"/>
                <a:gd name="T56" fmla="*/ 1352 w 1408"/>
                <a:gd name="T57" fmla="*/ 304 h 704"/>
                <a:gd name="T58" fmla="*/ 1304 w 1408"/>
                <a:gd name="T59" fmla="*/ 304 h 704"/>
                <a:gd name="T60" fmla="*/ 1352 w 1408"/>
                <a:gd name="T61" fmla="*/ 208 h 704"/>
                <a:gd name="T62" fmla="*/ 1256 w 1408"/>
                <a:gd name="T63" fmla="*/ 160 h 704"/>
                <a:gd name="T64" fmla="*/ 1160 w 1408"/>
                <a:gd name="T65" fmla="*/ 160 h 704"/>
                <a:gd name="T66" fmla="*/ 1112 w 1408"/>
                <a:gd name="T67" fmla="*/ 112 h 704"/>
                <a:gd name="T68" fmla="*/ 1016 w 1408"/>
                <a:gd name="T69" fmla="*/ 64 h 704"/>
                <a:gd name="T70" fmla="*/ 968 w 1408"/>
                <a:gd name="T71" fmla="*/ 112 h 704"/>
                <a:gd name="T72" fmla="*/ 1016 w 1408"/>
                <a:gd name="T73" fmla="*/ 112 h 704"/>
                <a:gd name="T74" fmla="*/ 920 w 1408"/>
                <a:gd name="T75" fmla="*/ 64 h 704"/>
                <a:gd name="T76" fmla="*/ 824 w 1408"/>
                <a:gd name="T77" fmla="*/ 16 h 704"/>
                <a:gd name="T78" fmla="*/ 776 w 1408"/>
                <a:gd name="T79" fmla="*/ 64 h 704"/>
                <a:gd name="T80" fmla="*/ 824 w 1408"/>
                <a:gd name="T81" fmla="*/ 112 h 704"/>
                <a:gd name="T82" fmla="*/ 680 w 1408"/>
                <a:gd name="T83" fmla="*/ 16 h 704"/>
                <a:gd name="T84" fmla="*/ 584 w 1408"/>
                <a:gd name="T85" fmla="*/ 16 h 704"/>
                <a:gd name="T86" fmla="*/ 536 w 1408"/>
                <a:gd name="T87" fmla="*/ 64 h 704"/>
                <a:gd name="T88" fmla="*/ 584 w 1408"/>
                <a:gd name="T89" fmla="*/ 64 h 704"/>
                <a:gd name="T90" fmla="*/ 392 w 1408"/>
                <a:gd name="T91" fmla="*/ 16 h 704"/>
                <a:gd name="T92" fmla="*/ 344 w 1408"/>
                <a:gd name="T93" fmla="*/ 64 h 704"/>
                <a:gd name="T94" fmla="*/ 200 w 1408"/>
                <a:gd name="T95" fmla="*/ 64 h 704"/>
                <a:gd name="T96" fmla="*/ 200 w 1408"/>
                <a:gd name="T97" fmla="*/ 160 h 704"/>
                <a:gd name="T98" fmla="*/ 248 w 1408"/>
                <a:gd name="T99" fmla="*/ 160 h 7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08" h="704">
                  <a:moveTo>
                    <a:pt x="248" y="160"/>
                  </a:moveTo>
                  <a:cubicBezTo>
                    <a:pt x="232" y="160"/>
                    <a:pt x="144" y="144"/>
                    <a:pt x="104" y="160"/>
                  </a:cubicBezTo>
                  <a:cubicBezTo>
                    <a:pt x="64" y="176"/>
                    <a:pt x="16" y="232"/>
                    <a:pt x="8" y="256"/>
                  </a:cubicBezTo>
                  <a:cubicBezTo>
                    <a:pt x="0" y="280"/>
                    <a:pt x="56" y="288"/>
                    <a:pt x="56" y="304"/>
                  </a:cubicBezTo>
                  <a:cubicBezTo>
                    <a:pt x="56" y="320"/>
                    <a:pt x="8" y="320"/>
                    <a:pt x="8" y="352"/>
                  </a:cubicBezTo>
                  <a:cubicBezTo>
                    <a:pt x="8" y="384"/>
                    <a:pt x="40" y="464"/>
                    <a:pt x="56" y="496"/>
                  </a:cubicBezTo>
                  <a:cubicBezTo>
                    <a:pt x="72" y="528"/>
                    <a:pt x="80" y="536"/>
                    <a:pt x="104" y="544"/>
                  </a:cubicBezTo>
                  <a:cubicBezTo>
                    <a:pt x="128" y="552"/>
                    <a:pt x="176" y="528"/>
                    <a:pt x="200" y="544"/>
                  </a:cubicBezTo>
                  <a:cubicBezTo>
                    <a:pt x="224" y="560"/>
                    <a:pt x="216" y="624"/>
                    <a:pt x="248" y="640"/>
                  </a:cubicBezTo>
                  <a:cubicBezTo>
                    <a:pt x="280" y="656"/>
                    <a:pt x="368" y="648"/>
                    <a:pt x="392" y="640"/>
                  </a:cubicBezTo>
                  <a:cubicBezTo>
                    <a:pt x="416" y="632"/>
                    <a:pt x="392" y="592"/>
                    <a:pt x="392" y="592"/>
                  </a:cubicBezTo>
                  <a:cubicBezTo>
                    <a:pt x="392" y="592"/>
                    <a:pt x="368" y="624"/>
                    <a:pt x="392" y="640"/>
                  </a:cubicBezTo>
                  <a:cubicBezTo>
                    <a:pt x="416" y="656"/>
                    <a:pt x="504" y="696"/>
                    <a:pt x="536" y="688"/>
                  </a:cubicBezTo>
                  <a:cubicBezTo>
                    <a:pt x="568" y="680"/>
                    <a:pt x="560" y="592"/>
                    <a:pt x="584" y="592"/>
                  </a:cubicBezTo>
                  <a:cubicBezTo>
                    <a:pt x="608" y="592"/>
                    <a:pt x="648" y="672"/>
                    <a:pt x="680" y="688"/>
                  </a:cubicBezTo>
                  <a:cubicBezTo>
                    <a:pt x="712" y="704"/>
                    <a:pt x="752" y="696"/>
                    <a:pt x="776" y="688"/>
                  </a:cubicBezTo>
                  <a:cubicBezTo>
                    <a:pt x="800" y="680"/>
                    <a:pt x="800" y="648"/>
                    <a:pt x="824" y="640"/>
                  </a:cubicBezTo>
                  <a:cubicBezTo>
                    <a:pt x="848" y="632"/>
                    <a:pt x="888" y="648"/>
                    <a:pt x="920" y="640"/>
                  </a:cubicBezTo>
                  <a:cubicBezTo>
                    <a:pt x="952" y="632"/>
                    <a:pt x="984" y="592"/>
                    <a:pt x="1016" y="592"/>
                  </a:cubicBezTo>
                  <a:cubicBezTo>
                    <a:pt x="1048" y="592"/>
                    <a:pt x="1080" y="640"/>
                    <a:pt x="1112" y="640"/>
                  </a:cubicBezTo>
                  <a:cubicBezTo>
                    <a:pt x="1144" y="640"/>
                    <a:pt x="1184" y="600"/>
                    <a:pt x="1208" y="592"/>
                  </a:cubicBezTo>
                  <a:cubicBezTo>
                    <a:pt x="1232" y="584"/>
                    <a:pt x="1248" y="600"/>
                    <a:pt x="1256" y="592"/>
                  </a:cubicBezTo>
                  <a:cubicBezTo>
                    <a:pt x="1264" y="584"/>
                    <a:pt x="1248" y="552"/>
                    <a:pt x="1256" y="544"/>
                  </a:cubicBezTo>
                  <a:cubicBezTo>
                    <a:pt x="1264" y="536"/>
                    <a:pt x="1280" y="552"/>
                    <a:pt x="1304" y="544"/>
                  </a:cubicBezTo>
                  <a:cubicBezTo>
                    <a:pt x="1328" y="536"/>
                    <a:pt x="1392" y="512"/>
                    <a:pt x="1400" y="496"/>
                  </a:cubicBezTo>
                  <a:cubicBezTo>
                    <a:pt x="1408" y="480"/>
                    <a:pt x="1352" y="464"/>
                    <a:pt x="1352" y="448"/>
                  </a:cubicBezTo>
                  <a:cubicBezTo>
                    <a:pt x="1352" y="432"/>
                    <a:pt x="1392" y="424"/>
                    <a:pt x="1400" y="400"/>
                  </a:cubicBezTo>
                  <a:cubicBezTo>
                    <a:pt x="1408" y="376"/>
                    <a:pt x="1408" y="320"/>
                    <a:pt x="1400" y="304"/>
                  </a:cubicBezTo>
                  <a:cubicBezTo>
                    <a:pt x="1392" y="288"/>
                    <a:pt x="1368" y="304"/>
                    <a:pt x="1352" y="304"/>
                  </a:cubicBezTo>
                  <a:cubicBezTo>
                    <a:pt x="1336" y="304"/>
                    <a:pt x="1304" y="320"/>
                    <a:pt x="1304" y="304"/>
                  </a:cubicBezTo>
                  <a:cubicBezTo>
                    <a:pt x="1304" y="288"/>
                    <a:pt x="1360" y="232"/>
                    <a:pt x="1352" y="208"/>
                  </a:cubicBezTo>
                  <a:cubicBezTo>
                    <a:pt x="1344" y="184"/>
                    <a:pt x="1288" y="168"/>
                    <a:pt x="1256" y="160"/>
                  </a:cubicBezTo>
                  <a:cubicBezTo>
                    <a:pt x="1224" y="152"/>
                    <a:pt x="1184" y="168"/>
                    <a:pt x="1160" y="160"/>
                  </a:cubicBezTo>
                  <a:cubicBezTo>
                    <a:pt x="1136" y="152"/>
                    <a:pt x="1136" y="128"/>
                    <a:pt x="1112" y="112"/>
                  </a:cubicBezTo>
                  <a:cubicBezTo>
                    <a:pt x="1088" y="96"/>
                    <a:pt x="1040" y="64"/>
                    <a:pt x="1016" y="64"/>
                  </a:cubicBezTo>
                  <a:cubicBezTo>
                    <a:pt x="992" y="64"/>
                    <a:pt x="968" y="104"/>
                    <a:pt x="968" y="112"/>
                  </a:cubicBezTo>
                  <a:cubicBezTo>
                    <a:pt x="968" y="120"/>
                    <a:pt x="1024" y="120"/>
                    <a:pt x="1016" y="112"/>
                  </a:cubicBezTo>
                  <a:cubicBezTo>
                    <a:pt x="1008" y="104"/>
                    <a:pt x="952" y="80"/>
                    <a:pt x="920" y="64"/>
                  </a:cubicBezTo>
                  <a:cubicBezTo>
                    <a:pt x="888" y="48"/>
                    <a:pt x="848" y="16"/>
                    <a:pt x="824" y="16"/>
                  </a:cubicBezTo>
                  <a:cubicBezTo>
                    <a:pt x="800" y="16"/>
                    <a:pt x="776" y="48"/>
                    <a:pt x="776" y="64"/>
                  </a:cubicBezTo>
                  <a:cubicBezTo>
                    <a:pt x="776" y="80"/>
                    <a:pt x="840" y="120"/>
                    <a:pt x="824" y="112"/>
                  </a:cubicBezTo>
                  <a:cubicBezTo>
                    <a:pt x="808" y="104"/>
                    <a:pt x="720" y="32"/>
                    <a:pt x="680" y="16"/>
                  </a:cubicBezTo>
                  <a:cubicBezTo>
                    <a:pt x="640" y="0"/>
                    <a:pt x="608" y="8"/>
                    <a:pt x="584" y="16"/>
                  </a:cubicBezTo>
                  <a:cubicBezTo>
                    <a:pt x="560" y="24"/>
                    <a:pt x="536" y="56"/>
                    <a:pt x="536" y="64"/>
                  </a:cubicBezTo>
                  <a:cubicBezTo>
                    <a:pt x="536" y="72"/>
                    <a:pt x="608" y="72"/>
                    <a:pt x="584" y="64"/>
                  </a:cubicBezTo>
                  <a:cubicBezTo>
                    <a:pt x="560" y="56"/>
                    <a:pt x="432" y="16"/>
                    <a:pt x="392" y="16"/>
                  </a:cubicBezTo>
                  <a:cubicBezTo>
                    <a:pt x="352" y="16"/>
                    <a:pt x="376" y="56"/>
                    <a:pt x="344" y="64"/>
                  </a:cubicBezTo>
                  <a:cubicBezTo>
                    <a:pt x="312" y="72"/>
                    <a:pt x="224" y="48"/>
                    <a:pt x="200" y="64"/>
                  </a:cubicBezTo>
                  <a:cubicBezTo>
                    <a:pt x="176" y="80"/>
                    <a:pt x="192" y="144"/>
                    <a:pt x="200" y="160"/>
                  </a:cubicBezTo>
                  <a:cubicBezTo>
                    <a:pt x="208" y="176"/>
                    <a:pt x="264" y="160"/>
                    <a:pt x="248" y="160"/>
                  </a:cubicBezTo>
                  <a:close/>
                </a:path>
              </a:pathLst>
            </a:custGeom>
            <a:solidFill>
              <a:srgbClr val="FFFFFF"/>
            </a:solidFill>
            <a:ln w="38100" cap="flat" cmpd="sng">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6" name="Freeform 22" descr="5%"/>
            <p:cNvSpPr>
              <a:spLocks/>
            </p:cNvSpPr>
            <p:nvPr/>
          </p:nvSpPr>
          <p:spPr bwMode="auto">
            <a:xfrm>
              <a:off x="1423" y="2448"/>
              <a:ext cx="1408" cy="704"/>
            </a:xfrm>
            <a:custGeom>
              <a:avLst/>
              <a:gdLst>
                <a:gd name="T0" fmla="*/ 248 w 1408"/>
                <a:gd name="T1" fmla="*/ 160 h 704"/>
                <a:gd name="T2" fmla="*/ 104 w 1408"/>
                <a:gd name="T3" fmla="*/ 160 h 704"/>
                <a:gd name="T4" fmla="*/ 8 w 1408"/>
                <a:gd name="T5" fmla="*/ 256 h 704"/>
                <a:gd name="T6" fmla="*/ 56 w 1408"/>
                <a:gd name="T7" fmla="*/ 304 h 704"/>
                <a:gd name="T8" fmla="*/ 8 w 1408"/>
                <a:gd name="T9" fmla="*/ 352 h 704"/>
                <a:gd name="T10" fmla="*/ 56 w 1408"/>
                <a:gd name="T11" fmla="*/ 496 h 704"/>
                <a:gd name="T12" fmla="*/ 104 w 1408"/>
                <a:gd name="T13" fmla="*/ 544 h 704"/>
                <a:gd name="T14" fmla="*/ 200 w 1408"/>
                <a:gd name="T15" fmla="*/ 544 h 704"/>
                <a:gd name="T16" fmla="*/ 248 w 1408"/>
                <a:gd name="T17" fmla="*/ 640 h 704"/>
                <a:gd name="T18" fmla="*/ 392 w 1408"/>
                <a:gd name="T19" fmla="*/ 640 h 704"/>
                <a:gd name="T20" fmla="*/ 392 w 1408"/>
                <a:gd name="T21" fmla="*/ 592 h 704"/>
                <a:gd name="T22" fmla="*/ 392 w 1408"/>
                <a:gd name="T23" fmla="*/ 640 h 704"/>
                <a:gd name="T24" fmla="*/ 536 w 1408"/>
                <a:gd name="T25" fmla="*/ 688 h 704"/>
                <a:gd name="T26" fmla="*/ 584 w 1408"/>
                <a:gd name="T27" fmla="*/ 592 h 704"/>
                <a:gd name="T28" fmla="*/ 680 w 1408"/>
                <a:gd name="T29" fmla="*/ 688 h 704"/>
                <a:gd name="T30" fmla="*/ 776 w 1408"/>
                <a:gd name="T31" fmla="*/ 688 h 704"/>
                <a:gd name="T32" fmla="*/ 824 w 1408"/>
                <a:gd name="T33" fmla="*/ 640 h 704"/>
                <a:gd name="T34" fmla="*/ 920 w 1408"/>
                <a:gd name="T35" fmla="*/ 640 h 704"/>
                <a:gd name="T36" fmla="*/ 1016 w 1408"/>
                <a:gd name="T37" fmla="*/ 592 h 704"/>
                <a:gd name="T38" fmla="*/ 1112 w 1408"/>
                <a:gd name="T39" fmla="*/ 640 h 704"/>
                <a:gd name="T40" fmla="*/ 1208 w 1408"/>
                <a:gd name="T41" fmla="*/ 592 h 704"/>
                <a:gd name="T42" fmla="*/ 1256 w 1408"/>
                <a:gd name="T43" fmla="*/ 592 h 704"/>
                <a:gd name="T44" fmla="*/ 1256 w 1408"/>
                <a:gd name="T45" fmla="*/ 544 h 704"/>
                <a:gd name="T46" fmla="*/ 1304 w 1408"/>
                <a:gd name="T47" fmla="*/ 544 h 704"/>
                <a:gd name="T48" fmla="*/ 1400 w 1408"/>
                <a:gd name="T49" fmla="*/ 496 h 704"/>
                <a:gd name="T50" fmla="*/ 1352 w 1408"/>
                <a:gd name="T51" fmla="*/ 448 h 704"/>
                <a:gd name="T52" fmla="*/ 1400 w 1408"/>
                <a:gd name="T53" fmla="*/ 400 h 704"/>
                <a:gd name="T54" fmla="*/ 1400 w 1408"/>
                <a:gd name="T55" fmla="*/ 304 h 704"/>
                <a:gd name="T56" fmla="*/ 1352 w 1408"/>
                <a:gd name="T57" fmla="*/ 304 h 704"/>
                <a:gd name="T58" fmla="*/ 1304 w 1408"/>
                <a:gd name="T59" fmla="*/ 304 h 704"/>
                <a:gd name="T60" fmla="*/ 1352 w 1408"/>
                <a:gd name="T61" fmla="*/ 208 h 704"/>
                <a:gd name="T62" fmla="*/ 1256 w 1408"/>
                <a:gd name="T63" fmla="*/ 160 h 704"/>
                <a:gd name="T64" fmla="*/ 1160 w 1408"/>
                <a:gd name="T65" fmla="*/ 160 h 704"/>
                <a:gd name="T66" fmla="*/ 1112 w 1408"/>
                <a:gd name="T67" fmla="*/ 112 h 704"/>
                <a:gd name="T68" fmla="*/ 1016 w 1408"/>
                <a:gd name="T69" fmla="*/ 64 h 704"/>
                <a:gd name="T70" fmla="*/ 968 w 1408"/>
                <a:gd name="T71" fmla="*/ 112 h 704"/>
                <a:gd name="T72" fmla="*/ 1016 w 1408"/>
                <a:gd name="T73" fmla="*/ 112 h 704"/>
                <a:gd name="T74" fmla="*/ 920 w 1408"/>
                <a:gd name="T75" fmla="*/ 64 h 704"/>
                <a:gd name="T76" fmla="*/ 824 w 1408"/>
                <a:gd name="T77" fmla="*/ 16 h 704"/>
                <a:gd name="T78" fmla="*/ 776 w 1408"/>
                <a:gd name="T79" fmla="*/ 64 h 704"/>
                <a:gd name="T80" fmla="*/ 824 w 1408"/>
                <a:gd name="T81" fmla="*/ 112 h 704"/>
                <a:gd name="T82" fmla="*/ 680 w 1408"/>
                <a:gd name="T83" fmla="*/ 16 h 704"/>
                <a:gd name="T84" fmla="*/ 584 w 1408"/>
                <a:gd name="T85" fmla="*/ 16 h 704"/>
                <a:gd name="T86" fmla="*/ 536 w 1408"/>
                <a:gd name="T87" fmla="*/ 64 h 704"/>
                <a:gd name="T88" fmla="*/ 584 w 1408"/>
                <a:gd name="T89" fmla="*/ 64 h 704"/>
                <a:gd name="T90" fmla="*/ 392 w 1408"/>
                <a:gd name="T91" fmla="*/ 16 h 704"/>
                <a:gd name="T92" fmla="*/ 344 w 1408"/>
                <a:gd name="T93" fmla="*/ 64 h 704"/>
                <a:gd name="T94" fmla="*/ 200 w 1408"/>
                <a:gd name="T95" fmla="*/ 64 h 704"/>
                <a:gd name="T96" fmla="*/ 200 w 1408"/>
                <a:gd name="T97" fmla="*/ 160 h 704"/>
                <a:gd name="T98" fmla="*/ 248 w 1408"/>
                <a:gd name="T99" fmla="*/ 160 h 7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08" h="704">
                  <a:moveTo>
                    <a:pt x="248" y="160"/>
                  </a:moveTo>
                  <a:cubicBezTo>
                    <a:pt x="232" y="160"/>
                    <a:pt x="144" y="144"/>
                    <a:pt x="104" y="160"/>
                  </a:cubicBezTo>
                  <a:cubicBezTo>
                    <a:pt x="64" y="176"/>
                    <a:pt x="16" y="232"/>
                    <a:pt x="8" y="256"/>
                  </a:cubicBezTo>
                  <a:cubicBezTo>
                    <a:pt x="0" y="280"/>
                    <a:pt x="56" y="288"/>
                    <a:pt x="56" y="304"/>
                  </a:cubicBezTo>
                  <a:cubicBezTo>
                    <a:pt x="56" y="320"/>
                    <a:pt x="8" y="320"/>
                    <a:pt x="8" y="352"/>
                  </a:cubicBezTo>
                  <a:cubicBezTo>
                    <a:pt x="8" y="384"/>
                    <a:pt x="40" y="464"/>
                    <a:pt x="56" y="496"/>
                  </a:cubicBezTo>
                  <a:cubicBezTo>
                    <a:pt x="72" y="528"/>
                    <a:pt x="80" y="536"/>
                    <a:pt x="104" y="544"/>
                  </a:cubicBezTo>
                  <a:cubicBezTo>
                    <a:pt x="128" y="552"/>
                    <a:pt x="176" y="528"/>
                    <a:pt x="200" y="544"/>
                  </a:cubicBezTo>
                  <a:cubicBezTo>
                    <a:pt x="224" y="560"/>
                    <a:pt x="216" y="624"/>
                    <a:pt x="248" y="640"/>
                  </a:cubicBezTo>
                  <a:cubicBezTo>
                    <a:pt x="280" y="656"/>
                    <a:pt x="368" y="648"/>
                    <a:pt x="392" y="640"/>
                  </a:cubicBezTo>
                  <a:cubicBezTo>
                    <a:pt x="416" y="632"/>
                    <a:pt x="392" y="592"/>
                    <a:pt x="392" y="592"/>
                  </a:cubicBezTo>
                  <a:cubicBezTo>
                    <a:pt x="392" y="592"/>
                    <a:pt x="368" y="624"/>
                    <a:pt x="392" y="640"/>
                  </a:cubicBezTo>
                  <a:cubicBezTo>
                    <a:pt x="416" y="656"/>
                    <a:pt x="504" y="696"/>
                    <a:pt x="536" y="688"/>
                  </a:cubicBezTo>
                  <a:cubicBezTo>
                    <a:pt x="568" y="680"/>
                    <a:pt x="560" y="592"/>
                    <a:pt x="584" y="592"/>
                  </a:cubicBezTo>
                  <a:cubicBezTo>
                    <a:pt x="608" y="592"/>
                    <a:pt x="648" y="672"/>
                    <a:pt x="680" y="688"/>
                  </a:cubicBezTo>
                  <a:cubicBezTo>
                    <a:pt x="712" y="704"/>
                    <a:pt x="752" y="696"/>
                    <a:pt x="776" y="688"/>
                  </a:cubicBezTo>
                  <a:cubicBezTo>
                    <a:pt x="800" y="680"/>
                    <a:pt x="800" y="648"/>
                    <a:pt x="824" y="640"/>
                  </a:cubicBezTo>
                  <a:cubicBezTo>
                    <a:pt x="848" y="632"/>
                    <a:pt x="888" y="648"/>
                    <a:pt x="920" y="640"/>
                  </a:cubicBezTo>
                  <a:cubicBezTo>
                    <a:pt x="952" y="632"/>
                    <a:pt x="984" y="592"/>
                    <a:pt x="1016" y="592"/>
                  </a:cubicBezTo>
                  <a:cubicBezTo>
                    <a:pt x="1048" y="592"/>
                    <a:pt x="1080" y="640"/>
                    <a:pt x="1112" y="640"/>
                  </a:cubicBezTo>
                  <a:cubicBezTo>
                    <a:pt x="1144" y="640"/>
                    <a:pt x="1184" y="600"/>
                    <a:pt x="1208" y="592"/>
                  </a:cubicBezTo>
                  <a:cubicBezTo>
                    <a:pt x="1232" y="584"/>
                    <a:pt x="1248" y="600"/>
                    <a:pt x="1256" y="592"/>
                  </a:cubicBezTo>
                  <a:cubicBezTo>
                    <a:pt x="1264" y="584"/>
                    <a:pt x="1248" y="552"/>
                    <a:pt x="1256" y="544"/>
                  </a:cubicBezTo>
                  <a:cubicBezTo>
                    <a:pt x="1264" y="536"/>
                    <a:pt x="1280" y="552"/>
                    <a:pt x="1304" y="544"/>
                  </a:cubicBezTo>
                  <a:cubicBezTo>
                    <a:pt x="1328" y="536"/>
                    <a:pt x="1392" y="512"/>
                    <a:pt x="1400" y="496"/>
                  </a:cubicBezTo>
                  <a:cubicBezTo>
                    <a:pt x="1408" y="480"/>
                    <a:pt x="1352" y="464"/>
                    <a:pt x="1352" y="448"/>
                  </a:cubicBezTo>
                  <a:cubicBezTo>
                    <a:pt x="1352" y="432"/>
                    <a:pt x="1392" y="424"/>
                    <a:pt x="1400" y="400"/>
                  </a:cubicBezTo>
                  <a:cubicBezTo>
                    <a:pt x="1408" y="376"/>
                    <a:pt x="1408" y="320"/>
                    <a:pt x="1400" y="304"/>
                  </a:cubicBezTo>
                  <a:cubicBezTo>
                    <a:pt x="1392" y="288"/>
                    <a:pt x="1368" y="304"/>
                    <a:pt x="1352" y="304"/>
                  </a:cubicBezTo>
                  <a:cubicBezTo>
                    <a:pt x="1336" y="304"/>
                    <a:pt x="1304" y="320"/>
                    <a:pt x="1304" y="304"/>
                  </a:cubicBezTo>
                  <a:cubicBezTo>
                    <a:pt x="1304" y="288"/>
                    <a:pt x="1360" y="232"/>
                    <a:pt x="1352" y="208"/>
                  </a:cubicBezTo>
                  <a:cubicBezTo>
                    <a:pt x="1344" y="184"/>
                    <a:pt x="1288" y="168"/>
                    <a:pt x="1256" y="160"/>
                  </a:cubicBezTo>
                  <a:cubicBezTo>
                    <a:pt x="1224" y="152"/>
                    <a:pt x="1184" y="168"/>
                    <a:pt x="1160" y="160"/>
                  </a:cubicBezTo>
                  <a:cubicBezTo>
                    <a:pt x="1136" y="152"/>
                    <a:pt x="1136" y="128"/>
                    <a:pt x="1112" y="112"/>
                  </a:cubicBezTo>
                  <a:cubicBezTo>
                    <a:pt x="1088" y="96"/>
                    <a:pt x="1040" y="64"/>
                    <a:pt x="1016" y="64"/>
                  </a:cubicBezTo>
                  <a:cubicBezTo>
                    <a:pt x="992" y="64"/>
                    <a:pt x="968" y="104"/>
                    <a:pt x="968" y="112"/>
                  </a:cubicBezTo>
                  <a:cubicBezTo>
                    <a:pt x="968" y="120"/>
                    <a:pt x="1024" y="120"/>
                    <a:pt x="1016" y="112"/>
                  </a:cubicBezTo>
                  <a:cubicBezTo>
                    <a:pt x="1008" y="104"/>
                    <a:pt x="952" y="80"/>
                    <a:pt x="920" y="64"/>
                  </a:cubicBezTo>
                  <a:cubicBezTo>
                    <a:pt x="888" y="48"/>
                    <a:pt x="848" y="16"/>
                    <a:pt x="824" y="16"/>
                  </a:cubicBezTo>
                  <a:cubicBezTo>
                    <a:pt x="800" y="16"/>
                    <a:pt x="776" y="48"/>
                    <a:pt x="776" y="64"/>
                  </a:cubicBezTo>
                  <a:cubicBezTo>
                    <a:pt x="776" y="80"/>
                    <a:pt x="840" y="120"/>
                    <a:pt x="824" y="112"/>
                  </a:cubicBezTo>
                  <a:cubicBezTo>
                    <a:pt x="808" y="104"/>
                    <a:pt x="720" y="32"/>
                    <a:pt x="680" y="16"/>
                  </a:cubicBezTo>
                  <a:cubicBezTo>
                    <a:pt x="640" y="0"/>
                    <a:pt x="608" y="8"/>
                    <a:pt x="584" y="16"/>
                  </a:cubicBezTo>
                  <a:cubicBezTo>
                    <a:pt x="560" y="24"/>
                    <a:pt x="536" y="56"/>
                    <a:pt x="536" y="64"/>
                  </a:cubicBezTo>
                  <a:cubicBezTo>
                    <a:pt x="536" y="72"/>
                    <a:pt x="608" y="72"/>
                    <a:pt x="584" y="64"/>
                  </a:cubicBezTo>
                  <a:cubicBezTo>
                    <a:pt x="560" y="56"/>
                    <a:pt x="432" y="16"/>
                    <a:pt x="392" y="16"/>
                  </a:cubicBezTo>
                  <a:cubicBezTo>
                    <a:pt x="352" y="16"/>
                    <a:pt x="376" y="56"/>
                    <a:pt x="344" y="64"/>
                  </a:cubicBezTo>
                  <a:cubicBezTo>
                    <a:pt x="312" y="72"/>
                    <a:pt x="224" y="48"/>
                    <a:pt x="200" y="64"/>
                  </a:cubicBezTo>
                  <a:cubicBezTo>
                    <a:pt x="176" y="80"/>
                    <a:pt x="192" y="144"/>
                    <a:pt x="200" y="160"/>
                  </a:cubicBezTo>
                  <a:cubicBezTo>
                    <a:pt x="208" y="176"/>
                    <a:pt x="264" y="160"/>
                    <a:pt x="248" y="160"/>
                  </a:cubicBezTo>
                  <a:close/>
                </a:path>
              </a:pathLst>
            </a:custGeom>
            <a:pattFill prst="pct5">
              <a:fgClr>
                <a:schemeClr val="tx1"/>
              </a:fgClr>
              <a:bgClr>
                <a:srgbClr val="FFFFFF"/>
              </a:bgClr>
            </a:pattFill>
            <a:ln w="38100" cap="rnd" cmpd="sng">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7" name="Text Box 23"/>
            <p:cNvSpPr txBox="1">
              <a:spLocks noChangeArrowheads="1"/>
            </p:cNvSpPr>
            <p:nvPr/>
          </p:nvSpPr>
          <p:spPr bwMode="auto">
            <a:xfrm>
              <a:off x="1615" y="3216"/>
              <a:ext cx="1344" cy="25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000">
                  <a:latin typeface="Arial" charset="0"/>
                </a:rPr>
                <a:t>Diffuse Radiation</a:t>
              </a:r>
            </a:p>
          </p:txBody>
        </p:sp>
        <p:sp>
          <p:nvSpPr>
            <p:cNvPr id="6168" name="Text Box 24"/>
            <p:cNvSpPr txBox="1">
              <a:spLocks noChangeArrowheads="1"/>
            </p:cNvSpPr>
            <p:nvPr/>
          </p:nvSpPr>
          <p:spPr bwMode="auto">
            <a:xfrm>
              <a:off x="3024" y="2784"/>
              <a:ext cx="864" cy="44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000">
                  <a:latin typeface="Arial" charset="0"/>
                </a:rPr>
                <a:t>Direct Radiation</a:t>
              </a:r>
            </a:p>
          </p:txBody>
        </p:sp>
        <p:sp>
          <p:nvSpPr>
            <p:cNvPr id="6169" name="Text Box 25"/>
            <p:cNvSpPr txBox="1">
              <a:spLocks noChangeArrowheads="1"/>
            </p:cNvSpPr>
            <p:nvPr/>
          </p:nvSpPr>
          <p:spPr bwMode="auto">
            <a:xfrm>
              <a:off x="3888" y="3408"/>
              <a:ext cx="1104" cy="448"/>
            </a:xfrm>
            <a:prstGeom prst="rect">
              <a:avLst/>
            </a:prstGeom>
            <a:solidFill>
              <a:schemeClr val="bg1"/>
            </a:soli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000" b="1">
                  <a:solidFill>
                    <a:srgbClr val="CC3300"/>
                  </a:solidFill>
                  <a:latin typeface="Arial" charset="0"/>
                </a:rPr>
                <a:t>Total Solar Radiation</a:t>
              </a:r>
            </a:p>
          </p:txBody>
        </p:sp>
        <p:sp>
          <p:nvSpPr>
            <p:cNvPr id="6170" name="Text Box 26"/>
            <p:cNvSpPr txBox="1">
              <a:spLocks noChangeArrowheads="1"/>
            </p:cNvSpPr>
            <p:nvPr/>
          </p:nvSpPr>
          <p:spPr bwMode="auto">
            <a:xfrm>
              <a:off x="4272" y="2921"/>
              <a:ext cx="100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000">
                  <a:latin typeface="Arial" charset="0"/>
                </a:rPr>
                <a:t>Atmospheric Absorption</a:t>
              </a:r>
            </a:p>
          </p:txBody>
        </p:sp>
        <p:sp>
          <p:nvSpPr>
            <p:cNvPr id="6171" name="Text Box 27"/>
            <p:cNvSpPr txBox="1">
              <a:spLocks noChangeArrowheads="1"/>
            </p:cNvSpPr>
            <p:nvPr/>
          </p:nvSpPr>
          <p:spPr bwMode="auto">
            <a:xfrm>
              <a:off x="384" y="768"/>
              <a:ext cx="2112" cy="25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000" dirty="0">
                  <a:latin typeface="Arial" charset="0"/>
                </a:rPr>
                <a:t>Reflected Radiation</a:t>
              </a:r>
            </a:p>
          </p:txBody>
        </p:sp>
        <p:sp>
          <p:nvSpPr>
            <p:cNvPr id="6172" name="Freeform 28"/>
            <p:cNvSpPr>
              <a:spLocks/>
            </p:cNvSpPr>
            <p:nvPr/>
          </p:nvSpPr>
          <p:spPr bwMode="auto">
            <a:xfrm>
              <a:off x="703" y="3984"/>
              <a:ext cx="4752" cy="336"/>
            </a:xfrm>
            <a:custGeom>
              <a:avLst/>
              <a:gdLst>
                <a:gd name="T0" fmla="*/ 0 w 4752"/>
                <a:gd name="T1" fmla="*/ 336 h 336"/>
                <a:gd name="T2" fmla="*/ 2448 w 4752"/>
                <a:gd name="T3" fmla="*/ 0 h 336"/>
                <a:gd name="T4" fmla="*/ 4752 w 4752"/>
                <a:gd name="T5" fmla="*/ 336 h 336"/>
                <a:gd name="T6" fmla="*/ 0 60000 65536"/>
                <a:gd name="T7" fmla="*/ 0 60000 65536"/>
                <a:gd name="T8" fmla="*/ 0 60000 65536"/>
              </a:gdLst>
              <a:ahLst/>
              <a:cxnLst>
                <a:cxn ang="T6">
                  <a:pos x="T0" y="T1"/>
                </a:cxn>
                <a:cxn ang="T7">
                  <a:pos x="T2" y="T3"/>
                </a:cxn>
                <a:cxn ang="T8">
                  <a:pos x="T4" y="T5"/>
                </a:cxn>
              </a:cxnLst>
              <a:rect l="0" t="0" r="r" b="b"/>
              <a:pathLst>
                <a:path w="4752" h="336">
                  <a:moveTo>
                    <a:pt x="0" y="336"/>
                  </a:moveTo>
                  <a:cubicBezTo>
                    <a:pt x="828" y="168"/>
                    <a:pt x="1656" y="0"/>
                    <a:pt x="2448" y="0"/>
                  </a:cubicBezTo>
                  <a:cubicBezTo>
                    <a:pt x="3240" y="0"/>
                    <a:pt x="4368" y="280"/>
                    <a:pt x="4752" y="33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3" name="Oval 29"/>
            <p:cNvSpPr>
              <a:spLocks noChangeArrowheads="1"/>
            </p:cNvSpPr>
            <p:nvPr/>
          </p:nvSpPr>
          <p:spPr bwMode="auto">
            <a:xfrm>
              <a:off x="1903" y="3552"/>
              <a:ext cx="1968" cy="192"/>
            </a:xfrm>
            <a:prstGeom prst="ellipse">
              <a:avLst/>
            </a:prstGeom>
            <a:noFill/>
            <a:ln w="38100">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Line 30"/>
            <p:cNvSpPr>
              <a:spLocks noChangeShapeType="1"/>
            </p:cNvSpPr>
            <p:nvPr/>
          </p:nvSpPr>
          <p:spPr bwMode="auto">
            <a:xfrm flipH="1">
              <a:off x="2575" y="960"/>
              <a:ext cx="192" cy="4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5" name="Line 31"/>
            <p:cNvSpPr>
              <a:spLocks noChangeShapeType="1"/>
            </p:cNvSpPr>
            <p:nvPr/>
          </p:nvSpPr>
          <p:spPr bwMode="auto">
            <a:xfrm flipH="1">
              <a:off x="2383" y="960"/>
              <a:ext cx="192" cy="4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6" name="Line 32"/>
            <p:cNvSpPr>
              <a:spLocks noChangeShapeType="1"/>
            </p:cNvSpPr>
            <p:nvPr/>
          </p:nvSpPr>
          <p:spPr bwMode="auto">
            <a:xfrm flipH="1">
              <a:off x="2719" y="1056"/>
              <a:ext cx="192" cy="4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7" name="Text Box 33"/>
            <p:cNvSpPr txBox="1">
              <a:spLocks noChangeArrowheads="1"/>
            </p:cNvSpPr>
            <p:nvPr/>
          </p:nvSpPr>
          <p:spPr bwMode="auto">
            <a:xfrm>
              <a:off x="1632" y="1488"/>
              <a:ext cx="100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000">
                  <a:latin typeface="Arial" charset="0"/>
                </a:rPr>
                <a:t>Reflection from Clouds</a:t>
              </a:r>
            </a:p>
          </p:txBody>
        </p:sp>
        <p:sp>
          <p:nvSpPr>
            <p:cNvPr id="6178" name="Text Box 34"/>
            <p:cNvSpPr txBox="1">
              <a:spLocks noChangeArrowheads="1"/>
            </p:cNvSpPr>
            <p:nvPr/>
          </p:nvSpPr>
          <p:spPr bwMode="auto">
            <a:xfrm>
              <a:off x="1632" y="2544"/>
              <a:ext cx="100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000">
                  <a:latin typeface="Arial" charset="0"/>
                </a:rPr>
                <a:t>Diffusion from Clouds</a:t>
              </a:r>
            </a:p>
          </p:txBody>
        </p:sp>
        <p:sp>
          <p:nvSpPr>
            <p:cNvPr id="6179" name="Text Box 35"/>
            <p:cNvSpPr txBox="1">
              <a:spLocks noChangeArrowheads="1"/>
            </p:cNvSpPr>
            <p:nvPr/>
          </p:nvSpPr>
          <p:spPr bwMode="auto">
            <a:xfrm>
              <a:off x="2832" y="672"/>
              <a:ext cx="1296" cy="44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000" dirty="0">
                  <a:latin typeface="Arial" charset="0"/>
                </a:rPr>
                <a:t>Extraterrestrial Solar Radiation</a:t>
              </a:r>
            </a:p>
          </p:txBody>
        </p:sp>
      </p:grpSp>
      <p:pic>
        <p:nvPicPr>
          <p:cNvPr id="2" name="Slide 12">
            <a:hlinkClick r:id="" action="ppaction://media"/>
            <a:extLst>
              <a:ext uri="{FF2B5EF4-FFF2-40B4-BE49-F238E27FC236}">
                <a16:creationId xmlns:a16="http://schemas.microsoft.com/office/drawing/2014/main" id="{60EB58AD-05B1-460D-A67B-CF1D5A8D8E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8788" y="6038557"/>
            <a:ext cx="609600" cy="609600"/>
          </a:xfrm>
          <a:prstGeom prst="rect">
            <a:avLst/>
          </a:prstGeom>
        </p:spPr>
      </p:pic>
    </p:spTree>
    <p:extLst>
      <p:ext uri="{BB962C8B-B14F-4D97-AF65-F5344CB8AC3E}">
        <p14:creationId xmlns:p14="http://schemas.microsoft.com/office/powerpoint/2010/main" val="1109206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1251"/>
                                        </p:tgtEl>
                                        <p:attrNameLst>
                                          <p:attrName>style.visibility</p:attrName>
                                        </p:attrNameLst>
                                      </p:cBhvr>
                                      <p:to>
                                        <p:strVal val="visible"/>
                                      </p:to>
                                    </p:set>
                                    <p:animEffect transition="in" filter="dissolve">
                                      <p:cBhvr>
                                        <p:cTn id="7" dur="500"/>
                                        <p:tgtEl>
                                          <p:spTgt spid="18125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7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Questions</a:t>
            </a:r>
            <a:endParaRPr lang="en-CA" dirty="0"/>
          </a:p>
        </p:txBody>
      </p:sp>
      <p:sp>
        <p:nvSpPr>
          <p:cNvPr id="4" name="Content Placeholder 3">
            <a:extLst>
              <a:ext uri="{FF2B5EF4-FFF2-40B4-BE49-F238E27FC236}">
                <a16:creationId xmlns:a16="http://schemas.microsoft.com/office/drawing/2014/main" id="{0EE1759E-0CEB-4123-94E9-43AA9E635846}"/>
              </a:ext>
            </a:extLst>
          </p:cNvPr>
          <p:cNvSpPr>
            <a:spLocks noGrp="1"/>
          </p:cNvSpPr>
          <p:nvPr>
            <p:ph idx="1"/>
          </p:nvPr>
        </p:nvSpPr>
        <p:spPr/>
        <p:txBody>
          <a:bodyPr/>
          <a:lstStyle/>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985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02920" y="575896"/>
            <a:ext cx="7239000" cy="4893647"/>
          </a:xfrm>
          <a:prstGeom prst="rect">
            <a:avLst/>
          </a:prstGeom>
          <a:noFill/>
        </p:spPr>
        <p:txBody>
          <a:bodyPr wrap="square" rtlCol="0">
            <a:spAutoFit/>
          </a:bodyPr>
          <a:lstStyle/>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The hand held diffused pyranometer is a very handy tool.</a:t>
            </a:r>
          </a:p>
          <a:p>
            <a:r>
              <a:rPr lang="en-CA" sz="2400" dirty="0">
                <a:latin typeface="Arial" panose="020B0604020202020204" pitchFamily="34" charset="0"/>
                <a:cs typeface="Arial" panose="020B0604020202020204" pitchFamily="34" charset="0"/>
              </a:rPr>
              <a:t>It provides the solar radiation in the direction that it is pointed to.</a:t>
            </a:r>
          </a:p>
          <a:p>
            <a:r>
              <a:rPr lang="en-CA" sz="2400" dirty="0">
                <a:latin typeface="Arial" panose="020B0604020202020204" pitchFamily="34" charset="0"/>
                <a:cs typeface="Arial" panose="020B0604020202020204" pitchFamily="34" charset="0"/>
              </a:rPr>
              <a:t>It displays W/m</a:t>
            </a:r>
            <a:r>
              <a:rPr lang="en-CA" sz="2400" baseline="30000" dirty="0">
                <a:latin typeface="Arial" panose="020B0604020202020204" pitchFamily="34" charset="0"/>
                <a:cs typeface="Arial" panose="020B0604020202020204" pitchFamily="34" charset="0"/>
              </a:rPr>
              <a:t>2</a:t>
            </a:r>
            <a:r>
              <a:rPr lang="en-CA" sz="2400" dirty="0">
                <a:latin typeface="Arial" panose="020B0604020202020204" pitchFamily="34" charset="0"/>
                <a:cs typeface="Arial" panose="020B0604020202020204" pitchFamily="34" charset="0"/>
              </a:rPr>
              <a:t> which directly correlates to the amount of power the PV panel can produce.</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Solar designers need to know the amount of solar energy over time. Measuring the ongoing radiation and recording it is called insolation.</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This is where the kWh/m</a:t>
            </a:r>
            <a:r>
              <a:rPr lang="en-CA" sz="2400" baseline="30000" dirty="0">
                <a:latin typeface="Arial" panose="020B0604020202020204" pitchFamily="34" charset="0"/>
                <a:cs typeface="Arial" panose="020B0604020202020204" pitchFamily="34" charset="0"/>
              </a:rPr>
              <a:t>2</a:t>
            </a:r>
            <a:r>
              <a:rPr lang="en-CA" sz="2400" dirty="0">
                <a:latin typeface="Arial" panose="020B0604020202020204" pitchFamily="34" charset="0"/>
                <a:cs typeface="Arial" panose="020B0604020202020204" pitchFamily="34" charset="0"/>
              </a:rPr>
              <a:t>/day is used.</a:t>
            </a:r>
          </a:p>
        </p:txBody>
      </p:sp>
      <p:pic>
        <p:nvPicPr>
          <p:cNvPr id="2" name="Slide 25">
            <a:hlinkClick r:id="" action="ppaction://media"/>
            <a:extLst>
              <a:ext uri="{FF2B5EF4-FFF2-40B4-BE49-F238E27FC236}">
                <a16:creationId xmlns:a16="http://schemas.microsoft.com/office/drawing/2014/main" id="{C7978DF0-6D49-4FC4-8D62-A23E8F2590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258" y="5702539"/>
            <a:ext cx="609600" cy="609600"/>
          </a:xfrm>
          <a:prstGeom prst="rect">
            <a:avLst/>
          </a:prstGeom>
        </p:spPr>
      </p:pic>
    </p:spTree>
    <p:extLst>
      <p:ext uri="{BB962C8B-B14F-4D97-AF65-F5344CB8AC3E}">
        <p14:creationId xmlns:p14="http://schemas.microsoft.com/office/powerpoint/2010/main" val="1188745506"/>
      </p:ext>
    </p:extLst>
  </p:cSld>
  <p:clrMapOvr>
    <a:masterClrMapping/>
  </p:clrMapOvr>
  <mc:AlternateContent xmlns:mc="http://schemas.openxmlformats.org/markup-compatibility/2006" xmlns:p14="http://schemas.microsoft.com/office/powerpoint/2010/main">
    <mc:Choice Requires="p14">
      <p:transition spd="slow" p14:dur="2000" advTm="79840"/>
    </mc:Choice>
    <mc:Fallback xmlns="">
      <p:transition spd="slow" advTm="7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pPr eaLnBrk="1" hangingPunct="1">
              <a:defRPr/>
            </a:pPr>
            <a:r>
              <a:rPr lang="en-US" sz="5300" dirty="0">
                <a:latin typeface="Arial" panose="020B0604020202020204" pitchFamily="34" charset="0"/>
                <a:cs typeface="Arial" panose="020B0604020202020204" pitchFamily="34" charset="0"/>
              </a:rPr>
              <a:t>Measuring Solar Irradiance</a:t>
            </a:r>
            <a:br>
              <a:rPr lang="en-CA" dirty="0"/>
            </a:br>
            <a:endParaRPr lang="en-CA" dirty="0"/>
          </a:p>
        </p:txBody>
      </p:sp>
      <p:sp>
        <p:nvSpPr>
          <p:cNvPr id="12291" name="Content Placeholder 2"/>
          <p:cNvSpPr>
            <a:spLocks noGrp="1"/>
          </p:cNvSpPr>
          <p:nvPr>
            <p:ph idx="1"/>
          </p:nvPr>
        </p:nvSpPr>
        <p:spPr>
          <a:xfrm>
            <a:off x="457200" y="1417637"/>
            <a:ext cx="3962400" cy="4891087"/>
          </a:xfrm>
        </p:spPr>
        <p:txBody>
          <a:bodyPr>
            <a:normAutofit lnSpcReduction="10000"/>
          </a:bodyPr>
          <a:lstStyle/>
          <a:p>
            <a:pPr eaLnBrk="1" hangingPunct="1"/>
            <a:r>
              <a:rPr lang="en-CA" sz="2400" dirty="0">
                <a:latin typeface="Arial" panose="020B0604020202020204" pitchFamily="34" charset="0"/>
                <a:cs typeface="Arial" panose="020B0604020202020204" pitchFamily="34" charset="0"/>
              </a:rPr>
              <a:t>Sun data is collected using an instrument called a pyranometer. </a:t>
            </a:r>
          </a:p>
          <a:p>
            <a:pPr eaLnBrk="1" hangingPunct="1"/>
            <a:r>
              <a:rPr lang="en-CA" sz="2400" dirty="0">
                <a:latin typeface="Arial" panose="020B0604020202020204" pitchFamily="34" charset="0"/>
                <a:cs typeface="Arial" panose="020B0604020202020204" pitchFamily="34" charset="0"/>
              </a:rPr>
              <a:t>Solar radiation collected over time is called insolation.</a:t>
            </a:r>
          </a:p>
          <a:p>
            <a:pPr eaLnBrk="1" hangingPunct="1"/>
            <a:r>
              <a:rPr lang="en-CA" sz="2400" dirty="0">
                <a:latin typeface="Arial" panose="020B0604020202020204" pitchFamily="34" charset="0"/>
                <a:cs typeface="Arial" panose="020B0604020202020204" pitchFamily="34" charset="0"/>
              </a:rPr>
              <a:t>In order to obtain statistically significant insolation data, the solar-radiation must be recorded continuously at a site for a long period of time. </a:t>
            </a:r>
          </a:p>
          <a:p>
            <a:pPr eaLnBrk="1" hangingPunct="1"/>
            <a:endParaRPr lang="en-CA" dirty="0"/>
          </a:p>
        </p:txBody>
      </p:sp>
      <p:pic>
        <p:nvPicPr>
          <p:cNvPr id="3" name="Picture 2">
            <a:extLst>
              <a:ext uri="{FF2B5EF4-FFF2-40B4-BE49-F238E27FC236}">
                <a16:creationId xmlns:a16="http://schemas.microsoft.com/office/drawing/2014/main" id="{B0552819-C183-497F-B901-CACE2D6D9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71900" y="1856188"/>
            <a:ext cx="5562600" cy="3792682"/>
          </a:xfrm>
          <a:prstGeom prst="rect">
            <a:avLst/>
          </a:prstGeom>
        </p:spPr>
      </p:pic>
      <p:sp>
        <p:nvSpPr>
          <p:cNvPr id="8" name="TextBox 7">
            <a:extLst>
              <a:ext uri="{FF2B5EF4-FFF2-40B4-BE49-F238E27FC236}">
                <a16:creationId xmlns:a16="http://schemas.microsoft.com/office/drawing/2014/main" id="{969B44C0-5FD8-494F-BCFC-24D52DBB4BF1}"/>
              </a:ext>
            </a:extLst>
          </p:cNvPr>
          <p:cNvSpPr txBox="1"/>
          <p:nvPr/>
        </p:nvSpPr>
        <p:spPr>
          <a:xfrm>
            <a:off x="2057400" y="633626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5" name="Slide 13">
            <a:hlinkClick r:id="" action="ppaction://media"/>
            <a:extLst>
              <a:ext uri="{FF2B5EF4-FFF2-40B4-BE49-F238E27FC236}">
                <a16:creationId xmlns:a16="http://schemas.microsoft.com/office/drawing/2014/main" id="{1F32DC4C-F948-4B13-8FF6-0F4A39818B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071" y="5911334"/>
            <a:ext cx="609600" cy="609600"/>
          </a:xfrm>
          <a:prstGeom prst="rect">
            <a:avLst/>
          </a:prstGeom>
        </p:spPr>
      </p:pic>
    </p:spTree>
    <p:extLst>
      <p:ext uri="{BB962C8B-B14F-4D97-AF65-F5344CB8AC3E}">
        <p14:creationId xmlns:p14="http://schemas.microsoft.com/office/powerpoint/2010/main" val="104703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pPr eaLnBrk="1" hangingPunct="1">
              <a:defRPr/>
            </a:pPr>
            <a:r>
              <a:rPr lang="en-US" sz="5300" dirty="0">
                <a:latin typeface="Arial" panose="020B0604020202020204" pitchFamily="34" charset="0"/>
                <a:cs typeface="Arial" panose="020B0604020202020204" pitchFamily="34" charset="0"/>
              </a:rPr>
              <a:t>Measuring Solar Irradiance</a:t>
            </a:r>
            <a:br>
              <a:rPr lang="en-CA" dirty="0"/>
            </a:br>
            <a:endParaRPr lang="en-CA" dirty="0"/>
          </a:p>
        </p:txBody>
      </p:sp>
      <p:sp>
        <p:nvSpPr>
          <p:cNvPr id="12291" name="Content Placeholder 2"/>
          <p:cNvSpPr>
            <a:spLocks noGrp="1"/>
          </p:cNvSpPr>
          <p:nvPr>
            <p:ph idx="1"/>
          </p:nvPr>
        </p:nvSpPr>
        <p:spPr>
          <a:xfrm>
            <a:off x="457200" y="1417637"/>
            <a:ext cx="3962400" cy="4891087"/>
          </a:xfrm>
        </p:spPr>
        <p:txBody>
          <a:bodyPr>
            <a:normAutofit/>
          </a:bodyPr>
          <a:lstStyle/>
          <a:p>
            <a:pPr eaLnBrk="1" hangingPunct="1"/>
            <a:r>
              <a:rPr lang="en-CA" sz="2400" dirty="0">
                <a:latin typeface="Arial" panose="020B0604020202020204" pitchFamily="34" charset="0"/>
                <a:cs typeface="Arial" panose="020B0604020202020204" pitchFamily="34" charset="0"/>
              </a:rPr>
              <a:t>Solar radiation is measured with a pyranometer. </a:t>
            </a:r>
          </a:p>
          <a:p>
            <a:pPr eaLnBrk="1" hangingPunct="1"/>
            <a:r>
              <a:rPr lang="en-CA" sz="2400" dirty="0">
                <a:latin typeface="Arial" panose="020B0604020202020204" pitchFamily="34" charset="0"/>
                <a:cs typeface="Arial" panose="020B0604020202020204" pitchFamily="34" charset="0"/>
              </a:rPr>
              <a:t>This one is handheld and has a diffused lens.</a:t>
            </a:r>
          </a:p>
          <a:p>
            <a:pPr eaLnBrk="1" hangingPunct="1"/>
            <a:r>
              <a:rPr lang="en-CA" sz="2400" dirty="0">
                <a:latin typeface="Arial" panose="020B0604020202020204" pitchFamily="34" charset="0"/>
                <a:cs typeface="Arial" panose="020B0604020202020204" pitchFamily="34" charset="0"/>
              </a:rPr>
              <a:t>The diffused lens allows for directional radiation readings.</a:t>
            </a:r>
          </a:p>
          <a:p>
            <a:pPr eaLnBrk="1" hangingPunct="1"/>
            <a:r>
              <a:rPr lang="en-CA" sz="2400" dirty="0">
                <a:latin typeface="Arial" panose="020B0604020202020204" pitchFamily="34" charset="0"/>
                <a:cs typeface="Arial" panose="020B0604020202020204" pitchFamily="34" charset="0"/>
              </a:rPr>
              <a:t>Readings are in Watts per meter squared. </a:t>
            </a:r>
          </a:p>
          <a:p>
            <a:pPr eaLnBrk="1" hangingPunct="1"/>
            <a:endParaRPr lang="en-CA" dirty="0"/>
          </a:p>
        </p:txBody>
      </p:sp>
      <p:pic>
        <p:nvPicPr>
          <p:cNvPr id="3" name="Picture 2">
            <a:extLst>
              <a:ext uri="{FF2B5EF4-FFF2-40B4-BE49-F238E27FC236}">
                <a16:creationId xmlns:a16="http://schemas.microsoft.com/office/drawing/2014/main" id="{B0552819-C183-497F-B901-CACE2D6D9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71900" y="1856188"/>
            <a:ext cx="5562600" cy="3792682"/>
          </a:xfrm>
          <a:prstGeom prst="rect">
            <a:avLst/>
          </a:prstGeom>
        </p:spPr>
      </p:pic>
      <p:sp>
        <p:nvSpPr>
          <p:cNvPr id="8" name="TextBox 7">
            <a:extLst>
              <a:ext uri="{FF2B5EF4-FFF2-40B4-BE49-F238E27FC236}">
                <a16:creationId xmlns:a16="http://schemas.microsoft.com/office/drawing/2014/main" id="{969B44C0-5FD8-494F-BCFC-24D52DBB4BF1}"/>
              </a:ext>
            </a:extLst>
          </p:cNvPr>
          <p:cNvSpPr txBox="1"/>
          <p:nvPr/>
        </p:nvSpPr>
        <p:spPr>
          <a:xfrm>
            <a:off x="2057400" y="6336268"/>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author</a:t>
            </a:r>
          </a:p>
        </p:txBody>
      </p:sp>
      <p:pic>
        <p:nvPicPr>
          <p:cNvPr id="2" name="Slide 14">
            <a:hlinkClick r:id="" action="ppaction://media"/>
            <a:extLst>
              <a:ext uri="{FF2B5EF4-FFF2-40B4-BE49-F238E27FC236}">
                <a16:creationId xmlns:a16="http://schemas.microsoft.com/office/drawing/2014/main" id="{32045F33-94A3-44C1-A5A8-FCAEB1335C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9941" y="6026516"/>
            <a:ext cx="609600" cy="609600"/>
          </a:xfrm>
          <a:prstGeom prst="rect">
            <a:avLst/>
          </a:prstGeom>
        </p:spPr>
      </p:pic>
    </p:spTree>
    <p:extLst>
      <p:ext uri="{BB962C8B-B14F-4D97-AF65-F5344CB8AC3E}">
        <p14:creationId xmlns:p14="http://schemas.microsoft.com/office/powerpoint/2010/main" val="153616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02920" y="575896"/>
            <a:ext cx="7239000" cy="6370975"/>
          </a:xfrm>
          <a:prstGeom prst="rect">
            <a:avLst/>
          </a:prstGeom>
          <a:noFill/>
        </p:spPr>
        <p:txBody>
          <a:bodyPr wrap="square" rtlCol="0">
            <a:spAutoFit/>
          </a:bodyPr>
          <a:lstStyle/>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Zenith is referred to the position of the sun during the daily position referenced to (the vertical) directly overhead.</a:t>
            </a:r>
          </a:p>
          <a:p>
            <a:r>
              <a:rPr lang="en-CA" sz="2400" dirty="0">
                <a:latin typeface="Arial" panose="020B0604020202020204" pitchFamily="34" charset="0"/>
                <a:cs typeface="Arial" panose="020B0604020202020204" pitchFamily="34" charset="0"/>
              </a:rPr>
              <a:t>Dawn and dusk have a zenith of almost 90 degrees to the vertical.</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Azimuth is referred to the position of the sun referenced to the direction at which the PV panel is pointing.</a:t>
            </a:r>
          </a:p>
          <a:p>
            <a:r>
              <a:rPr lang="en-CA" sz="2400" dirty="0">
                <a:latin typeface="Arial" panose="020B0604020202020204" pitchFamily="34" charset="0"/>
                <a:cs typeface="Arial" panose="020B0604020202020204" pitchFamily="34" charset="0"/>
              </a:rPr>
              <a:t>In the northern hemisphere the sun is south, and the southern hemisphere the sun is north.</a:t>
            </a:r>
          </a:p>
          <a:p>
            <a:r>
              <a:rPr lang="en-CA" sz="2400" dirty="0">
                <a:latin typeface="Arial" panose="020B0604020202020204" pitchFamily="34" charset="0"/>
                <a:cs typeface="Arial" panose="020B0604020202020204" pitchFamily="34" charset="0"/>
              </a:rPr>
              <a:t>At the equinoxes, the sun rises directly east and sets in the west.</a:t>
            </a:r>
          </a:p>
          <a:p>
            <a:r>
              <a:rPr lang="en-CA" sz="2400" dirty="0">
                <a:latin typeface="Arial" panose="020B0604020202020204" pitchFamily="34" charset="0"/>
                <a:cs typeface="Arial" panose="020B0604020202020204" pitchFamily="34" charset="0"/>
              </a:rPr>
              <a:t>The azimuth if being calculated with a compass, requires the magnetic declination for the location. </a:t>
            </a:r>
          </a:p>
          <a:p>
            <a:endParaRPr lang="en-CA" sz="2400" dirty="0">
              <a:latin typeface="Arial" panose="020B0604020202020204" pitchFamily="34" charset="0"/>
              <a:cs typeface="Arial" panose="020B0604020202020204" pitchFamily="34" charset="0"/>
            </a:endParaRPr>
          </a:p>
        </p:txBody>
      </p:sp>
      <p:pic>
        <p:nvPicPr>
          <p:cNvPr id="2" name="Slide 28">
            <a:hlinkClick r:id="" action="ppaction://media"/>
            <a:extLst>
              <a:ext uri="{FF2B5EF4-FFF2-40B4-BE49-F238E27FC236}">
                <a16:creationId xmlns:a16="http://schemas.microsoft.com/office/drawing/2014/main" id="{D99BCA30-92F7-4673-A6A7-813FF17EB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1480" y="5867400"/>
            <a:ext cx="609600" cy="609600"/>
          </a:xfrm>
          <a:prstGeom prst="rect">
            <a:avLst/>
          </a:prstGeom>
        </p:spPr>
      </p:pic>
    </p:spTree>
    <p:extLst>
      <p:ext uri="{BB962C8B-B14F-4D97-AF65-F5344CB8AC3E}">
        <p14:creationId xmlns:p14="http://schemas.microsoft.com/office/powerpoint/2010/main" val="1402170500"/>
      </p:ext>
    </p:extLst>
  </p:cSld>
  <p:clrMapOvr>
    <a:masterClrMapping/>
  </p:clrMapOvr>
  <mc:AlternateContent xmlns:mc="http://schemas.openxmlformats.org/markup-compatibility/2006" xmlns:p14="http://schemas.microsoft.com/office/powerpoint/2010/main">
    <mc:Choice Requires="p14">
      <p:transition spd="slow" p14:dur="2000" advTm="85589"/>
    </mc:Choice>
    <mc:Fallback xmlns="">
      <p:transition spd="slow" advTm="8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5"/>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title"/>
          </p:nvPr>
        </p:nvSpPr>
        <p:spPr>
          <a:xfrm>
            <a:off x="152400" y="3429000"/>
            <a:ext cx="8839200" cy="2133600"/>
          </a:xfrm>
          <a:effectLst>
            <a:outerShdw dist="107763" dir="2700000" algn="ctr" rotWithShape="0">
              <a:schemeClr val="bg2"/>
            </a:outerShdw>
          </a:effectLst>
        </p:spPr>
        <p:txBody>
          <a:bodyPr/>
          <a:lstStyle/>
          <a:p>
            <a:pPr eaLnBrk="1" hangingPunct="1"/>
            <a:r>
              <a:rPr lang="en-US" sz="6000">
                <a:solidFill>
                  <a:srgbClr val="CCCC00"/>
                </a:solidFill>
              </a:rPr>
              <a:t>PHOTOVOLTAICS Solar Electricity</a:t>
            </a:r>
          </a:p>
        </p:txBody>
      </p:sp>
      <p:pic>
        <p:nvPicPr>
          <p:cNvPr id="3" name="Slide 2">
            <a:hlinkClick r:id="" action="ppaction://media"/>
            <a:extLst>
              <a:ext uri="{FF2B5EF4-FFF2-40B4-BE49-F238E27FC236}">
                <a16:creationId xmlns:a16="http://schemas.microsoft.com/office/drawing/2014/main" id="{DCF83226-4F59-4D0C-969F-97A83A6B29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6019800"/>
            <a:ext cx="609600" cy="609600"/>
          </a:xfrm>
          <a:prstGeom prst="rect">
            <a:avLst/>
          </a:prstGeom>
        </p:spPr>
      </p:pic>
    </p:spTree>
    <p:extLst>
      <p:ext uri="{BB962C8B-B14F-4D97-AF65-F5344CB8AC3E}">
        <p14:creationId xmlns:p14="http://schemas.microsoft.com/office/powerpoint/2010/main" val="2588105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69987"/>
                                        </p:tgtEl>
                                        <p:attrNameLst>
                                          <p:attrName>style.visibility</p:attrName>
                                        </p:attrNameLst>
                                      </p:cBhvr>
                                      <p:to>
                                        <p:strVal val="visible"/>
                                      </p:to>
                                    </p:set>
                                    <p:anim calcmode="lin" valueType="num">
                                      <p:cBhvr>
                                        <p:cTn id="7" dur="500" fill="hold"/>
                                        <p:tgtEl>
                                          <p:spTgt spid="169987"/>
                                        </p:tgtEl>
                                        <p:attrNameLst>
                                          <p:attrName>ppt_w</p:attrName>
                                        </p:attrNameLst>
                                      </p:cBhvr>
                                      <p:tavLst>
                                        <p:tav tm="0">
                                          <p:val>
                                            <p:fltVal val="0"/>
                                          </p:val>
                                        </p:tav>
                                        <p:tav tm="100000">
                                          <p:val>
                                            <p:strVal val="#ppt_w"/>
                                          </p:val>
                                        </p:tav>
                                      </p:tavLst>
                                    </p:anim>
                                    <p:anim calcmode="lin" valueType="num">
                                      <p:cBhvr>
                                        <p:cTn id="8" dur="500" fill="hold"/>
                                        <p:tgtEl>
                                          <p:spTgt spid="169987"/>
                                        </p:tgtEl>
                                        <p:attrNameLst>
                                          <p:attrName>ppt_h</p:attrName>
                                        </p:attrNameLst>
                                      </p:cBhvr>
                                      <p:tavLst>
                                        <p:tav tm="0">
                                          <p:val>
                                            <p:fltVal val="0"/>
                                          </p:val>
                                        </p:tav>
                                        <p:tav tm="100000">
                                          <p:val>
                                            <p:strVal val="#ppt_h"/>
                                          </p:val>
                                        </p:tav>
                                      </p:tavLst>
                                    </p:anim>
                                    <p:anim calcmode="lin" valueType="num">
                                      <p:cBhvr>
                                        <p:cTn id="9" dur="500" fill="hold"/>
                                        <p:tgtEl>
                                          <p:spTgt spid="169987"/>
                                        </p:tgtEl>
                                        <p:attrNameLst>
                                          <p:attrName>ppt_x</p:attrName>
                                        </p:attrNameLst>
                                      </p:cBhvr>
                                      <p:tavLst>
                                        <p:tav tm="0">
                                          <p:val>
                                            <p:fltVal val="0.5"/>
                                          </p:val>
                                        </p:tav>
                                        <p:tav tm="100000">
                                          <p:val>
                                            <p:strVal val="#ppt_x"/>
                                          </p:val>
                                        </p:tav>
                                      </p:tavLst>
                                    </p:anim>
                                    <p:anim calcmode="lin" valueType="num">
                                      <p:cBhvr>
                                        <p:cTn id="10" dur="500" fill="hold"/>
                                        <p:tgtEl>
                                          <p:spTgt spid="169987"/>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7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16998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Solar Radiation</a:t>
            </a:r>
            <a:br>
              <a:rPr lang="en-CA" dirty="0"/>
            </a:br>
            <a:endParaRPr lang="en-CA" dirty="0"/>
          </a:p>
        </p:txBody>
      </p:sp>
      <p:sp>
        <p:nvSpPr>
          <p:cNvPr id="8195" name="Content Placeholder 2"/>
          <p:cNvSpPr>
            <a:spLocks noGrp="1"/>
          </p:cNvSpPr>
          <p:nvPr>
            <p:ph idx="1"/>
          </p:nvPr>
        </p:nvSpPr>
        <p:spPr>
          <a:xfrm>
            <a:off x="428625" y="642938"/>
            <a:ext cx="8715375" cy="5929312"/>
          </a:xfrm>
        </p:spPr>
        <p:txBody>
          <a:bodyPr/>
          <a:lstStyle/>
          <a:p>
            <a:pPr eaLnBrk="1" hangingPunct="1"/>
            <a:endParaRPr lang="en-CA" sz="2800" dirty="0"/>
          </a:p>
          <a:p>
            <a:pPr eaLnBrk="1" hangingPunct="1"/>
            <a:endParaRPr lang="en-CA" dirty="0"/>
          </a:p>
          <a:p>
            <a:pPr eaLnBrk="1" hangingPunct="1"/>
            <a:r>
              <a:rPr lang="en-CA" dirty="0">
                <a:latin typeface="Arial" panose="020B0604020202020204" pitchFamily="34" charset="0"/>
                <a:cs typeface="Arial" panose="020B0604020202020204" pitchFamily="34" charset="0"/>
              </a:rPr>
              <a:t>The sun moves in a path everyday.</a:t>
            </a:r>
          </a:p>
          <a:p>
            <a:pPr eaLnBrk="1" hangingPunct="1"/>
            <a:r>
              <a:rPr lang="en-CA" dirty="0">
                <a:latin typeface="Arial" panose="020B0604020202020204" pitchFamily="34" charset="0"/>
                <a:cs typeface="Arial" panose="020B0604020202020204" pitchFamily="34" charset="0"/>
              </a:rPr>
              <a:t>Seasonally the sun changes position between the equinoxes.</a:t>
            </a:r>
          </a:p>
          <a:p>
            <a:pPr eaLnBrk="1" hangingPunct="1"/>
            <a:r>
              <a:rPr lang="en-CA" dirty="0">
                <a:latin typeface="Arial" panose="020B0604020202020204" pitchFamily="34" charset="0"/>
                <a:cs typeface="Arial" panose="020B0604020202020204" pitchFamily="34" charset="0"/>
              </a:rPr>
              <a:t>Depending where you are on earth the sun path can move up and down the horizon.</a:t>
            </a:r>
          </a:p>
          <a:p>
            <a:pPr eaLnBrk="1" hangingPunct="1"/>
            <a:r>
              <a:rPr lang="en-CA" dirty="0">
                <a:latin typeface="Arial" panose="020B0604020202020204" pitchFamily="34" charset="0"/>
                <a:cs typeface="Arial" panose="020B0604020202020204" pitchFamily="34" charset="0"/>
              </a:rPr>
              <a:t>Near the equator the sun moves across the equator and moves the zenith north and south.</a:t>
            </a:r>
          </a:p>
          <a:p>
            <a:pPr eaLnBrk="1" hangingPunct="1"/>
            <a:r>
              <a:rPr lang="en-CA" dirty="0">
                <a:latin typeface="Arial" panose="020B0604020202020204" pitchFamily="34" charset="0"/>
                <a:cs typeface="Arial" panose="020B0604020202020204" pitchFamily="34" charset="0"/>
              </a:rPr>
              <a:t>The next slide shows the sun path chart for Belize at latitude 16.5 and longitude -88.4</a:t>
            </a:r>
          </a:p>
        </p:txBody>
      </p:sp>
      <p:pic>
        <p:nvPicPr>
          <p:cNvPr id="3" name="Slide 15">
            <a:hlinkClick r:id="" action="ppaction://media"/>
            <a:extLst>
              <a:ext uri="{FF2B5EF4-FFF2-40B4-BE49-F238E27FC236}">
                <a16:creationId xmlns:a16="http://schemas.microsoft.com/office/drawing/2014/main" id="{49E75C13-ED3E-42C0-AA01-E551887B28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8625" y="6044638"/>
            <a:ext cx="609600" cy="609600"/>
          </a:xfrm>
          <a:prstGeom prst="rect">
            <a:avLst/>
          </a:prstGeom>
        </p:spPr>
      </p:pic>
    </p:spTree>
    <p:extLst>
      <p:ext uri="{BB962C8B-B14F-4D97-AF65-F5344CB8AC3E}">
        <p14:creationId xmlns:p14="http://schemas.microsoft.com/office/powerpoint/2010/main" val="347601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02920" y="575896"/>
            <a:ext cx="7239000" cy="4154984"/>
          </a:xfrm>
          <a:prstGeom prst="rect">
            <a:avLst/>
          </a:prstGeom>
          <a:noFill/>
        </p:spPr>
        <p:txBody>
          <a:bodyPr wrap="square" rtlCol="0">
            <a:spAutoFit/>
          </a:bodyPr>
          <a:lstStyle/>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The sun path chart is a representative of where the sun appears in the sky every day of the year when it is above the horizon.</a:t>
            </a:r>
          </a:p>
          <a:p>
            <a:r>
              <a:rPr lang="en-CA" sz="2400" dirty="0">
                <a:latin typeface="Arial" panose="020B0604020202020204" pitchFamily="34" charset="0"/>
                <a:cs typeface="Arial" panose="020B0604020202020204" pitchFamily="34" charset="0"/>
              </a:rPr>
              <a:t>In the tropics below 23 degrees latitude the sun will move from the south to the north. Thus in May and June the sun will be behind you.</a:t>
            </a:r>
          </a:p>
          <a:p>
            <a:r>
              <a:rPr lang="en-CA" sz="2400" dirty="0">
                <a:latin typeface="Arial" panose="020B0604020202020204" pitchFamily="34" charset="0"/>
                <a:cs typeface="Arial" panose="020B0604020202020204" pitchFamily="34" charset="0"/>
              </a:rPr>
              <a:t>The sun path chart shows how the path moves from in front of you looking south to behind you.</a:t>
            </a:r>
          </a:p>
          <a:p>
            <a:endParaRPr lang="en-CA" sz="2400"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B5CAA44C-2315-49C1-A0AB-9B35714618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262" y="5977304"/>
            <a:ext cx="609600" cy="609600"/>
          </a:xfrm>
          <a:prstGeom prst="rect">
            <a:avLst/>
          </a:prstGeom>
        </p:spPr>
      </p:pic>
    </p:spTree>
    <p:extLst>
      <p:ext uri="{BB962C8B-B14F-4D97-AF65-F5344CB8AC3E}">
        <p14:creationId xmlns:p14="http://schemas.microsoft.com/office/powerpoint/2010/main" val="251137665"/>
      </p:ext>
    </p:extLst>
  </p:cSld>
  <p:clrMapOvr>
    <a:masterClrMapping/>
  </p:clrMapOvr>
  <mc:AlternateContent xmlns:mc="http://schemas.openxmlformats.org/markup-compatibility/2006" xmlns:p14="http://schemas.microsoft.com/office/powerpoint/2010/main">
    <mc:Choice Requires="p14">
      <p:transition spd="slow" p14:dur="2000" advTm="45464"/>
    </mc:Choice>
    <mc:Fallback xmlns="">
      <p:transition spd="slow" advTm="45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788">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Solar Radiation</a:t>
            </a:r>
            <a:br>
              <a:rPr lang="en-CA" dirty="0"/>
            </a:br>
            <a:endParaRPr lang="en-CA" dirty="0"/>
          </a:p>
        </p:txBody>
      </p:sp>
      <p:sp>
        <p:nvSpPr>
          <p:cNvPr id="8" name="TextBox 7">
            <a:extLst>
              <a:ext uri="{FF2B5EF4-FFF2-40B4-BE49-F238E27FC236}">
                <a16:creationId xmlns:a16="http://schemas.microsoft.com/office/drawing/2014/main" id="{D36BEDA8-B80E-4CA2-8081-F8A22957E524}"/>
              </a:ext>
            </a:extLst>
          </p:cNvPr>
          <p:cNvSpPr txBox="1"/>
          <p:nvPr/>
        </p:nvSpPr>
        <p:spPr>
          <a:xfrm>
            <a:off x="2057400" y="6336268"/>
            <a:ext cx="4572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Sun path chart courtesy </a:t>
            </a:r>
            <a:r>
              <a:rPr lang="en-CA" dirty="0" err="1">
                <a:latin typeface="Arial" panose="020B0604020202020204" pitchFamily="34" charset="0"/>
                <a:cs typeface="Arial" panose="020B0604020202020204" pitchFamily="34" charset="0"/>
              </a:rPr>
              <a:t>Univ.of</a:t>
            </a:r>
            <a:r>
              <a:rPr lang="en-CA" dirty="0">
                <a:latin typeface="Arial" panose="020B0604020202020204" pitchFamily="34" charset="0"/>
                <a:cs typeface="Arial" panose="020B0604020202020204" pitchFamily="34" charset="0"/>
              </a:rPr>
              <a:t> Oregon</a:t>
            </a:r>
          </a:p>
        </p:txBody>
      </p:sp>
      <p:pic>
        <p:nvPicPr>
          <p:cNvPr id="7" name="Slide 16">
            <a:hlinkClick r:id="" action="ppaction://media"/>
            <a:extLst>
              <a:ext uri="{FF2B5EF4-FFF2-40B4-BE49-F238E27FC236}">
                <a16:creationId xmlns:a16="http://schemas.microsoft.com/office/drawing/2014/main" id="{8330598D-344A-4F7F-9D97-83C3E3119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063" y="213141"/>
            <a:ext cx="609600" cy="609600"/>
          </a:xfrm>
          <a:prstGeom prst="rect">
            <a:avLst/>
          </a:prstGeom>
        </p:spPr>
      </p:pic>
      <p:pic>
        <p:nvPicPr>
          <p:cNvPr id="6" name="Picture 5">
            <a:extLst>
              <a:ext uri="{FF2B5EF4-FFF2-40B4-BE49-F238E27FC236}">
                <a16:creationId xmlns:a16="http://schemas.microsoft.com/office/drawing/2014/main" id="{F448A6F4-B522-497B-A90D-9370EAA53D1A}"/>
              </a:ext>
            </a:extLst>
          </p:cNvPr>
          <p:cNvPicPr>
            <a:picLocks noChangeAspect="1"/>
          </p:cNvPicPr>
          <p:nvPr/>
        </p:nvPicPr>
        <p:blipFill>
          <a:blip r:embed="rId6"/>
          <a:stretch>
            <a:fillRect/>
          </a:stretch>
        </p:blipFill>
        <p:spPr>
          <a:xfrm rot="5400000">
            <a:off x="2105815" y="-186624"/>
            <a:ext cx="5018089" cy="8229598"/>
          </a:xfrm>
          <a:prstGeom prst="rect">
            <a:avLst/>
          </a:prstGeom>
        </p:spPr>
      </p:pic>
    </p:spTree>
    <p:extLst>
      <p:ext uri="{BB962C8B-B14F-4D97-AF65-F5344CB8AC3E}">
        <p14:creationId xmlns:p14="http://schemas.microsoft.com/office/powerpoint/2010/main" val="19072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33400" y="228600"/>
            <a:ext cx="7239000" cy="4154984"/>
          </a:xfrm>
          <a:prstGeom prst="rect">
            <a:avLst/>
          </a:prstGeom>
          <a:noFill/>
        </p:spPr>
        <p:txBody>
          <a:bodyPr wrap="square" rtlCol="0">
            <a:spAutoFit/>
          </a:bodyPr>
          <a:lstStyle/>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The sun’s path changes during the day and seasonally.</a:t>
            </a:r>
          </a:p>
          <a:p>
            <a:r>
              <a:rPr lang="en-CA" sz="2400" dirty="0">
                <a:latin typeface="Arial" panose="020B0604020202020204" pitchFamily="34" charset="0"/>
                <a:cs typeface="Arial" panose="020B0604020202020204" pitchFamily="34" charset="0"/>
              </a:rPr>
              <a:t>When the sun comes up or sets the length of distance the energy travels is the longest which makes the energy striking the earth low.</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Not until this distance gets short enough, that is provides the majority of it’s energy to a PV panel.</a:t>
            </a:r>
          </a:p>
          <a:p>
            <a:endParaRPr lang="en-CA" sz="2400"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2" name="Slide 33">
            <a:hlinkClick r:id="" action="ppaction://media"/>
            <a:extLst>
              <a:ext uri="{FF2B5EF4-FFF2-40B4-BE49-F238E27FC236}">
                <a16:creationId xmlns:a16="http://schemas.microsoft.com/office/drawing/2014/main" id="{488B77B3-EF67-4A03-9D1F-29C1466B14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5562600"/>
            <a:ext cx="609600" cy="609600"/>
          </a:xfrm>
          <a:prstGeom prst="rect">
            <a:avLst/>
          </a:prstGeom>
        </p:spPr>
      </p:pic>
    </p:spTree>
    <p:extLst>
      <p:ext uri="{BB962C8B-B14F-4D97-AF65-F5344CB8AC3E}">
        <p14:creationId xmlns:p14="http://schemas.microsoft.com/office/powerpoint/2010/main" val="1227818226"/>
      </p:ext>
    </p:extLst>
  </p:cSld>
  <p:clrMapOvr>
    <a:masterClrMapping/>
  </p:clrMapOvr>
  <mc:AlternateContent xmlns:mc="http://schemas.openxmlformats.org/markup-compatibility/2006" xmlns:p14="http://schemas.microsoft.com/office/powerpoint/2010/main">
    <mc:Choice Requires="p14">
      <p:transition spd="slow" p14:dur="2000" advTm="44002"/>
    </mc:Choice>
    <mc:Fallback xmlns="">
      <p:transition spd="slow" advTm="44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Solar Radiation</a:t>
            </a:r>
            <a:br>
              <a:rPr lang="en-CA" dirty="0"/>
            </a:br>
            <a:endParaRPr lang="en-CA" dirty="0"/>
          </a:p>
        </p:txBody>
      </p:sp>
      <p:sp>
        <p:nvSpPr>
          <p:cNvPr id="8195" name="Content Placeholder 2"/>
          <p:cNvSpPr>
            <a:spLocks noGrp="1"/>
          </p:cNvSpPr>
          <p:nvPr>
            <p:ph idx="1"/>
          </p:nvPr>
        </p:nvSpPr>
        <p:spPr>
          <a:xfrm>
            <a:off x="428625" y="642938"/>
            <a:ext cx="8715375" cy="5929312"/>
          </a:xfrm>
        </p:spPr>
        <p:txBody>
          <a:bodyPr/>
          <a:lstStyle/>
          <a:p>
            <a:pPr eaLnBrk="1" hangingPunct="1"/>
            <a:endParaRPr lang="en-CA" sz="2800" dirty="0"/>
          </a:p>
          <a:p>
            <a:pPr eaLnBrk="1" hangingPunct="1"/>
            <a:endParaRPr lang="en-CA" dirty="0"/>
          </a:p>
          <a:p>
            <a:pPr eaLnBrk="1" hangingPunct="1"/>
            <a:r>
              <a:rPr lang="en-CA" dirty="0">
                <a:latin typeface="Arial" panose="020B0604020202020204" pitchFamily="34" charset="0"/>
                <a:cs typeface="Arial" panose="020B0604020202020204" pitchFamily="34" charset="0"/>
              </a:rPr>
              <a:t>The sun path chart shows how the sun moves across the sky every day.</a:t>
            </a:r>
          </a:p>
          <a:p>
            <a:pPr eaLnBrk="1" hangingPunct="1"/>
            <a:r>
              <a:rPr lang="en-CA" dirty="0">
                <a:latin typeface="Arial" panose="020B0604020202020204" pitchFamily="34" charset="0"/>
                <a:cs typeface="Arial" panose="020B0604020202020204" pitchFamily="34" charset="0"/>
              </a:rPr>
              <a:t>The important part of this is that the sun will not be at the same strength as it crosses the sky and the solar panel will not always be perpendicular to the sun.</a:t>
            </a:r>
          </a:p>
          <a:p>
            <a:pPr eaLnBrk="1" hangingPunct="1"/>
            <a:endParaRPr lang="en-CA" dirty="0">
              <a:latin typeface="Arial" panose="020B0604020202020204" pitchFamily="34" charset="0"/>
              <a:cs typeface="Arial" panose="020B0604020202020204" pitchFamily="34" charset="0"/>
            </a:endParaRPr>
          </a:p>
        </p:txBody>
      </p:sp>
      <p:pic>
        <p:nvPicPr>
          <p:cNvPr id="3" name="Slide 17">
            <a:hlinkClick r:id="" action="ppaction://media"/>
            <a:extLst>
              <a:ext uri="{FF2B5EF4-FFF2-40B4-BE49-F238E27FC236}">
                <a16:creationId xmlns:a16="http://schemas.microsoft.com/office/drawing/2014/main" id="{A8A246CD-A531-4526-8E1A-47B4FF94D1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5263" y="6058705"/>
            <a:ext cx="609600" cy="609600"/>
          </a:xfrm>
          <a:prstGeom prst="rect">
            <a:avLst/>
          </a:prstGeom>
        </p:spPr>
      </p:pic>
    </p:spTree>
    <p:extLst>
      <p:ext uri="{BB962C8B-B14F-4D97-AF65-F5344CB8AC3E}">
        <p14:creationId xmlns:p14="http://schemas.microsoft.com/office/powerpoint/2010/main" val="298420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Questions</a:t>
            </a:r>
            <a:endParaRPr lang="en-CA" dirty="0"/>
          </a:p>
        </p:txBody>
      </p:sp>
      <p:sp>
        <p:nvSpPr>
          <p:cNvPr id="4" name="Content Placeholder 3">
            <a:extLst>
              <a:ext uri="{FF2B5EF4-FFF2-40B4-BE49-F238E27FC236}">
                <a16:creationId xmlns:a16="http://schemas.microsoft.com/office/drawing/2014/main" id="{0EE1759E-0CEB-4123-94E9-43AA9E635846}"/>
              </a:ext>
            </a:extLst>
          </p:cNvPr>
          <p:cNvSpPr>
            <a:spLocks noGrp="1"/>
          </p:cNvSpPr>
          <p:nvPr>
            <p:ph idx="1"/>
          </p:nvPr>
        </p:nvSpPr>
        <p:spPr/>
        <p:txBody>
          <a:bodyPr/>
          <a:lstStyle/>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845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33400" y="228600"/>
            <a:ext cx="7239000" cy="4524315"/>
          </a:xfrm>
          <a:prstGeom prst="rect">
            <a:avLst/>
          </a:prstGeom>
          <a:noFill/>
        </p:spPr>
        <p:txBody>
          <a:bodyPr wrap="square" rtlCol="0">
            <a:spAutoFit/>
          </a:bodyPr>
          <a:lstStyle/>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The photonic energy from the sun penetrates the PV panel and transfers the energy to free electrons.</a:t>
            </a:r>
          </a:p>
          <a:p>
            <a:r>
              <a:rPr lang="en-CA" sz="2400" dirty="0">
                <a:latin typeface="Arial" panose="020B0604020202020204" pitchFamily="34" charset="0"/>
                <a:cs typeface="Arial" panose="020B0604020202020204" pitchFamily="34" charset="0"/>
              </a:rPr>
              <a:t>The free electrons contain enough of a charge to produce approximately 0.5V – 0.6V per cell.</a:t>
            </a:r>
          </a:p>
          <a:p>
            <a:r>
              <a:rPr lang="en-CA" sz="2400" dirty="0">
                <a:latin typeface="Arial" panose="020B0604020202020204" pitchFamily="34" charset="0"/>
                <a:cs typeface="Arial" panose="020B0604020202020204" pitchFamily="34" charset="0"/>
              </a:rPr>
              <a:t>This charge at this voltage can be moved in an electric circuit.</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At today technology approximately 20% efficiency is realized.</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 </a:t>
            </a:r>
          </a:p>
        </p:txBody>
      </p:sp>
      <p:pic>
        <p:nvPicPr>
          <p:cNvPr id="2" name="Slide 35">
            <a:hlinkClick r:id="" action="ppaction://media"/>
            <a:extLst>
              <a:ext uri="{FF2B5EF4-FFF2-40B4-BE49-F238E27FC236}">
                <a16:creationId xmlns:a16="http://schemas.microsoft.com/office/drawing/2014/main" id="{06FEB893-B4FE-447E-8AD4-B4000CF01E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738" y="5562600"/>
            <a:ext cx="609600" cy="609600"/>
          </a:xfrm>
          <a:prstGeom prst="rect">
            <a:avLst/>
          </a:prstGeom>
        </p:spPr>
      </p:pic>
    </p:spTree>
    <p:extLst>
      <p:ext uri="{BB962C8B-B14F-4D97-AF65-F5344CB8AC3E}">
        <p14:creationId xmlns:p14="http://schemas.microsoft.com/office/powerpoint/2010/main" val="2256448656"/>
      </p:ext>
    </p:extLst>
  </p:cSld>
  <p:clrMapOvr>
    <a:masterClrMapping/>
  </p:clrMapOvr>
  <mc:AlternateContent xmlns:mc="http://schemas.openxmlformats.org/markup-compatibility/2006" xmlns:p14="http://schemas.microsoft.com/office/powerpoint/2010/main">
    <mc:Choice Requires="p14">
      <p:transition spd="slow" p14:dur="2000" advTm="57121"/>
    </mc:Choice>
    <mc:Fallback xmlns="">
      <p:transition spd="slow" advTm="57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Photovoltaic Panels</a:t>
            </a:r>
            <a:br>
              <a:rPr lang="en-CA" dirty="0"/>
            </a:br>
            <a:endParaRPr lang="en-CA" dirty="0"/>
          </a:p>
        </p:txBody>
      </p:sp>
      <p:sp>
        <p:nvSpPr>
          <p:cNvPr id="8195" name="Content Placeholder 2"/>
          <p:cNvSpPr>
            <a:spLocks noGrp="1"/>
          </p:cNvSpPr>
          <p:nvPr>
            <p:ph idx="1"/>
          </p:nvPr>
        </p:nvSpPr>
        <p:spPr>
          <a:xfrm>
            <a:off x="428625" y="642938"/>
            <a:ext cx="8715375" cy="5929312"/>
          </a:xfrm>
        </p:spPr>
        <p:txBody>
          <a:bodyPr/>
          <a:lstStyle/>
          <a:p>
            <a:pPr eaLnBrk="1" hangingPunct="1"/>
            <a:endParaRPr lang="en-CA" sz="2800" dirty="0"/>
          </a:p>
          <a:p>
            <a:pPr eaLnBrk="1" hangingPunct="1"/>
            <a:endParaRPr lang="en-CA" dirty="0"/>
          </a:p>
          <a:p>
            <a:pPr eaLnBrk="1" hangingPunct="1"/>
            <a:r>
              <a:rPr lang="en-CA" dirty="0">
                <a:latin typeface="Arial" panose="020B0604020202020204" pitchFamily="34" charset="0"/>
                <a:cs typeface="Arial" panose="020B0604020202020204" pitchFamily="34" charset="0"/>
              </a:rPr>
              <a:t>PV panels are able to convert some of the sunlight to electricity.</a:t>
            </a:r>
          </a:p>
          <a:p>
            <a:pPr eaLnBrk="1" hangingPunct="1"/>
            <a:r>
              <a:rPr lang="en-CA" dirty="0">
                <a:latin typeface="Arial" panose="020B0604020202020204" pitchFamily="34" charset="0"/>
                <a:cs typeface="Arial" panose="020B0604020202020204" pitchFamily="34" charset="0"/>
              </a:rPr>
              <a:t>PV effect is when solar energy is transferred to the electrons in the panel.</a:t>
            </a:r>
          </a:p>
          <a:p>
            <a:pPr eaLnBrk="1" hangingPunct="1"/>
            <a:r>
              <a:rPr lang="en-CA" dirty="0">
                <a:latin typeface="Arial" panose="020B0604020202020204" pitchFamily="34" charset="0"/>
                <a:cs typeface="Arial" panose="020B0604020202020204" pitchFamily="34" charset="0"/>
              </a:rPr>
              <a:t>These electrons are free to move in an electrical circuit.</a:t>
            </a:r>
          </a:p>
          <a:p>
            <a:pPr eaLnBrk="1" hangingPunct="1"/>
            <a:endParaRPr lang="en-CA" dirty="0">
              <a:latin typeface="Arial" panose="020B0604020202020204" pitchFamily="34" charset="0"/>
              <a:cs typeface="Arial" panose="020B0604020202020204" pitchFamily="34" charset="0"/>
            </a:endParaRPr>
          </a:p>
        </p:txBody>
      </p:sp>
      <p:pic>
        <p:nvPicPr>
          <p:cNvPr id="3" name="Slide 18">
            <a:hlinkClick r:id="" action="ppaction://media"/>
            <a:extLst>
              <a:ext uri="{FF2B5EF4-FFF2-40B4-BE49-F238E27FC236}">
                <a16:creationId xmlns:a16="http://schemas.microsoft.com/office/drawing/2014/main" id="{7F042357-9B23-4962-A193-190B3E8A5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5037" y="5910262"/>
            <a:ext cx="609600" cy="609600"/>
          </a:xfrm>
          <a:prstGeom prst="rect">
            <a:avLst/>
          </a:prstGeom>
        </p:spPr>
      </p:pic>
    </p:spTree>
    <p:extLst>
      <p:ext uri="{BB962C8B-B14F-4D97-AF65-F5344CB8AC3E}">
        <p14:creationId xmlns:p14="http://schemas.microsoft.com/office/powerpoint/2010/main" val="42488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Photovoltaic Panels</a:t>
            </a:r>
            <a:br>
              <a:rPr lang="en-CA" dirty="0"/>
            </a:br>
            <a:endParaRPr lang="en-CA" dirty="0"/>
          </a:p>
        </p:txBody>
      </p:sp>
      <p:sp>
        <p:nvSpPr>
          <p:cNvPr id="8195" name="Content Placeholder 2"/>
          <p:cNvSpPr>
            <a:spLocks noGrp="1"/>
          </p:cNvSpPr>
          <p:nvPr>
            <p:ph idx="1"/>
          </p:nvPr>
        </p:nvSpPr>
        <p:spPr>
          <a:xfrm>
            <a:off x="428625" y="642938"/>
            <a:ext cx="8715375" cy="5929312"/>
          </a:xfrm>
        </p:spPr>
        <p:txBody>
          <a:bodyPr/>
          <a:lstStyle/>
          <a:p>
            <a:pPr eaLnBrk="1" hangingPunct="1"/>
            <a:endParaRPr lang="en-CA" sz="2800" dirty="0"/>
          </a:p>
          <a:p>
            <a:pPr eaLnBrk="1" hangingPunct="1"/>
            <a:endParaRPr lang="en-CA" dirty="0"/>
          </a:p>
          <a:p>
            <a:pPr eaLnBrk="1" hangingPunct="1"/>
            <a:r>
              <a:rPr lang="en-CA" dirty="0">
                <a:latin typeface="Arial" panose="020B0604020202020204" pitchFamily="34" charset="0"/>
                <a:cs typeface="Arial" panose="020B0604020202020204" pitchFamily="34" charset="0"/>
              </a:rPr>
              <a:t>Approximately 50 percent of the frequencies are able to elevate these electrons.</a:t>
            </a:r>
          </a:p>
          <a:p>
            <a:pPr eaLnBrk="1" hangingPunct="1"/>
            <a:r>
              <a:rPr lang="en-CA" dirty="0">
                <a:latin typeface="Arial" panose="020B0604020202020204" pitchFamily="34" charset="0"/>
                <a:cs typeface="Arial" panose="020B0604020202020204" pitchFamily="34" charset="0"/>
              </a:rPr>
              <a:t>Modern PV panels are getting close to the 20% efficiency of the total solar radiation.</a:t>
            </a:r>
          </a:p>
          <a:p>
            <a:pPr eaLnBrk="1" hangingPunct="1"/>
            <a:endParaRPr lang="en-CA" dirty="0">
              <a:latin typeface="Arial" panose="020B0604020202020204" pitchFamily="34" charset="0"/>
              <a:cs typeface="Arial" panose="020B0604020202020204" pitchFamily="34" charset="0"/>
            </a:endParaRPr>
          </a:p>
        </p:txBody>
      </p:sp>
      <p:pic>
        <p:nvPicPr>
          <p:cNvPr id="3" name="Slide 19">
            <a:hlinkClick r:id="" action="ppaction://media"/>
            <a:extLst>
              <a:ext uri="{FF2B5EF4-FFF2-40B4-BE49-F238E27FC236}">
                <a16:creationId xmlns:a16="http://schemas.microsoft.com/office/drawing/2014/main" id="{0965FFC9-7AEC-4B89-BCEE-E24D4A872D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6334" y="5791200"/>
            <a:ext cx="609600" cy="609600"/>
          </a:xfrm>
          <a:prstGeom prst="rect">
            <a:avLst/>
          </a:prstGeom>
        </p:spPr>
      </p:pic>
    </p:spTree>
    <p:extLst>
      <p:ext uri="{BB962C8B-B14F-4D97-AF65-F5344CB8AC3E}">
        <p14:creationId xmlns:p14="http://schemas.microsoft.com/office/powerpoint/2010/main" val="237309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Questions</a:t>
            </a:r>
            <a:endParaRPr lang="en-CA" dirty="0"/>
          </a:p>
        </p:txBody>
      </p:sp>
      <p:sp>
        <p:nvSpPr>
          <p:cNvPr id="4" name="Content Placeholder 3">
            <a:extLst>
              <a:ext uri="{FF2B5EF4-FFF2-40B4-BE49-F238E27FC236}">
                <a16:creationId xmlns:a16="http://schemas.microsoft.com/office/drawing/2014/main" id="{0EE1759E-0CEB-4123-94E9-43AA9E635846}"/>
              </a:ext>
            </a:extLst>
          </p:cNvPr>
          <p:cNvSpPr>
            <a:spLocks noGrp="1"/>
          </p:cNvSpPr>
          <p:nvPr>
            <p:ph idx="1"/>
          </p:nvPr>
        </p:nvSpPr>
        <p:spPr/>
        <p:txBody>
          <a:bodyPr/>
          <a:lstStyle/>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503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603738" y="1157654"/>
            <a:ext cx="7239000" cy="5262979"/>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There are 4 applications in the next slide. One is at an IKEA parking lot that has solar providing electrical storage to batteries in an enclosure that at night time will power the LED parking lot light.</a:t>
            </a:r>
          </a:p>
          <a:p>
            <a:r>
              <a:rPr lang="en-CA" sz="2400" dirty="0">
                <a:latin typeface="Arial" panose="020B0604020202020204" pitchFamily="34" charset="0"/>
                <a:cs typeface="Arial" panose="020B0604020202020204" pitchFamily="34" charset="0"/>
              </a:rPr>
              <a:t>Below the light picture is an RV with a 300 Watt PV panel that provides energy to the storage deep cycle batteries to keep lights, water pump, radio and propane powered furnace on. The middle picture is of camels carrying solar PV powered refrigerators. Vaccines are being carried to remote villages in Africa. To the right is a sea going sailboat that uses solar to charge the DC electrical system used on the boat for navigation, lights, general 12 volt DC loads and powers a 2kWatt AC inverter.</a:t>
            </a:r>
          </a:p>
        </p:txBody>
      </p:sp>
      <p:pic>
        <p:nvPicPr>
          <p:cNvPr id="2" name="Slide3">
            <a:hlinkClick r:id="" action="ppaction://media"/>
            <a:extLst>
              <a:ext uri="{FF2B5EF4-FFF2-40B4-BE49-F238E27FC236}">
                <a16:creationId xmlns:a16="http://schemas.microsoft.com/office/drawing/2014/main" id="{CA3C221A-8584-4DC1-A8E8-511B11E59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18317111"/>
      </p:ext>
    </p:extLst>
  </p:cSld>
  <p:clrMapOvr>
    <a:masterClrMapping/>
  </p:clrMapOvr>
  <mc:AlternateContent xmlns:mc="http://schemas.openxmlformats.org/markup-compatibility/2006" xmlns:p14="http://schemas.microsoft.com/office/powerpoint/2010/main">
    <mc:Choice Requires="p14">
      <p:transition spd="slow" p14:dur="2000" advTm="81976"/>
    </mc:Choice>
    <mc:Fallback xmlns="">
      <p:transition spd="slow" advTm="81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33400" y="228600"/>
            <a:ext cx="7239000" cy="5632311"/>
          </a:xfrm>
          <a:prstGeom prst="rect">
            <a:avLst/>
          </a:prstGeom>
          <a:noFill/>
        </p:spPr>
        <p:txBody>
          <a:bodyPr wrap="square" rtlCol="0">
            <a:spAutoFit/>
          </a:bodyPr>
          <a:lstStyle/>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The STC (Standard Test Condition) is used to provide a standard for all PV panels can rate their output in Watts.</a:t>
            </a:r>
          </a:p>
          <a:p>
            <a:r>
              <a:rPr lang="en-CA" sz="2400" dirty="0">
                <a:latin typeface="Arial" panose="020B0604020202020204" pitchFamily="34" charset="0"/>
                <a:cs typeface="Arial" panose="020B0604020202020204" pitchFamily="34" charset="0"/>
              </a:rPr>
              <a:t>All legal PV panels use this standard.</a:t>
            </a:r>
          </a:p>
          <a:p>
            <a:r>
              <a:rPr lang="en-CA" sz="2400" dirty="0">
                <a:latin typeface="Arial" panose="020B0604020202020204" pitchFamily="34" charset="0"/>
                <a:cs typeface="Arial" panose="020B0604020202020204" pitchFamily="34" charset="0"/>
              </a:rPr>
              <a:t>The conditions are:</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Solar Radiation at 1000W/m</a:t>
            </a:r>
            <a:r>
              <a:rPr lang="en-CA" sz="2400" baseline="30000" dirty="0">
                <a:latin typeface="Arial" panose="020B0604020202020204" pitchFamily="34" charset="0"/>
                <a:cs typeface="Arial" panose="020B0604020202020204" pitchFamily="34" charset="0"/>
              </a:rPr>
              <a:t>2</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Cell temperature at 25 degrees C.</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Air Mass (AM) 1.5 (1 at equator 1.5 Europe level)</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AM (Air Mass Index) represents the distance relative to the zenith of 0 or directly overhead. The AM at overhead is the shortest distance the sun energy travels through the atmosphere and is AM 1.</a:t>
            </a:r>
          </a:p>
          <a:p>
            <a:r>
              <a:rPr lang="en-CA" sz="2400" dirty="0">
                <a:latin typeface="Arial" panose="020B0604020202020204" pitchFamily="34" charset="0"/>
                <a:cs typeface="Arial" panose="020B0604020202020204" pitchFamily="34" charset="0"/>
              </a:rPr>
              <a:t>PV panels are rated from AM of 1.5.</a:t>
            </a:r>
          </a:p>
        </p:txBody>
      </p:sp>
      <p:pic>
        <p:nvPicPr>
          <p:cNvPr id="2" name="Slide 39">
            <a:hlinkClick r:id="" action="ppaction://media"/>
            <a:extLst>
              <a:ext uri="{FF2B5EF4-FFF2-40B4-BE49-F238E27FC236}">
                <a16:creationId xmlns:a16="http://schemas.microsoft.com/office/drawing/2014/main" id="{522E60EB-B2BA-47BF-98CF-BB7504735F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38477955"/>
      </p:ext>
    </p:extLst>
  </p:cSld>
  <p:clrMapOvr>
    <a:masterClrMapping/>
  </p:clrMapOvr>
  <mc:AlternateContent xmlns:mc="http://schemas.openxmlformats.org/markup-compatibility/2006" xmlns:p14="http://schemas.microsoft.com/office/powerpoint/2010/main">
    <mc:Choice Requires="p14">
      <p:transition spd="slow" p14:dur="2000" advTm="60720"/>
    </mc:Choice>
    <mc:Fallback xmlns="">
      <p:transition spd="slow" advTm="6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Photovoltaic Panels</a:t>
            </a:r>
            <a:br>
              <a:rPr lang="en-CA" dirty="0"/>
            </a:br>
            <a:endParaRPr lang="en-CA" dirty="0"/>
          </a:p>
        </p:txBody>
      </p:sp>
      <p:sp>
        <p:nvSpPr>
          <p:cNvPr id="8195" name="Content Placeholder 2"/>
          <p:cNvSpPr>
            <a:spLocks noGrp="1"/>
          </p:cNvSpPr>
          <p:nvPr>
            <p:ph idx="1"/>
          </p:nvPr>
        </p:nvSpPr>
        <p:spPr>
          <a:xfrm>
            <a:off x="428625" y="642938"/>
            <a:ext cx="8715375" cy="5929312"/>
          </a:xfrm>
        </p:spPr>
        <p:txBody>
          <a:bodyPr/>
          <a:lstStyle/>
          <a:p>
            <a:pPr eaLnBrk="1" hangingPunct="1"/>
            <a:endParaRPr lang="en-CA" sz="2800" dirty="0"/>
          </a:p>
          <a:p>
            <a:pPr eaLnBrk="1" hangingPunct="1"/>
            <a:endParaRPr lang="en-CA" dirty="0"/>
          </a:p>
          <a:p>
            <a:pPr eaLnBrk="1" hangingPunct="1"/>
            <a:r>
              <a:rPr lang="en-CA" dirty="0">
                <a:latin typeface="Arial" panose="020B0604020202020204" pitchFamily="34" charset="0"/>
                <a:cs typeface="Arial" panose="020B0604020202020204" pitchFamily="34" charset="0"/>
              </a:rPr>
              <a:t>PV panels are rated in watts at a standard test condition (STC).</a:t>
            </a:r>
          </a:p>
          <a:p>
            <a:pPr eaLnBrk="1" hangingPunct="1"/>
            <a:r>
              <a:rPr lang="en-CA" dirty="0">
                <a:latin typeface="Arial" panose="020B0604020202020204" pitchFamily="34" charset="0"/>
                <a:cs typeface="Arial" panose="020B0604020202020204" pitchFamily="34" charset="0"/>
              </a:rPr>
              <a:t>STC states the panel will be subject to </a:t>
            </a:r>
            <a:r>
              <a:rPr lang="en-CA" sz="2800" dirty="0">
                <a:latin typeface="Arial" panose="020B0604020202020204" pitchFamily="34" charset="0"/>
                <a:cs typeface="Arial" panose="020B0604020202020204" pitchFamily="34" charset="0"/>
              </a:rPr>
              <a:t>1000W/m</a:t>
            </a:r>
            <a:r>
              <a:rPr lang="en-CA" sz="2800" baseline="30000" dirty="0">
                <a:latin typeface="Arial" panose="020B0604020202020204" pitchFamily="34" charset="0"/>
                <a:cs typeface="Arial" panose="020B0604020202020204" pitchFamily="34" charset="0"/>
              </a:rPr>
              <a:t>2</a:t>
            </a:r>
            <a:r>
              <a:rPr lang="en-CA" i="1" baseline="30000" dirty="0">
                <a:latin typeface="Arial" panose="020B0604020202020204" pitchFamily="34" charset="0"/>
                <a:cs typeface="Arial" panose="020B0604020202020204" pitchFamily="34" charset="0"/>
              </a:rPr>
              <a:t>  </a:t>
            </a:r>
            <a:r>
              <a:rPr lang="en-CA" i="1" dirty="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at a cell temperature of 25 degrees Celsius.</a:t>
            </a:r>
          </a:p>
          <a:p>
            <a:pPr eaLnBrk="1" hangingPunct="1"/>
            <a:r>
              <a:rPr lang="en-CA" dirty="0">
                <a:latin typeface="Arial" panose="020B0604020202020204" pitchFamily="34" charset="0"/>
                <a:cs typeface="Arial" panose="020B0604020202020204" pitchFamily="34" charset="0"/>
              </a:rPr>
              <a:t>A solar panel rated </a:t>
            </a:r>
            <a:r>
              <a:rPr lang="en-CA">
                <a:latin typeface="Arial" panose="020B0604020202020204" pitchFamily="34" charset="0"/>
                <a:cs typeface="Arial" panose="020B0604020202020204" pitchFamily="34" charset="0"/>
              </a:rPr>
              <a:t>at </a:t>
            </a:r>
            <a:r>
              <a:rPr lang="en-CA" dirty="0">
                <a:latin typeface="Arial" panose="020B0604020202020204" pitchFamily="34" charset="0"/>
                <a:cs typeface="Arial" panose="020B0604020202020204" pitchFamily="34" charset="0"/>
              </a:rPr>
              <a:t>4</a:t>
            </a:r>
            <a:r>
              <a:rPr lang="en-CA">
                <a:latin typeface="Arial" panose="020B0604020202020204" pitchFamily="34" charset="0"/>
                <a:cs typeface="Arial" panose="020B0604020202020204" pitchFamily="34" charset="0"/>
              </a:rPr>
              <a:t>50 </a:t>
            </a:r>
            <a:r>
              <a:rPr lang="en-CA" dirty="0">
                <a:latin typeface="Arial" panose="020B0604020202020204" pitchFamily="34" charset="0"/>
                <a:cs typeface="Arial" panose="020B0604020202020204" pitchFamily="34" charset="0"/>
              </a:rPr>
              <a:t>Watts would be able to generate that power when </a:t>
            </a:r>
            <a:r>
              <a:rPr lang="en-CA" sz="2800" dirty="0">
                <a:latin typeface="Arial" panose="020B0604020202020204" pitchFamily="34" charset="0"/>
                <a:cs typeface="Arial" panose="020B0604020202020204" pitchFamily="34" charset="0"/>
              </a:rPr>
              <a:t>1000W/m</a:t>
            </a:r>
            <a:r>
              <a:rPr lang="en-CA" sz="2800" baseline="30000" dirty="0">
                <a:latin typeface="Arial" panose="020B0604020202020204" pitchFamily="34" charset="0"/>
                <a:cs typeface="Arial" panose="020B0604020202020204" pitchFamily="34" charset="0"/>
              </a:rPr>
              <a:t>2</a:t>
            </a:r>
            <a:r>
              <a:rPr lang="en-CA" i="1" baseline="30000" dirty="0">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 is striking the panel perpendicular to its surface.</a:t>
            </a:r>
          </a:p>
          <a:p>
            <a:pPr eaLnBrk="1" hangingPunct="1"/>
            <a:endParaRPr lang="en-CA" dirty="0">
              <a:latin typeface="Arial" panose="020B0604020202020204" pitchFamily="34" charset="0"/>
              <a:cs typeface="Arial" panose="020B0604020202020204" pitchFamily="34" charset="0"/>
            </a:endParaRPr>
          </a:p>
        </p:txBody>
      </p:sp>
      <p:pic>
        <p:nvPicPr>
          <p:cNvPr id="3" name="Slide 20">
            <a:hlinkClick r:id="" action="ppaction://media"/>
            <a:extLst>
              <a:ext uri="{FF2B5EF4-FFF2-40B4-BE49-F238E27FC236}">
                <a16:creationId xmlns:a16="http://schemas.microsoft.com/office/drawing/2014/main" id="{6A44D046-C164-4BEC-BA06-96442CAB1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5910262"/>
            <a:ext cx="609600" cy="609600"/>
          </a:xfrm>
          <a:prstGeom prst="rect">
            <a:avLst/>
          </a:prstGeom>
        </p:spPr>
      </p:pic>
    </p:spTree>
    <p:extLst>
      <p:ext uri="{BB962C8B-B14F-4D97-AF65-F5344CB8AC3E}">
        <p14:creationId xmlns:p14="http://schemas.microsoft.com/office/powerpoint/2010/main" val="348663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33400" y="228600"/>
            <a:ext cx="7239000" cy="7109639"/>
          </a:xfrm>
          <a:prstGeom prst="rect">
            <a:avLst/>
          </a:prstGeom>
          <a:noFill/>
        </p:spPr>
        <p:txBody>
          <a:bodyPr wrap="square" rtlCol="0">
            <a:spAutoFit/>
          </a:bodyPr>
          <a:lstStyle/>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The STC (Standard Test Condition) values from an LG 450 Watt PV panel.</a:t>
            </a:r>
          </a:p>
          <a:p>
            <a:r>
              <a:rPr lang="en-CA" sz="2400" dirty="0">
                <a:latin typeface="Arial" panose="020B0604020202020204" pitchFamily="34" charset="0"/>
                <a:cs typeface="Arial" panose="020B0604020202020204" pitchFamily="34" charset="0"/>
              </a:rPr>
              <a:t>The values stated are at the STC.</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Maximum Power 450W</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MPP Voltage VMPP (at maximum output) 41.1V</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MPP Current IMPP 10.96A</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Open Circuit Voltage Voc 49.0V (Nothing connected to the output leads)</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Short Circuit Current Isc 11.47A (the maximum current that panel will produce at STC)</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Module Efficiency 20.5% (panel)</a:t>
            </a:r>
          </a:p>
          <a:p>
            <a:pPr marL="342900" indent="-342900">
              <a:buFont typeface="Arial" panose="020B0604020202020204" pitchFamily="34" charset="0"/>
              <a:buChar char="•"/>
            </a:pPr>
            <a:r>
              <a:rPr lang="en-CA" sz="2400" dirty="0">
                <a:latin typeface="Arial" panose="020B0604020202020204" pitchFamily="34" charset="0"/>
                <a:cs typeface="Arial" panose="020B0604020202020204" pitchFamily="34" charset="0"/>
              </a:rPr>
              <a:t>Power Tolerance +3% (Manufacture stating could be up to 3% higher than rating of 450W)</a:t>
            </a:r>
          </a:p>
          <a:p>
            <a:pPr marL="342900" indent="-34290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2" name="Slide 41">
            <a:hlinkClick r:id="" action="ppaction://media"/>
            <a:extLst>
              <a:ext uri="{FF2B5EF4-FFF2-40B4-BE49-F238E27FC236}">
                <a16:creationId xmlns:a16="http://schemas.microsoft.com/office/drawing/2014/main" id="{2C439E3A-9063-46A1-92DA-A519B360AD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95656528"/>
      </p:ext>
    </p:extLst>
  </p:cSld>
  <p:clrMapOvr>
    <a:masterClrMapping/>
  </p:clrMapOvr>
  <mc:AlternateContent xmlns:mc="http://schemas.openxmlformats.org/markup-compatibility/2006" xmlns:p14="http://schemas.microsoft.com/office/powerpoint/2010/main">
    <mc:Choice Requires="p14">
      <p:transition spd="slow" p14:dur="2000" advTm="106185"/>
    </mc:Choice>
    <mc:Fallback xmlns="">
      <p:transition spd="slow" advTm="106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Photovoltaic Panels</a:t>
            </a:r>
            <a:br>
              <a:rPr lang="en-CA" dirty="0"/>
            </a:br>
            <a:endParaRPr lang="en-CA" dirty="0"/>
          </a:p>
        </p:txBody>
      </p:sp>
      <p:sp>
        <p:nvSpPr>
          <p:cNvPr id="8195" name="Content Placeholder 2"/>
          <p:cNvSpPr>
            <a:spLocks noGrp="1"/>
          </p:cNvSpPr>
          <p:nvPr>
            <p:ph idx="1"/>
          </p:nvPr>
        </p:nvSpPr>
        <p:spPr>
          <a:xfrm>
            <a:off x="414337" y="176798"/>
            <a:ext cx="8715375" cy="5929312"/>
          </a:xfrm>
        </p:spPr>
        <p:txBody>
          <a:bodyPr/>
          <a:lstStyle/>
          <a:p>
            <a:pPr eaLnBrk="1" hangingPunct="1"/>
            <a:endParaRPr lang="en-CA" sz="2800" dirty="0"/>
          </a:p>
          <a:p>
            <a:pPr eaLnBrk="1" hangingPunct="1"/>
            <a:endParaRPr lang="en-CA" dirty="0"/>
          </a:p>
          <a:p>
            <a:pPr eaLnBrk="1" hangingPunct="1"/>
            <a:r>
              <a:rPr lang="en-CA" dirty="0">
                <a:latin typeface="Arial" panose="020B0604020202020204" pitchFamily="34" charset="0"/>
                <a:cs typeface="Arial" panose="020B0604020202020204" pitchFamily="34" charset="0"/>
              </a:rPr>
              <a:t>The specification data from a LG450N2W-E6 solar PV panel rated at 450 Watts.</a:t>
            </a:r>
          </a:p>
        </p:txBody>
      </p:sp>
      <p:pic>
        <p:nvPicPr>
          <p:cNvPr id="6" name="Picture 5">
            <a:extLst>
              <a:ext uri="{FF2B5EF4-FFF2-40B4-BE49-F238E27FC236}">
                <a16:creationId xmlns:a16="http://schemas.microsoft.com/office/drawing/2014/main" id="{3BB97C57-8054-4254-8325-C3DF7B9654F7}"/>
              </a:ext>
            </a:extLst>
          </p:cNvPr>
          <p:cNvPicPr>
            <a:picLocks noChangeAspect="1"/>
          </p:cNvPicPr>
          <p:nvPr/>
        </p:nvPicPr>
        <p:blipFill>
          <a:blip r:embed="rId5"/>
          <a:stretch>
            <a:fillRect/>
          </a:stretch>
        </p:blipFill>
        <p:spPr>
          <a:xfrm>
            <a:off x="500063" y="2133601"/>
            <a:ext cx="6205537" cy="4672482"/>
          </a:xfrm>
          <a:prstGeom prst="rect">
            <a:avLst/>
          </a:prstGeom>
        </p:spPr>
      </p:pic>
      <p:sp>
        <p:nvSpPr>
          <p:cNvPr id="8" name="TextBox 7">
            <a:extLst>
              <a:ext uri="{FF2B5EF4-FFF2-40B4-BE49-F238E27FC236}">
                <a16:creationId xmlns:a16="http://schemas.microsoft.com/office/drawing/2014/main" id="{046AEE69-C373-4FE0-B3BA-2AB00B18BF2A}"/>
              </a:ext>
            </a:extLst>
          </p:cNvPr>
          <p:cNvSpPr txBox="1"/>
          <p:nvPr/>
        </p:nvSpPr>
        <p:spPr>
          <a:xfrm>
            <a:off x="6791326" y="6332972"/>
            <a:ext cx="2667000"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Courtesy HESPV.ca</a:t>
            </a:r>
          </a:p>
        </p:txBody>
      </p:sp>
      <p:pic>
        <p:nvPicPr>
          <p:cNvPr id="7" name="Slide 21">
            <a:hlinkClick r:id="" action="ppaction://media"/>
            <a:extLst>
              <a:ext uri="{FF2B5EF4-FFF2-40B4-BE49-F238E27FC236}">
                <a16:creationId xmlns:a16="http://schemas.microsoft.com/office/drawing/2014/main" id="{9045A664-F9B0-4034-A6A5-A5157EB07B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43200" y="6332972"/>
            <a:ext cx="609600" cy="609600"/>
          </a:xfrm>
          <a:prstGeom prst="rect">
            <a:avLst/>
          </a:prstGeom>
        </p:spPr>
      </p:pic>
    </p:spTree>
    <p:extLst>
      <p:ext uri="{BB962C8B-B14F-4D97-AF65-F5344CB8AC3E}">
        <p14:creationId xmlns:p14="http://schemas.microsoft.com/office/powerpoint/2010/main" val="16531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8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Questions</a:t>
            </a:r>
            <a:endParaRPr lang="en-CA" dirty="0"/>
          </a:p>
        </p:txBody>
      </p:sp>
      <p:sp>
        <p:nvSpPr>
          <p:cNvPr id="4" name="Content Placeholder 3">
            <a:extLst>
              <a:ext uri="{FF2B5EF4-FFF2-40B4-BE49-F238E27FC236}">
                <a16:creationId xmlns:a16="http://schemas.microsoft.com/office/drawing/2014/main" id="{0EE1759E-0CEB-4123-94E9-43AA9E635846}"/>
              </a:ext>
            </a:extLst>
          </p:cNvPr>
          <p:cNvSpPr>
            <a:spLocks noGrp="1"/>
          </p:cNvSpPr>
          <p:nvPr>
            <p:ph idx="1"/>
          </p:nvPr>
        </p:nvSpPr>
        <p:spPr/>
        <p:txBody>
          <a:bodyPr/>
          <a:lstStyle/>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804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Assignment</a:t>
            </a:r>
            <a:endParaRPr lang="en-CA" dirty="0"/>
          </a:p>
        </p:txBody>
      </p:sp>
      <p:sp>
        <p:nvSpPr>
          <p:cNvPr id="4" name="Content Placeholder 3">
            <a:extLst>
              <a:ext uri="{FF2B5EF4-FFF2-40B4-BE49-F238E27FC236}">
                <a16:creationId xmlns:a16="http://schemas.microsoft.com/office/drawing/2014/main" id="{0EE1759E-0CEB-4123-94E9-43AA9E635846}"/>
              </a:ext>
            </a:extLst>
          </p:cNvPr>
          <p:cNvSpPr>
            <a:spLocks noGrp="1"/>
          </p:cNvSpPr>
          <p:nvPr>
            <p:ph idx="1"/>
          </p:nvPr>
        </p:nvSpPr>
        <p:spPr/>
        <p:txBody>
          <a:bodyPr/>
          <a:lstStyle/>
          <a:p>
            <a:r>
              <a:rPr lang="en-CA" dirty="0">
                <a:latin typeface="Arial" panose="020B0604020202020204" pitchFamily="34" charset="0"/>
                <a:cs typeface="Arial" panose="020B0604020202020204" pitchFamily="34" charset="0"/>
              </a:rPr>
              <a:t>The assignment is worth X% of term mark.</a:t>
            </a:r>
          </a:p>
          <a:p>
            <a:r>
              <a:rPr lang="en-CA" dirty="0">
                <a:latin typeface="Arial" panose="020B0604020202020204" pitchFamily="34" charset="0"/>
                <a:cs typeface="Arial" panose="020B0604020202020204" pitchFamily="34" charset="0"/>
              </a:rPr>
              <a:t>Each student is to do the following questions.</a:t>
            </a:r>
          </a:p>
          <a:p>
            <a:r>
              <a:rPr lang="en-CA" dirty="0">
                <a:latin typeface="Arial" panose="020B0604020202020204" pitchFamily="34" charset="0"/>
                <a:cs typeface="Arial" panose="020B0604020202020204" pitchFamily="34" charset="0"/>
              </a:rPr>
              <a:t>Calculate the kWh production for 2kW of PV for the following locations located in the chart in the last slide.</a:t>
            </a:r>
          </a:p>
          <a:p>
            <a:r>
              <a:rPr lang="en-CA" dirty="0">
                <a:latin typeface="Arial" panose="020B0604020202020204" pitchFamily="34" charset="0"/>
                <a:cs typeface="Arial" panose="020B0604020202020204" pitchFamily="34" charset="0"/>
              </a:rPr>
              <a:t>Every student is to pick a different PV panel and find and present the STC </a:t>
            </a:r>
            <a:r>
              <a:rPr lang="en-CA" dirty="0" err="1">
                <a:latin typeface="Arial" panose="020B0604020202020204" pitchFamily="34" charset="0"/>
                <a:cs typeface="Arial" panose="020B0604020202020204" pitchFamily="34" charset="0"/>
              </a:rPr>
              <a:t>Isc</a:t>
            </a:r>
            <a:r>
              <a:rPr lang="en-CA" dirty="0">
                <a:latin typeface="Arial" panose="020B0604020202020204" pitchFamily="34" charset="0"/>
                <a:cs typeface="Arial" panose="020B0604020202020204" pitchFamily="34" charset="0"/>
              </a:rPr>
              <a:t>.</a:t>
            </a:r>
          </a:p>
          <a:p>
            <a:endParaRPr lang="en-CA" dirty="0">
              <a:latin typeface="Arial" panose="020B0604020202020204" pitchFamily="34" charset="0"/>
              <a:cs typeface="Arial" panose="020B0604020202020204" pitchFamily="34" charset="0"/>
            </a:endParaRPr>
          </a:p>
        </p:txBody>
      </p:sp>
      <p:pic>
        <p:nvPicPr>
          <p:cNvPr id="3" name="Slide 44">
            <a:hlinkClick r:id="" action="ppaction://media"/>
            <a:extLst>
              <a:ext uri="{FF2B5EF4-FFF2-40B4-BE49-F238E27FC236}">
                <a16:creationId xmlns:a16="http://schemas.microsoft.com/office/drawing/2014/main" id="{A071EF20-E772-4045-9314-A0914E719B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867400"/>
            <a:ext cx="609600" cy="609600"/>
          </a:xfrm>
          <a:prstGeom prst="rect">
            <a:avLst/>
          </a:prstGeom>
        </p:spPr>
      </p:pic>
    </p:spTree>
    <p:extLst>
      <p:ext uri="{BB962C8B-B14F-4D97-AF65-F5344CB8AC3E}">
        <p14:creationId xmlns:p14="http://schemas.microsoft.com/office/powerpoint/2010/main" val="4072236917"/>
      </p:ext>
    </p:extLst>
  </p:cSld>
  <p:clrMapOvr>
    <a:masterClrMapping/>
  </p:clrMapOvr>
  <mc:AlternateContent xmlns:mc="http://schemas.openxmlformats.org/markup-compatibility/2006" xmlns:p14="http://schemas.microsoft.com/office/powerpoint/2010/main">
    <mc:Choice Requires="p14">
      <p:transition spd="slow" p14:dur="2000" advTm="99776"/>
    </mc:Choice>
    <mc:Fallback xmlns="">
      <p:transition spd="slow" advTm="9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Assignment Example</a:t>
            </a:r>
            <a:br>
              <a:rPr lang="en-US" sz="5300" dirty="0">
                <a:latin typeface="Arial" panose="020B0604020202020204" pitchFamily="34" charset="0"/>
                <a:cs typeface="Arial" panose="020B0604020202020204" pitchFamily="34" charset="0"/>
              </a:rPr>
            </a:br>
            <a:endParaRPr lang="en-CA" dirty="0"/>
          </a:p>
        </p:txBody>
      </p:sp>
      <p:sp>
        <p:nvSpPr>
          <p:cNvPr id="4" name="Content Placeholder 3">
            <a:extLst>
              <a:ext uri="{FF2B5EF4-FFF2-40B4-BE49-F238E27FC236}">
                <a16:creationId xmlns:a16="http://schemas.microsoft.com/office/drawing/2014/main" id="{0EE1759E-0CEB-4123-94E9-43AA9E635846}"/>
              </a:ext>
            </a:extLst>
          </p:cNvPr>
          <p:cNvSpPr>
            <a:spLocks noGrp="1"/>
          </p:cNvSpPr>
          <p:nvPr>
            <p:ph idx="1"/>
          </p:nvPr>
        </p:nvSpPr>
        <p:spPr/>
        <p:txBody>
          <a:bodyPr/>
          <a:lstStyle/>
          <a:p>
            <a:r>
              <a:rPr lang="en-CA" dirty="0">
                <a:latin typeface="Arial" panose="020B0604020202020204" pitchFamily="34" charset="0"/>
                <a:cs typeface="Arial" panose="020B0604020202020204" pitchFamily="34" charset="0"/>
              </a:rPr>
              <a:t>Slides 5 and 6 show the solar resource for the assignment.</a:t>
            </a:r>
          </a:p>
          <a:p>
            <a:r>
              <a:rPr lang="en-CA" dirty="0">
                <a:latin typeface="Arial" panose="020B0604020202020204" pitchFamily="34" charset="0"/>
                <a:cs typeface="Arial" panose="020B0604020202020204" pitchFamily="34" charset="0"/>
              </a:rPr>
              <a:t>The website to search the cities is: </a:t>
            </a:r>
            <a:r>
              <a:rPr lang="en-CA" dirty="0">
                <a:latin typeface="Arial" panose="020B0604020202020204" pitchFamily="34" charset="0"/>
                <a:cs typeface="Arial" panose="020B0604020202020204" pitchFamily="34" charset="0"/>
                <a:hlinkClick r:id="rId5"/>
              </a:rPr>
              <a:t>https://globalsolaratlas.info/map?c=11.523088,8.4375,3</a:t>
            </a:r>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Use the colour chart to indicate the amount of solar energy is present.</a:t>
            </a:r>
          </a:p>
          <a:p>
            <a:endParaRPr lang="en-CA" dirty="0">
              <a:latin typeface="Arial" panose="020B0604020202020204" pitchFamily="34" charset="0"/>
              <a:cs typeface="Arial" panose="020B0604020202020204" pitchFamily="34" charset="0"/>
            </a:endParaRPr>
          </a:p>
        </p:txBody>
      </p:sp>
      <p:pic>
        <p:nvPicPr>
          <p:cNvPr id="5" name="Slide 25A">
            <a:hlinkClick r:id="" action="ppaction://media"/>
            <a:extLst>
              <a:ext uri="{FF2B5EF4-FFF2-40B4-BE49-F238E27FC236}">
                <a16:creationId xmlns:a16="http://schemas.microsoft.com/office/drawing/2014/main" id="{F0A9A6C8-9F27-4257-9F73-F4344B18DE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5310554"/>
            <a:ext cx="609600" cy="609600"/>
          </a:xfrm>
          <a:prstGeom prst="rect">
            <a:avLst/>
          </a:prstGeom>
        </p:spPr>
      </p:pic>
    </p:spTree>
    <p:extLst>
      <p:ext uri="{BB962C8B-B14F-4D97-AF65-F5344CB8AC3E}">
        <p14:creationId xmlns:p14="http://schemas.microsoft.com/office/powerpoint/2010/main" val="24676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Assignment Example</a:t>
            </a:r>
            <a:endParaRPr lang="en-CA" dirty="0"/>
          </a:p>
        </p:txBody>
      </p:sp>
      <p:sp>
        <p:nvSpPr>
          <p:cNvPr id="4" name="Content Placeholder 3">
            <a:extLst>
              <a:ext uri="{FF2B5EF4-FFF2-40B4-BE49-F238E27FC236}">
                <a16:creationId xmlns:a16="http://schemas.microsoft.com/office/drawing/2014/main" id="{0EE1759E-0CEB-4123-94E9-43AA9E635846}"/>
              </a:ext>
            </a:extLst>
          </p:cNvPr>
          <p:cNvSpPr>
            <a:spLocks noGrp="1"/>
          </p:cNvSpPr>
          <p:nvPr>
            <p:ph idx="1"/>
          </p:nvPr>
        </p:nvSpPr>
        <p:spPr/>
        <p:txBody>
          <a:bodyPr/>
          <a:lstStyle/>
          <a:p>
            <a:r>
              <a:rPr lang="en-CA" dirty="0">
                <a:latin typeface="Arial" panose="020B0604020202020204" pitchFamily="34" charset="0"/>
                <a:cs typeface="Arial" panose="020B0604020202020204" pitchFamily="34" charset="0"/>
              </a:rPr>
              <a:t>The city of Halifax Nova Scotia Canada</a:t>
            </a: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44DC9FF-1CD7-4DF4-8921-96A11AEA7BAD}"/>
              </a:ext>
            </a:extLst>
          </p:cNvPr>
          <p:cNvPicPr>
            <a:picLocks noChangeAspect="1"/>
          </p:cNvPicPr>
          <p:nvPr/>
        </p:nvPicPr>
        <p:blipFill>
          <a:blip r:embed="rId5"/>
          <a:stretch>
            <a:fillRect/>
          </a:stretch>
        </p:blipFill>
        <p:spPr>
          <a:xfrm>
            <a:off x="2104500" y="2148840"/>
            <a:ext cx="4934999" cy="4709160"/>
          </a:xfrm>
          <a:prstGeom prst="rect">
            <a:avLst/>
          </a:prstGeom>
        </p:spPr>
      </p:pic>
      <p:pic>
        <p:nvPicPr>
          <p:cNvPr id="6" name="Slide 26A">
            <a:hlinkClick r:id="" action="ppaction://media"/>
            <a:extLst>
              <a:ext uri="{FF2B5EF4-FFF2-40B4-BE49-F238E27FC236}">
                <a16:creationId xmlns:a16="http://schemas.microsoft.com/office/drawing/2014/main" id="{B503A3F2-DCFF-4A58-B301-88022488ED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263" y="5764237"/>
            <a:ext cx="609600" cy="609600"/>
          </a:xfrm>
          <a:prstGeom prst="rect">
            <a:avLst/>
          </a:prstGeom>
        </p:spPr>
      </p:pic>
      <p:sp>
        <p:nvSpPr>
          <p:cNvPr id="7" name="TextBox 6">
            <a:extLst>
              <a:ext uri="{FF2B5EF4-FFF2-40B4-BE49-F238E27FC236}">
                <a16:creationId xmlns:a16="http://schemas.microsoft.com/office/drawing/2014/main" id="{2B7A3BE6-84C5-4F99-9293-0642B7CDF5CD}"/>
              </a:ext>
            </a:extLst>
          </p:cNvPr>
          <p:cNvSpPr txBox="1"/>
          <p:nvPr/>
        </p:nvSpPr>
        <p:spPr>
          <a:xfrm>
            <a:off x="7005636" y="6069037"/>
            <a:ext cx="2667000"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Solargis.com</a:t>
            </a:r>
          </a:p>
        </p:txBody>
      </p:sp>
    </p:spTree>
    <p:extLst>
      <p:ext uri="{BB962C8B-B14F-4D97-AF65-F5344CB8AC3E}">
        <p14:creationId xmlns:p14="http://schemas.microsoft.com/office/powerpoint/2010/main" val="12513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Assignment Example</a:t>
            </a:r>
            <a:endParaRPr lang="en-CA" dirty="0"/>
          </a:p>
        </p:txBody>
      </p:sp>
      <p:sp>
        <p:nvSpPr>
          <p:cNvPr id="4" name="Content Placeholder 3">
            <a:extLst>
              <a:ext uri="{FF2B5EF4-FFF2-40B4-BE49-F238E27FC236}">
                <a16:creationId xmlns:a16="http://schemas.microsoft.com/office/drawing/2014/main" id="{0EE1759E-0CEB-4123-94E9-43AA9E635846}"/>
              </a:ext>
            </a:extLst>
          </p:cNvPr>
          <p:cNvSpPr>
            <a:spLocks noGrp="1"/>
          </p:cNvSpPr>
          <p:nvPr>
            <p:ph idx="1"/>
          </p:nvPr>
        </p:nvSpPr>
        <p:spPr/>
        <p:txBody>
          <a:bodyPr/>
          <a:lstStyle/>
          <a:p>
            <a:r>
              <a:rPr lang="en-CA" dirty="0">
                <a:latin typeface="Arial" panose="020B0604020202020204" pitchFamily="34" charset="0"/>
                <a:cs typeface="Arial" panose="020B0604020202020204" pitchFamily="34" charset="0"/>
              </a:rPr>
              <a:t>The city of Halifax Nova Scotia Canada</a:t>
            </a: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pPr marL="137160" indent="0">
              <a:buNone/>
            </a:pPr>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The results per year is 1307.0 kWh/1kWp</a:t>
            </a:r>
          </a:p>
          <a:p>
            <a:r>
              <a:rPr lang="en-CA" dirty="0">
                <a:latin typeface="Arial" panose="020B0604020202020204" pitchFamily="34" charset="0"/>
                <a:cs typeface="Arial" panose="020B0604020202020204" pitchFamily="34" charset="0"/>
              </a:rPr>
              <a:t>Answer for assignment is 2614.0 kWh.</a:t>
            </a:r>
          </a:p>
          <a:p>
            <a:endParaRPr lang="en-CA"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059DCAD-BEBF-4958-940F-C6F3F84D9708}"/>
              </a:ext>
            </a:extLst>
          </p:cNvPr>
          <p:cNvPicPr>
            <a:picLocks noChangeAspect="1"/>
          </p:cNvPicPr>
          <p:nvPr/>
        </p:nvPicPr>
        <p:blipFill>
          <a:blip r:embed="rId5"/>
          <a:stretch>
            <a:fillRect/>
          </a:stretch>
        </p:blipFill>
        <p:spPr>
          <a:xfrm>
            <a:off x="900997" y="2286000"/>
            <a:ext cx="7116494" cy="1814513"/>
          </a:xfrm>
          <a:prstGeom prst="rect">
            <a:avLst/>
          </a:prstGeom>
        </p:spPr>
      </p:pic>
      <p:pic>
        <p:nvPicPr>
          <p:cNvPr id="7" name="Slide 27A">
            <a:hlinkClick r:id="" action="ppaction://media"/>
            <a:extLst>
              <a:ext uri="{FF2B5EF4-FFF2-40B4-BE49-F238E27FC236}">
                <a16:creationId xmlns:a16="http://schemas.microsoft.com/office/drawing/2014/main" id="{89C5C54E-3CA0-45CA-92CF-65BBD6807B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867400"/>
            <a:ext cx="609600" cy="609600"/>
          </a:xfrm>
          <a:prstGeom prst="rect">
            <a:avLst/>
          </a:prstGeom>
        </p:spPr>
      </p:pic>
      <p:sp>
        <p:nvSpPr>
          <p:cNvPr id="8" name="TextBox 7">
            <a:extLst>
              <a:ext uri="{FF2B5EF4-FFF2-40B4-BE49-F238E27FC236}">
                <a16:creationId xmlns:a16="http://schemas.microsoft.com/office/drawing/2014/main" id="{837FAD6D-4D0F-46CD-A9EC-7DE0B068C421}"/>
              </a:ext>
            </a:extLst>
          </p:cNvPr>
          <p:cNvSpPr txBox="1"/>
          <p:nvPr/>
        </p:nvSpPr>
        <p:spPr>
          <a:xfrm>
            <a:off x="6629400" y="5830669"/>
            <a:ext cx="2667000"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Solargis.com</a:t>
            </a:r>
          </a:p>
        </p:txBody>
      </p:sp>
    </p:spTree>
    <p:extLst>
      <p:ext uri="{BB962C8B-B14F-4D97-AF65-F5344CB8AC3E}">
        <p14:creationId xmlns:p14="http://schemas.microsoft.com/office/powerpoint/2010/main" val="123585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Assignment</a:t>
            </a:r>
            <a:endParaRPr lang="en-CA" dirty="0"/>
          </a:p>
        </p:txBody>
      </p:sp>
      <p:graphicFrame>
        <p:nvGraphicFramePr>
          <p:cNvPr id="6" name="Table 6">
            <a:extLst>
              <a:ext uri="{FF2B5EF4-FFF2-40B4-BE49-F238E27FC236}">
                <a16:creationId xmlns:a16="http://schemas.microsoft.com/office/drawing/2014/main" id="{2B62D7AD-1578-4259-980F-5D81134AF196}"/>
              </a:ext>
            </a:extLst>
          </p:cNvPr>
          <p:cNvGraphicFramePr>
            <a:graphicFrameLocks noGrp="1"/>
          </p:cNvGraphicFramePr>
          <p:nvPr>
            <p:ph idx="1"/>
            <p:extLst>
              <p:ext uri="{D42A27DB-BD31-4B8C-83A1-F6EECF244321}">
                <p14:modId xmlns:p14="http://schemas.microsoft.com/office/powerpoint/2010/main" val="1238006923"/>
              </p:ext>
            </p:extLst>
          </p:nvPr>
        </p:nvGraphicFramePr>
        <p:xfrm>
          <a:off x="457200" y="1295400"/>
          <a:ext cx="8229600" cy="5257798"/>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422299131"/>
                    </a:ext>
                  </a:extLst>
                </a:gridCol>
                <a:gridCol w="2057400">
                  <a:extLst>
                    <a:ext uri="{9D8B030D-6E8A-4147-A177-3AD203B41FA5}">
                      <a16:colId xmlns:a16="http://schemas.microsoft.com/office/drawing/2014/main" val="673719696"/>
                    </a:ext>
                  </a:extLst>
                </a:gridCol>
                <a:gridCol w="2057400">
                  <a:extLst>
                    <a:ext uri="{9D8B030D-6E8A-4147-A177-3AD203B41FA5}">
                      <a16:colId xmlns:a16="http://schemas.microsoft.com/office/drawing/2014/main" val="3428672289"/>
                    </a:ext>
                  </a:extLst>
                </a:gridCol>
                <a:gridCol w="2057400">
                  <a:extLst>
                    <a:ext uri="{9D8B030D-6E8A-4147-A177-3AD203B41FA5}">
                      <a16:colId xmlns:a16="http://schemas.microsoft.com/office/drawing/2014/main" val="2163935461"/>
                    </a:ext>
                  </a:extLst>
                </a:gridCol>
              </a:tblGrid>
              <a:tr h="1040004">
                <a:tc>
                  <a:txBody>
                    <a:bodyPr/>
                    <a:lstStyle/>
                    <a:p>
                      <a:r>
                        <a:rPr lang="en-CA" dirty="0"/>
                        <a:t>Student Name</a:t>
                      </a:r>
                    </a:p>
                  </a:txBody>
                  <a:tcPr/>
                </a:tc>
                <a:tc>
                  <a:txBody>
                    <a:bodyPr/>
                    <a:lstStyle/>
                    <a:p>
                      <a:r>
                        <a:rPr lang="en-CA" dirty="0"/>
                        <a:t>Country</a:t>
                      </a:r>
                    </a:p>
                  </a:txBody>
                  <a:tcPr/>
                </a:tc>
                <a:tc>
                  <a:txBody>
                    <a:bodyPr/>
                    <a:lstStyle/>
                    <a:p>
                      <a:r>
                        <a:rPr lang="en-CA" dirty="0"/>
                        <a:t>City</a:t>
                      </a:r>
                    </a:p>
                  </a:txBody>
                  <a:tcPr/>
                </a:tc>
                <a:tc>
                  <a:txBody>
                    <a:bodyPr/>
                    <a:lstStyle/>
                    <a:p>
                      <a:r>
                        <a:rPr lang="en-CA" dirty="0"/>
                        <a:t>kWh/year produced</a:t>
                      </a:r>
                    </a:p>
                  </a:txBody>
                  <a:tcPr/>
                </a:tc>
                <a:extLst>
                  <a:ext uri="{0D108BD9-81ED-4DB2-BD59-A6C34878D82A}">
                    <a16:rowId xmlns:a16="http://schemas.microsoft.com/office/drawing/2014/main" val="3269608990"/>
                  </a:ext>
                </a:extLst>
              </a:tr>
              <a:tr h="602542">
                <a:tc>
                  <a:txBody>
                    <a:bodyPr/>
                    <a:lstStyle/>
                    <a:p>
                      <a:endParaRPr lang="en-CA"/>
                    </a:p>
                  </a:txBody>
                  <a:tcPr/>
                </a:tc>
                <a:tc>
                  <a:txBody>
                    <a:bodyPr/>
                    <a:lstStyle/>
                    <a:p>
                      <a:r>
                        <a:rPr lang="en-CA" dirty="0"/>
                        <a:t>USA</a:t>
                      </a:r>
                    </a:p>
                  </a:txBody>
                  <a:tcPr/>
                </a:tc>
                <a:tc>
                  <a:txBody>
                    <a:bodyPr/>
                    <a:lstStyle/>
                    <a:p>
                      <a:r>
                        <a:rPr lang="en-CA" dirty="0"/>
                        <a:t>New York</a:t>
                      </a:r>
                    </a:p>
                  </a:txBody>
                  <a:tcPr/>
                </a:tc>
                <a:tc>
                  <a:txBody>
                    <a:bodyPr/>
                    <a:lstStyle/>
                    <a:p>
                      <a:endParaRPr lang="en-CA" dirty="0"/>
                    </a:p>
                  </a:txBody>
                  <a:tcPr/>
                </a:tc>
                <a:extLst>
                  <a:ext uri="{0D108BD9-81ED-4DB2-BD59-A6C34878D82A}">
                    <a16:rowId xmlns:a16="http://schemas.microsoft.com/office/drawing/2014/main" val="4113025949"/>
                  </a:ext>
                </a:extLst>
              </a:tr>
              <a:tr h="602542">
                <a:tc>
                  <a:txBody>
                    <a:bodyPr/>
                    <a:lstStyle/>
                    <a:p>
                      <a:endParaRPr lang="en-CA"/>
                    </a:p>
                  </a:txBody>
                  <a:tcPr/>
                </a:tc>
                <a:tc>
                  <a:txBody>
                    <a:bodyPr/>
                    <a:lstStyle/>
                    <a:p>
                      <a:r>
                        <a:rPr lang="en-CA" dirty="0"/>
                        <a:t>Germany</a:t>
                      </a:r>
                    </a:p>
                  </a:txBody>
                  <a:tcPr/>
                </a:tc>
                <a:tc>
                  <a:txBody>
                    <a:bodyPr/>
                    <a:lstStyle/>
                    <a:p>
                      <a:r>
                        <a:rPr lang="en-CA" dirty="0"/>
                        <a:t>Munich</a:t>
                      </a:r>
                    </a:p>
                  </a:txBody>
                  <a:tcPr/>
                </a:tc>
                <a:tc>
                  <a:txBody>
                    <a:bodyPr/>
                    <a:lstStyle/>
                    <a:p>
                      <a:endParaRPr lang="en-CA" dirty="0"/>
                    </a:p>
                  </a:txBody>
                  <a:tcPr/>
                </a:tc>
                <a:extLst>
                  <a:ext uri="{0D108BD9-81ED-4DB2-BD59-A6C34878D82A}">
                    <a16:rowId xmlns:a16="http://schemas.microsoft.com/office/drawing/2014/main" val="2924267755"/>
                  </a:ext>
                </a:extLst>
              </a:tr>
              <a:tr h="602542">
                <a:tc>
                  <a:txBody>
                    <a:bodyPr/>
                    <a:lstStyle/>
                    <a:p>
                      <a:endParaRPr lang="en-CA"/>
                    </a:p>
                  </a:txBody>
                  <a:tcPr/>
                </a:tc>
                <a:tc>
                  <a:txBody>
                    <a:bodyPr/>
                    <a:lstStyle/>
                    <a:p>
                      <a:r>
                        <a:rPr lang="en-CA" dirty="0"/>
                        <a:t>Mexico</a:t>
                      </a:r>
                    </a:p>
                  </a:txBody>
                  <a:tcPr/>
                </a:tc>
                <a:tc>
                  <a:txBody>
                    <a:bodyPr/>
                    <a:lstStyle/>
                    <a:p>
                      <a:r>
                        <a:rPr lang="en-CA" dirty="0"/>
                        <a:t>Mexico City</a:t>
                      </a:r>
                    </a:p>
                  </a:txBody>
                  <a:tcPr/>
                </a:tc>
                <a:tc>
                  <a:txBody>
                    <a:bodyPr/>
                    <a:lstStyle/>
                    <a:p>
                      <a:endParaRPr lang="en-CA" dirty="0"/>
                    </a:p>
                  </a:txBody>
                  <a:tcPr/>
                </a:tc>
                <a:extLst>
                  <a:ext uri="{0D108BD9-81ED-4DB2-BD59-A6C34878D82A}">
                    <a16:rowId xmlns:a16="http://schemas.microsoft.com/office/drawing/2014/main" val="2380616688"/>
                  </a:ext>
                </a:extLst>
              </a:tr>
              <a:tr h="602542">
                <a:tc>
                  <a:txBody>
                    <a:bodyPr/>
                    <a:lstStyle/>
                    <a:p>
                      <a:endParaRPr lang="en-CA"/>
                    </a:p>
                  </a:txBody>
                  <a:tcPr/>
                </a:tc>
                <a:tc>
                  <a:txBody>
                    <a:bodyPr/>
                    <a:lstStyle/>
                    <a:p>
                      <a:r>
                        <a:rPr lang="en-CA" dirty="0"/>
                        <a:t>England</a:t>
                      </a:r>
                    </a:p>
                  </a:txBody>
                  <a:tcPr/>
                </a:tc>
                <a:tc>
                  <a:txBody>
                    <a:bodyPr/>
                    <a:lstStyle/>
                    <a:p>
                      <a:r>
                        <a:rPr lang="en-CA" dirty="0"/>
                        <a:t>London</a:t>
                      </a:r>
                    </a:p>
                  </a:txBody>
                  <a:tcPr/>
                </a:tc>
                <a:tc>
                  <a:txBody>
                    <a:bodyPr/>
                    <a:lstStyle/>
                    <a:p>
                      <a:endParaRPr lang="en-CA"/>
                    </a:p>
                  </a:txBody>
                  <a:tcPr/>
                </a:tc>
                <a:extLst>
                  <a:ext uri="{0D108BD9-81ED-4DB2-BD59-A6C34878D82A}">
                    <a16:rowId xmlns:a16="http://schemas.microsoft.com/office/drawing/2014/main" val="42522762"/>
                  </a:ext>
                </a:extLst>
              </a:tr>
              <a:tr h="602542">
                <a:tc>
                  <a:txBody>
                    <a:bodyPr/>
                    <a:lstStyle/>
                    <a:p>
                      <a:endParaRPr lang="en-CA"/>
                    </a:p>
                  </a:txBody>
                  <a:tcPr/>
                </a:tc>
                <a:tc>
                  <a:txBody>
                    <a:bodyPr/>
                    <a:lstStyle/>
                    <a:p>
                      <a:r>
                        <a:rPr lang="en-CA" dirty="0"/>
                        <a:t>Japan</a:t>
                      </a:r>
                    </a:p>
                  </a:txBody>
                  <a:tcPr/>
                </a:tc>
                <a:tc>
                  <a:txBody>
                    <a:bodyPr/>
                    <a:lstStyle/>
                    <a:p>
                      <a:r>
                        <a:rPr lang="en-CA" dirty="0"/>
                        <a:t>Tokyo</a:t>
                      </a:r>
                    </a:p>
                  </a:txBody>
                  <a:tcPr/>
                </a:tc>
                <a:tc>
                  <a:txBody>
                    <a:bodyPr/>
                    <a:lstStyle/>
                    <a:p>
                      <a:endParaRPr lang="en-CA"/>
                    </a:p>
                  </a:txBody>
                  <a:tcPr/>
                </a:tc>
                <a:extLst>
                  <a:ext uri="{0D108BD9-81ED-4DB2-BD59-A6C34878D82A}">
                    <a16:rowId xmlns:a16="http://schemas.microsoft.com/office/drawing/2014/main" val="3044262874"/>
                  </a:ext>
                </a:extLst>
              </a:tr>
              <a:tr h="602542">
                <a:tc>
                  <a:txBody>
                    <a:bodyPr/>
                    <a:lstStyle/>
                    <a:p>
                      <a:endParaRPr lang="en-CA"/>
                    </a:p>
                  </a:txBody>
                  <a:tcPr/>
                </a:tc>
                <a:tc>
                  <a:txBody>
                    <a:bodyPr/>
                    <a:lstStyle/>
                    <a:p>
                      <a:r>
                        <a:rPr lang="en-CA" dirty="0"/>
                        <a:t>Canada</a:t>
                      </a:r>
                    </a:p>
                  </a:txBody>
                  <a:tcPr/>
                </a:tc>
                <a:tc>
                  <a:txBody>
                    <a:bodyPr/>
                    <a:lstStyle/>
                    <a:p>
                      <a:r>
                        <a:rPr lang="en-CA" dirty="0"/>
                        <a:t>Saskatoon</a:t>
                      </a:r>
                    </a:p>
                  </a:txBody>
                  <a:tcPr/>
                </a:tc>
                <a:tc>
                  <a:txBody>
                    <a:bodyPr/>
                    <a:lstStyle/>
                    <a:p>
                      <a:endParaRPr lang="en-CA"/>
                    </a:p>
                  </a:txBody>
                  <a:tcPr/>
                </a:tc>
                <a:extLst>
                  <a:ext uri="{0D108BD9-81ED-4DB2-BD59-A6C34878D82A}">
                    <a16:rowId xmlns:a16="http://schemas.microsoft.com/office/drawing/2014/main" val="398983122"/>
                  </a:ext>
                </a:extLst>
              </a:tr>
              <a:tr h="602542">
                <a:tc>
                  <a:txBody>
                    <a:bodyPr/>
                    <a:lstStyle/>
                    <a:p>
                      <a:endParaRPr lang="en-CA"/>
                    </a:p>
                  </a:txBody>
                  <a:tcPr/>
                </a:tc>
                <a:tc>
                  <a:txBody>
                    <a:bodyPr/>
                    <a:lstStyle/>
                    <a:p>
                      <a:r>
                        <a:rPr lang="en-CA" dirty="0"/>
                        <a:t>Australia </a:t>
                      </a:r>
                    </a:p>
                  </a:txBody>
                  <a:tcPr/>
                </a:tc>
                <a:tc>
                  <a:txBody>
                    <a:bodyPr/>
                    <a:lstStyle/>
                    <a:p>
                      <a:r>
                        <a:rPr lang="en-CA" dirty="0"/>
                        <a:t>Sydney</a:t>
                      </a:r>
                    </a:p>
                  </a:txBody>
                  <a:tcPr/>
                </a:tc>
                <a:tc>
                  <a:txBody>
                    <a:bodyPr/>
                    <a:lstStyle/>
                    <a:p>
                      <a:endParaRPr lang="en-CA" dirty="0"/>
                    </a:p>
                  </a:txBody>
                  <a:tcPr/>
                </a:tc>
                <a:extLst>
                  <a:ext uri="{0D108BD9-81ED-4DB2-BD59-A6C34878D82A}">
                    <a16:rowId xmlns:a16="http://schemas.microsoft.com/office/drawing/2014/main" val="2335008345"/>
                  </a:ext>
                </a:extLst>
              </a:tr>
            </a:tbl>
          </a:graphicData>
        </a:graphic>
      </p:graphicFrame>
      <p:graphicFrame>
        <p:nvGraphicFramePr>
          <p:cNvPr id="7" name="Object 6">
            <a:extLst>
              <a:ext uri="{FF2B5EF4-FFF2-40B4-BE49-F238E27FC236}">
                <a16:creationId xmlns:a16="http://schemas.microsoft.com/office/drawing/2014/main" id="{7D934E6F-7A4E-448F-AEC0-87A02C28B377}"/>
              </a:ext>
            </a:extLst>
          </p:cNvPr>
          <p:cNvGraphicFramePr>
            <a:graphicFrameLocks noChangeAspect="1"/>
          </p:cNvGraphicFramePr>
          <p:nvPr>
            <p:extLst>
              <p:ext uri="{D42A27DB-BD31-4B8C-83A1-F6EECF244321}">
                <p14:modId xmlns:p14="http://schemas.microsoft.com/office/powerpoint/2010/main" val="3261997328"/>
              </p:ext>
            </p:extLst>
          </p:nvPr>
        </p:nvGraphicFramePr>
        <p:xfrm>
          <a:off x="26963" y="6357935"/>
          <a:ext cx="1228725" cy="390525"/>
        </p:xfrm>
        <a:graphic>
          <a:graphicData uri="http://schemas.openxmlformats.org/presentationml/2006/ole">
            <mc:AlternateContent xmlns:mc="http://schemas.openxmlformats.org/markup-compatibility/2006">
              <mc:Choice xmlns:v="urn:schemas-microsoft-com:vml" Requires="v">
                <p:oleObj name="Worksheet" r:id="rId5" imgW="1228873" imgH="390647" progId="Excel.Sheet.12">
                  <p:embed/>
                </p:oleObj>
              </mc:Choice>
              <mc:Fallback>
                <p:oleObj name="Worksheet" r:id="rId5" imgW="1228873" imgH="390647" progId="Excel.Sheet.12">
                  <p:embed/>
                  <p:pic>
                    <p:nvPicPr>
                      <p:cNvPr id="0" name=""/>
                      <p:cNvPicPr/>
                      <p:nvPr/>
                    </p:nvPicPr>
                    <p:blipFill>
                      <a:blip r:embed="rId6"/>
                      <a:stretch>
                        <a:fillRect/>
                      </a:stretch>
                    </p:blipFill>
                    <p:spPr>
                      <a:xfrm>
                        <a:off x="26963" y="6357935"/>
                        <a:ext cx="1228725" cy="390525"/>
                      </a:xfrm>
                      <a:prstGeom prst="rect">
                        <a:avLst/>
                      </a:prstGeom>
                    </p:spPr>
                  </p:pic>
                </p:oleObj>
              </mc:Fallback>
            </mc:AlternateContent>
          </a:graphicData>
        </a:graphic>
      </p:graphicFrame>
      <p:pic>
        <p:nvPicPr>
          <p:cNvPr id="3" name="Slide 28 and 29">
            <a:hlinkClick r:id="" action="ppaction://media"/>
            <a:extLst>
              <a:ext uri="{FF2B5EF4-FFF2-40B4-BE49-F238E27FC236}">
                <a16:creationId xmlns:a16="http://schemas.microsoft.com/office/drawing/2014/main" id="{659FC61C-7746-4368-9F1B-FB6B4BF60E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063" y="6053135"/>
            <a:ext cx="609600" cy="609600"/>
          </a:xfrm>
          <a:prstGeom prst="rect">
            <a:avLst/>
          </a:prstGeom>
        </p:spPr>
      </p:pic>
    </p:spTree>
    <p:extLst>
      <p:ext uri="{BB962C8B-B14F-4D97-AF65-F5344CB8AC3E}">
        <p14:creationId xmlns:p14="http://schemas.microsoft.com/office/powerpoint/2010/main" val="247832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1010" name="Picture 2" descr="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638"/>
            <a:ext cx="7620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8" name="Rectangle 10"/>
          <p:cNvSpPr>
            <a:spLocks noGrp="1" noChangeArrowheads="1"/>
          </p:cNvSpPr>
          <p:nvPr>
            <p:ph type="title"/>
          </p:nvPr>
        </p:nvSpPr>
        <p:spPr>
          <a:xfrm>
            <a:off x="152400" y="381000"/>
            <a:ext cx="5791200" cy="1676400"/>
          </a:xfrm>
        </p:spPr>
        <p:txBody>
          <a:bodyPr/>
          <a:lstStyle/>
          <a:p>
            <a:pPr eaLnBrk="1" hangingPunct="1">
              <a:lnSpc>
                <a:spcPct val="80000"/>
              </a:lnSpc>
            </a:pPr>
            <a:r>
              <a:rPr lang="en-US" sz="6000" dirty="0"/>
              <a:t>Solar Electricity...</a:t>
            </a:r>
          </a:p>
        </p:txBody>
      </p:sp>
      <p:sp>
        <p:nvSpPr>
          <p:cNvPr id="171019" name="Text Box 11"/>
          <p:cNvSpPr txBox="1">
            <a:spLocks noChangeArrowheads="1"/>
          </p:cNvSpPr>
          <p:nvPr/>
        </p:nvSpPr>
        <p:spPr bwMode="auto">
          <a:xfrm>
            <a:off x="4114800" y="5486400"/>
            <a:ext cx="4876800"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lnSpc>
                <a:spcPct val="80000"/>
              </a:lnSpc>
              <a:spcBef>
                <a:spcPct val="50000"/>
              </a:spcBef>
            </a:pPr>
            <a:r>
              <a:rPr lang="en-US" sz="4400">
                <a:latin typeface="Arial Black" pitchFamily="34" charset="0"/>
              </a:rPr>
              <a:t>is used around the world.</a:t>
            </a:r>
          </a:p>
        </p:txBody>
      </p:sp>
      <p:pic>
        <p:nvPicPr>
          <p:cNvPr id="5" name="Picture 4" descr="A picture containing grass, outdoor, sky, cow&#10;&#10;Description automatically generated">
            <a:extLst>
              <a:ext uri="{FF2B5EF4-FFF2-40B4-BE49-F238E27FC236}">
                <a16:creationId xmlns:a16="http://schemas.microsoft.com/office/drawing/2014/main" id="{9D5F84C9-95E2-458C-8D8D-15DD98DA1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681" y="4277"/>
            <a:ext cx="2533115" cy="6838948"/>
          </a:xfrm>
          <a:prstGeom prst="rect">
            <a:avLst/>
          </a:prstGeom>
        </p:spPr>
      </p:pic>
      <p:pic>
        <p:nvPicPr>
          <p:cNvPr id="13" name="Picture 12" descr="A picture containing outdoor object, day&#10;&#10;Description automatically generated">
            <a:extLst>
              <a:ext uri="{FF2B5EF4-FFF2-40B4-BE49-F238E27FC236}">
                <a16:creationId xmlns:a16="http://schemas.microsoft.com/office/drawing/2014/main" id="{BEC3631B-D1CA-4751-8165-A1A5EE95C3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124" r="43334"/>
          <a:stretch/>
        </p:blipFill>
        <p:spPr>
          <a:xfrm rot="5400000">
            <a:off x="-286338" y="333110"/>
            <a:ext cx="3886200" cy="3313525"/>
          </a:xfrm>
          <a:prstGeom prst="rect">
            <a:avLst/>
          </a:prstGeom>
        </p:spPr>
      </p:pic>
      <p:pic>
        <p:nvPicPr>
          <p:cNvPr id="3" name="Picture 2" descr="A picture containing outdoor, water, boat, watercraft&#10;&#10;Description automatically generated">
            <a:extLst>
              <a:ext uri="{FF2B5EF4-FFF2-40B4-BE49-F238E27FC236}">
                <a16:creationId xmlns:a16="http://schemas.microsoft.com/office/drawing/2014/main" id="{84B057DA-7C78-496E-AECB-6BD6D8EE8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2" y="19052"/>
            <a:ext cx="3313525" cy="6798382"/>
          </a:xfrm>
          <a:prstGeom prst="rect">
            <a:avLst/>
          </a:prstGeom>
        </p:spPr>
      </p:pic>
      <p:pic>
        <p:nvPicPr>
          <p:cNvPr id="15" name="Picture 14" descr="A picture containing outdoor, tree, ground, trailer&#10;&#10;Description automatically generated">
            <a:extLst>
              <a:ext uri="{FF2B5EF4-FFF2-40B4-BE49-F238E27FC236}">
                <a16:creationId xmlns:a16="http://schemas.microsoft.com/office/drawing/2014/main" id="{691F8905-A565-4E37-968A-30FB43CE75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67" t="25555" b="7777"/>
          <a:stretch/>
        </p:blipFill>
        <p:spPr>
          <a:xfrm>
            <a:off x="-24764" y="3932973"/>
            <a:ext cx="3377563" cy="2895600"/>
          </a:xfrm>
          <a:prstGeom prst="rect">
            <a:avLst/>
          </a:prstGeom>
        </p:spPr>
      </p:pic>
    </p:spTree>
    <p:extLst>
      <p:ext uri="{BB962C8B-B14F-4D97-AF65-F5344CB8AC3E}">
        <p14:creationId xmlns:p14="http://schemas.microsoft.com/office/powerpoint/2010/main" val="3376013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71018"/>
                                        </p:tgtEl>
                                        <p:attrNameLst>
                                          <p:attrName>style.visibility</p:attrName>
                                        </p:attrNameLst>
                                      </p:cBhvr>
                                      <p:to>
                                        <p:strVal val="visible"/>
                                      </p:to>
                                    </p:set>
                                    <p:anim calcmode="lin" valueType="num">
                                      <p:cBhvr>
                                        <p:cTn id="7" dur="500" fill="hold"/>
                                        <p:tgtEl>
                                          <p:spTgt spid="171018"/>
                                        </p:tgtEl>
                                        <p:attrNameLst>
                                          <p:attrName>ppt_w</p:attrName>
                                        </p:attrNameLst>
                                      </p:cBhvr>
                                      <p:tavLst>
                                        <p:tav tm="0">
                                          <p:val>
                                            <p:strVal val="4/3*#ppt_w"/>
                                          </p:val>
                                        </p:tav>
                                        <p:tav tm="100000">
                                          <p:val>
                                            <p:strVal val="#ppt_w"/>
                                          </p:val>
                                        </p:tav>
                                      </p:tavLst>
                                    </p:anim>
                                    <p:anim calcmode="lin" valueType="num">
                                      <p:cBhvr>
                                        <p:cTn id="8" dur="500" fill="hold"/>
                                        <p:tgtEl>
                                          <p:spTgt spid="171018"/>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71019"/>
                                        </p:tgtEl>
                                        <p:attrNameLst>
                                          <p:attrName>style.visibility</p:attrName>
                                        </p:attrNameLst>
                                      </p:cBhvr>
                                      <p:to>
                                        <p:strVal val="visible"/>
                                      </p:to>
                                    </p:set>
                                    <p:animEffect transition="in" filter="wipe(up)">
                                      <p:cBhvr>
                                        <p:cTn id="12" dur="500"/>
                                        <p:tgtEl>
                                          <p:spTgt spid="171019"/>
                                        </p:tgtEl>
                                      </p:cBhvr>
                                    </p:animEffect>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171010"/>
                                        </p:tgtEl>
                                        <p:attrNameLst>
                                          <p:attrName>style.visibility</p:attrName>
                                        </p:attrNameLst>
                                      </p:cBhvr>
                                      <p:to>
                                        <p:strVal val="visible"/>
                                      </p:to>
                                    </p:set>
                                    <p:animEffect transition="in" filter="dissolve">
                                      <p:cBhvr>
                                        <p:cTn id="16" dur="500"/>
                                        <p:tgtEl>
                                          <p:spTgt spid="17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8" grpId="0" autoUpdateAnimBg="0"/>
      <p:bldP spid="171019"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Assignment</a:t>
            </a:r>
            <a:endParaRPr lang="en-CA" dirty="0"/>
          </a:p>
        </p:txBody>
      </p:sp>
      <p:graphicFrame>
        <p:nvGraphicFramePr>
          <p:cNvPr id="6" name="Table 6">
            <a:extLst>
              <a:ext uri="{FF2B5EF4-FFF2-40B4-BE49-F238E27FC236}">
                <a16:creationId xmlns:a16="http://schemas.microsoft.com/office/drawing/2014/main" id="{2B62D7AD-1578-4259-980F-5D81134AF196}"/>
              </a:ext>
            </a:extLst>
          </p:cNvPr>
          <p:cNvGraphicFramePr>
            <a:graphicFrameLocks noGrp="1"/>
          </p:cNvGraphicFramePr>
          <p:nvPr>
            <p:ph idx="1"/>
            <p:extLst>
              <p:ext uri="{D42A27DB-BD31-4B8C-83A1-F6EECF244321}">
                <p14:modId xmlns:p14="http://schemas.microsoft.com/office/powerpoint/2010/main" val="1229794540"/>
              </p:ext>
            </p:extLst>
          </p:nvPr>
        </p:nvGraphicFramePr>
        <p:xfrm>
          <a:off x="457200" y="1295400"/>
          <a:ext cx="8229600" cy="5257798"/>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422299131"/>
                    </a:ext>
                  </a:extLst>
                </a:gridCol>
                <a:gridCol w="2057400">
                  <a:extLst>
                    <a:ext uri="{9D8B030D-6E8A-4147-A177-3AD203B41FA5}">
                      <a16:colId xmlns:a16="http://schemas.microsoft.com/office/drawing/2014/main" val="673719696"/>
                    </a:ext>
                  </a:extLst>
                </a:gridCol>
                <a:gridCol w="2057400">
                  <a:extLst>
                    <a:ext uri="{9D8B030D-6E8A-4147-A177-3AD203B41FA5}">
                      <a16:colId xmlns:a16="http://schemas.microsoft.com/office/drawing/2014/main" val="3428672289"/>
                    </a:ext>
                  </a:extLst>
                </a:gridCol>
                <a:gridCol w="2057400">
                  <a:extLst>
                    <a:ext uri="{9D8B030D-6E8A-4147-A177-3AD203B41FA5}">
                      <a16:colId xmlns:a16="http://schemas.microsoft.com/office/drawing/2014/main" val="2163935461"/>
                    </a:ext>
                  </a:extLst>
                </a:gridCol>
              </a:tblGrid>
              <a:tr h="1040004">
                <a:tc>
                  <a:txBody>
                    <a:bodyPr/>
                    <a:lstStyle/>
                    <a:p>
                      <a:r>
                        <a:rPr lang="en-CA" dirty="0"/>
                        <a:t>Student Name</a:t>
                      </a:r>
                    </a:p>
                  </a:txBody>
                  <a:tcPr/>
                </a:tc>
                <a:tc>
                  <a:txBody>
                    <a:bodyPr/>
                    <a:lstStyle/>
                    <a:p>
                      <a:r>
                        <a:rPr lang="en-CA" dirty="0"/>
                        <a:t>Country</a:t>
                      </a:r>
                    </a:p>
                  </a:txBody>
                  <a:tcPr/>
                </a:tc>
                <a:tc>
                  <a:txBody>
                    <a:bodyPr/>
                    <a:lstStyle/>
                    <a:p>
                      <a:r>
                        <a:rPr lang="en-CA" dirty="0"/>
                        <a:t>City</a:t>
                      </a:r>
                    </a:p>
                  </a:txBody>
                  <a:tcPr/>
                </a:tc>
                <a:tc>
                  <a:txBody>
                    <a:bodyPr/>
                    <a:lstStyle/>
                    <a:p>
                      <a:r>
                        <a:rPr lang="en-CA" dirty="0"/>
                        <a:t>kWh/year produced</a:t>
                      </a:r>
                    </a:p>
                  </a:txBody>
                  <a:tcPr/>
                </a:tc>
                <a:extLst>
                  <a:ext uri="{0D108BD9-81ED-4DB2-BD59-A6C34878D82A}">
                    <a16:rowId xmlns:a16="http://schemas.microsoft.com/office/drawing/2014/main" val="3269608990"/>
                  </a:ext>
                </a:extLst>
              </a:tr>
              <a:tr h="602542">
                <a:tc>
                  <a:txBody>
                    <a:bodyPr/>
                    <a:lstStyle/>
                    <a:p>
                      <a:endParaRPr lang="en-CA"/>
                    </a:p>
                  </a:txBody>
                  <a:tcPr/>
                </a:tc>
                <a:tc>
                  <a:txBody>
                    <a:bodyPr/>
                    <a:lstStyle/>
                    <a:p>
                      <a:r>
                        <a:rPr lang="en-CA" dirty="0"/>
                        <a:t>Spain</a:t>
                      </a:r>
                    </a:p>
                  </a:txBody>
                  <a:tcPr/>
                </a:tc>
                <a:tc>
                  <a:txBody>
                    <a:bodyPr/>
                    <a:lstStyle/>
                    <a:p>
                      <a:r>
                        <a:rPr lang="en-CA" dirty="0"/>
                        <a:t>Madrid</a:t>
                      </a:r>
                    </a:p>
                  </a:txBody>
                  <a:tcPr/>
                </a:tc>
                <a:tc>
                  <a:txBody>
                    <a:bodyPr/>
                    <a:lstStyle/>
                    <a:p>
                      <a:endParaRPr lang="en-CA"/>
                    </a:p>
                  </a:txBody>
                  <a:tcPr/>
                </a:tc>
                <a:extLst>
                  <a:ext uri="{0D108BD9-81ED-4DB2-BD59-A6C34878D82A}">
                    <a16:rowId xmlns:a16="http://schemas.microsoft.com/office/drawing/2014/main" val="4113025949"/>
                  </a:ext>
                </a:extLst>
              </a:tr>
              <a:tr h="602542">
                <a:tc>
                  <a:txBody>
                    <a:bodyPr/>
                    <a:lstStyle/>
                    <a:p>
                      <a:endParaRPr lang="en-CA"/>
                    </a:p>
                  </a:txBody>
                  <a:tcPr/>
                </a:tc>
                <a:tc>
                  <a:txBody>
                    <a:bodyPr/>
                    <a:lstStyle/>
                    <a:p>
                      <a:r>
                        <a:rPr lang="en-CA" dirty="0"/>
                        <a:t>Italy</a:t>
                      </a:r>
                    </a:p>
                  </a:txBody>
                  <a:tcPr/>
                </a:tc>
                <a:tc>
                  <a:txBody>
                    <a:bodyPr/>
                    <a:lstStyle/>
                    <a:p>
                      <a:r>
                        <a:rPr lang="en-CA" dirty="0"/>
                        <a:t>Rome</a:t>
                      </a:r>
                    </a:p>
                  </a:txBody>
                  <a:tcPr/>
                </a:tc>
                <a:tc>
                  <a:txBody>
                    <a:bodyPr/>
                    <a:lstStyle/>
                    <a:p>
                      <a:endParaRPr lang="en-CA"/>
                    </a:p>
                  </a:txBody>
                  <a:tcPr/>
                </a:tc>
                <a:extLst>
                  <a:ext uri="{0D108BD9-81ED-4DB2-BD59-A6C34878D82A}">
                    <a16:rowId xmlns:a16="http://schemas.microsoft.com/office/drawing/2014/main" val="2924267755"/>
                  </a:ext>
                </a:extLst>
              </a:tr>
              <a:tr h="602542">
                <a:tc>
                  <a:txBody>
                    <a:bodyPr/>
                    <a:lstStyle/>
                    <a:p>
                      <a:endParaRPr lang="en-CA"/>
                    </a:p>
                  </a:txBody>
                  <a:tcPr/>
                </a:tc>
                <a:tc>
                  <a:txBody>
                    <a:bodyPr/>
                    <a:lstStyle/>
                    <a:p>
                      <a:r>
                        <a:rPr lang="en-CA" dirty="0"/>
                        <a:t>Russia</a:t>
                      </a:r>
                    </a:p>
                  </a:txBody>
                  <a:tcPr/>
                </a:tc>
                <a:tc>
                  <a:txBody>
                    <a:bodyPr/>
                    <a:lstStyle/>
                    <a:p>
                      <a:r>
                        <a:rPr lang="en-CA" dirty="0"/>
                        <a:t>Moscow</a:t>
                      </a:r>
                    </a:p>
                  </a:txBody>
                  <a:tcPr/>
                </a:tc>
                <a:tc>
                  <a:txBody>
                    <a:bodyPr/>
                    <a:lstStyle/>
                    <a:p>
                      <a:endParaRPr lang="en-CA"/>
                    </a:p>
                  </a:txBody>
                  <a:tcPr/>
                </a:tc>
                <a:extLst>
                  <a:ext uri="{0D108BD9-81ED-4DB2-BD59-A6C34878D82A}">
                    <a16:rowId xmlns:a16="http://schemas.microsoft.com/office/drawing/2014/main" val="2380616688"/>
                  </a:ext>
                </a:extLst>
              </a:tr>
              <a:tr h="602542">
                <a:tc>
                  <a:txBody>
                    <a:bodyPr/>
                    <a:lstStyle/>
                    <a:p>
                      <a:endParaRPr lang="en-CA"/>
                    </a:p>
                  </a:txBody>
                  <a:tcPr/>
                </a:tc>
                <a:tc>
                  <a:txBody>
                    <a:bodyPr/>
                    <a:lstStyle/>
                    <a:p>
                      <a:r>
                        <a:rPr lang="en-CA" dirty="0"/>
                        <a:t>Poland</a:t>
                      </a:r>
                    </a:p>
                  </a:txBody>
                  <a:tcPr/>
                </a:tc>
                <a:tc>
                  <a:txBody>
                    <a:bodyPr/>
                    <a:lstStyle/>
                    <a:p>
                      <a:r>
                        <a:rPr lang="en-CA" dirty="0"/>
                        <a:t>Warsaw</a:t>
                      </a:r>
                    </a:p>
                  </a:txBody>
                  <a:tcPr/>
                </a:tc>
                <a:tc>
                  <a:txBody>
                    <a:bodyPr/>
                    <a:lstStyle/>
                    <a:p>
                      <a:endParaRPr lang="en-CA"/>
                    </a:p>
                  </a:txBody>
                  <a:tcPr/>
                </a:tc>
                <a:extLst>
                  <a:ext uri="{0D108BD9-81ED-4DB2-BD59-A6C34878D82A}">
                    <a16:rowId xmlns:a16="http://schemas.microsoft.com/office/drawing/2014/main" val="42522762"/>
                  </a:ext>
                </a:extLst>
              </a:tr>
              <a:tr h="602542">
                <a:tc>
                  <a:txBody>
                    <a:bodyPr/>
                    <a:lstStyle/>
                    <a:p>
                      <a:endParaRPr lang="en-CA"/>
                    </a:p>
                  </a:txBody>
                  <a:tcPr/>
                </a:tc>
                <a:tc>
                  <a:txBody>
                    <a:bodyPr/>
                    <a:lstStyle/>
                    <a:p>
                      <a:r>
                        <a:rPr lang="en-CA" dirty="0"/>
                        <a:t>Kenya</a:t>
                      </a:r>
                    </a:p>
                  </a:txBody>
                  <a:tcPr/>
                </a:tc>
                <a:tc>
                  <a:txBody>
                    <a:bodyPr/>
                    <a:lstStyle/>
                    <a:p>
                      <a:r>
                        <a:rPr lang="en-CA" dirty="0"/>
                        <a:t>Nairobi </a:t>
                      </a:r>
                    </a:p>
                  </a:txBody>
                  <a:tcPr/>
                </a:tc>
                <a:tc>
                  <a:txBody>
                    <a:bodyPr/>
                    <a:lstStyle/>
                    <a:p>
                      <a:endParaRPr lang="en-CA"/>
                    </a:p>
                  </a:txBody>
                  <a:tcPr/>
                </a:tc>
                <a:extLst>
                  <a:ext uri="{0D108BD9-81ED-4DB2-BD59-A6C34878D82A}">
                    <a16:rowId xmlns:a16="http://schemas.microsoft.com/office/drawing/2014/main" val="3044262874"/>
                  </a:ext>
                </a:extLst>
              </a:tr>
              <a:tr h="602542">
                <a:tc>
                  <a:txBody>
                    <a:bodyPr/>
                    <a:lstStyle/>
                    <a:p>
                      <a:endParaRPr lang="en-CA"/>
                    </a:p>
                  </a:txBody>
                  <a:tcPr/>
                </a:tc>
                <a:tc>
                  <a:txBody>
                    <a:bodyPr/>
                    <a:lstStyle/>
                    <a:p>
                      <a:r>
                        <a:rPr lang="en-CA" dirty="0"/>
                        <a:t>Jamaica </a:t>
                      </a:r>
                    </a:p>
                  </a:txBody>
                  <a:tcPr/>
                </a:tc>
                <a:tc>
                  <a:txBody>
                    <a:bodyPr/>
                    <a:lstStyle/>
                    <a:p>
                      <a:r>
                        <a:rPr lang="en-CA" dirty="0"/>
                        <a:t>Kingston</a:t>
                      </a:r>
                    </a:p>
                  </a:txBody>
                  <a:tcPr/>
                </a:tc>
                <a:tc>
                  <a:txBody>
                    <a:bodyPr/>
                    <a:lstStyle/>
                    <a:p>
                      <a:endParaRPr lang="en-CA"/>
                    </a:p>
                  </a:txBody>
                  <a:tcPr/>
                </a:tc>
                <a:extLst>
                  <a:ext uri="{0D108BD9-81ED-4DB2-BD59-A6C34878D82A}">
                    <a16:rowId xmlns:a16="http://schemas.microsoft.com/office/drawing/2014/main" val="398983122"/>
                  </a:ext>
                </a:extLst>
              </a:tr>
              <a:tr h="602542">
                <a:tc>
                  <a:txBody>
                    <a:bodyPr/>
                    <a:lstStyle/>
                    <a:p>
                      <a:endParaRPr lang="en-CA"/>
                    </a:p>
                  </a:txBody>
                  <a:tcPr/>
                </a:tc>
                <a:tc>
                  <a:txBody>
                    <a:bodyPr/>
                    <a:lstStyle/>
                    <a:p>
                      <a:r>
                        <a:rPr lang="en-CA" dirty="0"/>
                        <a:t>Netherlands</a:t>
                      </a:r>
                    </a:p>
                  </a:txBody>
                  <a:tcPr/>
                </a:tc>
                <a:tc>
                  <a:txBody>
                    <a:bodyPr/>
                    <a:lstStyle/>
                    <a:p>
                      <a:r>
                        <a:rPr lang="en-CA" dirty="0"/>
                        <a:t>Amsterdam</a:t>
                      </a:r>
                    </a:p>
                  </a:txBody>
                  <a:tcPr/>
                </a:tc>
                <a:tc>
                  <a:txBody>
                    <a:bodyPr/>
                    <a:lstStyle/>
                    <a:p>
                      <a:endParaRPr lang="en-CA" dirty="0"/>
                    </a:p>
                  </a:txBody>
                  <a:tcPr/>
                </a:tc>
                <a:extLst>
                  <a:ext uri="{0D108BD9-81ED-4DB2-BD59-A6C34878D82A}">
                    <a16:rowId xmlns:a16="http://schemas.microsoft.com/office/drawing/2014/main" val="2335008345"/>
                  </a:ext>
                </a:extLst>
              </a:tr>
            </a:tbl>
          </a:graphicData>
        </a:graphic>
      </p:graphicFrame>
      <p:graphicFrame>
        <p:nvGraphicFramePr>
          <p:cNvPr id="7" name="Object 6">
            <a:extLst>
              <a:ext uri="{FF2B5EF4-FFF2-40B4-BE49-F238E27FC236}">
                <a16:creationId xmlns:a16="http://schemas.microsoft.com/office/drawing/2014/main" id="{7D934E6F-7A4E-448F-AEC0-87A02C28B377}"/>
              </a:ext>
            </a:extLst>
          </p:cNvPr>
          <p:cNvGraphicFramePr>
            <a:graphicFrameLocks noChangeAspect="1"/>
          </p:cNvGraphicFramePr>
          <p:nvPr/>
        </p:nvGraphicFramePr>
        <p:xfrm>
          <a:off x="26963" y="6357935"/>
          <a:ext cx="1228725" cy="390525"/>
        </p:xfrm>
        <a:graphic>
          <a:graphicData uri="http://schemas.openxmlformats.org/presentationml/2006/ole">
            <mc:AlternateContent xmlns:mc="http://schemas.openxmlformats.org/markup-compatibility/2006">
              <mc:Choice xmlns:v="urn:schemas-microsoft-com:vml" Requires="v">
                <p:oleObj name="Worksheet" r:id="rId3" imgW="1228873" imgH="390647" progId="Excel.Sheet.12">
                  <p:embed/>
                </p:oleObj>
              </mc:Choice>
              <mc:Fallback>
                <p:oleObj name="Worksheet" r:id="rId3" imgW="1228873" imgH="390647" progId="Excel.Sheet.12">
                  <p:embed/>
                  <p:pic>
                    <p:nvPicPr>
                      <p:cNvPr id="7" name="Object 6">
                        <a:extLst>
                          <a:ext uri="{FF2B5EF4-FFF2-40B4-BE49-F238E27FC236}">
                            <a16:creationId xmlns:a16="http://schemas.microsoft.com/office/drawing/2014/main" id="{7D934E6F-7A4E-448F-AEC0-87A02C28B377}"/>
                          </a:ext>
                        </a:extLst>
                      </p:cNvPr>
                      <p:cNvPicPr/>
                      <p:nvPr/>
                    </p:nvPicPr>
                    <p:blipFill>
                      <a:blip r:embed="rId4"/>
                      <a:stretch>
                        <a:fillRect/>
                      </a:stretch>
                    </p:blipFill>
                    <p:spPr>
                      <a:xfrm>
                        <a:off x="26963" y="6357935"/>
                        <a:ext cx="1228725" cy="390525"/>
                      </a:xfrm>
                      <a:prstGeom prst="rect">
                        <a:avLst/>
                      </a:prstGeom>
                    </p:spPr>
                  </p:pic>
                </p:oleObj>
              </mc:Fallback>
            </mc:AlternateContent>
          </a:graphicData>
        </a:graphic>
      </p:graphicFrame>
    </p:spTree>
    <p:extLst>
      <p:ext uri="{BB962C8B-B14F-4D97-AF65-F5344CB8AC3E}">
        <p14:creationId xmlns:p14="http://schemas.microsoft.com/office/powerpoint/2010/main" val="4012049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9" y="-103334"/>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Assignment Example</a:t>
            </a:r>
            <a:endParaRPr lang="en-CA" dirty="0"/>
          </a:p>
        </p:txBody>
      </p:sp>
      <p:graphicFrame>
        <p:nvGraphicFramePr>
          <p:cNvPr id="7" name="Object 6">
            <a:extLst>
              <a:ext uri="{FF2B5EF4-FFF2-40B4-BE49-F238E27FC236}">
                <a16:creationId xmlns:a16="http://schemas.microsoft.com/office/drawing/2014/main" id="{7D934E6F-7A4E-448F-AEC0-87A02C28B377}"/>
              </a:ext>
            </a:extLst>
          </p:cNvPr>
          <p:cNvGraphicFramePr>
            <a:graphicFrameLocks noChangeAspect="1"/>
          </p:cNvGraphicFramePr>
          <p:nvPr/>
        </p:nvGraphicFramePr>
        <p:xfrm>
          <a:off x="26963" y="6357935"/>
          <a:ext cx="1228725" cy="390525"/>
        </p:xfrm>
        <a:graphic>
          <a:graphicData uri="http://schemas.openxmlformats.org/presentationml/2006/ole">
            <mc:AlternateContent xmlns:mc="http://schemas.openxmlformats.org/markup-compatibility/2006">
              <mc:Choice xmlns:v="urn:schemas-microsoft-com:vml" Requires="v">
                <p:oleObj name="Worksheet" r:id="rId5" imgW="1228873" imgH="390647" progId="Excel.Sheet.12">
                  <p:embed/>
                </p:oleObj>
              </mc:Choice>
              <mc:Fallback>
                <p:oleObj name="Worksheet" r:id="rId5" imgW="1228873" imgH="390647" progId="Excel.Sheet.12">
                  <p:embed/>
                  <p:pic>
                    <p:nvPicPr>
                      <p:cNvPr id="7" name="Object 6">
                        <a:extLst>
                          <a:ext uri="{FF2B5EF4-FFF2-40B4-BE49-F238E27FC236}">
                            <a16:creationId xmlns:a16="http://schemas.microsoft.com/office/drawing/2014/main" id="{7D934E6F-7A4E-448F-AEC0-87A02C28B377}"/>
                          </a:ext>
                        </a:extLst>
                      </p:cNvPr>
                      <p:cNvPicPr/>
                      <p:nvPr/>
                    </p:nvPicPr>
                    <p:blipFill>
                      <a:blip r:embed="rId6"/>
                      <a:stretch>
                        <a:fillRect/>
                      </a:stretch>
                    </p:blipFill>
                    <p:spPr>
                      <a:xfrm>
                        <a:off x="26963" y="6357935"/>
                        <a:ext cx="1228725" cy="390525"/>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B330AD69-D68D-4C11-98C3-28497CA6542F}"/>
              </a:ext>
            </a:extLst>
          </p:cNvPr>
          <p:cNvSpPr>
            <a:spLocks noGrp="1"/>
          </p:cNvSpPr>
          <p:nvPr>
            <p:ph idx="1"/>
          </p:nvPr>
        </p:nvSpPr>
        <p:spPr>
          <a:xfrm>
            <a:off x="-5789" y="1074420"/>
            <a:ext cx="8229600" cy="4709160"/>
          </a:xfrm>
        </p:spPr>
        <p:txBody>
          <a:bodyPr/>
          <a:lstStyle/>
          <a:p>
            <a:r>
              <a:rPr lang="en-CA" dirty="0"/>
              <a:t>PV Panel Data from Manufacturer.</a:t>
            </a:r>
          </a:p>
          <a:p>
            <a:r>
              <a:rPr lang="en-CA" dirty="0"/>
              <a:t>Note the STC Isc is 10.04A</a:t>
            </a:r>
          </a:p>
        </p:txBody>
      </p:sp>
      <p:pic>
        <p:nvPicPr>
          <p:cNvPr id="8" name="Picture 7">
            <a:extLst>
              <a:ext uri="{FF2B5EF4-FFF2-40B4-BE49-F238E27FC236}">
                <a16:creationId xmlns:a16="http://schemas.microsoft.com/office/drawing/2014/main" id="{7F7553EC-E4E9-45E1-94A0-9B563DB5D510}"/>
              </a:ext>
            </a:extLst>
          </p:cNvPr>
          <p:cNvPicPr>
            <a:picLocks noChangeAspect="1"/>
          </p:cNvPicPr>
          <p:nvPr/>
        </p:nvPicPr>
        <p:blipFill>
          <a:blip r:embed="rId7"/>
          <a:stretch>
            <a:fillRect/>
          </a:stretch>
        </p:blipFill>
        <p:spPr>
          <a:xfrm>
            <a:off x="628430" y="2167084"/>
            <a:ext cx="7477125" cy="4467225"/>
          </a:xfrm>
          <a:prstGeom prst="rect">
            <a:avLst/>
          </a:prstGeom>
        </p:spPr>
      </p:pic>
      <p:pic>
        <p:nvPicPr>
          <p:cNvPr id="9" name="Slide 30">
            <a:hlinkClick r:id="" action="ppaction://media"/>
            <a:extLst>
              <a:ext uri="{FF2B5EF4-FFF2-40B4-BE49-F238E27FC236}">
                <a16:creationId xmlns:a16="http://schemas.microsoft.com/office/drawing/2014/main" id="{657F1317-71FE-4643-99EB-C6353ACA2C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830" y="5634184"/>
            <a:ext cx="609600" cy="609600"/>
          </a:xfrm>
          <a:prstGeom prst="rect">
            <a:avLst/>
          </a:prstGeom>
        </p:spPr>
      </p:pic>
      <p:sp>
        <p:nvSpPr>
          <p:cNvPr id="10" name="TextBox 9">
            <a:extLst>
              <a:ext uri="{FF2B5EF4-FFF2-40B4-BE49-F238E27FC236}">
                <a16:creationId xmlns:a16="http://schemas.microsoft.com/office/drawing/2014/main" id="{4BFDA9C0-C0C8-4492-A003-86FCE6FB97A4}"/>
              </a:ext>
            </a:extLst>
          </p:cNvPr>
          <p:cNvSpPr txBox="1"/>
          <p:nvPr/>
        </p:nvSpPr>
        <p:spPr>
          <a:xfrm>
            <a:off x="6772055" y="1320214"/>
            <a:ext cx="2667000"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Picture courtesy HESPV.ca</a:t>
            </a:r>
          </a:p>
        </p:txBody>
      </p:sp>
    </p:spTree>
    <p:extLst>
      <p:ext uri="{BB962C8B-B14F-4D97-AF65-F5344CB8AC3E}">
        <p14:creationId xmlns:p14="http://schemas.microsoft.com/office/powerpoint/2010/main" val="11102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Assignment</a:t>
            </a:r>
            <a:endParaRPr lang="en-CA" dirty="0"/>
          </a:p>
        </p:txBody>
      </p:sp>
      <p:graphicFrame>
        <p:nvGraphicFramePr>
          <p:cNvPr id="6" name="Table 6">
            <a:extLst>
              <a:ext uri="{FF2B5EF4-FFF2-40B4-BE49-F238E27FC236}">
                <a16:creationId xmlns:a16="http://schemas.microsoft.com/office/drawing/2014/main" id="{2B62D7AD-1578-4259-980F-5D81134AF196}"/>
              </a:ext>
            </a:extLst>
          </p:cNvPr>
          <p:cNvGraphicFramePr>
            <a:graphicFrameLocks noGrp="1"/>
          </p:cNvGraphicFramePr>
          <p:nvPr>
            <p:ph idx="1"/>
            <p:extLst>
              <p:ext uri="{D42A27DB-BD31-4B8C-83A1-F6EECF244321}">
                <p14:modId xmlns:p14="http://schemas.microsoft.com/office/powerpoint/2010/main" val="3691171931"/>
              </p:ext>
            </p:extLst>
          </p:nvPr>
        </p:nvGraphicFramePr>
        <p:xfrm>
          <a:off x="457200" y="1295400"/>
          <a:ext cx="8229600" cy="5257798"/>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422299131"/>
                    </a:ext>
                  </a:extLst>
                </a:gridCol>
                <a:gridCol w="2057400">
                  <a:extLst>
                    <a:ext uri="{9D8B030D-6E8A-4147-A177-3AD203B41FA5}">
                      <a16:colId xmlns:a16="http://schemas.microsoft.com/office/drawing/2014/main" val="673719696"/>
                    </a:ext>
                  </a:extLst>
                </a:gridCol>
                <a:gridCol w="2057400">
                  <a:extLst>
                    <a:ext uri="{9D8B030D-6E8A-4147-A177-3AD203B41FA5}">
                      <a16:colId xmlns:a16="http://schemas.microsoft.com/office/drawing/2014/main" val="3428672289"/>
                    </a:ext>
                  </a:extLst>
                </a:gridCol>
                <a:gridCol w="2057400">
                  <a:extLst>
                    <a:ext uri="{9D8B030D-6E8A-4147-A177-3AD203B41FA5}">
                      <a16:colId xmlns:a16="http://schemas.microsoft.com/office/drawing/2014/main" val="2163935461"/>
                    </a:ext>
                  </a:extLst>
                </a:gridCol>
              </a:tblGrid>
              <a:tr h="1040004">
                <a:tc>
                  <a:txBody>
                    <a:bodyPr/>
                    <a:lstStyle/>
                    <a:p>
                      <a:r>
                        <a:rPr lang="en-CA" dirty="0"/>
                        <a:t>Student Name</a:t>
                      </a:r>
                    </a:p>
                  </a:txBody>
                  <a:tcPr/>
                </a:tc>
                <a:tc>
                  <a:txBody>
                    <a:bodyPr/>
                    <a:lstStyle/>
                    <a:p>
                      <a:r>
                        <a:rPr lang="en-CA" dirty="0"/>
                        <a:t>Country</a:t>
                      </a:r>
                    </a:p>
                  </a:txBody>
                  <a:tcPr/>
                </a:tc>
                <a:tc>
                  <a:txBody>
                    <a:bodyPr/>
                    <a:lstStyle/>
                    <a:p>
                      <a:r>
                        <a:rPr lang="en-CA" dirty="0"/>
                        <a:t>City</a:t>
                      </a:r>
                    </a:p>
                  </a:txBody>
                  <a:tcPr/>
                </a:tc>
                <a:tc>
                  <a:txBody>
                    <a:bodyPr/>
                    <a:lstStyle/>
                    <a:p>
                      <a:r>
                        <a:rPr lang="en-CA" dirty="0"/>
                        <a:t>kWh/year produced</a:t>
                      </a:r>
                    </a:p>
                  </a:txBody>
                  <a:tcPr/>
                </a:tc>
                <a:extLst>
                  <a:ext uri="{0D108BD9-81ED-4DB2-BD59-A6C34878D82A}">
                    <a16:rowId xmlns:a16="http://schemas.microsoft.com/office/drawing/2014/main" val="3269608990"/>
                  </a:ext>
                </a:extLst>
              </a:tr>
              <a:tr h="602542">
                <a:tc>
                  <a:txBody>
                    <a:bodyPr/>
                    <a:lstStyle/>
                    <a:p>
                      <a:endParaRPr lang="en-CA"/>
                    </a:p>
                  </a:txBody>
                  <a:tcPr/>
                </a:tc>
                <a:tc>
                  <a:txBody>
                    <a:bodyPr/>
                    <a:lstStyle/>
                    <a:p>
                      <a:r>
                        <a:rPr lang="en-CA" dirty="0"/>
                        <a:t>USA</a:t>
                      </a:r>
                    </a:p>
                  </a:txBody>
                  <a:tcPr/>
                </a:tc>
                <a:tc>
                  <a:txBody>
                    <a:bodyPr/>
                    <a:lstStyle/>
                    <a:p>
                      <a:r>
                        <a:rPr lang="en-CA" dirty="0"/>
                        <a:t>New York</a:t>
                      </a:r>
                    </a:p>
                  </a:txBody>
                  <a:tcPr/>
                </a:tc>
                <a:tc>
                  <a:txBody>
                    <a:bodyPr/>
                    <a:lstStyle/>
                    <a:p>
                      <a:r>
                        <a:rPr lang="en-CA" dirty="0"/>
                        <a:t>2844.6</a:t>
                      </a:r>
                    </a:p>
                  </a:txBody>
                  <a:tcPr/>
                </a:tc>
                <a:extLst>
                  <a:ext uri="{0D108BD9-81ED-4DB2-BD59-A6C34878D82A}">
                    <a16:rowId xmlns:a16="http://schemas.microsoft.com/office/drawing/2014/main" val="4113025949"/>
                  </a:ext>
                </a:extLst>
              </a:tr>
              <a:tr h="602542">
                <a:tc>
                  <a:txBody>
                    <a:bodyPr/>
                    <a:lstStyle/>
                    <a:p>
                      <a:endParaRPr lang="en-CA"/>
                    </a:p>
                  </a:txBody>
                  <a:tcPr/>
                </a:tc>
                <a:tc>
                  <a:txBody>
                    <a:bodyPr/>
                    <a:lstStyle/>
                    <a:p>
                      <a:r>
                        <a:rPr lang="en-CA" dirty="0"/>
                        <a:t>Germany</a:t>
                      </a:r>
                    </a:p>
                  </a:txBody>
                  <a:tcPr/>
                </a:tc>
                <a:tc>
                  <a:txBody>
                    <a:bodyPr/>
                    <a:lstStyle/>
                    <a:p>
                      <a:r>
                        <a:rPr lang="en-CA" dirty="0"/>
                        <a:t>Munich</a:t>
                      </a:r>
                    </a:p>
                  </a:txBody>
                  <a:tcPr/>
                </a:tc>
                <a:tc>
                  <a:txBody>
                    <a:bodyPr/>
                    <a:lstStyle/>
                    <a:p>
                      <a:r>
                        <a:rPr lang="en-CA" dirty="0"/>
                        <a:t>2226.4</a:t>
                      </a:r>
                    </a:p>
                  </a:txBody>
                  <a:tcPr/>
                </a:tc>
                <a:extLst>
                  <a:ext uri="{0D108BD9-81ED-4DB2-BD59-A6C34878D82A}">
                    <a16:rowId xmlns:a16="http://schemas.microsoft.com/office/drawing/2014/main" val="2924267755"/>
                  </a:ext>
                </a:extLst>
              </a:tr>
              <a:tr h="602542">
                <a:tc>
                  <a:txBody>
                    <a:bodyPr/>
                    <a:lstStyle/>
                    <a:p>
                      <a:endParaRPr lang="en-CA"/>
                    </a:p>
                  </a:txBody>
                  <a:tcPr/>
                </a:tc>
                <a:tc>
                  <a:txBody>
                    <a:bodyPr/>
                    <a:lstStyle/>
                    <a:p>
                      <a:r>
                        <a:rPr lang="en-CA" dirty="0"/>
                        <a:t>Mexico</a:t>
                      </a:r>
                    </a:p>
                  </a:txBody>
                  <a:tcPr/>
                </a:tc>
                <a:tc>
                  <a:txBody>
                    <a:bodyPr/>
                    <a:lstStyle/>
                    <a:p>
                      <a:r>
                        <a:rPr lang="en-CA" dirty="0"/>
                        <a:t>Mexico City</a:t>
                      </a:r>
                    </a:p>
                  </a:txBody>
                  <a:tcPr/>
                </a:tc>
                <a:tc>
                  <a:txBody>
                    <a:bodyPr/>
                    <a:lstStyle/>
                    <a:p>
                      <a:r>
                        <a:rPr lang="en-CA" dirty="0"/>
                        <a:t>3647.8</a:t>
                      </a:r>
                    </a:p>
                  </a:txBody>
                  <a:tcPr/>
                </a:tc>
                <a:extLst>
                  <a:ext uri="{0D108BD9-81ED-4DB2-BD59-A6C34878D82A}">
                    <a16:rowId xmlns:a16="http://schemas.microsoft.com/office/drawing/2014/main" val="2380616688"/>
                  </a:ext>
                </a:extLst>
              </a:tr>
              <a:tr h="602542">
                <a:tc>
                  <a:txBody>
                    <a:bodyPr/>
                    <a:lstStyle/>
                    <a:p>
                      <a:endParaRPr lang="en-CA"/>
                    </a:p>
                  </a:txBody>
                  <a:tcPr/>
                </a:tc>
                <a:tc>
                  <a:txBody>
                    <a:bodyPr/>
                    <a:lstStyle/>
                    <a:p>
                      <a:r>
                        <a:rPr lang="en-CA" dirty="0"/>
                        <a:t>England</a:t>
                      </a:r>
                    </a:p>
                  </a:txBody>
                  <a:tcPr/>
                </a:tc>
                <a:tc>
                  <a:txBody>
                    <a:bodyPr/>
                    <a:lstStyle/>
                    <a:p>
                      <a:r>
                        <a:rPr lang="en-CA" dirty="0"/>
                        <a:t>London</a:t>
                      </a:r>
                    </a:p>
                  </a:txBody>
                  <a:tcPr/>
                </a:tc>
                <a:tc>
                  <a:txBody>
                    <a:bodyPr/>
                    <a:lstStyle/>
                    <a:p>
                      <a:r>
                        <a:rPr lang="en-CA" dirty="0"/>
                        <a:t>1750.8</a:t>
                      </a:r>
                    </a:p>
                  </a:txBody>
                  <a:tcPr/>
                </a:tc>
                <a:extLst>
                  <a:ext uri="{0D108BD9-81ED-4DB2-BD59-A6C34878D82A}">
                    <a16:rowId xmlns:a16="http://schemas.microsoft.com/office/drawing/2014/main" val="42522762"/>
                  </a:ext>
                </a:extLst>
              </a:tr>
              <a:tr h="602542">
                <a:tc>
                  <a:txBody>
                    <a:bodyPr/>
                    <a:lstStyle/>
                    <a:p>
                      <a:endParaRPr lang="en-CA"/>
                    </a:p>
                  </a:txBody>
                  <a:tcPr/>
                </a:tc>
                <a:tc>
                  <a:txBody>
                    <a:bodyPr/>
                    <a:lstStyle/>
                    <a:p>
                      <a:r>
                        <a:rPr lang="en-CA" dirty="0"/>
                        <a:t>Japan</a:t>
                      </a:r>
                    </a:p>
                  </a:txBody>
                  <a:tcPr/>
                </a:tc>
                <a:tc>
                  <a:txBody>
                    <a:bodyPr/>
                    <a:lstStyle/>
                    <a:p>
                      <a:r>
                        <a:rPr lang="en-CA" dirty="0"/>
                        <a:t>Tokyo</a:t>
                      </a:r>
                    </a:p>
                  </a:txBody>
                  <a:tcPr/>
                </a:tc>
                <a:tc>
                  <a:txBody>
                    <a:bodyPr/>
                    <a:lstStyle/>
                    <a:p>
                      <a:r>
                        <a:rPr lang="en-CA" dirty="0"/>
                        <a:t>2682.6</a:t>
                      </a:r>
                    </a:p>
                  </a:txBody>
                  <a:tcPr/>
                </a:tc>
                <a:extLst>
                  <a:ext uri="{0D108BD9-81ED-4DB2-BD59-A6C34878D82A}">
                    <a16:rowId xmlns:a16="http://schemas.microsoft.com/office/drawing/2014/main" val="3044262874"/>
                  </a:ext>
                </a:extLst>
              </a:tr>
              <a:tr h="602542">
                <a:tc>
                  <a:txBody>
                    <a:bodyPr/>
                    <a:lstStyle/>
                    <a:p>
                      <a:endParaRPr lang="en-CA"/>
                    </a:p>
                  </a:txBody>
                  <a:tcPr/>
                </a:tc>
                <a:tc>
                  <a:txBody>
                    <a:bodyPr/>
                    <a:lstStyle/>
                    <a:p>
                      <a:r>
                        <a:rPr lang="en-CA" dirty="0"/>
                        <a:t>Canada</a:t>
                      </a:r>
                    </a:p>
                  </a:txBody>
                  <a:tcPr/>
                </a:tc>
                <a:tc>
                  <a:txBody>
                    <a:bodyPr/>
                    <a:lstStyle/>
                    <a:p>
                      <a:r>
                        <a:rPr lang="en-CA" dirty="0"/>
                        <a:t>Saskatoon</a:t>
                      </a:r>
                    </a:p>
                  </a:txBody>
                  <a:tcPr/>
                </a:tc>
                <a:tc>
                  <a:txBody>
                    <a:bodyPr/>
                    <a:lstStyle/>
                    <a:p>
                      <a:r>
                        <a:rPr lang="en-CA" dirty="0"/>
                        <a:t>3018.4</a:t>
                      </a:r>
                    </a:p>
                  </a:txBody>
                  <a:tcPr/>
                </a:tc>
                <a:extLst>
                  <a:ext uri="{0D108BD9-81ED-4DB2-BD59-A6C34878D82A}">
                    <a16:rowId xmlns:a16="http://schemas.microsoft.com/office/drawing/2014/main" val="398983122"/>
                  </a:ext>
                </a:extLst>
              </a:tr>
              <a:tr h="602542">
                <a:tc>
                  <a:txBody>
                    <a:bodyPr/>
                    <a:lstStyle/>
                    <a:p>
                      <a:endParaRPr lang="en-CA"/>
                    </a:p>
                  </a:txBody>
                  <a:tcPr/>
                </a:tc>
                <a:tc>
                  <a:txBody>
                    <a:bodyPr/>
                    <a:lstStyle/>
                    <a:p>
                      <a:r>
                        <a:rPr lang="en-CA" dirty="0"/>
                        <a:t>Australia </a:t>
                      </a:r>
                    </a:p>
                  </a:txBody>
                  <a:tcPr/>
                </a:tc>
                <a:tc>
                  <a:txBody>
                    <a:bodyPr/>
                    <a:lstStyle/>
                    <a:p>
                      <a:r>
                        <a:rPr lang="en-CA" dirty="0"/>
                        <a:t>Sydney</a:t>
                      </a:r>
                    </a:p>
                  </a:txBody>
                  <a:tcPr/>
                </a:tc>
                <a:tc>
                  <a:txBody>
                    <a:bodyPr/>
                    <a:lstStyle/>
                    <a:p>
                      <a:r>
                        <a:rPr lang="en-CA" dirty="0"/>
                        <a:t>3040.2</a:t>
                      </a:r>
                    </a:p>
                  </a:txBody>
                  <a:tcPr/>
                </a:tc>
                <a:extLst>
                  <a:ext uri="{0D108BD9-81ED-4DB2-BD59-A6C34878D82A}">
                    <a16:rowId xmlns:a16="http://schemas.microsoft.com/office/drawing/2014/main" val="2335008345"/>
                  </a:ext>
                </a:extLst>
              </a:tr>
            </a:tbl>
          </a:graphicData>
        </a:graphic>
      </p:graphicFrame>
      <p:graphicFrame>
        <p:nvGraphicFramePr>
          <p:cNvPr id="7" name="Object 6">
            <a:extLst>
              <a:ext uri="{FF2B5EF4-FFF2-40B4-BE49-F238E27FC236}">
                <a16:creationId xmlns:a16="http://schemas.microsoft.com/office/drawing/2014/main" id="{7D934E6F-7A4E-448F-AEC0-87A02C28B377}"/>
              </a:ext>
            </a:extLst>
          </p:cNvPr>
          <p:cNvGraphicFramePr>
            <a:graphicFrameLocks noChangeAspect="1"/>
          </p:cNvGraphicFramePr>
          <p:nvPr/>
        </p:nvGraphicFramePr>
        <p:xfrm>
          <a:off x="26963" y="6357935"/>
          <a:ext cx="1228725" cy="390525"/>
        </p:xfrm>
        <a:graphic>
          <a:graphicData uri="http://schemas.openxmlformats.org/presentationml/2006/ole">
            <mc:AlternateContent xmlns:mc="http://schemas.openxmlformats.org/markup-compatibility/2006">
              <mc:Choice xmlns:v="urn:schemas-microsoft-com:vml" Requires="v">
                <p:oleObj name="Worksheet" r:id="rId5" imgW="1228873" imgH="390647" progId="Excel.Sheet.12">
                  <p:embed/>
                </p:oleObj>
              </mc:Choice>
              <mc:Fallback>
                <p:oleObj name="Worksheet" r:id="rId5" imgW="1228873" imgH="390647" progId="Excel.Sheet.12">
                  <p:embed/>
                  <p:pic>
                    <p:nvPicPr>
                      <p:cNvPr id="7" name="Object 6">
                        <a:extLst>
                          <a:ext uri="{FF2B5EF4-FFF2-40B4-BE49-F238E27FC236}">
                            <a16:creationId xmlns:a16="http://schemas.microsoft.com/office/drawing/2014/main" id="{7D934E6F-7A4E-448F-AEC0-87A02C28B377}"/>
                          </a:ext>
                        </a:extLst>
                      </p:cNvPr>
                      <p:cNvPicPr/>
                      <p:nvPr/>
                    </p:nvPicPr>
                    <p:blipFill>
                      <a:blip r:embed="rId6"/>
                      <a:stretch>
                        <a:fillRect/>
                      </a:stretch>
                    </p:blipFill>
                    <p:spPr>
                      <a:xfrm>
                        <a:off x="26963" y="6357935"/>
                        <a:ext cx="1228725" cy="390525"/>
                      </a:xfrm>
                      <a:prstGeom prst="rect">
                        <a:avLst/>
                      </a:prstGeom>
                    </p:spPr>
                  </p:pic>
                </p:oleObj>
              </mc:Fallback>
            </mc:AlternateContent>
          </a:graphicData>
        </a:graphic>
      </p:graphicFrame>
      <p:pic>
        <p:nvPicPr>
          <p:cNvPr id="3" name="Slide 51">
            <a:hlinkClick r:id="" action="ppaction://media"/>
            <a:extLst>
              <a:ext uri="{FF2B5EF4-FFF2-40B4-BE49-F238E27FC236}">
                <a16:creationId xmlns:a16="http://schemas.microsoft.com/office/drawing/2014/main" id="{0E409BF4-5B51-4575-B376-EAF0B2B8D8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48112080"/>
      </p:ext>
    </p:extLst>
  </p:cSld>
  <p:clrMapOvr>
    <a:masterClrMapping/>
  </p:clrMapOvr>
  <mc:AlternateContent xmlns:mc="http://schemas.openxmlformats.org/markup-compatibility/2006" xmlns:p14="http://schemas.microsoft.com/office/powerpoint/2010/main">
    <mc:Choice Requires="p14">
      <p:transition spd="slow" p14:dur="2000" advTm="34551"/>
    </mc:Choice>
    <mc:Fallback xmlns="">
      <p:transition spd="slow" advTm="3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Assignment</a:t>
            </a:r>
            <a:endParaRPr lang="en-CA" dirty="0"/>
          </a:p>
        </p:txBody>
      </p:sp>
      <p:graphicFrame>
        <p:nvGraphicFramePr>
          <p:cNvPr id="6" name="Table 6">
            <a:extLst>
              <a:ext uri="{FF2B5EF4-FFF2-40B4-BE49-F238E27FC236}">
                <a16:creationId xmlns:a16="http://schemas.microsoft.com/office/drawing/2014/main" id="{2B62D7AD-1578-4259-980F-5D81134AF196}"/>
              </a:ext>
            </a:extLst>
          </p:cNvPr>
          <p:cNvGraphicFramePr>
            <a:graphicFrameLocks noGrp="1"/>
          </p:cNvGraphicFramePr>
          <p:nvPr>
            <p:ph idx="1"/>
            <p:extLst>
              <p:ext uri="{D42A27DB-BD31-4B8C-83A1-F6EECF244321}">
                <p14:modId xmlns:p14="http://schemas.microsoft.com/office/powerpoint/2010/main" val="1762414071"/>
              </p:ext>
            </p:extLst>
          </p:nvPr>
        </p:nvGraphicFramePr>
        <p:xfrm>
          <a:off x="457200" y="1295400"/>
          <a:ext cx="8229600" cy="5257798"/>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422299131"/>
                    </a:ext>
                  </a:extLst>
                </a:gridCol>
                <a:gridCol w="2057400">
                  <a:extLst>
                    <a:ext uri="{9D8B030D-6E8A-4147-A177-3AD203B41FA5}">
                      <a16:colId xmlns:a16="http://schemas.microsoft.com/office/drawing/2014/main" val="673719696"/>
                    </a:ext>
                  </a:extLst>
                </a:gridCol>
                <a:gridCol w="2057400">
                  <a:extLst>
                    <a:ext uri="{9D8B030D-6E8A-4147-A177-3AD203B41FA5}">
                      <a16:colId xmlns:a16="http://schemas.microsoft.com/office/drawing/2014/main" val="3428672289"/>
                    </a:ext>
                  </a:extLst>
                </a:gridCol>
                <a:gridCol w="2057400">
                  <a:extLst>
                    <a:ext uri="{9D8B030D-6E8A-4147-A177-3AD203B41FA5}">
                      <a16:colId xmlns:a16="http://schemas.microsoft.com/office/drawing/2014/main" val="2163935461"/>
                    </a:ext>
                  </a:extLst>
                </a:gridCol>
              </a:tblGrid>
              <a:tr h="1040004">
                <a:tc>
                  <a:txBody>
                    <a:bodyPr/>
                    <a:lstStyle/>
                    <a:p>
                      <a:r>
                        <a:rPr lang="en-CA" dirty="0"/>
                        <a:t>Student Name</a:t>
                      </a:r>
                    </a:p>
                  </a:txBody>
                  <a:tcPr/>
                </a:tc>
                <a:tc>
                  <a:txBody>
                    <a:bodyPr/>
                    <a:lstStyle/>
                    <a:p>
                      <a:r>
                        <a:rPr lang="en-CA" dirty="0"/>
                        <a:t>Country</a:t>
                      </a:r>
                    </a:p>
                  </a:txBody>
                  <a:tcPr/>
                </a:tc>
                <a:tc>
                  <a:txBody>
                    <a:bodyPr/>
                    <a:lstStyle/>
                    <a:p>
                      <a:r>
                        <a:rPr lang="en-CA" dirty="0"/>
                        <a:t>City</a:t>
                      </a:r>
                    </a:p>
                  </a:txBody>
                  <a:tcPr/>
                </a:tc>
                <a:tc>
                  <a:txBody>
                    <a:bodyPr/>
                    <a:lstStyle/>
                    <a:p>
                      <a:r>
                        <a:rPr lang="en-CA" dirty="0"/>
                        <a:t>kWh/year produced</a:t>
                      </a:r>
                    </a:p>
                  </a:txBody>
                  <a:tcPr/>
                </a:tc>
                <a:extLst>
                  <a:ext uri="{0D108BD9-81ED-4DB2-BD59-A6C34878D82A}">
                    <a16:rowId xmlns:a16="http://schemas.microsoft.com/office/drawing/2014/main" val="3269608990"/>
                  </a:ext>
                </a:extLst>
              </a:tr>
              <a:tr h="602542">
                <a:tc>
                  <a:txBody>
                    <a:bodyPr/>
                    <a:lstStyle/>
                    <a:p>
                      <a:endParaRPr lang="en-CA"/>
                    </a:p>
                  </a:txBody>
                  <a:tcPr/>
                </a:tc>
                <a:tc>
                  <a:txBody>
                    <a:bodyPr/>
                    <a:lstStyle/>
                    <a:p>
                      <a:r>
                        <a:rPr lang="en-CA" dirty="0"/>
                        <a:t>Spain</a:t>
                      </a:r>
                    </a:p>
                  </a:txBody>
                  <a:tcPr/>
                </a:tc>
                <a:tc>
                  <a:txBody>
                    <a:bodyPr/>
                    <a:lstStyle/>
                    <a:p>
                      <a:r>
                        <a:rPr lang="en-CA" dirty="0"/>
                        <a:t>Madrid</a:t>
                      </a:r>
                    </a:p>
                  </a:txBody>
                  <a:tcPr/>
                </a:tc>
                <a:tc>
                  <a:txBody>
                    <a:bodyPr/>
                    <a:lstStyle/>
                    <a:p>
                      <a:r>
                        <a:rPr lang="en-CA" dirty="0"/>
                        <a:t>3304.4</a:t>
                      </a:r>
                    </a:p>
                  </a:txBody>
                  <a:tcPr/>
                </a:tc>
                <a:extLst>
                  <a:ext uri="{0D108BD9-81ED-4DB2-BD59-A6C34878D82A}">
                    <a16:rowId xmlns:a16="http://schemas.microsoft.com/office/drawing/2014/main" val="4113025949"/>
                  </a:ext>
                </a:extLst>
              </a:tr>
              <a:tr h="602542">
                <a:tc>
                  <a:txBody>
                    <a:bodyPr/>
                    <a:lstStyle/>
                    <a:p>
                      <a:endParaRPr lang="en-CA"/>
                    </a:p>
                  </a:txBody>
                  <a:tcPr/>
                </a:tc>
                <a:tc>
                  <a:txBody>
                    <a:bodyPr/>
                    <a:lstStyle/>
                    <a:p>
                      <a:r>
                        <a:rPr lang="en-CA" dirty="0"/>
                        <a:t>Italy</a:t>
                      </a:r>
                    </a:p>
                  </a:txBody>
                  <a:tcPr/>
                </a:tc>
                <a:tc>
                  <a:txBody>
                    <a:bodyPr/>
                    <a:lstStyle/>
                    <a:p>
                      <a:r>
                        <a:rPr lang="en-CA" dirty="0"/>
                        <a:t>Rome</a:t>
                      </a:r>
                    </a:p>
                  </a:txBody>
                  <a:tcPr/>
                </a:tc>
                <a:tc>
                  <a:txBody>
                    <a:bodyPr/>
                    <a:lstStyle/>
                    <a:p>
                      <a:r>
                        <a:rPr lang="en-CA" dirty="0"/>
                        <a:t>3046.4</a:t>
                      </a:r>
                    </a:p>
                  </a:txBody>
                  <a:tcPr/>
                </a:tc>
                <a:extLst>
                  <a:ext uri="{0D108BD9-81ED-4DB2-BD59-A6C34878D82A}">
                    <a16:rowId xmlns:a16="http://schemas.microsoft.com/office/drawing/2014/main" val="2924267755"/>
                  </a:ext>
                </a:extLst>
              </a:tr>
              <a:tr h="602542">
                <a:tc>
                  <a:txBody>
                    <a:bodyPr/>
                    <a:lstStyle/>
                    <a:p>
                      <a:endParaRPr lang="en-CA"/>
                    </a:p>
                  </a:txBody>
                  <a:tcPr/>
                </a:tc>
                <a:tc>
                  <a:txBody>
                    <a:bodyPr/>
                    <a:lstStyle/>
                    <a:p>
                      <a:r>
                        <a:rPr lang="en-CA" dirty="0"/>
                        <a:t>Russia</a:t>
                      </a:r>
                    </a:p>
                  </a:txBody>
                  <a:tcPr/>
                </a:tc>
                <a:tc>
                  <a:txBody>
                    <a:bodyPr/>
                    <a:lstStyle/>
                    <a:p>
                      <a:r>
                        <a:rPr lang="en-CA" dirty="0"/>
                        <a:t>Moscow</a:t>
                      </a:r>
                    </a:p>
                  </a:txBody>
                  <a:tcPr/>
                </a:tc>
                <a:tc>
                  <a:txBody>
                    <a:bodyPr/>
                    <a:lstStyle/>
                    <a:p>
                      <a:r>
                        <a:rPr lang="en-CA" dirty="0"/>
                        <a:t>2102.2</a:t>
                      </a:r>
                    </a:p>
                  </a:txBody>
                  <a:tcPr/>
                </a:tc>
                <a:extLst>
                  <a:ext uri="{0D108BD9-81ED-4DB2-BD59-A6C34878D82A}">
                    <a16:rowId xmlns:a16="http://schemas.microsoft.com/office/drawing/2014/main" val="2380616688"/>
                  </a:ext>
                </a:extLst>
              </a:tr>
              <a:tr h="602542">
                <a:tc>
                  <a:txBody>
                    <a:bodyPr/>
                    <a:lstStyle/>
                    <a:p>
                      <a:endParaRPr lang="en-CA"/>
                    </a:p>
                  </a:txBody>
                  <a:tcPr/>
                </a:tc>
                <a:tc>
                  <a:txBody>
                    <a:bodyPr/>
                    <a:lstStyle/>
                    <a:p>
                      <a:r>
                        <a:rPr lang="en-CA" dirty="0"/>
                        <a:t>Poland</a:t>
                      </a:r>
                    </a:p>
                  </a:txBody>
                  <a:tcPr/>
                </a:tc>
                <a:tc>
                  <a:txBody>
                    <a:bodyPr/>
                    <a:lstStyle/>
                    <a:p>
                      <a:r>
                        <a:rPr lang="en-CA" dirty="0"/>
                        <a:t>Warsaw</a:t>
                      </a:r>
                    </a:p>
                  </a:txBody>
                  <a:tcPr/>
                </a:tc>
                <a:tc>
                  <a:txBody>
                    <a:bodyPr/>
                    <a:lstStyle/>
                    <a:p>
                      <a:r>
                        <a:rPr lang="en-CA" dirty="0"/>
                        <a:t>2164.0</a:t>
                      </a:r>
                    </a:p>
                  </a:txBody>
                  <a:tcPr/>
                </a:tc>
                <a:extLst>
                  <a:ext uri="{0D108BD9-81ED-4DB2-BD59-A6C34878D82A}">
                    <a16:rowId xmlns:a16="http://schemas.microsoft.com/office/drawing/2014/main" val="42522762"/>
                  </a:ext>
                </a:extLst>
              </a:tr>
              <a:tr h="602542">
                <a:tc>
                  <a:txBody>
                    <a:bodyPr/>
                    <a:lstStyle/>
                    <a:p>
                      <a:endParaRPr lang="en-CA"/>
                    </a:p>
                  </a:txBody>
                  <a:tcPr/>
                </a:tc>
                <a:tc>
                  <a:txBody>
                    <a:bodyPr/>
                    <a:lstStyle/>
                    <a:p>
                      <a:r>
                        <a:rPr lang="en-CA" dirty="0"/>
                        <a:t>Kenya</a:t>
                      </a:r>
                    </a:p>
                  </a:txBody>
                  <a:tcPr/>
                </a:tc>
                <a:tc>
                  <a:txBody>
                    <a:bodyPr/>
                    <a:lstStyle/>
                    <a:p>
                      <a:r>
                        <a:rPr lang="en-CA" dirty="0"/>
                        <a:t>Nairobi </a:t>
                      </a:r>
                    </a:p>
                  </a:txBody>
                  <a:tcPr/>
                </a:tc>
                <a:tc>
                  <a:txBody>
                    <a:bodyPr/>
                    <a:lstStyle/>
                    <a:p>
                      <a:r>
                        <a:rPr lang="en-CA" dirty="0"/>
                        <a:t>3081.8</a:t>
                      </a:r>
                    </a:p>
                  </a:txBody>
                  <a:tcPr/>
                </a:tc>
                <a:extLst>
                  <a:ext uri="{0D108BD9-81ED-4DB2-BD59-A6C34878D82A}">
                    <a16:rowId xmlns:a16="http://schemas.microsoft.com/office/drawing/2014/main" val="3044262874"/>
                  </a:ext>
                </a:extLst>
              </a:tr>
              <a:tr h="602542">
                <a:tc>
                  <a:txBody>
                    <a:bodyPr/>
                    <a:lstStyle/>
                    <a:p>
                      <a:endParaRPr lang="en-CA"/>
                    </a:p>
                  </a:txBody>
                  <a:tcPr/>
                </a:tc>
                <a:tc>
                  <a:txBody>
                    <a:bodyPr/>
                    <a:lstStyle/>
                    <a:p>
                      <a:r>
                        <a:rPr lang="en-CA" dirty="0"/>
                        <a:t>Jamaica </a:t>
                      </a:r>
                    </a:p>
                  </a:txBody>
                  <a:tcPr/>
                </a:tc>
                <a:tc>
                  <a:txBody>
                    <a:bodyPr/>
                    <a:lstStyle/>
                    <a:p>
                      <a:r>
                        <a:rPr lang="en-CA" dirty="0"/>
                        <a:t>Kingston</a:t>
                      </a:r>
                    </a:p>
                  </a:txBody>
                  <a:tcPr/>
                </a:tc>
                <a:tc>
                  <a:txBody>
                    <a:bodyPr/>
                    <a:lstStyle/>
                    <a:p>
                      <a:r>
                        <a:rPr lang="en-CA" dirty="0"/>
                        <a:t>3423.4</a:t>
                      </a:r>
                    </a:p>
                  </a:txBody>
                  <a:tcPr/>
                </a:tc>
                <a:extLst>
                  <a:ext uri="{0D108BD9-81ED-4DB2-BD59-A6C34878D82A}">
                    <a16:rowId xmlns:a16="http://schemas.microsoft.com/office/drawing/2014/main" val="398983122"/>
                  </a:ext>
                </a:extLst>
              </a:tr>
              <a:tr h="602542">
                <a:tc>
                  <a:txBody>
                    <a:bodyPr/>
                    <a:lstStyle/>
                    <a:p>
                      <a:endParaRPr lang="en-CA"/>
                    </a:p>
                  </a:txBody>
                  <a:tcPr/>
                </a:tc>
                <a:tc>
                  <a:txBody>
                    <a:bodyPr/>
                    <a:lstStyle/>
                    <a:p>
                      <a:r>
                        <a:rPr lang="en-CA" dirty="0"/>
                        <a:t>Netherlands</a:t>
                      </a:r>
                    </a:p>
                  </a:txBody>
                  <a:tcPr/>
                </a:tc>
                <a:tc>
                  <a:txBody>
                    <a:bodyPr/>
                    <a:lstStyle/>
                    <a:p>
                      <a:r>
                        <a:rPr lang="en-CA" dirty="0"/>
                        <a:t>Amsterdam</a:t>
                      </a:r>
                    </a:p>
                  </a:txBody>
                  <a:tcPr/>
                </a:tc>
                <a:tc>
                  <a:txBody>
                    <a:bodyPr/>
                    <a:lstStyle/>
                    <a:p>
                      <a:r>
                        <a:rPr lang="en-CA" dirty="0"/>
                        <a:t>2086.2</a:t>
                      </a:r>
                    </a:p>
                  </a:txBody>
                  <a:tcPr/>
                </a:tc>
                <a:extLst>
                  <a:ext uri="{0D108BD9-81ED-4DB2-BD59-A6C34878D82A}">
                    <a16:rowId xmlns:a16="http://schemas.microsoft.com/office/drawing/2014/main" val="2335008345"/>
                  </a:ext>
                </a:extLst>
              </a:tr>
            </a:tbl>
          </a:graphicData>
        </a:graphic>
      </p:graphicFrame>
      <p:graphicFrame>
        <p:nvGraphicFramePr>
          <p:cNvPr id="7" name="Object 6">
            <a:extLst>
              <a:ext uri="{FF2B5EF4-FFF2-40B4-BE49-F238E27FC236}">
                <a16:creationId xmlns:a16="http://schemas.microsoft.com/office/drawing/2014/main" id="{7D934E6F-7A4E-448F-AEC0-87A02C28B377}"/>
              </a:ext>
            </a:extLst>
          </p:cNvPr>
          <p:cNvGraphicFramePr>
            <a:graphicFrameLocks noChangeAspect="1"/>
          </p:cNvGraphicFramePr>
          <p:nvPr/>
        </p:nvGraphicFramePr>
        <p:xfrm>
          <a:off x="26963" y="6357935"/>
          <a:ext cx="1228725" cy="390525"/>
        </p:xfrm>
        <a:graphic>
          <a:graphicData uri="http://schemas.openxmlformats.org/presentationml/2006/ole">
            <mc:AlternateContent xmlns:mc="http://schemas.openxmlformats.org/markup-compatibility/2006">
              <mc:Choice xmlns:v="urn:schemas-microsoft-com:vml" Requires="v">
                <p:oleObj name="Worksheet" r:id="rId3" imgW="1228873" imgH="390647" progId="Excel.Sheet.12">
                  <p:embed/>
                </p:oleObj>
              </mc:Choice>
              <mc:Fallback>
                <p:oleObj name="Worksheet" r:id="rId3" imgW="1228873" imgH="390647" progId="Excel.Sheet.12">
                  <p:embed/>
                  <p:pic>
                    <p:nvPicPr>
                      <p:cNvPr id="7" name="Object 6">
                        <a:extLst>
                          <a:ext uri="{FF2B5EF4-FFF2-40B4-BE49-F238E27FC236}">
                            <a16:creationId xmlns:a16="http://schemas.microsoft.com/office/drawing/2014/main" id="{7D934E6F-7A4E-448F-AEC0-87A02C28B377}"/>
                          </a:ext>
                        </a:extLst>
                      </p:cNvPr>
                      <p:cNvPicPr/>
                      <p:nvPr/>
                    </p:nvPicPr>
                    <p:blipFill>
                      <a:blip r:embed="rId4"/>
                      <a:stretch>
                        <a:fillRect/>
                      </a:stretch>
                    </p:blipFill>
                    <p:spPr>
                      <a:xfrm>
                        <a:off x="26963" y="6357935"/>
                        <a:ext cx="1228725" cy="390525"/>
                      </a:xfrm>
                      <a:prstGeom prst="rect">
                        <a:avLst/>
                      </a:prstGeom>
                    </p:spPr>
                  </p:pic>
                </p:oleObj>
              </mc:Fallback>
            </mc:AlternateContent>
          </a:graphicData>
        </a:graphic>
      </p:graphicFrame>
    </p:spTree>
    <p:extLst>
      <p:ext uri="{BB962C8B-B14F-4D97-AF65-F5344CB8AC3E}">
        <p14:creationId xmlns:p14="http://schemas.microsoft.com/office/powerpoint/2010/main" val="295337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214313"/>
            <a:ext cx="8229600" cy="654050"/>
          </a:xfrm>
        </p:spPr>
        <p:txBody>
          <a:bodyPr tIns="468000">
            <a:normAutofit fontScale="90000"/>
          </a:bodyPr>
          <a:lstStyle/>
          <a:p>
            <a:pPr eaLnBrk="1" hangingPunct="1">
              <a:defRPr/>
            </a:pPr>
            <a:r>
              <a:rPr lang="en-US" sz="5300" dirty="0">
                <a:latin typeface="Arial" panose="020B0604020202020204" pitchFamily="34" charset="0"/>
                <a:cs typeface="Arial" panose="020B0604020202020204" pitchFamily="34" charset="0"/>
              </a:rPr>
              <a:t>Questions</a:t>
            </a:r>
            <a:endParaRPr lang="en-CA" dirty="0"/>
          </a:p>
        </p:txBody>
      </p:sp>
      <p:sp>
        <p:nvSpPr>
          <p:cNvPr id="4" name="Content Placeholder 3">
            <a:extLst>
              <a:ext uri="{FF2B5EF4-FFF2-40B4-BE49-F238E27FC236}">
                <a16:creationId xmlns:a16="http://schemas.microsoft.com/office/drawing/2014/main" id="{0EE1759E-0CEB-4123-94E9-43AA9E635846}"/>
              </a:ext>
            </a:extLst>
          </p:cNvPr>
          <p:cNvSpPr>
            <a:spLocks noGrp="1"/>
          </p:cNvSpPr>
          <p:nvPr>
            <p:ph idx="1"/>
          </p:nvPr>
        </p:nvSpPr>
        <p:spPr/>
        <p:txBody>
          <a:bodyPr/>
          <a:lstStyle/>
          <a:p>
            <a:endParaRPr lang="en-CA" dirty="0">
              <a:latin typeface="Arial" panose="020B0604020202020204" pitchFamily="34" charset="0"/>
              <a:cs typeface="Arial" panose="020B0604020202020204" pitchFamily="34" charset="0"/>
            </a:endParaRPr>
          </a:p>
        </p:txBody>
      </p:sp>
      <p:pic>
        <p:nvPicPr>
          <p:cNvPr id="3" name="Slide 5">
            <a:hlinkClick r:id="" action="ppaction://media"/>
            <a:extLst>
              <a:ext uri="{FF2B5EF4-FFF2-40B4-BE49-F238E27FC236}">
                <a16:creationId xmlns:a16="http://schemas.microsoft.com/office/drawing/2014/main" id="{A45F2925-C8EB-4455-827E-D68D03A30D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5562600"/>
            <a:ext cx="609600" cy="609600"/>
          </a:xfrm>
          <a:prstGeom prst="rect">
            <a:avLst/>
          </a:prstGeom>
        </p:spPr>
      </p:pic>
    </p:spTree>
    <p:extLst>
      <p:ext uri="{BB962C8B-B14F-4D97-AF65-F5344CB8AC3E}">
        <p14:creationId xmlns:p14="http://schemas.microsoft.com/office/powerpoint/2010/main" val="3326697190"/>
      </p:ext>
    </p:extLst>
  </p:cSld>
  <p:clrMapOvr>
    <a:masterClrMapping/>
  </p:clrMapOvr>
  <mc:AlternateContent xmlns:mc="http://schemas.openxmlformats.org/markup-compatibility/2006" xmlns:p14="http://schemas.microsoft.com/office/powerpoint/2010/main">
    <mc:Choice Requires="p14">
      <p:transition spd="slow" p14:dur="2000" advTm="19922"/>
    </mc:Choice>
    <mc:Fallback xmlns="">
      <p:transition spd="slow" advTm="1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603738" y="1157654"/>
            <a:ext cx="7239000" cy="4154984"/>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The energy leaving the surface of the sun that makes it to the earth surface has been calculated at 120,000,000,000,000,000 Watts per seconds. This is the combined energy across the entire surface that is exposed to the sun as it rotates.</a:t>
            </a:r>
          </a:p>
          <a:p>
            <a:r>
              <a:rPr lang="en-CA" sz="2400" dirty="0">
                <a:latin typeface="Arial" panose="020B0604020202020204" pitchFamily="34" charset="0"/>
                <a:cs typeface="Arial" panose="020B0604020202020204" pitchFamily="34" charset="0"/>
              </a:rPr>
              <a:t>The Watt is Joules / second. When we measure the Watts over time it becomes back to energy in Joules.</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In other slide to come, we refer the energy available is measured in Watt/square meter.</a:t>
            </a:r>
          </a:p>
        </p:txBody>
      </p:sp>
      <p:pic>
        <p:nvPicPr>
          <p:cNvPr id="2" name="Slide 6">
            <a:hlinkClick r:id="" action="ppaction://media"/>
            <a:extLst>
              <a:ext uri="{FF2B5EF4-FFF2-40B4-BE49-F238E27FC236}">
                <a16:creationId xmlns:a16="http://schemas.microsoft.com/office/drawing/2014/main" id="{5ED200E8-D691-4D7E-B9D6-129425AD21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738" y="5927514"/>
            <a:ext cx="609600" cy="609600"/>
          </a:xfrm>
          <a:prstGeom prst="rect">
            <a:avLst/>
          </a:prstGeom>
        </p:spPr>
      </p:pic>
    </p:spTree>
    <p:extLst>
      <p:ext uri="{BB962C8B-B14F-4D97-AF65-F5344CB8AC3E}">
        <p14:creationId xmlns:p14="http://schemas.microsoft.com/office/powerpoint/2010/main" val="172906364"/>
      </p:ext>
    </p:extLst>
  </p:cSld>
  <p:clrMapOvr>
    <a:masterClrMapping/>
  </p:clrMapOvr>
  <mc:AlternateContent xmlns:mc="http://schemas.openxmlformats.org/markup-compatibility/2006" xmlns:p14="http://schemas.microsoft.com/office/powerpoint/2010/main">
    <mc:Choice Requires="p14">
      <p:transition spd="slow" p14:dur="2000" advTm="19388"/>
    </mc:Choice>
    <mc:Fallback xmlns="">
      <p:transition spd="slow" advTm="19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5"/>
          <p:cNvPicPr>
            <a:picLocks noChangeAspect="1" noChangeArrowheads="1"/>
          </p:cNvPicPr>
          <p:nvPr/>
        </p:nvPicPr>
        <p:blipFill>
          <a:blip r:embed="rId4">
            <a:extLst>
              <a:ext uri="{28A0092B-C50C-407E-A947-70E740481C1C}">
                <a14:useLocalDpi xmlns:a14="http://schemas.microsoft.com/office/drawing/2010/main" val="0"/>
              </a:ext>
            </a:extLst>
          </a:blip>
          <a:srcRect b="62466"/>
          <a:stretch>
            <a:fillRect/>
          </a:stretch>
        </p:blipFill>
        <p:spPr bwMode="auto">
          <a:xfrm>
            <a:off x="-838200" y="0"/>
            <a:ext cx="998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Rectangle 3"/>
          <p:cNvSpPr>
            <a:spLocks noGrp="1" noChangeArrowheads="1"/>
          </p:cNvSpPr>
          <p:nvPr>
            <p:ph type="title"/>
          </p:nvPr>
        </p:nvSpPr>
        <p:spPr>
          <a:xfrm>
            <a:off x="152400" y="228600"/>
            <a:ext cx="6172200" cy="1143000"/>
          </a:xfrm>
        </p:spPr>
        <p:txBody>
          <a:bodyPr/>
          <a:lstStyle/>
          <a:p>
            <a:pPr eaLnBrk="1" hangingPunct="1"/>
            <a:r>
              <a:rPr lang="en-US" sz="6000" dirty="0">
                <a:latin typeface="Arial" panose="020B0604020202020204" pitchFamily="34" charset="0"/>
                <a:cs typeface="Arial" panose="020B0604020202020204" pitchFamily="34" charset="0"/>
              </a:rPr>
              <a:t>Solar Energy</a:t>
            </a:r>
          </a:p>
        </p:txBody>
      </p:sp>
      <p:sp>
        <p:nvSpPr>
          <p:cNvPr id="176132" name="Text Box 4"/>
          <p:cNvSpPr txBox="1">
            <a:spLocks noChangeArrowheads="1"/>
          </p:cNvSpPr>
          <p:nvPr/>
        </p:nvSpPr>
        <p:spPr bwMode="auto">
          <a:xfrm>
            <a:off x="228600" y="4701685"/>
            <a:ext cx="8686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400" dirty="0">
                <a:latin typeface="Arial" panose="020B0604020202020204" pitchFamily="34" charset="0"/>
                <a:cs typeface="Arial" panose="020B0604020202020204" pitchFamily="34" charset="0"/>
              </a:rPr>
              <a:t>120 000 000 000 000 000 Watts/second of solar energy strike the earth’s surface.</a:t>
            </a:r>
          </a:p>
        </p:txBody>
      </p:sp>
      <p:pic>
        <p:nvPicPr>
          <p:cNvPr id="2" name="Slide 4">
            <a:hlinkClick r:id="" action="ppaction://media"/>
            <a:extLst>
              <a:ext uri="{FF2B5EF4-FFF2-40B4-BE49-F238E27FC236}">
                <a16:creationId xmlns:a16="http://schemas.microsoft.com/office/drawing/2014/main" id="{C9840700-63D8-4371-8DC2-F11C5F4FD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3097" y="5927272"/>
            <a:ext cx="609600" cy="609600"/>
          </a:xfrm>
          <a:prstGeom prst="rect">
            <a:avLst/>
          </a:prstGeom>
        </p:spPr>
      </p:pic>
    </p:spTree>
    <p:extLst>
      <p:ext uri="{BB962C8B-B14F-4D97-AF65-F5344CB8AC3E}">
        <p14:creationId xmlns:p14="http://schemas.microsoft.com/office/powerpoint/2010/main" val="1353531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76131"/>
                                        </p:tgtEl>
                                        <p:attrNameLst>
                                          <p:attrName>style.visibility</p:attrName>
                                        </p:attrNameLst>
                                      </p:cBhvr>
                                      <p:to>
                                        <p:strVal val="visible"/>
                                      </p:to>
                                    </p:set>
                                    <p:anim calcmode="lin" valueType="num">
                                      <p:cBhvr>
                                        <p:cTn id="7" dur="500" fill="hold"/>
                                        <p:tgtEl>
                                          <p:spTgt spid="176131"/>
                                        </p:tgtEl>
                                        <p:attrNameLst>
                                          <p:attrName>ppt_w</p:attrName>
                                        </p:attrNameLst>
                                      </p:cBhvr>
                                      <p:tavLst>
                                        <p:tav tm="0">
                                          <p:val>
                                            <p:strVal val="4/3*#ppt_w"/>
                                          </p:val>
                                        </p:tav>
                                        <p:tav tm="100000">
                                          <p:val>
                                            <p:strVal val="#ppt_w"/>
                                          </p:val>
                                        </p:tav>
                                      </p:tavLst>
                                    </p:anim>
                                    <p:anim calcmode="lin" valueType="num">
                                      <p:cBhvr>
                                        <p:cTn id="8" dur="500" fill="hold"/>
                                        <p:tgtEl>
                                          <p:spTgt spid="176131"/>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76132"/>
                                        </p:tgtEl>
                                        <p:attrNameLst>
                                          <p:attrName>style.visibility</p:attrName>
                                        </p:attrNameLst>
                                      </p:cBhvr>
                                      <p:to>
                                        <p:strVal val="visible"/>
                                      </p:to>
                                    </p:set>
                                    <p:animEffect transition="in" filter="wipe(up)">
                                      <p:cBhvr>
                                        <p:cTn id="12" dur="500"/>
                                        <p:tgtEl>
                                          <p:spTgt spid="176132"/>
                                        </p:tgtEl>
                                      </p:cBhvr>
                                    </p:animEffect>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16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76131" grpId="0" autoUpdateAnimBg="0"/>
      <p:bldP spid="17613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0"/>
            <a:ext cx="7772400" cy="1447800"/>
          </a:xfrm>
        </p:spPr>
        <p:txBody>
          <a:bodyPr/>
          <a:lstStyle/>
          <a:p>
            <a:pPr algn="ctr" eaLnBrk="1" hangingPunct="1"/>
            <a:r>
              <a:rPr lang="en-US"/>
              <a:t> </a:t>
            </a:r>
          </a:p>
        </p:txBody>
      </p:sp>
      <p:sp>
        <p:nvSpPr>
          <p:cNvPr id="2051" name="Rectangle 3"/>
          <p:cNvSpPr>
            <a:spLocks noGrp="1" noChangeArrowheads="1"/>
          </p:cNvSpPr>
          <p:nvPr>
            <p:ph type="subTitle" idx="1"/>
          </p:nvPr>
        </p:nvSpPr>
        <p:spPr>
          <a:xfrm>
            <a:off x="-70338" y="38100"/>
            <a:ext cx="6400800" cy="1028700"/>
          </a:xfrm>
        </p:spPr>
        <p:txBody>
          <a:bodyPr>
            <a:normAutofit/>
          </a:bodyPr>
          <a:lstStyle/>
          <a:p>
            <a:pPr eaLnBrk="1" hangingPunct="1"/>
            <a:r>
              <a:rPr lang="en-US" sz="2400" dirty="0">
                <a:latin typeface="Arial" panose="020B0604020202020204" pitchFamily="34" charset="0"/>
                <a:cs typeface="Arial" panose="020B0604020202020204" pitchFamily="34" charset="0"/>
              </a:rPr>
              <a:t>Following slide information</a:t>
            </a:r>
          </a:p>
          <a:p>
            <a:pPr eaLnBrk="1" hangingPunct="1"/>
            <a:endParaRPr lang="en-US" dirty="0">
              <a:solidFill>
                <a:srgbClr val="FFFF00"/>
              </a:solidFill>
            </a:endParaRPr>
          </a:p>
          <a:p>
            <a:pPr eaLnBrk="1" hangingPunct="1"/>
            <a:endParaRPr lang="en-US" dirty="0"/>
          </a:p>
        </p:txBody>
      </p:sp>
      <p:sp>
        <p:nvSpPr>
          <p:cNvPr id="3" name="TextBox 2">
            <a:extLst>
              <a:ext uri="{FF2B5EF4-FFF2-40B4-BE49-F238E27FC236}">
                <a16:creationId xmlns:a16="http://schemas.microsoft.com/office/drawing/2014/main" id="{6FE05038-960C-4483-A5C4-97F5D16D0574}"/>
              </a:ext>
            </a:extLst>
          </p:cNvPr>
          <p:cNvSpPr txBox="1"/>
          <p:nvPr/>
        </p:nvSpPr>
        <p:spPr>
          <a:xfrm>
            <a:off x="502920" y="575896"/>
            <a:ext cx="7239000" cy="6370975"/>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There are many resources that provide how much solar energy is available anywhere in the world. This is required when a solar design is to be completed. The amount of solar energy that is available everyday month or year is used for the design.</a:t>
            </a:r>
          </a:p>
          <a:p>
            <a:r>
              <a:rPr lang="en-CA" sz="2400" dirty="0">
                <a:latin typeface="Arial" panose="020B0604020202020204" pitchFamily="34" charset="0"/>
                <a:cs typeface="Arial" panose="020B0604020202020204" pitchFamily="34" charset="0"/>
              </a:rPr>
              <a:t>One of these resources is found on the Internet from a company called </a:t>
            </a:r>
            <a:r>
              <a:rPr lang="en-CA" sz="2400" dirty="0" err="1">
                <a:latin typeface="Arial" panose="020B0604020202020204" pitchFamily="34" charset="0"/>
                <a:cs typeface="Arial" panose="020B0604020202020204" pitchFamily="34" charset="0"/>
              </a:rPr>
              <a:t>Solargis</a:t>
            </a:r>
            <a:r>
              <a:rPr lang="en-CA" sz="2400" dirty="0">
                <a:latin typeface="Arial" panose="020B0604020202020204" pitchFamily="34" charset="0"/>
                <a:cs typeface="Arial" panose="020B0604020202020204" pitchFamily="34" charset="0"/>
              </a:rPr>
              <a:t>.</a:t>
            </a:r>
          </a:p>
          <a:p>
            <a:r>
              <a:rPr lang="en-CA" sz="2400" dirty="0">
                <a:latin typeface="Arial" panose="020B0604020202020204" pitchFamily="34" charset="0"/>
                <a:cs typeface="Arial" panose="020B0604020202020204" pitchFamily="34" charset="0"/>
              </a:rPr>
              <a:t>The next two slides are examples of their solar maps. First one is global the second is Belize.</a:t>
            </a:r>
          </a:p>
          <a:p>
            <a:endParaRPr lang="en-CA" sz="2400" dirty="0">
              <a:latin typeface="Arial" panose="020B0604020202020204" pitchFamily="34" charset="0"/>
              <a:cs typeface="Arial" panose="020B0604020202020204" pitchFamily="34" charset="0"/>
            </a:endParaRPr>
          </a:p>
          <a:p>
            <a:r>
              <a:rPr lang="en-CA" sz="2400" dirty="0">
                <a:latin typeface="Arial" panose="020B0604020202020204" pitchFamily="34" charset="0"/>
                <a:cs typeface="Arial" panose="020B0604020202020204" pitchFamily="34" charset="0"/>
              </a:rPr>
              <a:t>The bar graph presented has two scales. Both use a colour that matched the mapped area. </a:t>
            </a:r>
          </a:p>
          <a:p>
            <a:r>
              <a:rPr lang="en-CA" sz="2400" dirty="0">
                <a:latin typeface="Arial" panose="020B0604020202020204" pitchFamily="34" charset="0"/>
                <a:cs typeface="Arial" panose="020B0604020202020204" pitchFamily="34" charset="0"/>
              </a:rPr>
              <a:t>The first (top) scale is how much energy hits the area per day when 1kW of PV is used.</a:t>
            </a:r>
          </a:p>
          <a:p>
            <a:r>
              <a:rPr lang="en-CA" sz="2400" dirty="0">
                <a:latin typeface="Arial" panose="020B0604020202020204" pitchFamily="34" charset="0"/>
                <a:cs typeface="Arial" panose="020B0604020202020204" pitchFamily="34" charset="0"/>
              </a:rPr>
              <a:t>The bottoms scale is a yearly average.</a:t>
            </a:r>
          </a:p>
          <a:p>
            <a:endParaRPr lang="en-CA" sz="2400" dirty="0">
              <a:latin typeface="Arial" panose="020B0604020202020204" pitchFamily="34" charset="0"/>
              <a:cs typeface="Arial" panose="020B0604020202020204" pitchFamily="34" charset="0"/>
            </a:endParaRPr>
          </a:p>
        </p:txBody>
      </p:sp>
      <p:pic>
        <p:nvPicPr>
          <p:cNvPr id="2" name="Slide 8">
            <a:hlinkClick r:id="" action="ppaction://media"/>
            <a:extLst>
              <a:ext uri="{FF2B5EF4-FFF2-40B4-BE49-F238E27FC236}">
                <a16:creationId xmlns:a16="http://schemas.microsoft.com/office/drawing/2014/main" id="{1C850563-C75E-4D22-A8E2-2EC78FE65B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4745" y="5791200"/>
            <a:ext cx="609600" cy="609600"/>
          </a:xfrm>
          <a:prstGeom prst="rect">
            <a:avLst/>
          </a:prstGeom>
        </p:spPr>
      </p:pic>
    </p:spTree>
    <p:extLst>
      <p:ext uri="{BB962C8B-B14F-4D97-AF65-F5344CB8AC3E}">
        <p14:creationId xmlns:p14="http://schemas.microsoft.com/office/powerpoint/2010/main" val="936294400"/>
      </p:ext>
    </p:extLst>
  </p:cSld>
  <p:clrMapOvr>
    <a:masterClrMapping/>
  </p:clrMapOvr>
  <mc:AlternateContent xmlns:mc="http://schemas.openxmlformats.org/markup-compatibility/2006" xmlns:p14="http://schemas.microsoft.com/office/powerpoint/2010/main">
    <mc:Choice Requires="p14">
      <p:transition spd="slow" p14:dur="2000" advTm="38150"/>
    </mc:Choice>
    <mc:Fallback xmlns="">
      <p:transition spd="slow" advTm="38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IDB Belize Minimal Presentation - Design_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y template" id="{5B5A9EEE-5E55-4EF9-89C9-65D33258FE22}" vid="{7483052C-6CA1-48FA-975E-243096064FA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B9AD875E6FA84899A62228A33F89F1" ma:contentTypeVersion="11" ma:contentTypeDescription="Create a new document." ma:contentTypeScope="" ma:versionID="eba69f26fbf24d2defc0f99a6372f80e">
  <xsd:schema xmlns:xsd="http://www.w3.org/2001/XMLSchema" xmlns:xs="http://www.w3.org/2001/XMLSchema" xmlns:p="http://schemas.microsoft.com/office/2006/metadata/properties" xmlns:ns2="ed7db459-c967-41b6-b7e8-c3b138df5ced" xmlns:ns3="d5b724f0-7298-4ca4-aad7-25a7ebf43672" targetNamespace="http://schemas.microsoft.com/office/2006/metadata/properties" ma:root="true" ma:fieldsID="dfc64a11ac43bc86923e9c6e3cb8d705" ns2:_="" ns3:_="">
    <xsd:import namespace="ed7db459-c967-41b6-b7e8-c3b138df5ced"/>
    <xsd:import namespace="d5b724f0-7298-4ca4-aad7-25a7ebf4367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7db459-c967-41b6-b7e8-c3b138df5c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e61f9b1-e23d-4f49-b3d7-56b991556c4b"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b724f0-7298-4ca4-aad7-25a7ebf4367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ae3ea25-6abb-4321-b99c-6fca6e48ebd1}" ma:internalName="TaxCatchAll" ma:showField="CatchAllData" ma:web="d5b724f0-7298-4ca4-aad7-25a7ebf436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77DE6C-9A21-4DAE-BE1C-F23DCF921CFF}"/>
</file>

<file path=customXml/itemProps2.xml><?xml version="1.0" encoding="utf-8"?>
<ds:datastoreItem xmlns:ds="http://schemas.openxmlformats.org/officeDocument/2006/customXml" ds:itemID="{E0AB266C-3460-450F-8397-6A46072638B4}"/>
</file>

<file path=docProps/app.xml><?xml version="1.0" encoding="utf-8"?>
<Properties xmlns="http://schemas.openxmlformats.org/officeDocument/2006/extended-properties" xmlns:vt="http://schemas.openxmlformats.org/officeDocument/2006/docPropsVTypes">
  <Template>Apex</Template>
  <TotalTime>1440</TotalTime>
  <Words>2615</Words>
  <Application>Microsoft Office PowerPoint</Application>
  <PresentationFormat>On-screen Show (4:3)</PresentationFormat>
  <Paragraphs>395</Paragraphs>
  <Slides>53</Slides>
  <Notes>44</Notes>
  <HiddenSlides>0</HiddenSlides>
  <MMClips>44</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67" baseType="lpstr">
      <vt:lpstr>Arial</vt:lpstr>
      <vt:lpstr>Arial Black</vt:lpstr>
      <vt:lpstr>Book Antiqua</vt:lpstr>
      <vt:lpstr>Calibri</vt:lpstr>
      <vt:lpstr>Franklin Gothic Book</vt:lpstr>
      <vt:lpstr>Franklin Gothic Medium</vt:lpstr>
      <vt:lpstr>Lucida Sans</vt:lpstr>
      <vt:lpstr>Times New Roman</vt:lpstr>
      <vt:lpstr>Wingdings</vt:lpstr>
      <vt:lpstr>Wingdings 2</vt:lpstr>
      <vt:lpstr>Wingdings 3</vt:lpstr>
      <vt:lpstr>Apex</vt:lpstr>
      <vt:lpstr>IDB Belize Minimal Presentation - Design_ TEMPLATE</vt:lpstr>
      <vt:lpstr>Worksheet</vt:lpstr>
      <vt:lpstr>PowerPoint Presentation</vt:lpstr>
      <vt:lpstr> </vt:lpstr>
      <vt:lpstr>PHOTOVOLTAICS Solar Electricity</vt:lpstr>
      <vt:lpstr> </vt:lpstr>
      <vt:lpstr>Solar Electricity...</vt:lpstr>
      <vt:lpstr>Questions</vt:lpstr>
      <vt:lpstr> </vt:lpstr>
      <vt:lpstr>Solar Energy</vt:lpstr>
      <vt:lpstr> </vt:lpstr>
      <vt:lpstr>Solar Radiation</vt:lpstr>
      <vt:lpstr> </vt:lpstr>
      <vt:lpstr>Solar Radiation</vt:lpstr>
      <vt:lpstr>Questions</vt:lpstr>
      <vt:lpstr> </vt:lpstr>
      <vt:lpstr>Solar Radiation </vt:lpstr>
      <vt:lpstr> </vt:lpstr>
      <vt:lpstr>Solar Radiation </vt:lpstr>
      <vt:lpstr> </vt:lpstr>
      <vt:lpstr>Solar Radiation </vt:lpstr>
      <vt:lpstr> </vt:lpstr>
      <vt:lpstr> </vt:lpstr>
      <vt:lpstr>Solar Radiation </vt:lpstr>
      <vt:lpstr>Solar Radiation </vt:lpstr>
      <vt:lpstr>Solar Radiation</vt:lpstr>
      <vt:lpstr>Questions</vt:lpstr>
      <vt:lpstr> </vt:lpstr>
      <vt:lpstr>Measuring Solar Irradiance </vt:lpstr>
      <vt:lpstr>Measuring Solar Irradiance </vt:lpstr>
      <vt:lpstr> </vt:lpstr>
      <vt:lpstr>Solar Radiation </vt:lpstr>
      <vt:lpstr> </vt:lpstr>
      <vt:lpstr>Solar Radiation </vt:lpstr>
      <vt:lpstr> </vt:lpstr>
      <vt:lpstr>Solar Radiation </vt:lpstr>
      <vt:lpstr>Questions</vt:lpstr>
      <vt:lpstr> </vt:lpstr>
      <vt:lpstr>Photovoltaic Panels </vt:lpstr>
      <vt:lpstr>Photovoltaic Panels </vt:lpstr>
      <vt:lpstr>Questions</vt:lpstr>
      <vt:lpstr> </vt:lpstr>
      <vt:lpstr>Photovoltaic Panels </vt:lpstr>
      <vt:lpstr> </vt:lpstr>
      <vt:lpstr>Photovoltaic Panels </vt:lpstr>
      <vt:lpstr>Questions</vt:lpstr>
      <vt:lpstr>Assignment</vt:lpstr>
      <vt:lpstr>Assignment Example </vt:lpstr>
      <vt:lpstr>Assignment Example</vt:lpstr>
      <vt:lpstr>Assignment Example</vt:lpstr>
      <vt:lpstr>Assignment</vt:lpstr>
      <vt:lpstr>Assignment</vt:lpstr>
      <vt:lpstr>Assignment Example</vt:lpstr>
      <vt:lpstr>Assignment</vt:lpstr>
      <vt:lpstr>Assignment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Gord</dc:creator>
  <cp:lastModifiedBy>Li,Steven</cp:lastModifiedBy>
  <cp:revision>60</cp:revision>
  <dcterms:created xsi:type="dcterms:W3CDTF">2011-11-03T12:13:59Z</dcterms:created>
  <dcterms:modified xsi:type="dcterms:W3CDTF">2022-10-28T02:41:07Z</dcterms:modified>
</cp:coreProperties>
</file>