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546" r:id="rId2"/>
    <p:sldId id="257" r:id="rId3"/>
    <p:sldId id="385" r:id="rId4"/>
    <p:sldId id="426" r:id="rId5"/>
    <p:sldId id="389" r:id="rId6"/>
    <p:sldId id="365" r:id="rId7"/>
    <p:sldId id="260" r:id="rId8"/>
    <p:sldId id="427" r:id="rId9"/>
    <p:sldId id="262" r:id="rId10"/>
    <p:sldId id="428" r:id="rId11"/>
    <p:sldId id="429" r:id="rId12"/>
    <p:sldId id="364" r:id="rId13"/>
    <p:sldId id="384" r:id="rId14"/>
    <p:sldId id="430" r:id="rId15"/>
    <p:sldId id="432" r:id="rId16"/>
    <p:sldId id="431" r:id="rId17"/>
    <p:sldId id="433" r:id="rId18"/>
    <p:sldId id="402" r:id="rId19"/>
    <p:sldId id="434" r:id="rId20"/>
    <p:sldId id="438" r:id="rId21"/>
    <p:sldId id="439" r:id="rId22"/>
    <p:sldId id="486" r:id="rId23"/>
    <p:sldId id="437" r:id="rId24"/>
    <p:sldId id="435" r:id="rId25"/>
    <p:sldId id="487" r:id="rId26"/>
    <p:sldId id="441" r:id="rId27"/>
    <p:sldId id="488" r:id="rId28"/>
    <p:sldId id="440" r:id="rId29"/>
    <p:sldId id="436" r:id="rId30"/>
    <p:sldId id="489" r:id="rId31"/>
    <p:sldId id="485" r:id="rId32"/>
    <p:sldId id="514" r:id="rId33"/>
    <p:sldId id="515" r:id="rId34"/>
    <p:sldId id="516" r:id="rId35"/>
    <p:sldId id="443" r:id="rId36"/>
    <p:sldId id="444" r:id="rId37"/>
    <p:sldId id="442" r:id="rId38"/>
    <p:sldId id="490" r:id="rId39"/>
    <p:sldId id="445" r:id="rId40"/>
    <p:sldId id="446" r:id="rId41"/>
    <p:sldId id="448" r:id="rId42"/>
    <p:sldId id="452" r:id="rId43"/>
    <p:sldId id="450" r:id="rId44"/>
    <p:sldId id="449" r:id="rId45"/>
    <p:sldId id="447" r:id="rId46"/>
    <p:sldId id="451" r:id="rId47"/>
    <p:sldId id="497" r:id="rId48"/>
    <p:sldId id="498" r:id="rId49"/>
    <p:sldId id="483" r:id="rId50"/>
    <p:sldId id="465" r:id="rId51"/>
    <p:sldId id="454" r:id="rId52"/>
    <p:sldId id="470" r:id="rId53"/>
    <p:sldId id="457" r:id="rId54"/>
    <p:sldId id="458" r:id="rId55"/>
    <p:sldId id="459" r:id="rId56"/>
    <p:sldId id="460" r:id="rId57"/>
    <p:sldId id="467" r:id="rId58"/>
    <p:sldId id="468" r:id="rId59"/>
    <p:sldId id="469" r:id="rId60"/>
    <p:sldId id="499" r:id="rId61"/>
    <p:sldId id="461" r:id="rId62"/>
    <p:sldId id="471" r:id="rId63"/>
    <p:sldId id="472" r:id="rId64"/>
    <p:sldId id="473" r:id="rId65"/>
    <p:sldId id="502" r:id="rId66"/>
    <p:sldId id="474" r:id="rId67"/>
    <p:sldId id="475" r:id="rId68"/>
    <p:sldId id="500" r:id="rId69"/>
    <p:sldId id="501" r:id="rId70"/>
    <p:sldId id="476" r:id="rId71"/>
    <p:sldId id="477" r:id="rId72"/>
    <p:sldId id="479" r:id="rId73"/>
    <p:sldId id="481" r:id="rId74"/>
    <p:sldId id="480" r:id="rId75"/>
    <p:sldId id="503" r:id="rId76"/>
    <p:sldId id="482" r:id="rId77"/>
    <p:sldId id="484" r:id="rId78"/>
    <p:sldId id="491" r:id="rId79"/>
    <p:sldId id="504" r:id="rId80"/>
    <p:sldId id="492" r:id="rId81"/>
    <p:sldId id="493" r:id="rId82"/>
    <p:sldId id="494" r:id="rId83"/>
    <p:sldId id="495" r:id="rId84"/>
    <p:sldId id="518" r:id="rId85"/>
    <p:sldId id="507" r:id="rId86"/>
    <p:sldId id="520" r:id="rId87"/>
    <p:sldId id="508" r:id="rId88"/>
    <p:sldId id="509" r:id="rId89"/>
    <p:sldId id="510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3C272-844F-46F8-BCAA-B593E8B363D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63C01-C757-4436-8014-E53C4A24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0B43F4-FEC4-4E69-AA15-980B13D6C6E9}" type="slidenum">
              <a:rPr lang="en-CA" sz="1200" smtClean="0"/>
              <a:pPr eaLnBrk="1" hangingPunct="1"/>
              <a:t>12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3095066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13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800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14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047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15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1999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16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346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17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648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0B43F4-FEC4-4E69-AA15-980B13D6C6E9}" type="slidenum">
              <a:rPr lang="en-CA" sz="1200" smtClean="0"/>
              <a:pPr eaLnBrk="1" hangingPunct="1"/>
              <a:t>18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845753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19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7069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20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419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1742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310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22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187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2141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0981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25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565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26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946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27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3451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5882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29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2752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30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4934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781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171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32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7671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31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295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0B43F4-FEC4-4E69-AA15-980B13D6C6E9}" type="slidenum">
              <a:rPr lang="en-CA" sz="1200" smtClean="0"/>
              <a:pPr eaLnBrk="1" hangingPunct="1"/>
              <a:t>35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942672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36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4204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37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01970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1946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39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233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40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0146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030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64981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42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494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0285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66952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45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48664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46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32001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47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45641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48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48006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0B43F4-FEC4-4E69-AA15-980B13D6C6E9}" type="slidenum">
              <a:rPr lang="en-CA" sz="1200" smtClean="0"/>
              <a:pPr eaLnBrk="1" hangingPunct="1"/>
              <a:t>49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4493582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50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89979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38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0B43F4-FEC4-4E69-AA15-980B13D6C6E9}" type="slidenum">
              <a:rPr lang="en-CA" sz="1200" smtClean="0"/>
              <a:pPr eaLnBrk="1" hangingPunct="1"/>
              <a:t>6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6086075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52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0667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28873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02712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55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19428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56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27413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57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6921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87435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59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22834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60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02256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1938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24339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62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42549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31033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82131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65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3228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66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67877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67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71019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86909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69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29927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70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8717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154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0B43F4-FEC4-4E69-AA15-980B13D6C6E9}" type="slidenum">
              <a:rPr lang="en-CA" sz="1200" smtClean="0"/>
              <a:pPr eaLnBrk="1" hangingPunct="1"/>
              <a:t>9</a:t>
            </a:fld>
            <a:endParaRPr lang="en-CA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72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4888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7010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4845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75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6997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76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6104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0B43F4-FEC4-4E69-AA15-980B13D6C6E9}" type="slidenum">
              <a:rPr lang="en-CA" sz="1200" smtClean="0"/>
              <a:pPr eaLnBrk="1" hangingPunct="1"/>
              <a:t>77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896089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4274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79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06770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80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4790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200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10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66817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82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3638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83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5033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84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5685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85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43473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86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08660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87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682880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114772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89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1015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5EDC-34EE-45C4-8BCC-806AFB83E510}" type="slidenum">
              <a:rPr lang="en-US" sz="1200" smtClean="0"/>
              <a:pPr eaLnBrk="1" hangingPunct="1"/>
              <a:t>11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297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E6DA05B-FCE7-4AF3-9390-AC8DDB980C6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96ECBFA-08FD-4E28-B025-EB5C40B4EB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4.png"/><Relationship Id="rId5" Type="http://schemas.openxmlformats.org/officeDocument/2006/relationships/image" Target="../media/image45.emf"/><Relationship Id="rId4" Type="http://schemas.openxmlformats.org/officeDocument/2006/relationships/notesSlide" Target="../notesSlides/notesSlide8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621323" y="733246"/>
            <a:ext cx="7239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solar industry has adopted a standard value used to rate solar equipment.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It comes from the amount of solar energy that actually strikes the earth in a useful manner.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After the solar radiation / energy passes through the atmosphere it is reduced to 1000 W/m</a:t>
            </a:r>
            <a:r>
              <a:rPr lang="en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amount at sea level and can vary depending on atmospheric conditions. These will be explained later.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8FE23ED-22F8-4C72-BEE3-E18657BFE2C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80772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Solar energy that is received by the earth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88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76200" y="723900"/>
            <a:ext cx="8763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Manufacturers rate the output of their solar PV panels in Watts.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For example a 250W panel will produce 250 Watts of electrical energy when 1000 W/m</a:t>
            </a:r>
            <a:r>
              <a:rPr lang="en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strike the panel.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angle at which the solar energy strikes the panel is called the angle of incidence.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Where normal is 90 degrees to the surface or straight above.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At 90 degrees the output is at the rated Wattage.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8FE23ED-22F8-4C72-BEE3-E18657BFE2C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77724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Solar energy that is received by the earth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9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28625" y="642938"/>
            <a:ext cx="8715375" cy="5929312"/>
          </a:xfrm>
        </p:spPr>
        <p:txBody>
          <a:bodyPr>
            <a:normAutofit/>
          </a:bodyPr>
          <a:lstStyle/>
          <a:p>
            <a:pPr eaLnBrk="1" hangingPunct="1"/>
            <a:endParaRPr lang="en-CA" sz="2800" dirty="0"/>
          </a:p>
          <a:p>
            <a:pPr eaLnBrk="1" hangingPunct="1"/>
            <a:endParaRPr lang="en-CA" dirty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solar resource that the earth receives comes as sunlight.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This sunlight is in the form of electromagnetic radiation.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It ranges in frequencies from infrared through the visual spectrum up to ultraviolet.</a:t>
            </a:r>
          </a:p>
          <a:p>
            <a:pPr eaLnBrk="1" hangingPunct="1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E4E3F1E-756D-421A-A64C-4C4ADE0C23CF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What it looks like 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94"/>
    </mc:Choice>
    <mc:Fallback xmlns="">
      <p:transition spd="slow" advTm="3479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 dirty="0"/>
              <a:t> </a:t>
            </a:r>
          </a:p>
        </p:txBody>
      </p:sp>
      <p:pic>
        <p:nvPicPr>
          <p:cNvPr id="6" name="Picture 5" descr="solar spectrum in space as a function of wavelength">
            <a:extLst>
              <a:ext uri="{FF2B5EF4-FFF2-40B4-BE49-F238E27FC236}">
                <a16:creationId xmlns:a16="http://schemas.microsoft.com/office/drawing/2014/main" id="{F6D56C70-BB97-40B7-9804-A8F7197B3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9041482" cy="50861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38EE9-50B1-4301-B7AE-E9A493EDFF51}"/>
              </a:ext>
            </a:extLst>
          </p:cNvPr>
          <p:cNvSpPr txBox="1"/>
          <p:nvPr/>
        </p:nvSpPr>
        <p:spPr>
          <a:xfrm>
            <a:off x="381000" y="5691290"/>
            <a:ext cx="777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Sunlight spectrum in space as a function of wavelength. Public Domain Image, image source: Christopher S. Baird, data source: American Society for Testing and Materials Terrestrial Reference.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8BABAA7-014F-404F-A6FA-E0FA71E7ED6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What it looks like 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76"/>
    </mc:Choice>
    <mc:Fallback xmlns="">
      <p:transition spd="slow" advTm="8197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From the previous slide note that the visual spectrum is from the longest waveform of 700 nanometers down to the shortest at 380 nanometers.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Red is at 700 nanometers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Violet is at 380 nanometers.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Red starts at 700 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Violet starts at 380 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What it looks like 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 descr="solar spectrum in space as a function of wavelength">
            <a:extLst>
              <a:ext uri="{FF2B5EF4-FFF2-40B4-BE49-F238E27FC236}">
                <a16:creationId xmlns:a16="http://schemas.microsoft.com/office/drawing/2014/main" id="{896CB391-B674-4FCE-BDE2-74FBEDC28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17909" r="58704" b="6542"/>
          <a:stretch/>
        </p:blipFill>
        <p:spPr bwMode="auto">
          <a:xfrm>
            <a:off x="5981700" y="2895600"/>
            <a:ext cx="2590800" cy="38425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150A15-C3A1-4C04-B2EB-B13D2889B751}"/>
              </a:ext>
            </a:extLst>
          </p:cNvPr>
          <p:cNvCxnSpPr>
            <a:cxnSpLocks/>
          </p:cNvCxnSpPr>
          <p:nvPr/>
        </p:nvCxnSpPr>
        <p:spPr>
          <a:xfrm>
            <a:off x="4267200" y="4572000"/>
            <a:ext cx="36576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E9BE82-0238-471A-92CF-F4404C604D0A}"/>
              </a:ext>
            </a:extLst>
          </p:cNvPr>
          <p:cNvCxnSpPr/>
          <p:nvPr/>
        </p:nvCxnSpPr>
        <p:spPr>
          <a:xfrm>
            <a:off x="4191000" y="5562600"/>
            <a:ext cx="259080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6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23900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Todays most common PV panels that are used for electric power generation are silicon based.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These panels produce this electric power when only the visual spectrum strikes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infrared contributes to the heating of the cells as it cannot penetrate the cells but the backing of the panel absorbs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Ultraviolet wavelengths sit on the surface of the panel and adds heat to the cells.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What it looks like 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8534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Outside of this visual spectrum is infrared and ultraviolet.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Infrared has longer wavelengths up to ~2000 nanometers.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Ultraviolet has shorter wavelengths down to 100-400 nanometers.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Infrared ends at 700 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Ultraviolet starts at 400 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What it looks like 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 descr="solar spectrum in space as a function of wavelength">
            <a:extLst>
              <a:ext uri="{FF2B5EF4-FFF2-40B4-BE49-F238E27FC236}">
                <a16:creationId xmlns:a16="http://schemas.microsoft.com/office/drawing/2014/main" id="{896CB391-B674-4FCE-BDE2-74FBEDC28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17909" r="58704" b="6542"/>
          <a:stretch/>
        </p:blipFill>
        <p:spPr bwMode="auto">
          <a:xfrm>
            <a:off x="5981700" y="2895600"/>
            <a:ext cx="2590800" cy="38425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150A15-C3A1-4C04-B2EB-B13D2889B751}"/>
              </a:ext>
            </a:extLst>
          </p:cNvPr>
          <p:cNvCxnSpPr>
            <a:cxnSpLocks/>
          </p:cNvCxnSpPr>
          <p:nvPr/>
        </p:nvCxnSpPr>
        <p:spPr>
          <a:xfrm>
            <a:off x="4410808" y="4800600"/>
            <a:ext cx="36576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E9BE82-0238-471A-92CF-F4404C604D0A}"/>
              </a:ext>
            </a:extLst>
          </p:cNvPr>
          <p:cNvCxnSpPr>
            <a:cxnSpLocks/>
          </p:cNvCxnSpPr>
          <p:nvPr/>
        </p:nvCxnSpPr>
        <p:spPr>
          <a:xfrm>
            <a:off x="4876800" y="6019800"/>
            <a:ext cx="190500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0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19050" y="707488"/>
            <a:ext cx="34671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panel is directly in the sun.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outside temperature is 14F.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surface of the panel is at 59.9F.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panel is open circuited and is producing 0 power.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What it looks like 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6CE09CB-AEAE-4F3B-AE86-02925FA90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3"/>
          <a:stretch/>
        </p:blipFill>
        <p:spPr>
          <a:xfrm rot="5400000">
            <a:off x="3600450" y="971550"/>
            <a:ext cx="52578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CC90DC-6F51-41FF-8DFF-9BB852F59C4B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7159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654050"/>
          </a:xfrm>
        </p:spPr>
        <p:txBody>
          <a:bodyPr tIns="468000">
            <a:normAutofit fontScale="90000"/>
          </a:bodyPr>
          <a:lstStyle/>
          <a:p>
            <a:pPr eaLnBrk="1" hangingPunct="1">
              <a:defRPr/>
            </a:pP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1759E-0CEB-4123-94E9-43AA9E635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6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239000" cy="591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As this radiation comes through the atmosphere it can be manipulated in a few ways that effect the irradiance as it strikes a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Solar irradiance is the solar radiation being measure in Watts per meter squared (W/m</a:t>
            </a:r>
            <a:r>
              <a:rPr lang="en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 pyranometer is an instrument that measures the irradiance and provides the strength in W/m</a:t>
            </a:r>
            <a:r>
              <a:rPr lang="en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253512" y="54512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42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524000"/>
            <a:ext cx="6400800" cy="2819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Solar Insolation</a:t>
            </a: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2"/>
    </mc:Choice>
    <mc:Fallback xmlns="">
      <p:transition spd="slow" advTm="2432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3848100" cy="635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There are two basic types of pyranometers.</a:t>
            </a:r>
            <a:r>
              <a:rPr lang="en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One that measures irradiation globally for any angle the sun is in the sky.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pic>
        <p:nvPicPr>
          <p:cNvPr id="4" name="Picture 3" descr="A picture containing ground, outdoor, toilet&#10;&#10;Description automatically generated">
            <a:extLst>
              <a:ext uri="{FF2B5EF4-FFF2-40B4-BE49-F238E27FC236}">
                <a16:creationId xmlns:a16="http://schemas.microsoft.com/office/drawing/2014/main" id="{958A3825-AED4-48B0-978D-BF55CA3D0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3333"/>
          <a:stretch/>
        </p:blipFill>
        <p:spPr>
          <a:xfrm>
            <a:off x="4023500" y="634512"/>
            <a:ext cx="5141463" cy="487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997BD-8AA7-4B8D-BF9D-5984C1F8E89C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397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43962" y="980342"/>
            <a:ext cx="38481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other has a diffused opening and only measures irradiance where it is pointed 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Notice the small round opening at the top right side.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diffused lens is there.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0E4BE-6700-4FA9-8558-CA96EE26E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7041" y="1431547"/>
            <a:ext cx="5562600" cy="379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07DB2-372F-4056-B527-63A472D3390C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5905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43962" y="980342"/>
            <a:ext cx="384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Notice the diffused lens.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07DB2-372F-4056-B527-63A472D3390C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 descr="A picture containing indoor, wooden, catch&#10;&#10;Description automatically generated">
            <a:extLst>
              <a:ext uri="{FF2B5EF4-FFF2-40B4-BE49-F238E27FC236}">
                <a16:creationId xmlns:a16="http://schemas.microsoft.com/office/drawing/2014/main" id="{F3CFA131-0EA1-49B8-9733-C8606F497C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27705" r="13986" b="17481"/>
          <a:stretch/>
        </p:blipFill>
        <p:spPr>
          <a:xfrm rot="5400000">
            <a:off x="3533042" y="2019300"/>
            <a:ext cx="489731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Direct radiation is that type of radiation we can feel directly. Much from the infrared radiation on our skin.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sunshine comes through without any interference or obstruction.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Reflected radiation is the radiation that goes in the direction away from the earth.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Either as from reflection from the earth surface or from clouds.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44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89535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Diffused radiation is what happens as the energy passes through moisture or clouds.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energy is scattered just like a frosted glass.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Picture the sun at 4 o'clock it is not overhead.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Pointing a diffused handheld pyranometer at the 4 o'clock sun location will detect less solar irradiance than pointing the pyranometer straight up toward the 12 o'clock position.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result of diffused radiation from moisture and clouds.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95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73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Diffused radiation due to cloud cover.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This is a picture of an overcast day with broad cloud cover.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1E870-323A-437A-ADA0-C897D7D5EFFA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 descr="A picture containing tree, outdoor, sky, silhouette&#10;&#10;Description automatically generated">
            <a:extLst>
              <a:ext uri="{FF2B5EF4-FFF2-40B4-BE49-F238E27FC236}">
                <a16:creationId xmlns:a16="http://schemas.microsoft.com/office/drawing/2014/main" id="{2CE4D32D-E3E0-4F75-9025-42029C37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85695"/>
            <a:ext cx="6459925" cy="484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73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Diffused radiation due to cloud cover.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handheld pyranometer is pointing straight upwards and measuring 98 W/m</a:t>
            </a:r>
            <a:r>
              <a:rPr lang="en-C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Then pointing towards the sun measures 72 W/m</a:t>
            </a:r>
            <a:r>
              <a:rPr lang="en-C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A1F3F92-572D-494A-AEEC-55D1D416E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8148" r="32222" b="11482"/>
          <a:stretch/>
        </p:blipFill>
        <p:spPr>
          <a:xfrm rot="5400000">
            <a:off x="-232536" y="2984988"/>
            <a:ext cx="3886200" cy="2590800"/>
          </a:xfrm>
          <a:prstGeom prst="rect">
            <a:avLst/>
          </a:prstGeom>
        </p:spPr>
      </p:pic>
      <p:pic>
        <p:nvPicPr>
          <p:cNvPr id="6" name="Picture 5" descr="A picture containing text, hand&#10;&#10;Description automatically generated">
            <a:extLst>
              <a:ext uri="{FF2B5EF4-FFF2-40B4-BE49-F238E27FC236}">
                <a16:creationId xmlns:a16="http://schemas.microsoft.com/office/drawing/2014/main" id="{156B32AD-9D15-4F75-893C-42497E75D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1887" r="6666"/>
          <a:stretch/>
        </p:blipFill>
        <p:spPr>
          <a:xfrm rot="5400000">
            <a:off x="4466291" y="2856476"/>
            <a:ext cx="3825297" cy="2786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11E870-323A-437A-ADA0-C897D7D5EFFA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85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73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 video showing the pyranometer readings due to diffusion.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1E870-323A-437A-ADA0-C897D7D5EFFA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Video courtesy author</a:t>
            </a:r>
          </a:p>
        </p:txBody>
      </p:sp>
      <p:pic>
        <p:nvPicPr>
          <p:cNvPr id="2" name="IMG_5022">
            <a:hlinkClick r:id="" action="ppaction://media"/>
            <a:extLst>
              <a:ext uri="{FF2B5EF4-FFF2-40B4-BE49-F238E27FC236}">
                <a16:creationId xmlns:a16="http://schemas.microsoft.com/office/drawing/2014/main" id="{5B57EEA1-DB03-4983-928D-6A6E1FBA5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9187" y="1121551"/>
            <a:ext cx="3857625" cy="53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90FCFA5-37DA-45F6-80EC-7837B70E8685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1066800"/>
            <a:ext cx="8169275" cy="5791200"/>
            <a:chOff x="384" y="672"/>
            <a:chExt cx="5146" cy="3648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47125A9-C418-4A2A-B381-96EBAF136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80"/>
              <a:ext cx="1498" cy="515"/>
            </a:xfrm>
            <a:custGeom>
              <a:avLst/>
              <a:gdLst>
                <a:gd name="T0" fmla="*/ 281 w 1408"/>
                <a:gd name="T1" fmla="*/ 86 h 704"/>
                <a:gd name="T2" fmla="*/ 118 w 1408"/>
                <a:gd name="T3" fmla="*/ 86 h 704"/>
                <a:gd name="T4" fmla="*/ 10 w 1408"/>
                <a:gd name="T5" fmla="*/ 137 h 704"/>
                <a:gd name="T6" fmla="*/ 64 w 1408"/>
                <a:gd name="T7" fmla="*/ 162 h 704"/>
                <a:gd name="T8" fmla="*/ 10 w 1408"/>
                <a:gd name="T9" fmla="*/ 189 h 704"/>
                <a:gd name="T10" fmla="*/ 64 w 1408"/>
                <a:gd name="T11" fmla="*/ 266 h 704"/>
                <a:gd name="T12" fmla="*/ 118 w 1408"/>
                <a:gd name="T13" fmla="*/ 291 h 704"/>
                <a:gd name="T14" fmla="*/ 227 w 1408"/>
                <a:gd name="T15" fmla="*/ 291 h 704"/>
                <a:gd name="T16" fmla="*/ 281 w 1408"/>
                <a:gd name="T17" fmla="*/ 342 h 704"/>
                <a:gd name="T18" fmla="*/ 444 w 1408"/>
                <a:gd name="T19" fmla="*/ 342 h 704"/>
                <a:gd name="T20" fmla="*/ 444 w 1408"/>
                <a:gd name="T21" fmla="*/ 317 h 704"/>
                <a:gd name="T22" fmla="*/ 444 w 1408"/>
                <a:gd name="T23" fmla="*/ 342 h 704"/>
                <a:gd name="T24" fmla="*/ 606 w 1408"/>
                <a:gd name="T25" fmla="*/ 368 h 704"/>
                <a:gd name="T26" fmla="*/ 661 w 1408"/>
                <a:gd name="T27" fmla="*/ 317 h 704"/>
                <a:gd name="T28" fmla="*/ 769 w 1408"/>
                <a:gd name="T29" fmla="*/ 368 h 704"/>
                <a:gd name="T30" fmla="*/ 879 w 1408"/>
                <a:gd name="T31" fmla="*/ 368 h 704"/>
                <a:gd name="T32" fmla="*/ 933 w 1408"/>
                <a:gd name="T33" fmla="*/ 342 h 704"/>
                <a:gd name="T34" fmla="*/ 1042 w 1408"/>
                <a:gd name="T35" fmla="*/ 342 h 704"/>
                <a:gd name="T36" fmla="*/ 1150 w 1408"/>
                <a:gd name="T37" fmla="*/ 317 h 704"/>
                <a:gd name="T38" fmla="*/ 1259 w 1408"/>
                <a:gd name="T39" fmla="*/ 342 h 704"/>
                <a:gd name="T40" fmla="*/ 1367 w 1408"/>
                <a:gd name="T41" fmla="*/ 317 h 704"/>
                <a:gd name="T42" fmla="*/ 1421 w 1408"/>
                <a:gd name="T43" fmla="*/ 317 h 704"/>
                <a:gd name="T44" fmla="*/ 1421 w 1408"/>
                <a:gd name="T45" fmla="*/ 291 h 704"/>
                <a:gd name="T46" fmla="*/ 1476 w 1408"/>
                <a:gd name="T47" fmla="*/ 291 h 704"/>
                <a:gd name="T48" fmla="*/ 1584 w 1408"/>
                <a:gd name="T49" fmla="*/ 266 h 704"/>
                <a:gd name="T50" fmla="*/ 1530 w 1408"/>
                <a:gd name="T51" fmla="*/ 240 h 704"/>
                <a:gd name="T52" fmla="*/ 1584 w 1408"/>
                <a:gd name="T53" fmla="*/ 214 h 704"/>
                <a:gd name="T54" fmla="*/ 1584 w 1408"/>
                <a:gd name="T55" fmla="*/ 162 h 704"/>
                <a:gd name="T56" fmla="*/ 1530 w 1408"/>
                <a:gd name="T57" fmla="*/ 162 h 704"/>
                <a:gd name="T58" fmla="*/ 1476 w 1408"/>
                <a:gd name="T59" fmla="*/ 162 h 704"/>
                <a:gd name="T60" fmla="*/ 1530 w 1408"/>
                <a:gd name="T61" fmla="*/ 111 h 704"/>
                <a:gd name="T62" fmla="*/ 1421 w 1408"/>
                <a:gd name="T63" fmla="*/ 86 h 704"/>
                <a:gd name="T64" fmla="*/ 1313 w 1408"/>
                <a:gd name="T65" fmla="*/ 86 h 704"/>
                <a:gd name="T66" fmla="*/ 1259 w 1408"/>
                <a:gd name="T67" fmla="*/ 60 h 704"/>
                <a:gd name="T68" fmla="*/ 1150 w 1408"/>
                <a:gd name="T69" fmla="*/ 34 h 704"/>
                <a:gd name="T70" fmla="*/ 1096 w 1408"/>
                <a:gd name="T71" fmla="*/ 60 h 704"/>
                <a:gd name="T72" fmla="*/ 1150 w 1408"/>
                <a:gd name="T73" fmla="*/ 60 h 704"/>
                <a:gd name="T74" fmla="*/ 1042 w 1408"/>
                <a:gd name="T75" fmla="*/ 34 h 704"/>
                <a:gd name="T76" fmla="*/ 933 w 1408"/>
                <a:gd name="T77" fmla="*/ 9 h 704"/>
                <a:gd name="T78" fmla="*/ 879 w 1408"/>
                <a:gd name="T79" fmla="*/ 34 h 704"/>
                <a:gd name="T80" fmla="*/ 933 w 1408"/>
                <a:gd name="T81" fmla="*/ 60 h 704"/>
                <a:gd name="T82" fmla="*/ 769 w 1408"/>
                <a:gd name="T83" fmla="*/ 9 h 704"/>
                <a:gd name="T84" fmla="*/ 661 w 1408"/>
                <a:gd name="T85" fmla="*/ 9 h 704"/>
                <a:gd name="T86" fmla="*/ 606 w 1408"/>
                <a:gd name="T87" fmla="*/ 34 h 704"/>
                <a:gd name="T88" fmla="*/ 661 w 1408"/>
                <a:gd name="T89" fmla="*/ 34 h 704"/>
                <a:gd name="T90" fmla="*/ 444 w 1408"/>
                <a:gd name="T91" fmla="*/ 9 h 704"/>
                <a:gd name="T92" fmla="*/ 389 w 1408"/>
                <a:gd name="T93" fmla="*/ 34 h 704"/>
                <a:gd name="T94" fmla="*/ 227 w 1408"/>
                <a:gd name="T95" fmla="*/ 34 h 704"/>
                <a:gd name="T96" fmla="*/ 227 w 1408"/>
                <a:gd name="T97" fmla="*/ 86 h 704"/>
                <a:gd name="T98" fmla="*/ 281 w 1408"/>
                <a:gd name="T99" fmla="*/ 86 h 7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08" h="704">
                  <a:moveTo>
                    <a:pt x="248" y="160"/>
                  </a:moveTo>
                  <a:cubicBezTo>
                    <a:pt x="232" y="160"/>
                    <a:pt x="144" y="144"/>
                    <a:pt x="104" y="160"/>
                  </a:cubicBezTo>
                  <a:cubicBezTo>
                    <a:pt x="64" y="176"/>
                    <a:pt x="16" y="232"/>
                    <a:pt x="8" y="256"/>
                  </a:cubicBezTo>
                  <a:cubicBezTo>
                    <a:pt x="0" y="280"/>
                    <a:pt x="56" y="288"/>
                    <a:pt x="56" y="304"/>
                  </a:cubicBezTo>
                  <a:cubicBezTo>
                    <a:pt x="56" y="320"/>
                    <a:pt x="8" y="320"/>
                    <a:pt x="8" y="352"/>
                  </a:cubicBezTo>
                  <a:cubicBezTo>
                    <a:pt x="8" y="384"/>
                    <a:pt x="40" y="464"/>
                    <a:pt x="56" y="496"/>
                  </a:cubicBezTo>
                  <a:cubicBezTo>
                    <a:pt x="72" y="528"/>
                    <a:pt x="80" y="536"/>
                    <a:pt x="104" y="544"/>
                  </a:cubicBezTo>
                  <a:cubicBezTo>
                    <a:pt x="128" y="552"/>
                    <a:pt x="176" y="528"/>
                    <a:pt x="200" y="544"/>
                  </a:cubicBezTo>
                  <a:cubicBezTo>
                    <a:pt x="224" y="560"/>
                    <a:pt x="216" y="624"/>
                    <a:pt x="248" y="640"/>
                  </a:cubicBezTo>
                  <a:cubicBezTo>
                    <a:pt x="280" y="656"/>
                    <a:pt x="368" y="648"/>
                    <a:pt x="392" y="640"/>
                  </a:cubicBezTo>
                  <a:cubicBezTo>
                    <a:pt x="416" y="632"/>
                    <a:pt x="392" y="592"/>
                    <a:pt x="392" y="592"/>
                  </a:cubicBezTo>
                  <a:cubicBezTo>
                    <a:pt x="392" y="592"/>
                    <a:pt x="368" y="624"/>
                    <a:pt x="392" y="640"/>
                  </a:cubicBezTo>
                  <a:cubicBezTo>
                    <a:pt x="416" y="656"/>
                    <a:pt x="504" y="696"/>
                    <a:pt x="536" y="688"/>
                  </a:cubicBezTo>
                  <a:cubicBezTo>
                    <a:pt x="568" y="680"/>
                    <a:pt x="560" y="592"/>
                    <a:pt x="584" y="592"/>
                  </a:cubicBezTo>
                  <a:cubicBezTo>
                    <a:pt x="608" y="592"/>
                    <a:pt x="648" y="672"/>
                    <a:pt x="680" y="688"/>
                  </a:cubicBezTo>
                  <a:cubicBezTo>
                    <a:pt x="712" y="704"/>
                    <a:pt x="752" y="696"/>
                    <a:pt x="776" y="688"/>
                  </a:cubicBezTo>
                  <a:cubicBezTo>
                    <a:pt x="800" y="680"/>
                    <a:pt x="800" y="648"/>
                    <a:pt x="824" y="640"/>
                  </a:cubicBezTo>
                  <a:cubicBezTo>
                    <a:pt x="848" y="632"/>
                    <a:pt x="888" y="648"/>
                    <a:pt x="920" y="640"/>
                  </a:cubicBezTo>
                  <a:cubicBezTo>
                    <a:pt x="952" y="632"/>
                    <a:pt x="984" y="592"/>
                    <a:pt x="1016" y="592"/>
                  </a:cubicBezTo>
                  <a:cubicBezTo>
                    <a:pt x="1048" y="592"/>
                    <a:pt x="1080" y="640"/>
                    <a:pt x="1112" y="640"/>
                  </a:cubicBezTo>
                  <a:cubicBezTo>
                    <a:pt x="1144" y="640"/>
                    <a:pt x="1184" y="600"/>
                    <a:pt x="1208" y="592"/>
                  </a:cubicBezTo>
                  <a:cubicBezTo>
                    <a:pt x="1232" y="584"/>
                    <a:pt x="1248" y="600"/>
                    <a:pt x="1256" y="592"/>
                  </a:cubicBezTo>
                  <a:cubicBezTo>
                    <a:pt x="1264" y="584"/>
                    <a:pt x="1248" y="552"/>
                    <a:pt x="1256" y="544"/>
                  </a:cubicBezTo>
                  <a:cubicBezTo>
                    <a:pt x="1264" y="536"/>
                    <a:pt x="1280" y="552"/>
                    <a:pt x="1304" y="544"/>
                  </a:cubicBezTo>
                  <a:cubicBezTo>
                    <a:pt x="1328" y="536"/>
                    <a:pt x="1392" y="512"/>
                    <a:pt x="1400" y="496"/>
                  </a:cubicBezTo>
                  <a:cubicBezTo>
                    <a:pt x="1408" y="480"/>
                    <a:pt x="1352" y="464"/>
                    <a:pt x="1352" y="448"/>
                  </a:cubicBezTo>
                  <a:cubicBezTo>
                    <a:pt x="1352" y="432"/>
                    <a:pt x="1392" y="424"/>
                    <a:pt x="1400" y="400"/>
                  </a:cubicBezTo>
                  <a:cubicBezTo>
                    <a:pt x="1408" y="376"/>
                    <a:pt x="1408" y="320"/>
                    <a:pt x="1400" y="304"/>
                  </a:cubicBezTo>
                  <a:cubicBezTo>
                    <a:pt x="1392" y="288"/>
                    <a:pt x="1368" y="304"/>
                    <a:pt x="1352" y="304"/>
                  </a:cubicBezTo>
                  <a:cubicBezTo>
                    <a:pt x="1336" y="304"/>
                    <a:pt x="1304" y="320"/>
                    <a:pt x="1304" y="304"/>
                  </a:cubicBezTo>
                  <a:cubicBezTo>
                    <a:pt x="1304" y="288"/>
                    <a:pt x="1360" y="232"/>
                    <a:pt x="1352" y="208"/>
                  </a:cubicBezTo>
                  <a:cubicBezTo>
                    <a:pt x="1344" y="184"/>
                    <a:pt x="1288" y="168"/>
                    <a:pt x="1256" y="160"/>
                  </a:cubicBezTo>
                  <a:cubicBezTo>
                    <a:pt x="1224" y="152"/>
                    <a:pt x="1184" y="168"/>
                    <a:pt x="1160" y="160"/>
                  </a:cubicBezTo>
                  <a:cubicBezTo>
                    <a:pt x="1136" y="152"/>
                    <a:pt x="1136" y="128"/>
                    <a:pt x="1112" y="112"/>
                  </a:cubicBezTo>
                  <a:cubicBezTo>
                    <a:pt x="1088" y="96"/>
                    <a:pt x="1040" y="64"/>
                    <a:pt x="1016" y="64"/>
                  </a:cubicBezTo>
                  <a:cubicBezTo>
                    <a:pt x="992" y="64"/>
                    <a:pt x="968" y="104"/>
                    <a:pt x="968" y="112"/>
                  </a:cubicBezTo>
                  <a:cubicBezTo>
                    <a:pt x="968" y="120"/>
                    <a:pt x="1024" y="120"/>
                    <a:pt x="1016" y="112"/>
                  </a:cubicBezTo>
                  <a:cubicBezTo>
                    <a:pt x="1008" y="104"/>
                    <a:pt x="952" y="80"/>
                    <a:pt x="920" y="64"/>
                  </a:cubicBezTo>
                  <a:cubicBezTo>
                    <a:pt x="888" y="48"/>
                    <a:pt x="848" y="16"/>
                    <a:pt x="824" y="16"/>
                  </a:cubicBezTo>
                  <a:cubicBezTo>
                    <a:pt x="800" y="16"/>
                    <a:pt x="776" y="48"/>
                    <a:pt x="776" y="64"/>
                  </a:cubicBezTo>
                  <a:cubicBezTo>
                    <a:pt x="776" y="80"/>
                    <a:pt x="840" y="120"/>
                    <a:pt x="824" y="112"/>
                  </a:cubicBezTo>
                  <a:cubicBezTo>
                    <a:pt x="808" y="104"/>
                    <a:pt x="720" y="32"/>
                    <a:pt x="680" y="16"/>
                  </a:cubicBezTo>
                  <a:cubicBezTo>
                    <a:pt x="640" y="0"/>
                    <a:pt x="608" y="8"/>
                    <a:pt x="584" y="16"/>
                  </a:cubicBezTo>
                  <a:cubicBezTo>
                    <a:pt x="560" y="24"/>
                    <a:pt x="536" y="56"/>
                    <a:pt x="536" y="64"/>
                  </a:cubicBezTo>
                  <a:cubicBezTo>
                    <a:pt x="536" y="72"/>
                    <a:pt x="608" y="72"/>
                    <a:pt x="584" y="64"/>
                  </a:cubicBezTo>
                  <a:cubicBezTo>
                    <a:pt x="560" y="56"/>
                    <a:pt x="432" y="16"/>
                    <a:pt x="392" y="16"/>
                  </a:cubicBezTo>
                  <a:cubicBezTo>
                    <a:pt x="352" y="16"/>
                    <a:pt x="376" y="56"/>
                    <a:pt x="344" y="64"/>
                  </a:cubicBezTo>
                  <a:cubicBezTo>
                    <a:pt x="312" y="72"/>
                    <a:pt x="224" y="48"/>
                    <a:pt x="200" y="64"/>
                  </a:cubicBezTo>
                  <a:cubicBezTo>
                    <a:pt x="176" y="80"/>
                    <a:pt x="192" y="144"/>
                    <a:pt x="200" y="160"/>
                  </a:cubicBezTo>
                  <a:cubicBezTo>
                    <a:pt x="208" y="176"/>
                    <a:pt x="264" y="160"/>
                    <a:pt x="248" y="16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CBB79AE7-FD3A-4118-A95C-C95B97394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7" y="1104"/>
              <a:ext cx="0" cy="28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6D975499-E5D7-496A-9CAB-0EF930B98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9" y="1104"/>
              <a:ext cx="0" cy="28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501139FF-145E-4E89-B3F5-F57B60EA3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1" y="1152"/>
              <a:ext cx="17" cy="28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2320F4C7-805D-4766-BFE2-4B15BD9431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47" y="1056"/>
              <a:ext cx="24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06EE8A2-6C9F-41C9-94A6-AB7605E249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55" y="1056"/>
              <a:ext cx="24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320D9371-31AA-4170-99BD-AF55073A69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39" y="1056"/>
              <a:ext cx="288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F638401-03D9-4EE1-B70A-CC09BE3AB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152"/>
              <a:ext cx="720" cy="1776"/>
            </a:xfrm>
            <a:custGeom>
              <a:avLst/>
              <a:gdLst>
                <a:gd name="T0" fmla="*/ 0 w 288"/>
                <a:gd name="T1" fmla="*/ 0 h 1584"/>
                <a:gd name="T2" fmla="*/ 300 w 288"/>
                <a:gd name="T3" fmla="*/ 844 h 1584"/>
                <a:gd name="T4" fmla="*/ 1800 w 288"/>
                <a:gd name="T5" fmla="*/ 1991 h 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1584">
                  <a:moveTo>
                    <a:pt x="0" y="0"/>
                  </a:moveTo>
                  <a:cubicBezTo>
                    <a:pt x="0" y="204"/>
                    <a:pt x="0" y="408"/>
                    <a:pt x="48" y="672"/>
                  </a:cubicBezTo>
                  <a:cubicBezTo>
                    <a:pt x="96" y="936"/>
                    <a:pt x="248" y="1432"/>
                    <a:pt x="288" y="158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8AEA21E-775A-4D00-91C6-B2854AA7A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" y="1104"/>
              <a:ext cx="672" cy="1728"/>
            </a:xfrm>
            <a:custGeom>
              <a:avLst/>
              <a:gdLst>
                <a:gd name="T0" fmla="*/ 0 w 288"/>
                <a:gd name="T1" fmla="*/ 0 h 1584"/>
                <a:gd name="T2" fmla="*/ 261 w 288"/>
                <a:gd name="T3" fmla="*/ 800 h 1584"/>
                <a:gd name="T4" fmla="*/ 1568 w 288"/>
                <a:gd name="T5" fmla="*/ 1885 h 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1584">
                  <a:moveTo>
                    <a:pt x="0" y="0"/>
                  </a:moveTo>
                  <a:cubicBezTo>
                    <a:pt x="0" y="204"/>
                    <a:pt x="0" y="408"/>
                    <a:pt x="48" y="672"/>
                  </a:cubicBezTo>
                  <a:cubicBezTo>
                    <a:pt x="96" y="936"/>
                    <a:pt x="248" y="1432"/>
                    <a:pt x="288" y="158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42FF29B-2E60-467D-BB51-4AF7EE66F2E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15" y="1152"/>
              <a:ext cx="432" cy="1536"/>
            </a:xfrm>
            <a:custGeom>
              <a:avLst/>
              <a:gdLst>
                <a:gd name="T0" fmla="*/ 0 w 288"/>
                <a:gd name="T1" fmla="*/ 0 h 1584"/>
                <a:gd name="T2" fmla="*/ 108 w 288"/>
                <a:gd name="T3" fmla="*/ 632 h 1584"/>
                <a:gd name="T4" fmla="*/ 648 w 288"/>
                <a:gd name="T5" fmla="*/ 1489 h 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1584">
                  <a:moveTo>
                    <a:pt x="0" y="0"/>
                  </a:moveTo>
                  <a:cubicBezTo>
                    <a:pt x="0" y="204"/>
                    <a:pt x="0" y="408"/>
                    <a:pt x="48" y="672"/>
                  </a:cubicBezTo>
                  <a:cubicBezTo>
                    <a:pt x="96" y="936"/>
                    <a:pt x="248" y="1432"/>
                    <a:pt x="288" y="158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CF090BBF-71A6-497E-B6DC-C6591DCCA4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23" y="1104"/>
              <a:ext cx="432" cy="1488"/>
            </a:xfrm>
            <a:custGeom>
              <a:avLst/>
              <a:gdLst>
                <a:gd name="T0" fmla="*/ 0 w 288"/>
                <a:gd name="T1" fmla="*/ 0 h 1584"/>
                <a:gd name="T2" fmla="*/ 108 w 288"/>
                <a:gd name="T3" fmla="*/ 593 h 1584"/>
                <a:gd name="T4" fmla="*/ 648 w 288"/>
                <a:gd name="T5" fmla="*/ 1398 h 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1584">
                  <a:moveTo>
                    <a:pt x="0" y="0"/>
                  </a:moveTo>
                  <a:cubicBezTo>
                    <a:pt x="0" y="204"/>
                    <a:pt x="0" y="408"/>
                    <a:pt x="48" y="672"/>
                  </a:cubicBezTo>
                  <a:cubicBezTo>
                    <a:pt x="96" y="936"/>
                    <a:pt x="248" y="1432"/>
                    <a:pt x="288" y="158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0A8CE7E-9ED0-4550-B1DF-C8A2897AF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" y="2976"/>
              <a:ext cx="336" cy="1008"/>
            </a:xfrm>
            <a:custGeom>
              <a:avLst/>
              <a:gdLst>
                <a:gd name="T0" fmla="*/ 0 w 288"/>
                <a:gd name="T1" fmla="*/ 0 h 1584"/>
                <a:gd name="T2" fmla="*/ 65 w 288"/>
                <a:gd name="T3" fmla="*/ 272 h 1584"/>
                <a:gd name="T4" fmla="*/ 392 w 288"/>
                <a:gd name="T5" fmla="*/ 641 h 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1584">
                  <a:moveTo>
                    <a:pt x="0" y="0"/>
                  </a:moveTo>
                  <a:cubicBezTo>
                    <a:pt x="0" y="204"/>
                    <a:pt x="0" y="408"/>
                    <a:pt x="48" y="672"/>
                  </a:cubicBezTo>
                  <a:cubicBezTo>
                    <a:pt x="96" y="936"/>
                    <a:pt x="248" y="1432"/>
                    <a:pt x="288" y="158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A9B1861-B82B-4F33-B996-5E7675214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3024"/>
              <a:ext cx="288" cy="960"/>
            </a:xfrm>
            <a:custGeom>
              <a:avLst/>
              <a:gdLst>
                <a:gd name="T0" fmla="*/ 0 w 288"/>
                <a:gd name="T1" fmla="*/ 0 h 1584"/>
                <a:gd name="T2" fmla="*/ 48 w 288"/>
                <a:gd name="T3" fmla="*/ 247 h 1584"/>
                <a:gd name="T4" fmla="*/ 288 w 288"/>
                <a:gd name="T5" fmla="*/ 582 h 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1584">
                  <a:moveTo>
                    <a:pt x="0" y="0"/>
                  </a:moveTo>
                  <a:cubicBezTo>
                    <a:pt x="0" y="204"/>
                    <a:pt x="0" y="408"/>
                    <a:pt x="48" y="672"/>
                  </a:cubicBezTo>
                  <a:cubicBezTo>
                    <a:pt x="96" y="936"/>
                    <a:pt x="248" y="1432"/>
                    <a:pt x="288" y="158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658E35C1-22DA-462D-BF9A-B35C9E15C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152"/>
              <a:ext cx="848" cy="3070"/>
            </a:xfrm>
            <a:custGeom>
              <a:avLst/>
              <a:gdLst>
                <a:gd name="T0" fmla="*/ 768 w 848"/>
                <a:gd name="T1" fmla="*/ 3179 h 2848"/>
                <a:gd name="T2" fmla="*/ 768 w 848"/>
                <a:gd name="T3" fmla="*/ 3068 h 2848"/>
                <a:gd name="T4" fmla="*/ 288 w 848"/>
                <a:gd name="T5" fmla="*/ 1729 h 2848"/>
                <a:gd name="T6" fmla="*/ 0 w 848"/>
                <a:gd name="T7" fmla="*/ 0 h 28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8" h="2848">
                  <a:moveTo>
                    <a:pt x="768" y="2736"/>
                  </a:moveTo>
                  <a:cubicBezTo>
                    <a:pt x="808" y="2792"/>
                    <a:pt x="848" y="2848"/>
                    <a:pt x="768" y="2640"/>
                  </a:cubicBezTo>
                  <a:cubicBezTo>
                    <a:pt x="688" y="2432"/>
                    <a:pt x="416" y="1928"/>
                    <a:pt x="288" y="1488"/>
                  </a:cubicBezTo>
                  <a:cubicBezTo>
                    <a:pt x="160" y="1048"/>
                    <a:pt x="80" y="524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FB4EB253-A07C-4070-B59C-894D46AB7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1152"/>
              <a:ext cx="879" cy="3040"/>
            </a:xfrm>
            <a:custGeom>
              <a:avLst/>
              <a:gdLst>
                <a:gd name="T0" fmla="*/ 825 w 848"/>
                <a:gd name="T1" fmla="*/ 3117 h 2848"/>
                <a:gd name="T2" fmla="*/ 825 w 848"/>
                <a:gd name="T3" fmla="*/ 3008 h 2848"/>
                <a:gd name="T4" fmla="*/ 310 w 848"/>
                <a:gd name="T5" fmla="*/ 1695 h 2848"/>
                <a:gd name="T6" fmla="*/ 0 w 848"/>
                <a:gd name="T7" fmla="*/ 0 h 28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8" h="2848">
                  <a:moveTo>
                    <a:pt x="768" y="2736"/>
                  </a:moveTo>
                  <a:cubicBezTo>
                    <a:pt x="808" y="2792"/>
                    <a:pt x="848" y="2848"/>
                    <a:pt x="768" y="2640"/>
                  </a:cubicBezTo>
                  <a:cubicBezTo>
                    <a:pt x="688" y="2432"/>
                    <a:pt x="416" y="1928"/>
                    <a:pt x="288" y="1488"/>
                  </a:cubicBezTo>
                  <a:cubicBezTo>
                    <a:pt x="160" y="1048"/>
                    <a:pt x="80" y="524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2ACE75-6667-4D63-BF9F-58F4F585F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1152"/>
              <a:ext cx="511" cy="1440"/>
            </a:xfrm>
            <a:custGeom>
              <a:avLst/>
              <a:gdLst>
                <a:gd name="T0" fmla="*/ 279 w 848"/>
                <a:gd name="T1" fmla="*/ 699 h 2848"/>
                <a:gd name="T2" fmla="*/ 279 w 848"/>
                <a:gd name="T3" fmla="*/ 675 h 2848"/>
                <a:gd name="T4" fmla="*/ 105 w 848"/>
                <a:gd name="T5" fmla="*/ 380 h 2848"/>
                <a:gd name="T6" fmla="*/ 0 w 848"/>
                <a:gd name="T7" fmla="*/ 0 h 28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8" h="2848">
                  <a:moveTo>
                    <a:pt x="768" y="2736"/>
                  </a:moveTo>
                  <a:cubicBezTo>
                    <a:pt x="808" y="2792"/>
                    <a:pt x="848" y="2848"/>
                    <a:pt x="768" y="2640"/>
                  </a:cubicBezTo>
                  <a:cubicBezTo>
                    <a:pt x="688" y="2432"/>
                    <a:pt x="416" y="1928"/>
                    <a:pt x="288" y="1488"/>
                  </a:cubicBezTo>
                  <a:cubicBezTo>
                    <a:pt x="160" y="1048"/>
                    <a:pt x="80" y="524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B3ABC342-662B-443D-AE71-4C775B08D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52"/>
              <a:ext cx="511" cy="1344"/>
            </a:xfrm>
            <a:custGeom>
              <a:avLst/>
              <a:gdLst>
                <a:gd name="T0" fmla="*/ 279 w 848"/>
                <a:gd name="T1" fmla="*/ 609 h 2848"/>
                <a:gd name="T2" fmla="*/ 279 w 848"/>
                <a:gd name="T3" fmla="*/ 588 h 2848"/>
                <a:gd name="T4" fmla="*/ 105 w 848"/>
                <a:gd name="T5" fmla="*/ 331 h 2848"/>
                <a:gd name="T6" fmla="*/ 0 w 848"/>
                <a:gd name="T7" fmla="*/ 0 h 28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8" h="2848">
                  <a:moveTo>
                    <a:pt x="768" y="2736"/>
                  </a:moveTo>
                  <a:cubicBezTo>
                    <a:pt x="808" y="2792"/>
                    <a:pt x="848" y="2848"/>
                    <a:pt x="768" y="2640"/>
                  </a:cubicBezTo>
                  <a:cubicBezTo>
                    <a:pt x="688" y="2432"/>
                    <a:pt x="416" y="1928"/>
                    <a:pt x="288" y="1488"/>
                  </a:cubicBezTo>
                  <a:cubicBezTo>
                    <a:pt x="160" y="1048"/>
                    <a:pt x="80" y="524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6EA077AF-EBE8-4355-BEF4-B43D4357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" y="1344"/>
              <a:ext cx="1408" cy="704"/>
            </a:xfrm>
            <a:custGeom>
              <a:avLst/>
              <a:gdLst>
                <a:gd name="T0" fmla="*/ 248 w 1408"/>
                <a:gd name="T1" fmla="*/ 160 h 704"/>
                <a:gd name="T2" fmla="*/ 104 w 1408"/>
                <a:gd name="T3" fmla="*/ 160 h 704"/>
                <a:gd name="T4" fmla="*/ 8 w 1408"/>
                <a:gd name="T5" fmla="*/ 256 h 704"/>
                <a:gd name="T6" fmla="*/ 56 w 1408"/>
                <a:gd name="T7" fmla="*/ 304 h 704"/>
                <a:gd name="T8" fmla="*/ 8 w 1408"/>
                <a:gd name="T9" fmla="*/ 352 h 704"/>
                <a:gd name="T10" fmla="*/ 56 w 1408"/>
                <a:gd name="T11" fmla="*/ 496 h 704"/>
                <a:gd name="T12" fmla="*/ 104 w 1408"/>
                <a:gd name="T13" fmla="*/ 544 h 704"/>
                <a:gd name="T14" fmla="*/ 200 w 1408"/>
                <a:gd name="T15" fmla="*/ 544 h 704"/>
                <a:gd name="T16" fmla="*/ 248 w 1408"/>
                <a:gd name="T17" fmla="*/ 640 h 704"/>
                <a:gd name="T18" fmla="*/ 392 w 1408"/>
                <a:gd name="T19" fmla="*/ 640 h 704"/>
                <a:gd name="T20" fmla="*/ 392 w 1408"/>
                <a:gd name="T21" fmla="*/ 592 h 704"/>
                <a:gd name="T22" fmla="*/ 392 w 1408"/>
                <a:gd name="T23" fmla="*/ 640 h 704"/>
                <a:gd name="T24" fmla="*/ 536 w 1408"/>
                <a:gd name="T25" fmla="*/ 688 h 704"/>
                <a:gd name="T26" fmla="*/ 584 w 1408"/>
                <a:gd name="T27" fmla="*/ 592 h 704"/>
                <a:gd name="T28" fmla="*/ 680 w 1408"/>
                <a:gd name="T29" fmla="*/ 688 h 704"/>
                <a:gd name="T30" fmla="*/ 776 w 1408"/>
                <a:gd name="T31" fmla="*/ 688 h 704"/>
                <a:gd name="T32" fmla="*/ 824 w 1408"/>
                <a:gd name="T33" fmla="*/ 640 h 704"/>
                <a:gd name="T34" fmla="*/ 920 w 1408"/>
                <a:gd name="T35" fmla="*/ 640 h 704"/>
                <a:gd name="T36" fmla="*/ 1016 w 1408"/>
                <a:gd name="T37" fmla="*/ 592 h 704"/>
                <a:gd name="T38" fmla="*/ 1112 w 1408"/>
                <a:gd name="T39" fmla="*/ 640 h 704"/>
                <a:gd name="T40" fmla="*/ 1208 w 1408"/>
                <a:gd name="T41" fmla="*/ 592 h 704"/>
                <a:gd name="T42" fmla="*/ 1256 w 1408"/>
                <a:gd name="T43" fmla="*/ 592 h 704"/>
                <a:gd name="T44" fmla="*/ 1256 w 1408"/>
                <a:gd name="T45" fmla="*/ 544 h 704"/>
                <a:gd name="T46" fmla="*/ 1304 w 1408"/>
                <a:gd name="T47" fmla="*/ 544 h 704"/>
                <a:gd name="T48" fmla="*/ 1400 w 1408"/>
                <a:gd name="T49" fmla="*/ 496 h 704"/>
                <a:gd name="T50" fmla="*/ 1352 w 1408"/>
                <a:gd name="T51" fmla="*/ 448 h 704"/>
                <a:gd name="T52" fmla="*/ 1400 w 1408"/>
                <a:gd name="T53" fmla="*/ 400 h 704"/>
                <a:gd name="T54" fmla="*/ 1400 w 1408"/>
                <a:gd name="T55" fmla="*/ 304 h 704"/>
                <a:gd name="T56" fmla="*/ 1352 w 1408"/>
                <a:gd name="T57" fmla="*/ 304 h 704"/>
                <a:gd name="T58" fmla="*/ 1304 w 1408"/>
                <a:gd name="T59" fmla="*/ 304 h 704"/>
                <a:gd name="T60" fmla="*/ 1352 w 1408"/>
                <a:gd name="T61" fmla="*/ 208 h 704"/>
                <a:gd name="T62" fmla="*/ 1256 w 1408"/>
                <a:gd name="T63" fmla="*/ 160 h 704"/>
                <a:gd name="T64" fmla="*/ 1160 w 1408"/>
                <a:gd name="T65" fmla="*/ 160 h 704"/>
                <a:gd name="T66" fmla="*/ 1112 w 1408"/>
                <a:gd name="T67" fmla="*/ 112 h 704"/>
                <a:gd name="T68" fmla="*/ 1016 w 1408"/>
                <a:gd name="T69" fmla="*/ 64 h 704"/>
                <a:gd name="T70" fmla="*/ 968 w 1408"/>
                <a:gd name="T71" fmla="*/ 112 h 704"/>
                <a:gd name="T72" fmla="*/ 1016 w 1408"/>
                <a:gd name="T73" fmla="*/ 112 h 704"/>
                <a:gd name="T74" fmla="*/ 920 w 1408"/>
                <a:gd name="T75" fmla="*/ 64 h 704"/>
                <a:gd name="T76" fmla="*/ 824 w 1408"/>
                <a:gd name="T77" fmla="*/ 16 h 704"/>
                <a:gd name="T78" fmla="*/ 776 w 1408"/>
                <a:gd name="T79" fmla="*/ 64 h 704"/>
                <a:gd name="T80" fmla="*/ 824 w 1408"/>
                <a:gd name="T81" fmla="*/ 112 h 704"/>
                <a:gd name="T82" fmla="*/ 680 w 1408"/>
                <a:gd name="T83" fmla="*/ 16 h 704"/>
                <a:gd name="T84" fmla="*/ 584 w 1408"/>
                <a:gd name="T85" fmla="*/ 16 h 704"/>
                <a:gd name="T86" fmla="*/ 536 w 1408"/>
                <a:gd name="T87" fmla="*/ 64 h 704"/>
                <a:gd name="T88" fmla="*/ 584 w 1408"/>
                <a:gd name="T89" fmla="*/ 64 h 704"/>
                <a:gd name="T90" fmla="*/ 392 w 1408"/>
                <a:gd name="T91" fmla="*/ 16 h 704"/>
                <a:gd name="T92" fmla="*/ 344 w 1408"/>
                <a:gd name="T93" fmla="*/ 64 h 704"/>
                <a:gd name="T94" fmla="*/ 200 w 1408"/>
                <a:gd name="T95" fmla="*/ 64 h 704"/>
                <a:gd name="T96" fmla="*/ 200 w 1408"/>
                <a:gd name="T97" fmla="*/ 160 h 704"/>
                <a:gd name="T98" fmla="*/ 248 w 1408"/>
                <a:gd name="T99" fmla="*/ 160 h 7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08" h="704">
                  <a:moveTo>
                    <a:pt x="248" y="160"/>
                  </a:moveTo>
                  <a:cubicBezTo>
                    <a:pt x="232" y="160"/>
                    <a:pt x="144" y="144"/>
                    <a:pt x="104" y="160"/>
                  </a:cubicBezTo>
                  <a:cubicBezTo>
                    <a:pt x="64" y="176"/>
                    <a:pt x="16" y="232"/>
                    <a:pt x="8" y="256"/>
                  </a:cubicBezTo>
                  <a:cubicBezTo>
                    <a:pt x="0" y="280"/>
                    <a:pt x="56" y="288"/>
                    <a:pt x="56" y="304"/>
                  </a:cubicBezTo>
                  <a:cubicBezTo>
                    <a:pt x="56" y="320"/>
                    <a:pt x="8" y="320"/>
                    <a:pt x="8" y="352"/>
                  </a:cubicBezTo>
                  <a:cubicBezTo>
                    <a:pt x="8" y="384"/>
                    <a:pt x="40" y="464"/>
                    <a:pt x="56" y="496"/>
                  </a:cubicBezTo>
                  <a:cubicBezTo>
                    <a:pt x="72" y="528"/>
                    <a:pt x="80" y="536"/>
                    <a:pt x="104" y="544"/>
                  </a:cubicBezTo>
                  <a:cubicBezTo>
                    <a:pt x="128" y="552"/>
                    <a:pt x="176" y="528"/>
                    <a:pt x="200" y="544"/>
                  </a:cubicBezTo>
                  <a:cubicBezTo>
                    <a:pt x="224" y="560"/>
                    <a:pt x="216" y="624"/>
                    <a:pt x="248" y="640"/>
                  </a:cubicBezTo>
                  <a:cubicBezTo>
                    <a:pt x="280" y="656"/>
                    <a:pt x="368" y="648"/>
                    <a:pt x="392" y="640"/>
                  </a:cubicBezTo>
                  <a:cubicBezTo>
                    <a:pt x="416" y="632"/>
                    <a:pt x="392" y="592"/>
                    <a:pt x="392" y="592"/>
                  </a:cubicBezTo>
                  <a:cubicBezTo>
                    <a:pt x="392" y="592"/>
                    <a:pt x="368" y="624"/>
                    <a:pt x="392" y="640"/>
                  </a:cubicBezTo>
                  <a:cubicBezTo>
                    <a:pt x="416" y="656"/>
                    <a:pt x="504" y="696"/>
                    <a:pt x="536" y="688"/>
                  </a:cubicBezTo>
                  <a:cubicBezTo>
                    <a:pt x="568" y="680"/>
                    <a:pt x="560" y="592"/>
                    <a:pt x="584" y="592"/>
                  </a:cubicBezTo>
                  <a:cubicBezTo>
                    <a:pt x="608" y="592"/>
                    <a:pt x="648" y="672"/>
                    <a:pt x="680" y="688"/>
                  </a:cubicBezTo>
                  <a:cubicBezTo>
                    <a:pt x="712" y="704"/>
                    <a:pt x="752" y="696"/>
                    <a:pt x="776" y="688"/>
                  </a:cubicBezTo>
                  <a:cubicBezTo>
                    <a:pt x="800" y="680"/>
                    <a:pt x="800" y="648"/>
                    <a:pt x="824" y="640"/>
                  </a:cubicBezTo>
                  <a:cubicBezTo>
                    <a:pt x="848" y="632"/>
                    <a:pt x="888" y="648"/>
                    <a:pt x="920" y="640"/>
                  </a:cubicBezTo>
                  <a:cubicBezTo>
                    <a:pt x="952" y="632"/>
                    <a:pt x="984" y="592"/>
                    <a:pt x="1016" y="592"/>
                  </a:cubicBezTo>
                  <a:cubicBezTo>
                    <a:pt x="1048" y="592"/>
                    <a:pt x="1080" y="640"/>
                    <a:pt x="1112" y="640"/>
                  </a:cubicBezTo>
                  <a:cubicBezTo>
                    <a:pt x="1144" y="640"/>
                    <a:pt x="1184" y="600"/>
                    <a:pt x="1208" y="592"/>
                  </a:cubicBezTo>
                  <a:cubicBezTo>
                    <a:pt x="1232" y="584"/>
                    <a:pt x="1248" y="600"/>
                    <a:pt x="1256" y="592"/>
                  </a:cubicBezTo>
                  <a:cubicBezTo>
                    <a:pt x="1264" y="584"/>
                    <a:pt x="1248" y="552"/>
                    <a:pt x="1256" y="544"/>
                  </a:cubicBezTo>
                  <a:cubicBezTo>
                    <a:pt x="1264" y="536"/>
                    <a:pt x="1280" y="552"/>
                    <a:pt x="1304" y="544"/>
                  </a:cubicBezTo>
                  <a:cubicBezTo>
                    <a:pt x="1328" y="536"/>
                    <a:pt x="1392" y="512"/>
                    <a:pt x="1400" y="496"/>
                  </a:cubicBezTo>
                  <a:cubicBezTo>
                    <a:pt x="1408" y="480"/>
                    <a:pt x="1352" y="464"/>
                    <a:pt x="1352" y="448"/>
                  </a:cubicBezTo>
                  <a:cubicBezTo>
                    <a:pt x="1352" y="432"/>
                    <a:pt x="1392" y="424"/>
                    <a:pt x="1400" y="400"/>
                  </a:cubicBezTo>
                  <a:cubicBezTo>
                    <a:pt x="1408" y="376"/>
                    <a:pt x="1408" y="320"/>
                    <a:pt x="1400" y="304"/>
                  </a:cubicBezTo>
                  <a:cubicBezTo>
                    <a:pt x="1392" y="288"/>
                    <a:pt x="1368" y="304"/>
                    <a:pt x="1352" y="304"/>
                  </a:cubicBezTo>
                  <a:cubicBezTo>
                    <a:pt x="1336" y="304"/>
                    <a:pt x="1304" y="320"/>
                    <a:pt x="1304" y="304"/>
                  </a:cubicBezTo>
                  <a:cubicBezTo>
                    <a:pt x="1304" y="288"/>
                    <a:pt x="1360" y="232"/>
                    <a:pt x="1352" y="208"/>
                  </a:cubicBezTo>
                  <a:cubicBezTo>
                    <a:pt x="1344" y="184"/>
                    <a:pt x="1288" y="168"/>
                    <a:pt x="1256" y="160"/>
                  </a:cubicBezTo>
                  <a:cubicBezTo>
                    <a:pt x="1224" y="152"/>
                    <a:pt x="1184" y="168"/>
                    <a:pt x="1160" y="160"/>
                  </a:cubicBezTo>
                  <a:cubicBezTo>
                    <a:pt x="1136" y="152"/>
                    <a:pt x="1136" y="128"/>
                    <a:pt x="1112" y="112"/>
                  </a:cubicBezTo>
                  <a:cubicBezTo>
                    <a:pt x="1088" y="96"/>
                    <a:pt x="1040" y="64"/>
                    <a:pt x="1016" y="64"/>
                  </a:cubicBezTo>
                  <a:cubicBezTo>
                    <a:pt x="992" y="64"/>
                    <a:pt x="968" y="104"/>
                    <a:pt x="968" y="112"/>
                  </a:cubicBezTo>
                  <a:cubicBezTo>
                    <a:pt x="968" y="120"/>
                    <a:pt x="1024" y="120"/>
                    <a:pt x="1016" y="112"/>
                  </a:cubicBezTo>
                  <a:cubicBezTo>
                    <a:pt x="1008" y="104"/>
                    <a:pt x="952" y="80"/>
                    <a:pt x="920" y="64"/>
                  </a:cubicBezTo>
                  <a:cubicBezTo>
                    <a:pt x="888" y="48"/>
                    <a:pt x="848" y="16"/>
                    <a:pt x="824" y="16"/>
                  </a:cubicBezTo>
                  <a:cubicBezTo>
                    <a:pt x="800" y="16"/>
                    <a:pt x="776" y="48"/>
                    <a:pt x="776" y="64"/>
                  </a:cubicBezTo>
                  <a:cubicBezTo>
                    <a:pt x="776" y="80"/>
                    <a:pt x="840" y="120"/>
                    <a:pt x="824" y="112"/>
                  </a:cubicBezTo>
                  <a:cubicBezTo>
                    <a:pt x="808" y="104"/>
                    <a:pt x="720" y="32"/>
                    <a:pt x="680" y="16"/>
                  </a:cubicBezTo>
                  <a:cubicBezTo>
                    <a:pt x="640" y="0"/>
                    <a:pt x="608" y="8"/>
                    <a:pt x="584" y="16"/>
                  </a:cubicBezTo>
                  <a:cubicBezTo>
                    <a:pt x="560" y="24"/>
                    <a:pt x="536" y="56"/>
                    <a:pt x="536" y="64"/>
                  </a:cubicBezTo>
                  <a:cubicBezTo>
                    <a:pt x="536" y="72"/>
                    <a:pt x="608" y="72"/>
                    <a:pt x="584" y="64"/>
                  </a:cubicBezTo>
                  <a:cubicBezTo>
                    <a:pt x="560" y="56"/>
                    <a:pt x="432" y="16"/>
                    <a:pt x="392" y="16"/>
                  </a:cubicBezTo>
                  <a:cubicBezTo>
                    <a:pt x="352" y="16"/>
                    <a:pt x="376" y="56"/>
                    <a:pt x="344" y="64"/>
                  </a:cubicBezTo>
                  <a:cubicBezTo>
                    <a:pt x="312" y="72"/>
                    <a:pt x="224" y="48"/>
                    <a:pt x="200" y="64"/>
                  </a:cubicBezTo>
                  <a:cubicBezTo>
                    <a:pt x="176" y="80"/>
                    <a:pt x="192" y="144"/>
                    <a:pt x="200" y="160"/>
                  </a:cubicBezTo>
                  <a:cubicBezTo>
                    <a:pt x="208" y="176"/>
                    <a:pt x="264" y="160"/>
                    <a:pt x="248" y="16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2" descr="5%">
              <a:extLst>
                <a:ext uri="{FF2B5EF4-FFF2-40B4-BE49-F238E27FC236}">
                  <a16:creationId xmlns:a16="http://schemas.microsoft.com/office/drawing/2014/main" id="{AAB57EC7-6670-4021-91EA-6EE7390C9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" y="2448"/>
              <a:ext cx="1408" cy="704"/>
            </a:xfrm>
            <a:custGeom>
              <a:avLst/>
              <a:gdLst>
                <a:gd name="T0" fmla="*/ 248 w 1408"/>
                <a:gd name="T1" fmla="*/ 160 h 704"/>
                <a:gd name="T2" fmla="*/ 104 w 1408"/>
                <a:gd name="T3" fmla="*/ 160 h 704"/>
                <a:gd name="T4" fmla="*/ 8 w 1408"/>
                <a:gd name="T5" fmla="*/ 256 h 704"/>
                <a:gd name="T6" fmla="*/ 56 w 1408"/>
                <a:gd name="T7" fmla="*/ 304 h 704"/>
                <a:gd name="T8" fmla="*/ 8 w 1408"/>
                <a:gd name="T9" fmla="*/ 352 h 704"/>
                <a:gd name="T10" fmla="*/ 56 w 1408"/>
                <a:gd name="T11" fmla="*/ 496 h 704"/>
                <a:gd name="T12" fmla="*/ 104 w 1408"/>
                <a:gd name="T13" fmla="*/ 544 h 704"/>
                <a:gd name="T14" fmla="*/ 200 w 1408"/>
                <a:gd name="T15" fmla="*/ 544 h 704"/>
                <a:gd name="T16" fmla="*/ 248 w 1408"/>
                <a:gd name="T17" fmla="*/ 640 h 704"/>
                <a:gd name="T18" fmla="*/ 392 w 1408"/>
                <a:gd name="T19" fmla="*/ 640 h 704"/>
                <a:gd name="T20" fmla="*/ 392 w 1408"/>
                <a:gd name="T21" fmla="*/ 592 h 704"/>
                <a:gd name="T22" fmla="*/ 392 w 1408"/>
                <a:gd name="T23" fmla="*/ 640 h 704"/>
                <a:gd name="T24" fmla="*/ 536 w 1408"/>
                <a:gd name="T25" fmla="*/ 688 h 704"/>
                <a:gd name="T26" fmla="*/ 584 w 1408"/>
                <a:gd name="T27" fmla="*/ 592 h 704"/>
                <a:gd name="T28" fmla="*/ 680 w 1408"/>
                <a:gd name="T29" fmla="*/ 688 h 704"/>
                <a:gd name="T30" fmla="*/ 776 w 1408"/>
                <a:gd name="T31" fmla="*/ 688 h 704"/>
                <a:gd name="T32" fmla="*/ 824 w 1408"/>
                <a:gd name="T33" fmla="*/ 640 h 704"/>
                <a:gd name="T34" fmla="*/ 920 w 1408"/>
                <a:gd name="T35" fmla="*/ 640 h 704"/>
                <a:gd name="T36" fmla="*/ 1016 w 1408"/>
                <a:gd name="T37" fmla="*/ 592 h 704"/>
                <a:gd name="T38" fmla="*/ 1112 w 1408"/>
                <a:gd name="T39" fmla="*/ 640 h 704"/>
                <a:gd name="T40" fmla="*/ 1208 w 1408"/>
                <a:gd name="T41" fmla="*/ 592 h 704"/>
                <a:gd name="T42" fmla="*/ 1256 w 1408"/>
                <a:gd name="T43" fmla="*/ 592 h 704"/>
                <a:gd name="T44" fmla="*/ 1256 w 1408"/>
                <a:gd name="T45" fmla="*/ 544 h 704"/>
                <a:gd name="T46" fmla="*/ 1304 w 1408"/>
                <a:gd name="T47" fmla="*/ 544 h 704"/>
                <a:gd name="T48" fmla="*/ 1400 w 1408"/>
                <a:gd name="T49" fmla="*/ 496 h 704"/>
                <a:gd name="T50" fmla="*/ 1352 w 1408"/>
                <a:gd name="T51" fmla="*/ 448 h 704"/>
                <a:gd name="T52" fmla="*/ 1400 w 1408"/>
                <a:gd name="T53" fmla="*/ 400 h 704"/>
                <a:gd name="T54" fmla="*/ 1400 w 1408"/>
                <a:gd name="T55" fmla="*/ 304 h 704"/>
                <a:gd name="T56" fmla="*/ 1352 w 1408"/>
                <a:gd name="T57" fmla="*/ 304 h 704"/>
                <a:gd name="T58" fmla="*/ 1304 w 1408"/>
                <a:gd name="T59" fmla="*/ 304 h 704"/>
                <a:gd name="T60" fmla="*/ 1352 w 1408"/>
                <a:gd name="T61" fmla="*/ 208 h 704"/>
                <a:gd name="T62" fmla="*/ 1256 w 1408"/>
                <a:gd name="T63" fmla="*/ 160 h 704"/>
                <a:gd name="T64" fmla="*/ 1160 w 1408"/>
                <a:gd name="T65" fmla="*/ 160 h 704"/>
                <a:gd name="T66" fmla="*/ 1112 w 1408"/>
                <a:gd name="T67" fmla="*/ 112 h 704"/>
                <a:gd name="T68" fmla="*/ 1016 w 1408"/>
                <a:gd name="T69" fmla="*/ 64 h 704"/>
                <a:gd name="T70" fmla="*/ 968 w 1408"/>
                <a:gd name="T71" fmla="*/ 112 h 704"/>
                <a:gd name="T72" fmla="*/ 1016 w 1408"/>
                <a:gd name="T73" fmla="*/ 112 h 704"/>
                <a:gd name="T74" fmla="*/ 920 w 1408"/>
                <a:gd name="T75" fmla="*/ 64 h 704"/>
                <a:gd name="T76" fmla="*/ 824 w 1408"/>
                <a:gd name="T77" fmla="*/ 16 h 704"/>
                <a:gd name="T78" fmla="*/ 776 w 1408"/>
                <a:gd name="T79" fmla="*/ 64 h 704"/>
                <a:gd name="T80" fmla="*/ 824 w 1408"/>
                <a:gd name="T81" fmla="*/ 112 h 704"/>
                <a:gd name="T82" fmla="*/ 680 w 1408"/>
                <a:gd name="T83" fmla="*/ 16 h 704"/>
                <a:gd name="T84" fmla="*/ 584 w 1408"/>
                <a:gd name="T85" fmla="*/ 16 h 704"/>
                <a:gd name="T86" fmla="*/ 536 w 1408"/>
                <a:gd name="T87" fmla="*/ 64 h 704"/>
                <a:gd name="T88" fmla="*/ 584 w 1408"/>
                <a:gd name="T89" fmla="*/ 64 h 704"/>
                <a:gd name="T90" fmla="*/ 392 w 1408"/>
                <a:gd name="T91" fmla="*/ 16 h 704"/>
                <a:gd name="T92" fmla="*/ 344 w 1408"/>
                <a:gd name="T93" fmla="*/ 64 h 704"/>
                <a:gd name="T94" fmla="*/ 200 w 1408"/>
                <a:gd name="T95" fmla="*/ 64 h 704"/>
                <a:gd name="T96" fmla="*/ 200 w 1408"/>
                <a:gd name="T97" fmla="*/ 160 h 704"/>
                <a:gd name="T98" fmla="*/ 248 w 1408"/>
                <a:gd name="T99" fmla="*/ 160 h 7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08" h="704">
                  <a:moveTo>
                    <a:pt x="248" y="160"/>
                  </a:moveTo>
                  <a:cubicBezTo>
                    <a:pt x="232" y="160"/>
                    <a:pt x="144" y="144"/>
                    <a:pt x="104" y="160"/>
                  </a:cubicBezTo>
                  <a:cubicBezTo>
                    <a:pt x="64" y="176"/>
                    <a:pt x="16" y="232"/>
                    <a:pt x="8" y="256"/>
                  </a:cubicBezTo>
                  <a:cubicBezTo>
                    <a:pt x="0" y="280"/>
                    <a:pt x="56" y="288"/>
                    <a:pt x="56" y="304"/>
                  </a:cubicBezTo>
                  <a:cubicBezTo>
                    <a:pt x="56" y="320"/>
                    <a:pt x="8" y="320"/>
                    <a:pt x="8" y="352"/>
                  </a:cubicBezTo>
                  <a:cubicBezTo>
                    <a:pt x="8" y="384"/>
                    <a:pt x="40" y="464"/>
                    <a:pt x="56" y="496"/>
                  </a:cubicBezTo>
                  <a:cubicBezTo>
                    <a:pt x="72" y="528"/>
                    <a:pt x="80" y="536"/>
                    <a:pt x="104" y="544"/>
                  </a:cubicBezTo>
                  <a:cubicBezTo>
                    <a:pt x="128" y="552"/>
                    <a:pt x="176" y="528"/>
                    <a:pt x="200" y="544"/>
                  </a:cubicBezTo>
                  <a:cubicBezTo>
                    <a:pt x="224" y="560"/>
                    <a:pt x="216" y="624"/>
                    <a:pt x="248" y="640"/>
                  </a:cubicBezTo>
                  <a:cubicBezTo>
                    <a:pt x="280" y="656"/>
                    <a:pt x="368" y="648"/>
                    <a:pt x="392" y="640"/>
                  </a:cubicBezTo>
                  <a:cubicBezTo>
                    <a:pt x="416" y="632"/>
                    <a:pt x="392" y="592"/>
                    <a:pt x="392" y="592"/>
                  </a:cubicBezTo>
                  <a:cubicBezTo>
                    <a:pt x="392" y="592"/>
                    <a:pt x="368" y="624"/>
                    <a:pt x="392" y="640"/>
                  </a:cubicBezTo>
                  <a:cubicBezTo>
                    <a:pt x="416" y="656"/>
                    <a:pt x="504" y="696"/>
                    <a:pt x="536" y="688"/>
                  </a:cubicBezTo>
                  <a:cubicBezTo>
                    <a:pt x="568" y="680"/>
                    <a:pt x="560" y="592"/>
                    <a:pt x="584" y="592"/>
                  </a:cubicBezTo>
                  <a:cubicBezTo>
                    <a:pt x="608" y="592"/>
                    <a:pt x="648" y="672"/>
                    <a:pt x="680" y="688"/>
                  </a:cubicBezTo>
                  <a:cubicBezTo>
                    <a:pt x="712" y="704"/>
                    <a:pt x="752" y="696"/>
                    <a:pt x="776" y="688"/>
                  </a:cubicBezTo>
                  <a:cubicBezTo>
                    <a:pt x="800" y="680"/>
                    <a:pt x="800" y="648"/>
                    <a:pt x="824" y="640"/>
                  </a:cubicBezTo>
                  <a:cubicBezTo>
                    <a:pt x="848" y="632"/>
                    <a:pt x="888" y="648"/>
                    <a:pt x="920" y="640"/>
                  </a:cubicBezTo>
                  <a:cubicBezTo>
                    <a:pt x="952" y="632"/>
                    <a:pt x="984" y="592"/>
                    <a:pt x="1016" y="592"/>
                  </a:cubicBezTo>
                  <a:cubicBezTo>
                    <a:pt x="1048" y="592"/>
                    <a:pt x="1080" y="640"/>
                    <a:pt x="1112" y="640"/>
                  </a:cubicBezTo>
                  <a:cubicBezTo>
                    <a:pt x="1144" y="640"/>
                    <a:pt x="1184" y="600"/>
                    <a:pt x="1208" y="592"/>
                  </a:cubicBezTo>
                  <a:cubicBezTo>
                    <a:pt x="1232" y="584"/>
                    <a:pt x="1248" y="600"/>
                    <a:pt x="1256" y="592"/>
                  </a:cubicBezTo>
                  <a:cubicBezTo>
                    <a:pt x="1264" y="584"/>
                    <a:pt x="1248" y="552"/>
                    <a:pt x="1256" y="544"/>
                  </a:cubicBezTo>
                  <a:cubicBezTo>
                    <a:pt x="1264" y="536"/>
                    <a:pt x="1280" y="552"/>
                    <a:pt x="1304" y="544"/>
                  </a:cubicBezTo>
                  <a:cubicBezTo>
                    <a:pt x="1328" y="536"/>
                    <a:pt x="1392" y="512"/>
                    <a:pt x="1400" y="496"/>
                  </a:cubicBezTo>
                  <a:cubicBezTo>
                    <a:pt x="1408" y="480"/>
                    <a:pt x="1352" y="464"/>
                    <a:pt x="1352" y="448"/>
                  </a:cubicBezTo>
                  <a:cubicBezTo>
                    <a:pt x="1352" y="432"/>
                    <a:pt x="1392" y="424"/>
                    <a:pt x="1400" y="400"/>
                  </a:cubicBezTo>
                  <a:cubicBezTo>
                    <a:pt x="1408" y="376"/>
                    <a:pt x="1408" y="320"/>
                    <a:pt x="1400" y="304"/>
                  </a:cubicBezTo>
                  <a:cubicBezTo>
                    <a:pt x="1392" y="288"/>
                    <a:pt x="1368" y="304"/>
                    <a:pt x="1352" y="304"/>
                  </a:cubicBezTo>
                  <a:cubicBezTo>
                    <a:pt x="1336" y="304"/>
                    <a:pt x="1304" y="320"/>
                    <a:pt x="1304" y="304"/>
                  </a:cubicBezTo>
                  <a:cubicBezTo>
                    <a:pt x="1304" y="288"/>
                    <a:pt x="1360" y="232"/>
                    <a:pt x="1352" y="208"/>
                  </a:cubicBezTo>
                  <a:cubicBezTo>
                    <a:pt x="1344" y="184"/>
                    <a:pt x="1288" y="168"/>
                    <a:pt x="1256" y="160"/>
                  </a:cubicBezTo>
                  <a:cubicBezTo>
                    <a:pt x="1224" y="152"/>
                    <a:pt x="1184" y="168"/>
                    <a:pt x="1160" y="160"/>
                  </a:cubicBezTo>
                  <a:cubicBezTo>
                    <a:pt x="1136" y="152"/>
                    <a:pt x="1136" y="128"/>
                    <a:pt x="1112" y="112"/>
                  </a:cubicBezTo>
                  <a:cubicBezTo>
                    <a:pt x="1088" y="96"/>
                    <a:pt x="1040" y="64"/>
                    <a:pt x="1016" y="64"/>
                  </a:cubicBezTo>
                  <a:cubicBezTo>
                    <a:pt x="992" y="64"/>
                    <a:pt x="968" y="104"/>
                    <a:pt x="968" y="112"/>
                  </a:cubicBezTo>
                  <a:cubicBezTo>
                    <a:pt x="968" y="120"/>
                    <a:pt x="1024" y="120"/>
                    <a:pt x="1016" y="112"/>
                  </a:cubicBezTo>
                  <a:cubicBezTo>
                    <a:pt x="1008" y="104"/>
                    <a:pt x="952" y="80"/>
                    <a:pt x="920" y="64"/>
                  </a:cubicBezTo>
                  <a:cubicBezTo>
                    <a:pt x="888" y="48"/>
                    <a:pt x="848" y="16"/>
                    <a:pt x="824" y="16"/>
                  </a:cubicBezTo>
                  <a:cubicBezTo>
                    <a:pt x="800" y="16"/>
                    <a:pt x="776" y="48"/>
                    <a:pt x="776" y="64"/>
                  </a:cubicBezTo>
                  <a:cubicBezTo>
                    <a:pt x="776" y="80"/>
                    <a:pt x="840" y="120"/>
                    <a:pt x="824" y="112"/>
                  </a:cubicBezTo>
                  <a:cubicBezTo>
                    <a:pt x="808" y="104"/>
                    <a:pt x="720" y="32"/>
                    <a:pt x="680" y="16"/>
                  </a:cubicBezTo>
                  <a:cubicBezTo>
                    <a:pt x="640" y="0"/>
                    <a:pt x="608" y="8"/>
                    <a:pt x="584" y="16"/>
                  </a:cubicBezTo>
                  <a:cubicBezTo>
                    <a:pt x="560" y="24"/>
                    <a:pt x="536" y="56"/>
                    <a:pt x="536" y="64"/>
                  </a:cubicBezTo>
                  <a:cubicBezTo>
                    <a:pt x="536" y="72"/>
                    <a:pt x="608" y="72"/>
                    <a:pt x="584" y="64"/>
                  </a:cubicBezTo>
                  <a:cubicBezTo>
                    <a:pt x="560" y="56"/>
                    <a:pt x="432" y="16"/>
                    <a:pt x="392" y="16"/>
                  </a:cubicBezTo>
                  <a:cubicBezTo>
                    <a:pt x="352" y="16"/>
                    <a:pt x="376" y="56"/>
                    <a:pt x="344" y="64"/>
                  </a:cubicBezTo>
                  <a:cubicBezTo>
                    <a:pt x="312" y="72"/>
                    <a:pt x="224" y="48"/>
                    <a:pt x="200" y="64"/>
                  </a:cubicBezTo>
                  <a:cubicBezTo>
                    <a:pt x="176" y="80"/>
                    <a:pt x="192" y="144"/>
                    <a:pt x="200" y="160"/>
                  </a:cubicBezTo>
                  <a:cubicBezTo>
                    <a:pt x="208" y="176"/>
                    <a:pt x="264" y="160"/>
                    <a:pt x="248" y="160"/>
                  </a:cubicBezTo>
                  <a:close/>
                </a:path>
              </a:pathLst>
            </a:custGeom>
            <a:pattFill prst="pct5">
              <a:fgClr>
                <a:schemeClr val="tx1"/>
              </a:fgClr>
              <a:bgClr>
                <a:srgbClr val="FFFFFF"/>
              </a:bgClr>
            </a:pattFill>
            <a:ln w="381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23">
              <a:extLst>
                <a:ext uri="{FF2B5EF4-FFF2-40B4-BE49-F238E27FC236}">
                  <a16:creationId xmlns:a16="http://schemas.microsoft.com/office/drawing/2014/main" id="{FF8AB090-1796-4523-870D-2739C025F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5" y="3216"/>
              <a:ext cx="1344" cy="2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Diffuse Radiation</a:t>
              </a:r>
            </a:p>
          </p:txBody>
        </p:sp>
        <p:sp>
          <p:nvSpPr>
            <p:cNvPr id="28" name="Text Box 24">
              <a:extLst>
                <a:ext uri="{FF2B5EF4-FFF2-40B4-BE49-F238E27FC236}">
                  <a16:creationId xmlns:a16="http://schemas.microsoft.com/office/drawing/2014/main" id="{CAD0F666-D46B-4EA9-B7D8-E50FFEF2E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784"/>
              <a:ext cx="864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Direct Radiation</a:t>
              </a:r>
            </a:p>
          </p:txBody>
        </p:sp>
        <p:sp>
          <p:nvSpPr>
            <p:cNvPr id="29" name="Text Box 25">
              <a:extLst>
                <a:ext uri="{FF2B5EF4-FFF2-40B4-BE49-F238E27FC236}">
                  <a16:creationId xmlns:a16="http://schemas.microsoft.com/office/drawing/2014/main" id="{B5914190-A6FD-4020-8CDC-612C39CDC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3408"/>
              <a:ext cx="1104" cy="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Arial" charset="0"/>
                </a:rPr>
                <a:t>Total Solar Radiation</a:t>
              </a:r>
            </a:p>
          </p:txBody>
        </p:sp>
        <p:sp>
          <p:nvSpPr>
            <p:cNvPr id="30" name="Text Box 26">
              <a:extLst>
                <a:ext uri="{FF2B5EF4-FFF2-40B4-BE49-F238E27FC236}">
                  <a16:creationId xmlns:a16="http://schemas.microsoft.com/office/drawing/2014/main" id="{9EC21D39-28DF-4878-A036-48D0295CE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921"/>
              <a:ext cx="100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Atmospheric Absorption</a:t>
              </a:r>
            </a:p>
          </p:txBody>
        </p:sp>
        <p:sp>
          <p:nvSpPr>
            <p:cNvPr id="31" name="Text Box 27">
              <a:extLst>
                <a:ext uri="{FF2B5EF4-FFF2-40B4-BE49-F238E27FC236}">
                  <a16:creationId xmlns:a16="http://schemas.microsoft.com/office/drawing/2014/main" id="{8E6CFBD1-1C5F-463B-A522-46E1C668A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768"/>
              <a:ext cx="2112" cy="2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dirty="0">
                  <a:latin typeface="Arial" charset="0"/>
                </a:rPr>
                <a:t>Reflected Radiation</a:t>
              </a: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D371004E-8122-433E-8D2A-67BD3800D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" y="3984"/>
              <a:ext cx="4752" cy="336"/>
            </a:xfrm>
            <a:custGeom>
              <a:avLst/>
              <a:gdLst>
                <a:gd name="T0" fmla="*/ 0 w 4752"/>
                <a:gd name="T1" fmla="*/ 336 h 336"/>
                <a:gd name="T2" fmla="*/ 2448 w 4752"/>
                <a:gd name="T3" fmla="*/ 0 h 336"/>
                <a:gd name="T4" fmla="*/ 4752 w 4752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752" h="336">
                  <a:moveTo>
                    <a:pt x="0" y="336"/>
                  </a:moveTo>
                  <a:cubicBezTo>
                    <a:pt x="828" y="168"/>
                    <a:pt x="1656" y="0"/>
                    <a:pt x="2448" y="0"/>
                  </a:cubicBezTo>
                  <a:cubicBezTo>
                    <a:pt x="3240" y="0"/>
                    <a:pt x="4368" y="280"/>
                    <a:pt x="4752" y="33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29">
              <a:extLst>
                <a:ext uri="{FF2B5EF4-FFF2-40B4-BE49-F238E27FC236}">
                  <a16:creationId xmlns:a16="http://schemas.microsoft.com/office/drawing/2014/main" id="{A1FFE140-3F09-4C53-AFF6-BB7E6046F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3" y="3552"/>
              <a:ext cx="1968" cy="192"/>
            </a:xfrm>
            <a:prstGeom prst="ellips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B83E7BBA-DF56-49EC-B4EC-B9DC85D9AF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5" y="960"/>
              <a:ext cx="192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1">
              <a:extLst>
                <a:ext uri="{FF2B5EF4-FFF2-40B4-BE49-F238E27FC236}">
                  <a16:creationId xmlns:a16="http://schemas.microsoft.com/office/drawing/2014/main" id="{D2A570ED-CD43-4C93-B936-059633F1D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3" y="960"/>
              <a:ext cx="192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6FB7EC86-1D2F-44D0-A9CC-BCD4F06DDE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9" y="1056"/>
              <a:ext cx="192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33">
              <a:extLst>
                <a:ext uri="{FF2B5EF4-FFF2-40B4-BE49-F238E27FC236}">
                  <a16:creationId xmlns:a16="http://schemas.microsoft.com/office/drawing/2014/main" id="{9B38A26D-42B7-476D-8DCC-A9946CDEC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488"/>
              <a:ext cx="100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dirty="0">
                  <a:latin typeface="Arial" charset="0"/>
                </a:rPr>
                <a:t>Reflection from Clouds</a:t>
              </a:r>
            </a:p>
          </p:txBody>
        </p:sp>
        <p:sp>
          <p:nvSpPr>
            <p:cNvPr id="38" name="Text Box 34">
              <a:extLst>
                <a:ext uri="{FF2B5EF4-FFF2-40B4-BE49-F238E27FC236}">
                  <a16:creationId xmlns:a16="http://schemas.microsoft.com/office/drawing/2014/main" id="{69E99C5A-9772-4316-B8A0-89A82D3BD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544"/>
              <a:ext cx="100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Diffusion from Clouds</a:t>
              </a:r>
            </a:p>
          </p:txBody>
        </p:sp>
        <p:sp>
          <p:nvSpPr>
            <p:cNvPr id="39" name="Text Box 35">
              <a:extLst>
                <a:ext uri="{FF2B5EF4-FFF2-40B4-BE49-F238E27FC236}">
                  <a16:creationId xmlns:a16="http://schemas.microsoft.com/office/drawing/2014/main" id="{3A2194ED-F301-4F74-B16C-9AF65AF26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672"/>
              <a:ext cx="1296" cy="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dirty="0">
                  <a:latin typeface="Arial" charset="0"/>
                </a:rPr>
                <a:t>Extraterrestrial Solar Radiation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1ABA8A8-DE60-411F-A7D3-41576237D1FE}"/>
              </a:ext>
            </a:extLst>
          </p:cNvPr>
          <p:cNvSpPr txBox="1"/>
          <p:nvPr/>
        </p:nvSpPr>
        <p:spPr>
          <a:xfrm>
            <a:off x="3937001" y="644473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09616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88773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“Cloud Burst” is when both direct radiation is present and partly cloudy conditions exist at the same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Total radiation = direction + reflected side radiation (from clouds) add together.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An additional 25% energy can be realized.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does this mean for the PV panel?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Irradiance is directly related to current production of the PV panel.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25% more current being produced.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97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7239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Solar Insolation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562708" y="800100"/>
            <a:ext cx="723900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module is about: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Amount of radiation.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Solar energy that is received by the earth.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it looks like.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Types of radiation.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Local effects.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76"/>
    </mc:Choice>
    <mc:Fallback xmlns="">
      <p:transition spd="slow" advTm="8197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88773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“Cloud Burst” is when both direct radiation is present and partly cloudy conditions exist at the same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Make video of this condition.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33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Direct Radiation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Pointed directly at the sun.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pic>
        <p:nvPicPr>
          <p:cNvPr id="4" name="Picture 3" descr="A hand holding a small electronic device&#10;&#10;Description automatically generated with low confidence">
            <a:extLst>
              <a:ext uri="{FF2B5EF4-FFF2-40B4-BE49-F238E27FC236}">
                <a16:creationId xmlns:a16="http://schemas.microsoft.com/office/drawing/2014/main" id="{92F8FFF6-20C3-4186-87FA-CCD79DD86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4814"/>
          <a:stretch/>
        </p:blipFill>
        <p:spPr>
          <a:xfrm rot="5400000">
            <a:off x="4124325" y="1845945"/>
            <a:ext cx="6096000" cy="3867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817F7-016E-4D3C-B255-9622A9CD2021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7509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Shaded radiation behind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tree approximately 6 feet away.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Measured irradiance dropped from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1000 W/m</a:t>
            </a:r>
            <a:r>
              <a:rPr lang="en-C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to 152 W/m</a:t>
            </a:r>
            <a:r>
              <a:rPr lang="en-C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C797E58-41EE-4B16-B65F-6FFF46E74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2" r="46667"/>
          <a:stretch/>
        </p:blipFill>
        <p:spPr>
          <a:xfrm rot="5400000">
            <a:off x="507756" y="2436733"/>
            <a:ext cx="3657600" cy="4330212"/>
          </a:xfrm>
          <a:prstGeom prst="rect">
            <a:avLst/>
          </a:prstGeom>
        </p:spPr>
      </p:pic>
      <p:pic>
        <p:nvPicPr>
          <p:cNvPr id="6" name="Picture 5" descr="A picture containing snow, outdoor, day&#10;&#10;Description automatically generated">
            <a:extLst>
              <a:ext uri="{FF2B5EF4-FFF2-40B4-BE49-F238E27FC236}">
                <a16:creationId xmlns:a16="http://schemas.microsoft.com/office/drawing/2014/main" id="{AB2311DD-9B09-40CB-8AD9-5DCDFFEC04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29630" r="27548" b="-3704"/>
          <a:stretch/>
        </p:blipFill>
        <p:spPr>
          <a:xfrm rot="5400000">
            <a:off x="4224265" y="1134648"/>
            <a:ext cx="4631495" cy="381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C8B40D-65F1-465D-9195-0D77291A1CFD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6220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23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Reflective irradiance from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 white surface.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Incoming irradiance is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750 W/m</a:t>
            </a:r>
            <a:r>
              <a:rPr lang="en-C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reflected value is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468 W/m</a:t>
            </a:r>
            <a:r>
              <a:rPr lang="en-C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pic>
        <p:nvPicPr>
          <p:cNvPr id="4" name="Picture 3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7B6DA8E2-CB98-4358-8169-2E48CC651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3758712" y="425548"/>
            <a:ext cx="5143500" cy="6394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57B011-D2C7-4C05-99D7-D3E1456EDD2A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1183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38100" y="634512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Left side reading is direct radiation reading.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Right side is total from the reflected and the direct adding together.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Types of radiation</a:t>
            </a:r>
            <a:endParaRPr lang="en-US" sz="32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4D58F11-E3A5-4E91-938A-6E886E28A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15812"/>
          <a:stretch/>
        </p:blipFill>
        <p:spPr>
          <a:xfrm rot="5400000">
            <a:off x="4824192" y="2254494"/>
            <a:ext cx="4267200" cy="4330212"/>
          </a:xfrm>
          <a:prstGeom prst="rect">
            <a:avLst/>
          </a:prstGeom>
        </p:spPr>
      </p:pic>
      <p:pic>
        <p:nvPicPr>
          <p:cNvPr id="9" name="Picture 8" descr="A picture containing text, hand&#10;&#10;Description automatically generated">
            <a:extLst>
              <a:ext uri="{FF2B5EF4-FFF2-40B4-BE49-F238E27FC236}">
                <a16:creationId xmlns:a16="http://schemas.microsoft.com/office/drawing/2014/main" id="{A6E9FDFC-06D2-4F67-A9FC-365A7FB9B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26296" r="15555"/>
          <a:stretch/>
        </p:blipFill>
        <p:spPr>
          <a:xfrm rot="5400000">
            <a:off x="219075" y="2295525"/>
            <a:ext cx="4724400" cy="3790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D19BB2-7927-4E2B-AF0C-EF95CF6B29AC}"/>
              </a:ext>
            </a:extLst>
          </p:cNvPr>
          <p:cNvSpPr txBox="1"/>
          <p:nvPr/>
        </p:nvSpPr>
        <p:spPr>
          <a:xfrm>
            <a:off x="3459186" y="6553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0541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654050"/>
          </a:xfrm>
        </p:spPr>
        <p:txBody>
          <a:bodyPr tIns="468000">
            <a:normAutofit fontScale="90000"/>
          </a:bodyPr>
          <a:lstStyle/>
          <a:p>
            <a:pPr eaLnBrk="1" hangingPunct="1">
              <a:defRPr/>
            </a:pP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1759E-0CEB-4123-94E9-43AA9E635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72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C2BE1-C6B1-4134-B574-34F41CA7FA62}"/>
              </a:ext>
            </a:extLst>
          </p:cNvPr>
          <p:cNvSpPr txBox="1"/>
          <p:nvPr/>
        </p:nvSpPr>
        <p:spPr>
          <a:xfrm>
            <a:off x="228600" y="800100"/>
            <a:ext cx="876300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is measured in W/m</a:t>
            </a:r>
            <a:r>
              <a:rPr lang="en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PV manufacturers have agreed to rate the performance of the panels on a standard.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standard is called STC (Standard Test Condition).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Only reputable manufactures use the standard.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conditions for the standard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Solar irradiance at 1000W/m</a:t>
            </a:r>
            <a:r>
              <a:rPr lang="en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Cell temperature at 25 degrees 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Air Mass (AM) 1.5 (1 at equator 1.5 Europe level)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C2BE1-C6B1-4134-B574-34F41CA7FA62}"/>
              </a:ext>
            </a:extLst>
          </p:cNvPr>
          <p:cNvSpPr txBox="1"/>
          <p:nvPr/>
        </p:nvSpPr>
        <p:spPr>
          <a:xfrm>
            <a:off x="482991" y="1177101"/>
            <a:ext cx="8282352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is affected by the types of radiation discussed in previous slides.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that strikes the panel is also a function of angle.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angle at which the sunlight strikes the panel is called the angle of incidence.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0637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C2BE1-C6B1-4134-B574-34F41CA7FA62}"/>
              </a:ext>
            </a:extLst>
          </p:cNvPr>
          <p:cNvSpPr txBox="1"/>
          <p:nvPr/>
        </p:nvSpPr>
        <p:spPr>
          <a:xfrm>
            <a:off x="482991" y="1177101"/>
            <a:ext cx="828235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is strongest when the angle of incidence is 90 degrees.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output for the most part follows the Cosine.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Cos (90) = 1 = 100%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Cos (45) = .70 = 70% output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steeper the angle the more surface area is shared by the cells and less output is realized.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There are other factors but they play less of an effect.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3204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61C83-E4A5-4F44-B645-0509E66B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822" y="2294960"/>
            <a:ext cx="5942076" cy="3663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B77EA0-D41F-4EA4-A321-7711F7265428}"/>
              </a:ext>
            </a:extLst>
          </p:cNvPr>
          <p:cNvSpPr txBox="1"/>
          <p:nvPr/>
        </p:nvSpPr>
        <p:spPr>
          <a:xfrm>
            <a:off x="228600" y="762000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air mass ratio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 measure of the amount of atmosphere the sun's rays must pass through to reach the earth's surface.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A036C-5098-43FA-9A66-83426B34563F}"/>
              </a:ext>
            </a:extLst>
          </p:cNvPr>
          <p:cNvSpPr txBox="1"/>
          <p:nvPr/>
        </p:nvSpPr>
        <p:spPr>
          <a:xfrm>
            <a:off x="228600" y="2294960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the sun directly overhead,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H1 is air mass length and H2 is length through atmosphere to ground.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326D2-DA89-4A13-AB21-7B9EAF220F07}"/>
              </a:ext>
            </a:extLst>
          </p:cNvPr>
          <p:cNvSpPr txBox="1"/>
          <p:nvPr/>
        </p:nvSpPr>
        <p:spPr>
          <a:xfrm>
            <a:off x="5855676" y="64505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1191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533400" y="448994"/>
            <a:ext cx="7239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earth's atmosphere receives energy from the sun in the form of light or solar radiation.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solar resource that the earth receives comes as sunlight.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sunlight is in the form of electromagnetic radiation.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It ranges in frequencies from  infrared through the visual spectrum up to ultraviolet.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06841BE-92C2-4934-B242-2F0E2946BD94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87044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Amount of Radiation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76"/>
    </mc:Choice>
    <mc:Fallback xmlns="">
      <p:transition spd="slow" advTm="8197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77EA0-D41F-4EA4-A321-7711F7265428}"/>
              </a:ext>
            </a:extLst>
          </p:cNvPr>
          <p:cNvSpPr txBox="1"/>
          <p:nvPr/>
        </p:nvSpPr>
        <p:spPr>
          <a:xfrm>
            <a:off x="228600" y="7620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Showing the longer length the solar energy must travel and that relation to air mass.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A036C-5098-43FA-9A66-83426B34563F}"/>
              </a:ext>
            </a:extLst>
          </p:cNvPr>
          <p:cNvSpPr txBox="1"/>
          <p:nvPr/>
        </p:nvSpPr>
        <p:spPr>
          <a:xfrm>
            <a:off x="228600" y="3616354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= air mass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H2 /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H1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1/ sin</a:t>
            </a:r>
            <a:r>
              <a:rPr lang="el-GR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β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0BE29-9F85-43EA-A8F7-FF106B9C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93" y="2731413"/>
            <a:ext cx="857250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349177-B3B5-49F6-8C23-2CBFC877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43" y="3685520"/>
            <a:ext cx="4760257" cy="2801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8B83E7-0E68-4E2D-ACAF-FF07A723AEA2}"/>
              </a:ext>
            </a:extLst>
          </p:cNvPr>
          <p:cNvSpPr txBox="1"/>
          <p:nvPr/>
        </p:nvSpPr>
        <p:spPr>
          <a:xfrm>
            <a:off x="6151860" y="64505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7713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C2BE1-C6B1-4134-B574-34F41CA7FA62}"/>
              </a:ext>
            </a:extLst>
          </p:cNvPr>
          <p:cNvSpPr txBox="1"/>
          <p:nvPr/>
        </p:nvSpPr>
        <p:spPr>
          <a:xfrm>
            <a:off x="482991" y="1177101"/>
            <a:ext cx="82823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Zenith is referred to the position of the sun during the daily position referenced to (the vertical) directly overhead.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Dawn and dusk have a zenith of almost 90 degrees to the vertical.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15861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A2A0F-51BA-46E6-9700-5FC69FE464AC}"/>
              </a:ext>
            </a:extLst>
          </p:cNvPr>
          <p:cNvSpPr txBox="1"/>
          <p:nvPr/>
        </p:nvSpPr>
        <p:spPr>
          <a:xfrm>
            <a:off x="228600" y="1285220"/>
            <a:ext cx="85902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360" indent="-4572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sun moves in a path everyday.</a:t>
            </a:r>
          </a:p>
          <a:p>
            <a:pPr marL="594360" indent="-457200" eaLnBrk="1" hangingPunct="1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indent="-4572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Seasonally the sun changes position between the equinoxes.</a:t>
            </a:r>
          </a:p>
          <a:p>
            <a:pPr marL="594360" indent="-457200" eaLnBrk="1" hangingPunct="1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indent="-4572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Depending where you are on earth the sun path can move up and down the horizon.</a:t>
            </a:r>
          </a:p>
          <a:p>
            <a:pPr marL="594360" indent="-457200" eaLnBrk="1" hangingPunct="1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indent="-4572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Near the equator the sun moves across the equator and moves the zenith north and south.</a:t>
            </a:r>
          </a:p>
        </p:txBody>
      </p:sp>
    </p:spTree>
    <p:extLst>
      <p:ext uri="{BB962C8B-B14F-4D97-AF65-F5344CB8AC3E}">
        <p14:creationId xmlns:p14="http://schemas.microsoft.com/office/powerpoint/2010/main" val="33986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C2BE1-C6B1-4134-B574-34F41CA7FA62}"/>
              </a:ext>
            </a:extLst>
          </p:cNvPr>
          <p:cNvSpPr txBox="1"/>
          <p:nvPr/>
        </p:nvSpPr>
        <p:spPr>
          <a:xfrm>
            <a:off x="482991" y="1177101"/>
            <a:ext cx="828235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sun’s zenith angle for air mass calculations can be determined at any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using a vertical stake or ruler of known height and measuring the length of the shadow cast.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ruler, shadow and rays of the sun form a triangle. Using trigonometry, the zenith angle can be calculated.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6680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C2BE1-C6B1-4134-B574-34F41CA7FA62}"/>
              </a:ext>
            </a:extLst>
          </p:cNvPr>
          <p:cNvSpPr txBox="1"/>
          <p:nvPr/>
        </p:nvSpPr>
        <p:spPr>
          <a:xfrm>
            <a:off x="482991" y="1177101"/>
            <a:ext cx="828235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Zenith angle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30EDDE-7ECA-4F6E-A402-AB6EE6529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" y="3124200"/>
            <a:ext cx="9011552" cy="3069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B0921B-83D0-4E71-92B1-378AE1DBF603}"/>
              </a:ext>
            </a:extLst>
          </p:cNvPr>
          <p:cNvSpPr txBox="1"/>
          <p:nvPr/>
        </p:nvSpPr>
        <p:spPr>
          <a:xfrm>
            <a:off x="6151860" y="64505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8197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A2A0F-51BA-46E6-9700-5FC69FE464AC}"/>
              </a:ext>
            </a:extLst>
          </p:cNvPr>
          <p:cNvSpPr txBox="1"/>
          <p:nvPr/>
        </p:nvSpPr>
        <p:spPr>
          <a:xfrm>
            <a:off x="228600" y="1285220"/>
            <a:ext cx="85902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Azimuth is referred to the position of the sun referenced to the direction at which the PV panel is pointing.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 the northern hemisphere the sun is south.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 the southern hemisphere the sun is north.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East and West also play part in the azimuth angle.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A2A0F-51BA-46E6-9700-5FC69FE464AC}"/>
              </a:ext>
            </a:extLst>
          </p:cNvPr>
          <p:cNvSpPr txBox="1"/>
          <p:nvPr/>
        </p:nvSpPr>
        <p:spPr>
          <a:xfrm>
            <a:off x="228600" y="1285220"/>
            <a:ext cx="85902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At the equinoxes, the sun rises directly east and sets in the west.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azimuth if being calculated with a compass, requires the magnetic declination for the location. </a:t>
            </a:r>
          </a:p>
        </p:txBody>
      </p:sp>
    </p:spTree>
    <p:extLst>
      <p:ext uri="{BB962C8B-B14F-4D97-AF65-F5344CB8AC3E}">
        <p14:creationId xmlns:p14="http://schemas.microsoft.com/office/powerpoint/2010/main" val="10122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A2A0F-51BA-46E6-9700-5FC69FE464AC}"/>
              </a:ext>
            </a:extLst>
          </p:cNvPr>
          <p:cNvSpPr txBox="1"/>
          <p:nvPr/>
        </p:nvSpPr>
        <p:spPr>
          <a:xfrm>
            <a:off x="228600" y="1285220"/>
            <a:ext cx="8590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/>
              <a:t>  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85EF4FB6-EC6B-4D00-B87F-1852C5EF9228}"/>
              </a:ext>
            </a:extLst>
          </p:cNvPr>
          <p:cNvSpPr/>
          <p:nvPr/>
        </p:nvSpPr>
        <p:spPr>
          <a:xfrm>
            <a:off x="914400" y="2209800"/>
            <a:ext cx="1219200" cy="990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42F2B92-C973-4C4A-8A2E-D849C7369F3C}"/>
              </a:ext>
            </a:extLst>
          </p:cNvPr>
          <p:cNvSpPr/>
          <p:nvPr/>
        </p:nvSpPr>
        <p:spPr>
          <a:xfrm>
            <a:off x="4425257" y="5267980"/>
            <a:ext cx="32004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53E186-137C-45E1-8397-923DAC87A7F6}"/>
              </a:ext>
            </a:extLst>
          </p:cNvPr>
          <p:cNvCxnSpPr/>
          <p:nvPr/>
        </p:nvCxnSpPr>
        <p:spPr>
          <a:xfrm flipH="1" flipV="1">
            <a:off x="1981200" y="3200400"/>
            <a:ext cx="3733800" cy="237238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BC404-7C7C-4680-AB17-CA3C6513EA40}"/>
              </a:ext>
            </a:extLst>
          </p:cNvPr>
          <p:cNvCxnSpPr>
            <a:cxnSpLocks/>
          </p:cNvCxnSpPr>
          <p:nvPr/>
        </p:nvCxnSpPr>
        <p:spPr>
          <a:xfrm flipV="1">
            <a:off x="5715000" y="2532771"/>
            <a:ext cx="0" cy="302008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B02B5BDF-6970-4620-8A4D-9A0A5BBA541D}"/>
              </a:ext>
            </a:extLst>
          </p:cNvPr>
          <p:cNvSpPr/>
          <p:nvPr/>
        </p:nvSpPr>
        <p:spPr>
          <a:xfrm rot="17674977">
            <a:off x="4461345" y="4445300"/>
            <a:ext cx="1752600" cy="138178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2DC02-A8CD-4714-AAFD-8FA1402E800A}"/>
              </a:ext>
            </a:extLst>
          </p:cNvPr>
          <p:cNvSpPr txBox="1"/>
          <p:nvPr/>
        </p:nvSpPr>
        <p:spPr>
          <a:xfrm>
            <a:off x="5693898" y="3349300"/>
            <a:ext cx="243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Zenith Angle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FB3F3-58F8-41CA-A3B4-B08703F95F86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27659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A2A0F-51BA-46E6-9700-5FC69FE464AC}"/>
              </a:ext>
            </a:extLst>
          </p:cNvPr>
          <p:cNvSpPr txBox="1"/>
          <p:nvPr/>
        </p:nvSpPr>
        <p:spPr>
          <a:xfrm>
            <a:off x="228600" y="1285220"/>
            <a:ext cx="8590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/>
              <a:t>  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85EF4FB6-EC6B-4D00-B87F-1852C5EF9228}"/>
              </a:ext>
            </a:extLst>
          </p:cNvPr>
          <p:cNvSpPr/>
          <p:nvPr/>
        </p:nvSpPr>
        <p:spPr>
          <a:xfrm>
            <a:off x="914400" y="2209800"/>
            <a:ext cx="1219200" cy="990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42F2B92-C973-4C4A-8A2E-D849C7369F3C}"/>
              </a:ext>
            </a:extLst>
          </p:cNvPr>
          <p:cNvSpPr/>
          <p:nvPr/>
        </p:nvSpPr>
        <p:spPr>
          <a:xfrm>
            <a:off x="4425257" y="5267980"/>
            <a:ext cx="32004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53E186-137C-45E1-8397-923DAC87A7F6}"/>
              </a:ext>
            </a:extLst>
          </p:cNvPr>
          <p:cNvCxnSpPr/>
          <p:nvPr/>
        </p:nvCxnSpPr>
        <p:spPr>
          <a:xfrm flipH="1" flipV="1">
            <a:off x="1981200" y="3200400"/>
            <a:ext cx="3733800" cy="237238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BC404-7C7C-4680-AB17-CA3C6513EA40}"/>
              </a:ext>
            </a:extLst>
          </p:cNvPr>
          <p:cNvCxnSpPr>
            <a:cxnSpLocks/>
          </p:cNvCxnSpPr>
          <p:nvPr/>
        </p:nvCxnSpPr>
        <p:spPr>
          <a:xfrm flipH="1">
            <a:off x="1676400" y="5552851"/>
            <a:ext cx="40386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B02B5BDF-6970-4620-8A4D-9A0A5BBA541D}"/>
              </a:ext>
            </a:extLst>
          </p:cNvPr>
          <p:cNvSpPr/>
          <p:nvPr/>
        </p:nvSpPr>
        <p:spPr>
          <a:xfrm rot="17674977">
            <a:off x="3647430" y="5157117"/>
            <a:ext cx="1752600" cy="138178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2DC02-A8CD-4714-AAFD-8FA1402E800A}"/>
              </a:ext>
            </a:extLst>
          </p:cNvPr>
          <p:cNvSpPr txBox="1"/>
          <p:nvPr/>
        </p:nvSpPr>
        <p:spPr>
          <a:xfrm>
            <a:off x="153829" y="5260980"/>
            <a:ext cx="243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Equator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4A2A1-25E2-40BE-86DD-3CF255313FF5}"/>
              </a:ext>
            </a:extLst>
          </p:cNvPr>
          <p:cNvSpPr txBox="1"/>
          <p:nvPr/>
        </p:nvSpPr>
        <p:spPr>
          <a:xfrm>
            <a:off x="1639728" y="4439741"/>
            <a:ext cx="270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Azimuth Angle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75B3BC-58A9-4E8E-9C1F-65F62AD6779C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5631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654050"/>
          </a:xfrm>
        </p:spPr>
        <p:txBody>
          <a:bodyPr tIns="468000">
            <a:normAutofit fontScale="90000"/>
          </a:bodyPr>
          <a:lstStyle/>
          <a:p>
            <a:pPr eaLnBrk="1" hangingPunct="1">
              <a:defRPr/>
            </a:pP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1759E-0CEB-4123-94E9-43AA9E635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8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533399" y="520511"/>
            <a:ext cx="81105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solar constant is referred to the amount of solar energy that is outside of the earths atmosphere.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Because the earth tilts seasonally this energy changes slightly. </a:t>
            </a:r>
          </a:p>
          <a:p>
            <a:pPr eaLnBrk="1" hangingPunct="1"/>
            <a:endParaRPr lang="en-CA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CA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186D0E5-48BD-49D0-AC90-2A89685769EB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87044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Amount of Radiation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4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3"/>
    </mc:Choice>
    <mc:Fallback xmlns="">
      <p:transition spd="slow" advTm="2736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1398563" y="842276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703363" y="2742614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150F7D-DE3D-4954-85B1-630E74CE406D}"/>
              </a:ext>
            </a:extLst>
          </p:cNvPr>
          <p:cNvGrpSpPr/>
          <p:nvPr/>
        </p:nvGrpSpPr>
        <p:grpSpPr>
          <a:xfrm>
            <a:off x="1792458" y="4386773"/>
            <a:ext cx="1531034" cy="150056"/>
            <a:chOff x="1752600" y="3711527"/>
            <a:chExt cx="1531034" cy="15005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363D07-D97F-4EFC-8D9B-44F0D7202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68A2CBD-069D-4AE8-B094-7B9AC51780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04C45A-455D-4AE2-8C13-8757B6DA6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FB2648-B539-4F43-8600-6D1D332B61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5A3D1A-7875-489C-B1D7-4F89D0B39B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312419-A963-47B8-8E08-F03EB81A3F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EE02FE0-12F7-469A-ABAE-9393F4FE31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DE4678-D4C2-4015-B559-51660A4980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46F888-0CB6-4E2F-8E40-8CDA385FEC1D}"/>
              </a:ext>
            </a:extLst>
          </p:cNvPr>
          <p:cNvGrpSpPr/>
          <p:nvPr/>
        </p:nvGrpSpPr>
        <p:grpSpPr>
          <a:xfrm>
            <a:off x="1739705" y="3556780"/>
            <a:ext cx="1531034" cy="150056"/>
            <a:chOff x="1752600" y="3711527"/>
            <a:chExt cx="1531034" cy="15005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F964767-31C4-4446-9588-3CF522ABD8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1DBAC56-10A3-4AB9-88AF-9916C57904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A790860-C61C-4AB3-B6EC-AB6665D1C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0579CAB-B8FE-481B-928E-CC20688CD2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F9237F0-D610-4F8A-906B-D901294ED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F269C64-93E6-49ED-95E3-FD8936ED74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F80A38C-B14C-497F-ADCE-54D3FCBD4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4D1D736-17FF-4E9A-A07C-4109E134A0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A854780-082A-4D0A-9996-51949903D16D}"/>
              </a:ext>
            </a:extLst>
          </p:cNvPr>
          <p:cNvGrpSpPr/>
          <p:nvPr/>
        </p:nvGrpSpPr>
        <p:grpSpPr>
          <a:xfrm>
            <a:off x="1792458" y="5326377"/>
            <a:ext cx="1531034" cy="150056"/>
            <a:chOff x="1752600" y="3711527"/>
            <a:chExt cx="1531034" cy="15005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2D31619-76C0-498E-8729-9C9A7D4F64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F93EC5B-4D63-48AD-A1AA-E426142836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8EEF13-9C8A-42D7-A4B1-0E9D35C35A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758B81A-2F95-4667-AB12-A88658432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7D183B-1FA5-4C4C-BB67-E5E4D9E2A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3AF7D4B-2312-407D-BBE6-BCAF3B4FE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E6053E-0874-4BC8-8056-9DDC271C7C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031D06E-1009-4F52-BC87-85F0A940A6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4343400" y="2519289"/>
            <a:ext cx="365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42E0009-9E07-41D5-A2DE-77080191F3DE}"/>
              </a:ext>
            </a:extLst>
          </p:cNvPr>
          <p:cNvGrpSpPr/>
          <p:nvPr/>
        </p:nvGrpSpPr>
        <p:grpSpPr>
          <a:xfrm>
            <a:off x="1739705" y="6132337"/>
            <a:ext cx="1531034" cy="150056"/>
            <a:chOff x="1752600" y="3711527"/>
            <a:chExt cx="1531034" cy="150056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3FA36BB-0D01-40D9-BFB3-320B232B56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8106632-30B2-4CD6-A194-620AEC5C8E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3480ADF-427A-444A-A065-37C778EE1C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00B4547-E6BB-481E-B09B-FFEA4FEDC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27049A1-AE5A-4044-9E64-0DD06F2C13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76AFC97-B7BF-4407-8D98-4C94B060A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BF52DFB-401A-41E3-9E91-ED5E87B8E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3042D4C-E9F9-4D70-8E32-3515464F9A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F7B0F63-6BD2-460C-A296-ED3DBB91E56E}"/>
              </a:ext>
            </a:extLst>
          </p:cNvPr>
          <p:cNvSpPr/>
          <p:nvPr/>
        </p:nvSpPr>
        <p:spPr>
          <a:xfrm>
            <a:off x="1918598" y="2945952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3E9CD5A4-E6F1-47A3-9786-922F672E5F56}"/>
              </a:ext>
            </a:extLst>
          </p:cNvPr>
          <p:cNvSpPr/>
          <p:nvPr/>
        </p:nvSpPr>
        <p:spPr>
          <a:xfrm>
            <a:off x="2163259" y="3744765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E25171C3-6214-4722-98E5-7217570FFBA7}"/>
              </a:ext>
            </a:extLst>
          </p:cNvPr>
          <p:cNvSpPr/>
          <p:nvPr/>
        </p:nvSpPr>
        <p:spPr>
          <a:xfrm>
            <a:off x="2454343" y="4644916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67DD32EF-5B16-47E6-B02F-0F9D88967300}"/>
              </a:ext>
            </a:extLst>
          </p:cNvPr>
          <p:cNvSpPr/>
          <p:nvPr/>
        </p:nvSpPr>
        <p:spPr>
          <a:xfrm>
            <a:off x="2901579" y="551535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>
            <a:off x="1595394" y="2058719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6B69F52-258C-43E6-AD2B-A0FEDC119D64}"/>
              </a:ext>
            </a:extLst>
          </p:cNvPr>
          <p:cNvSpPr txBox="1"/>
          <p:nvPr/>
        </p:nvSpPr>
        <p:spPr>
          <a:xfrm>
            <a:off x="5334000" y="64306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5255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650566" y="1708318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E7CC8-CD62-4677-98A9-5AD7BF993ED3}"/>
              </a:ext>
            </a:extLst>
          </p:cNvPr>
          <p:cNvSpPr txBox="1"/>
          <p:nvPr/>
        </p:nvSpPr>
        <p:spPr>
          <a:xfrm>
            <a:off x="457200" y="3429000"/>
            <a:ext cx="693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 effects the length the radiation travels to the earth.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longer the length decreases the intensity / strength of the solar energy.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un 21">
            <a:extLst>
              <a:ext uri="{FF2B5EF4-FFF2-40B4-BE49-F238E27FC236}">
                <a16:creationId xmlns:a16="http://schemas.microsoft.com/office/drawing/2014/main" id="{81E65626-24E1-43FF-8022-09E7703A2B3E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D7B6B3-B4E9-4EC5-ADF1-00AD3E791F10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4F786E9-6878-414D-8013-BF7287691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A308CA2-4977-48D5-A00C-300FA9BE9B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FA604C-ED55-4BB0-B176-DCF6EF84E6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E321837-7084-4243-A27A-3E39055A1D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5B9D3-C2B7-40F5-9004-3861D82E0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007C8F5-5B6E-4BC5-866A-A770CD2826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49BCC18-6998-4C93-B57B-B4360CC81E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C1A186-1D91-4FBB-8625-27919A728D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Arrow: Down 33">
            <a:extLst>
              <a:ext uri="{FF2B5EF4-FFF2-40B4-BE49-F238E27FC236}">
                <a16:creationId xmlns:a16="http://schemas.microsoft.com/office/drawing/2014/main" id="{ADFF7EAA-83AF-4025-8E29-55F1F792A196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25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650566" y="1708318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E7CC8-CD62-4677-98A9-5AD7BF993ED3}"/>
              </a:ext>
            </a:extLst>
          </p:cNvPr>
          <p:cNvSpPr txBox="1"/>
          <p:nvPr/>
        </p:nvSpPr>
        <p:spPr>
          <a:xfrm>
            <a:off x="457200" y="3429000"/>
            <a:ext cx="693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 also dictates the solar window during the year.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Being closer to the poles (North and South) changes the shape of the solar window.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un 21">
            <a:extLst>
              <a:ext uri="{FF2B5EF4-FFF2-40B4-BE49-F238E27FC236}">
                <a16:creationId xmlns:a16="http://schemas.microsoft.com/office/drawing/2014/main" id="{81E65626-24E1-43FF-8022-09E7703A2B3E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D7B6B3-B4E9-4EC5-ADF1-00AD3E791F10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4F786E9-6878-414D-8013-BF7287691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A308CA2-4977-48D5-A00C-300FA9BE9B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FA604C-ED55-4BB0-B176-DCF6EF84E6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E321837-7084-4243-A27A-3E39055A1D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5B9D3-C2B7-40F5-9004-3861D82E0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007C8F5-5B6E-4BC5-866A-A770CD2826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49BCC18-6998-4C93-B57B-B4360CC81E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C1A186-1D91-4FBB-8625-27919A728D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Arrow: Down 33">
            <a:extLst>
              <a:ext uri="{FF2B5EF4-FFF2-40B4-BE49-F238E27FC236}">
                <a16:creationId xmlns:a16="http://schemas.microsoft.com/office/drawing/2014/main" id="{ADFF7EAA-83AF-4025-8E29-55F1F792A196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08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259528" y="1700557"/>
            <a:ext cx="444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 80 Degrees North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DC994-08B4-4547-88FA-86E5FD4D0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7" y="2169126"/>
            <a:ext cx="9144000" cy="47322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819D02-765F-441C-B6B7-5F3A1E8355B5}"/>
              </a:ext>
            </a:extLst>
          </p:cNvPr>
          <p:cNvSpPr txBox="1"/>
          <p:nvPr/>
        </p:nvSpPr>
        <p:spPr>
          <a:xfrm>
            <a:off x="5791200" y="2689193"/>
            <a:ext cx="33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Univ of Oregon</a:t>
            </a:r>
          </a:p>
        </p:txBody>
      </p:sp>
    </p:spTree>
    <p:extLst>
      <p:ext uri="{BB962C8B-B14F-4D97-AF65-F5344CB8AC3E}">
        <p14:creationId xmlns:p14="http://schemas.microsoft.com/office/powerpoint/2010/main" val="38696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216153" y="1730492"/>
            <a:ext cx="505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 45 Degrees Mid Way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874CC-3E7D-44D5-86D0-CA516F6F1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7370"/>
            <a:ext cx="9144000" cy="47286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AEC29D-CEBE-4558-84AB-4B4578504F20}"/>
              </a:ext>
            </a:extLst>
          </p:cNvPr>
          <p:cNvSpPr txBox="1"/>
          <p:nvPr/>
        </p:nvSpPr>
        <p:spPr>
          <a:xfrm>
            <a:off x="7239000" y="2600480"/>
            <a:ext cx="334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Univ of Oregon</a:t>
            </a:r>
          </a:p>
        </p:txBody>
      </p:sp>
    </p:spTree>
    <p:extLst>
      <p:ext uri="{BB962C8B-B14F-4D97-AF65-F5344CB8AC3E}">
        <p14:creationId xmlns:p14="http://schemas.microsoft.com/office/powerpoint/2010/main" val="32895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197396" y="1689151"/>
            <a:ext cx="584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 25 Degrees Above Tropics 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A1AFE-87D8-4565-8233-4F666262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69126"/>
            <a:ext cx="8839200" cy="46311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61C229-8094-4E42-9CBC-29ADE6F5D40A}"/>
              </a:ext>
            </a:extLst>
          </p:cNvPr>
          <p:cNvSpPr txBox="1"/>
          <p:nvPr/>
        </p:nvSpPr>
        <p:spPr>
          <a:xfrm>
            <a:off x="7102615" y="2337132"/>
            <a:ext cx="334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Univ of Oregon</a:t>
            </a:r>
          </a:p>
        </p:txBody>
      </p:sp>
    </p:spTree>
    <p:extLst>
      <p:ext uri="{BB962C8B-B14F-4D97-AF65-F5344CB8AC3E}">
        <p14:creationId xmlns:p14="http://schemas.microsoft.com/office/powerpoint/2010/main" val="8500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295870" y="1694151"/>
            <a:ext cx="5162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 0 Degrees Equator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C3A63-F78E-4250-9035-1B3A6D5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38" y="2200958"/>
            <a:ext cx="9144000" cy="46025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DE01A6-DC3A-4494-B0B9-26457DAC6755}"/>
              </a:ext>
            </a:extLst>
          </p:cNvPr>
          <p:cNvSpPr txBox="1"/>
          <p:nvPr/>
        </p:nvSpPr>
        <p:spPr>
          <a:xfrm>
            <a:off x="3856892" y="5791200"/>
            <a:ext cx="334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Univ of Oregon</a:t>
            </a:r>
          </a:p>
        </p:txBody>
      </p:sp>
    </p:spTree>
    <p:extLst>
      <p:ext uri="{BB962C8B-B14F-4D97-AF65-F5344CB8AC3E}">
        <p14:creationId xmlns:p14="http://schemas.microsoft.com/office/powerpoint/2010/main" val="1915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368552" y="1694151"/>
            <a:ext cx="508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4E5054-3A0D-4AF9-AFF5-0040EFC159F0}"/>
              </a:ext>
            </a:extLst>
          </p:cNvPr>
          <p:cNvSpPr txBox="1"/>
          <p:nvPr/>
        </p:nvSpPr>
        <p:spPr>
          <a:xfrm>
            <a:off x="762000" y="2781557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Climate is the weather conditions in an area.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Both long term and short term weather conditions effect the solar radiation hitting a surface.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Moisture and clouds are biggest variables.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368552" y="1694151"/>
            <a:ext cx="508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Climate Data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4E5054-3A0D-4AF9-AFF5-0040EFC159F0}"/>
              </a:ext>
            </a:extLst>
          </p:cNvPr>
          <p:cNvSpPr txBox="1"/>
          <p:nvPr/>
        </p:nvSpPr>
        <p:spPr>
          <a:xfrm>
            <a:off x="762000" y="2781557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Climate data recorded for many years.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1810C-E005-4A1D-848C-F32BC6CBE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267431"/>
            <a:ext cx="7804189" cy="31085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0DD73B-4CA2-43BA-BFCD-99C9A1A1CBC7}"/>
              </a:ext>
            </a:extLst>
          </p:cNvPr>
          <p:cNvSpPr txBox="1"/>
          <p:nvPr/>
        </p:nvSpPr>
        <p:spPr>
          <a:xfrm>
            <a:off x="6097758" y="6488668"/>
            <a:ext cx="33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RETScreen</a:t>
            </a:r>
          </a:p>
        </p:txBody>
      </p:sp>
    </p:spTree>
    <p:extLst>
      <p:ext uri="{BB962C8B-B14F-4D97-AF65-F5344CB8AC3E}">
        <p14:creationId xmlns:p14="http://schemas.microsoft.com/office/powerpoint/2010/main" val="25532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368552" y="1694151"/>
            <a:ext cx="508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Climate Data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4E5054-3A0D-4AF9-AFF5-0040EFC159F0}"/>
              </a:ext>
            </a:extLst>
          </p:cNvPr>
          <p:cNvSpPr txBox="1"/>
          <p:nvPr/>
        </p:nvSpPr>
        <p:spPr>
          <a:xfrm>
            <a:off x="762000" y="2781557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Daily solar radiation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Horizontal recorded.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DD73B-4CA2-43BA-BFCD-99C9A1A1CBC7}"/>
              </a:ext>
            </a:extLst>
          </p:cNvPr>
          <p:cNvSpPr txBox="1"/>
          <p:nvPr/>
        </p:nvSpPr>
        <p:spPr>
          <a:xfrm>
            <a:off x="2066119" y="6450568"/>
            <a:ext cx="33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RETScreen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A579C-BF00-4739-9B2E-44BF24FA5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155829"/>
            <a:ext cx="3868007" cy="46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28625" y="642938"/>
            <a:ext cx="8715375" cy="5929312"/>
          </a:xfrm>
        </p:spPr>
        <p:txBody>
          <a:bodyPr/>
          <a:lstStyle/>
          <a:p>
            <a:pPr eaLnBrk="1" hangingPunct="1"/>
            <a:endParaRPr lang="en-CA" sz="2800" dirty="0"/>
          </a:p>
          <a:p>
            <a:pPr eaLnBrk="1" hangingPunct="1"/>
            <a:endParaRPr lang="en-CA" dirty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amount of solar energy just outside of the atmosphere is measured at an average of 1367W/m</a:t>
            </a:r>
            <a:r>
              <a:rPr lang="en-CA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endParaRPr lang="en-CA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Due to the earths seasonal tilt, the range is falls between 1400W/m</a:t>
            </a:r>
            <a:r>
              <a:rPr lang="en-CA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and 1310W/m</a:t>
            </a:r>
            <a:r>
              <a:rPr lang="en-CA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7C0E1D-C5E2-4455-A83C-D7EB56E0A574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87044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Amount of Radiation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"/>
    </mc:Choice>
    <mc:Fallback xmlns="">
      <p:transition spd="slow" advTm="8647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368552" y="1694151"/>
            <a:ext cx="508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Climate Data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4E5054-3A0D-4AF9-AFF5-0040EFC159F0}"/>
              </a:ext>
            </a:extLst>
          </p:cNvPr>
          <p:cNvSpPr txBox="1"/>
          <p:nvPr/>
        </p:nvSpPr>
        <p:spPr>
          <a:xfrm>
            <a:off x="762000" y="2781557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Daily solar radiation represents the irradiance / insolation that strikes the surface on the horizontal plane.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unit of kWh/m</a:t>
            </a:r>
            <a:r>
              <a:rPr lang="en-CA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/day is an energy measurement over an area. The kWh that can be harvested on a daily average for each month.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Then can be accumulated for a yearly value.</a:t>
            </a:r>
          </a:p>
        </p:txBody>
      </p:sp>
    </p:spTree>
    <p:extLst>
      <p:ext uri="{BB962C8B-B14F-4D97-AF65-F5344CB8AC3E}">
        <p14:creationId xmlns:p14="http://schemas.microsoft.com/office/powerpoint/2010/main" val="40844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Altitude effect is the increase in solar irradiance due to elevation in altitude.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increase is small at Doyle’s Delight being at 1124m may see a 10% increase over sea level.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Micro climate conditions at altitudes above cloud cover is largest effect.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landscape is generally a local attribute that effects solar irradiance due to their reflective properties.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Examples include: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Water sources (ponds/lakes/coves).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Parking lots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Ground cover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 is the reduction of irradiance that is site specific.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 site assessment is often required to account for obstructions.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There are two types of obstructions.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Hard shading is the most disruptive to the irradiance.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Partial shading allows a slight reduction of the solar irradiance.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457200" y="1666790"/>
            <a:ext cx="8531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Unshaded reading versus hard shade from a tree close to the pyranometer.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8BA6133-87C9-4F8A-A7A8-3B6182145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87"/>
          <a:stretch/>
        </p:blipFill>
        <p:spPr>
          <a:xfrm rot="5400000">
            <a:off x="4747062" y="1886354"/>
            <a:ext cx="3573882" cy="5143500"/>
          </a:xfrm>
          <a:prstGeom prst="rect">
            <a:avLst/>
          </a:prstGeom>
        </p:spPr>
      </p:pic>
      <p:pic>
        <p:nvPicPr>
          <p:cNvPr id="9" name="Picture 8" descr="A hand holding a small electronic device&#10;&#10;Description automatically generated with low confidence">
            <a:extLst>
              <a:ext uri="{FF2B5EF4-FFF2-40B4-BE49-F238E27FC236}">
                <a16:creationId xmlns:a16="http://schemas.microsoft.com/office/drawing/2014/main" id="{17132AA2-C88B-4F18-AE1A-BE4FF5F9A1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r="46667"/>
          <a:stretch/>
        </p:blipFill>
        <p:spPr>
          <a:xfrm rot="5400000">
            <a:off x="393236" y="2833088"/>
            <a:ext cx="3657599" cy="33337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9B23CAC-0EAE-4DA8-928E-684A5082EB90}"/>
              </a:ext>
            </a:extLst>
          </p:cNvPr>
          <p:cNvSpPr txBox="1"/>
          <p:nvPr/>
        </p:nvSpPr>
        <p:spPr>
          <a:xfrm>
            <a:off x="4876800" y="643063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7115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Shading can be measured with tools designed for site assessments.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One such tool is the “Solar Pathfinder”.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It provides a fish eye view of the sky the templates for various latitudes.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Shading can be seen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looking down onto the 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reflective fish eye dome.</a:t>
            </a: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There is a template for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latitudes placed under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dome.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ground, outdoor, blue&#10;&#10;Description automatically generated">
            <a:extLst>
              <a:ext uri="{FF2B5EF4-FFF2-40B4-BE49-F238E27FC236}">
                <a16:creationId xmlns:a16="http://schemas.microsoft.com/office/drawing/2014/main" id="{8862420B-B957-4F66-8517-2140A474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70" y="2409000"/>
            <a:ext cx="4137587" cy="43204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D7CF11-FDA7-4EA9-BBE5-25CEE9505C18}"/>
              </a:ext>
            </a:extLst>
          </p:cNvPr>
          <p:cNvSpPr txBox="1"/>
          <p:nvPr/>
        </p:nvSpPr>
        <p:spPr>
          <a:xfrm>
            <a:off x="6330462" y="6282933"/>
            <a:ext cx="33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8383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D7CF11-FDA7-4EA9-BBE5-25CEE9505C18}"/>
              </a:ext>
            </a:extLst>
          </p:cNvPr>
          <p:cNvSpPr txBox="1"/>
          <p:nvPr/>
        </p:nvSpPr>
        <p:spPr>
          <a:xfrm>
            <a:off x="6330462" y="6282933"/>
            <a:ext cx="33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8" name="Picture 7" descr="A picture containing outdoor, parking, meter, device&#10;&#10;Description automatically generated">
            <a:extLst>
              <a:ext uri="{FF2B5EF4-FFF2-40B4-BE49-F238E27FC236}">
                <a16:creationId xmlns:a16="http://schemas.microsoft.com/office/drawing/2014/main" id="{E1C320BB-F6E0-44F7-9E13-C668FCEEC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r="19687"/>
          <a:stretch/>
        </p:blipFill>
        <p:spPr>
          <a:xfrm>
            <a:off x="3644704" y="730348"/>
            <a:ext cx="5257801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C398E5-8C28-4E2A-8B14-71DA68A5476E}"/>
              </a:ext>
            </a:extLst>
          </p:cNvPr>
          <p:cNvSpPr txBox="1"/>
          <p:nvPr/>
        </p:nvSpPr>
        <p:spPr>
          <a:xfrm>
            <a:off x="685800" y="1485900"/>
            <a:ext cx="236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Notice the suns position. It is at noon in June. The highest point for the sun at latitude 45 degrees</a:t>
            </a:r>
          </a:p>
        </p:txBody>
      </p:sp>
    </p:spTree>
    <p:extLst>
      <p:ext uri="{BB962C8B-B14F-4D97-AF65-F5344CB8AC3E}">
        <p14:creationId xmlns:p14="http://schemas.microsoft.com/office/powerpoint/2010/main" val="15414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D7CF11-FDA7-4EA9-BBE5-25CEE9505C18}"/>
              </a:ext>
            </a:extLst>
          </p:cNvPr>
          <p:cNvSpPr txBox="1"/>
          <p:nvPr/>
        </p:nvSpPr>
        <p:spPr>
          <a:xfrm>
            <a:off x="6330462" y="6282933"/>
            <a:ext cx="33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C398E5-8C28-4E2A-8B14-71DA68A5476E}"/>
              </a:ext>
            </a:extLst>
          </p:cNvPr>
          <p:cNvSpPr txBox="1"/>
          <p:nvPr/>
        </p:nvSpPr>
        <p:spPr>
          <a:xfrm>
            <a:off x="685800" y="1485900"/>
            <a:ext cx="281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Lots of hard shading. The majority of the shading occurs during times of low intensity.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Early morning and mid to late afternoon.</a:t>
            </a:r>
          </a:p>
        </p:txBody>
      </p:sp>
      <p:pic>
        <p:nvPicPr>
          <p:cNvPr id="3" name="Picture 2" descr="A picture containing ground, outdoor, parking, meter&#10;&#10;Description automatically generated">
            <a:extLst>
              <a:ext uri="{FF2B5EF4-FFF2-40B4-BE49-F238E27FC236}">
                <a16:creationId xmlns:a16="http://schemas.microsoft.com/office/drawing/2014/main" id="{B952A9E9-E836-4D16-A48C-D87E0D774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8889"/>
          <a:stretch/>
        </p:blipFill>
        <p:spPr>
          <a:xfrm>
            <a:off x="3683391" y="800100"/>
            <a:ext cx="51435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4198"/>
          <a:stretch/>
        </p:blipFill>
        <p:spPr bwMode="auto">
          <a:xfrm>
            <a:off x="-838200" y="0"/>
            <a:ext cx="998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228600" y="4701685"/>
            <a:ext cx="8686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120 000 000 000 000 000 Watts/second of solar energy strike the earth’s surface.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EBEBB5-5DD6-432C-B8C9-F494532E360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8305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Solar energy that is received by the earth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35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3"/>
    </mc:Choice>
    <mc:Fallback xmlns="">
      <p:transition spd="slow" advTm="3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template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That represents the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Solar path the sun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Takes for each month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Of the year.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Each line adds up to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100 % of the daily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Irradiance for each month.</a:t>
            </a: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D7CF11-FDA7-4EA9-BBE5-25CEE9505C18}"/>
              </a:ext>
            </a:extLst>
          </p:cNvPr>
          <p:cNvSpPr txBox="1"/>
          <p:nvPr/>
        </p:nvSpPr>
        <p:spPr>
          <a:xfrm>
            <a:off x="6330462" y="6282933"/>
            <a:ext cx="33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6" name="Picture 5" descr="A close-up of a tire&#10;&#10;Description automatically generated with low confidence">
            <a:extLst>
              <a:ext uri="{FF2B5EF4-FFF2-40B4-BE49-F238E27FC236}">
                <a16:creationId xmlns:a16="http://schemas.microsoft.com/office/drawing/2014/main" id="{97B20644-4965-4805-ACA8-DE3FDD95E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74" y="2443113"/>
            <a:ext cx="4761452" cy="35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457200" y="611789"/>
            <a:ext cx="771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Each line until 12 adds to 50% of daily energy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39FAA-E75A-49CA-ADB6-1DC0C6843573}"/>
              </a:ext>
            </a:extLst>
          </p:cNvPr>
          <p:cNvSpPr txBox="1"/>
          <p:nvPr/>
        </p:nvSpPr>
        <p:spPr>
          <a:xfrm>
            <a:off x="3130062" y="6412894"/>
            <a:ext cx="33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5" name="Picture 4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A2DDB4A2-EDAB-4EE8-9106-8C7DE30CB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" y="113500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user can trace around the template where shade from an obstruction is viewed.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number that is under the shaded areas is added up for each line representing a month.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total for each month is the daily percentage of shade.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1F5C3765-2F47-450A-87B5-7D8E3AA8C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31" y="705143"/>
            <a:ext cx="7086600" cy="6368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643F49-0353-4443-A205-C40C16F4AC44}"/>
              </a:ext>
            </a:extLst>
          </p:cNvPr>
          <p:cNvSpPr txBox="1"/>
          <p:nvPr/>
        </p:nvSpPr>
        <p:spPr>
          <a:xfrm>
            <a:off x="1752600" y="648866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courtesy Solar Pathfinder manual page 10</a:t>
            </a:r>
          </a:p>
        </p:txBody>
      </p:sp>
    </p:spTree>
    <p:extLst>
      <p:ext uri="{BB962C8B-B14F-4D97-AF65-F5344CB8AC3E}">
        <p14:creationId xmlns:p14="http://schemas.microsoft.com/office/powerpoint/2010/main" val="28291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find the site percent, add the numbers in the unshaded part of the sun-path arc. The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site tracing shown in previous slide has 64% solar available for December, found by adding 2 + 3 + 4 +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 + 6 + 7 + 7 +8 + 8 + 8 + 6 = 64%. This shows that only 64% of the potential available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radiation is reaching this particular location during December. 36% of the potential available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radiation is blocked out.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ED7F7076-07E4-4107-B8D6-B56248302077}"/>
              </a:ext>
            </a:extLst>
          </p:cNvPr>
          <p:cNvSpPr/>
          <p:nvPr/>
        </p:nvSpPr>
        <p:spPr>
          <a:xfrm>
            <a:off x="304800" y="66704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C7057-E3BD-480C-AFD4-BF36EF9E29CB}"/>
              </a:ext>
            </a:extLst>
          </p:cNvPr>
          <p:cNvGrpSpPr/>
          <p:nvPr/>
        </p:nvGrpSpPr>
        <p:grpSpPr>
          <a:xfrm>
            <a:off x="1685119" y="1919603"/>
            <a:ext cx="1531034" cy="150056"/>
            <a:chOff x="1752600" y="3711527"/>
            <a:chExt cx="1531034" cy="15005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F832B-7CE7-4408-BE3D-1CA7E15D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0718DC-E786-4945-9D3E-3A3F94539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713871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FCED79-1321-4A3B-A446-F7C94313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925AC-3D9B-44C7-83AA-92FB54FA3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711527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A28303-BC66-4D78-8336-3681E4BA3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4030-1CF1-4C93-BA9D-D3F4C301F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7117" y="3861583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0BB9C-B6C6-4C64-A945-E2AF03E0E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317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4655BD-0D8A-4E34-BAD0-6B2DC0C7C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834" y="3859239"/>
              <a:ext cx="304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3416764" y="1666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470D9EC-D893-41A9-820E-E9043FCC92D5}"/>
              </a:ext>
            </a:extLst>
          </p:cNvPr>
          <p:cNvSpPr/>
          <p:nvPr/>
        </p:nvSpPr>
        <p:spPr>
          <a:xfrm rot="17797238">
            <a:off x="1052263" y="1520604"/>
            <a:ext cx="484632" cy="5757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457200" y="2604777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Solar Pathfinder manual has examples of this (page 10).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B9B052-5FE4-4BCA-816B-270BE8D65F3E}"/>
              </a:ext>
            </a:extLst>
          </p:cNvPr>
          <p:cNvSpPr txBox="1"/>
          <p:nvPr/>
        </p:nvSpPr>
        <p:spPr>
          <a:xfrm>
            <a:off x="457200" y="6527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0" y="1318951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tree takes up a large portion of the sky.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However it only blocks morning sky.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Sunpath with tree.png">
            <a:extLst>
              <a:ext uri="{FF2B5EF4-FFF2-40B4-BE49-F238E27FC236}">
                <a16:creationId xmlns:a16="http://schemas.microsoft.com/office/drawing/2014/main" id="{C202A4C8-9590-4E17-A858-A6DBE1774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8777"/>
            <a:ext cx="7262059" cy="39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2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654050"/>
          </a:xfrm>
        </p:spPr>
        <p:txBody>
          <a:bodyPr tIns="468000">
            <a:normAutofit fontScale="90000"/>
          </a:bodyPr>
          <a:lstStyle/>
          <a:p>
            <a:pPr eaLnBrk="1" hangingPunct="1">
              <a:defRPr/>
            </a:pP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1759E-0CEB-4123-94E9-43AA9E635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716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0" y="1318951"/>
            <a:ext cx="845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next few slides will demonstrate the effect of slope (Zenith) and Azimuth have on irradiance and insolation.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0" y="1318951"/>
            <a:ext cx="84582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Modelling software RETScreen will demonstrate how mounting angles change the insolation available.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next slides are screen captures from RETScreen.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RETScreen is Excel based and charts can be made to demonstrate various conditions on a single chart.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RETScreen has a help file that explains every cell.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05038-960C-4483-A5C4-97F5D16D0574}"/>
              </a:ext>
            </a:extLst>
          </p:cNvPr>
          <p:cNvSpPr txBox="1"/>
          <p:nvPr/>
        </p:nvSpPr>
        <p:spPr>
          <a:xfrm>
            <a:off x="603738" y="1157654"/>
            <a:ext cx="72390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energy leaving the surface of the sun that makes it to the earth surface has been calculated at 120,000,000,000,000,000 Watts per seconds.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combined energy across the entire surface that is exposed to the sun as it rotates.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Watt is Joules / second. When we measure the Watts over time it comes back to energy in Joules.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 other slides to come, we refer the energy available is measured in Watt/square meter.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8FE23ED-22F8-4C72-BEE3-E18657BFE2C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8305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Solar energy that is received by the earth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27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0" y="1318951"/>
            <a:ext cx="8458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RETScreen is a clean energy management software package developed by the Government of Canada.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RETScreen is also used as a teaching and research tool by well-over </a:t>
            </a:r>
            <a:r>
              <a:rPr lang="en-CA" sz="28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1,400</a:t>
            </a:r>
            <a:r>
              <a:rPr lang="en-CA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universities and colleges worldwide, and is frequently cited in academic literature.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0" y="1318951"/>
            <a:ext cx="8991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 RETScreen climatic data for many parts of the world are available in its database.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Data for San Ignacio is used for the following slides.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2AD76-7019-4C4D-987E-1B95D4C7D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0" y="3276600"/>
            <a:ext cx="8615861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0" y="1318951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complete climatical data for the site.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71203-0FAF-496D-AC57-F453DDA78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44169"/>
            <a:ext cx="8534400" cy="44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3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0" y="1318951"/>
            <a:ext cx="899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Daily solar radiation</a:t>
            </a:r>
          </a:p>
          <a:p>
            <a:pPr marL="914400" lvl="1" indent="-457200">
              <a:buFontTx/>
              <a:buChar char="-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horizontal.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radiation will be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readjusted to various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Azimuths and tilt angles.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next slides will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demonstrate this.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9E853-2404-4DBF-BA1F-92CE49C52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13" y="1318951"/>
            <a:ext cx="4586287" cy="54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2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30480" y="725731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Method 2 allows for more options to adjust the angles of the tracking.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070EC-6F0F-4588-8944-DAE8777A7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953" y="1643062"/>
            <a:ext cx="7309945" cy="51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4"/>
    </mc:Choice>
    <mc:Fallback xmlns="">
      <p:transition spd="slow" advTm="50584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30480" y="725731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Tracking mode can be fixed or a few methods of active trackers. This is a Two-axis example.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AC6CC-C55A-48A8-B89C-803053EB9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679838"/>
            <a:ext cx="7660885" cy="5146144"/>
          </a:xfrm>
          <a:prstGeom prst="rect">
            <a:avLst/>
          </a:prstGeom>
        </p:spPr>
      </p:pic>
      <p:pic>
        <p:nvPicPr>
          <p:cNvPr id="6" name="RET85">
            <a:hlinkClick r:id="" action="ppaction://media"/>
            <a:extLst>
              <a:ext uri="{FF2B5EF4-FFF2-40B4-BE49-F238E27FC236}">
                <a16:creationId xmlns:a16="http://schemas.microsoft.com/office/drawing/2014/main" id="{E1AD422F-4CC4-498B-9437-984AD7BF9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15" y="5827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3"/>
    </mc:Choice>
    <mc:Fallback xmlns="">
      <p:transition spd="slow" advTm="2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30480" y="725731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a Two-axis tracker.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D2AE9-77F5-4156-92ED-1062B2C0B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290" y="1598676"/>
            <a:ext cx="6027420" cy="3660648"/>
          </a:xfrm>
          <a:prstGeom prst="rect">
            <a:avLst/>
          </a:prstGeom>
        </p:spPr>
      </p:pic>
      <p:pic>
        <p:nvPicPr>
          <p:cNvPr id="4" name="RET86">
            <a:hlinkClick r:id="" action="ppaction://media"/>
            <a:extLst>
              <a:ext uri="{FF2B5EF4-FFF2-40B4-BE49-F238E27FC236}">
                <a16:creationId xmlns:a16="http://schemas.microsoft.com/office/drawing/2014/main" id="{573DF80A-D825-441B-AA6A-D3C509E38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065" y="6132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3"/>
    </mc:Choice>
    <mc:Fallback xmlns="">
      <p:transition spd="slow" advTm="2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30480" y="725731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Slope is the angle from the horizontal the PV panel is tilted.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070EC-6F0F-4588-8944-DAE8777A7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953" y="1643062"/>
            <a:ext cx="7309945" cy="51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30480" y="725731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Slope is 15 degrees and the results are found in the column “Daily solar radiation – tilted. Annual value has increased to 1.84 to 1.88.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4CC09-9021-466B-9957-40FF43766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631" y="2126053"/>
            <a:ext cx="7302369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447800"/>
          </a:xfrm>
        </p:spPr>
        <p:txBody>
          <a:bodyPr/>
          <a:lstStyle/>
          <a:p>
            <a:pPr algn="ctr" eaLnBrk="1" hangingPunct="1"/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0338" y="38100"/>
            <a:ext cx="6400800" cy="10287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590696F-8DAC-499B-AAA3-7CBD36C2AA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64008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How the solar energy is measured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20ADC-2869-4AA7-88FE-5CB8765B5499}"/>
              </a:ext>
            </a:extLst>
          </p:cNvPr>
          <p:cNvSpPr txBox="1"/>
          <p:nvPr/>
        </p:nvSpPr>
        <p:spPr>
          <a:xfrm>
            <a:off x="30480" y="725731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Azimuth changed to 180 degrees. Only June and July have increased. The sun was now to the north for those months.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7AFFA-1222-432A-8C34-17103D506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21" y="2110726"/>
            <a:ext cx="7367579" cy="470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28625" y="642938"/>
            <a:ext cx="8715375" cy="5929312"/>
          </a:xfrm>
        </p:spPr>
        <p:txBody>
          <a:bodyPr/>
          <a:lstStyle/>
          <a:p>
            <a:pPr eaLnBrk="1" hangingPunct="1"/>
            <a:endParaRPr lang="en-CA" sz="2800" dirty="0"/>
          </a:p>
          <a:p>
            <a:pPr eaLnBrk="1" hangingPunct="1"/>
            <a:endParaRPr lang="en-CA" dirty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On the way through the atmosphere some of this energy gets absorbs.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amount of this energy reaching the earth is reduced and is approximately 1000W/m</a:t>
            </a:r>
            <a:r>
              <a:rPr lang="en-CA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CA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1000W/m</a:t>
            </a:r>
            <a:r>
              <a:rPr lang="en-CA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has been defined as full sun power, or one sun, and is used as a universal reference.</a:t>
            </a:r>
          </a:p>
          <a:p>
            <a:pPr eaLnBrk="1" hangingPunct="1"/>
            <a:endParaRPr lang="en-CA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3646B7E-1424-4C96-9328-F41363C2584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8100"/>
            <a:ext cx="7772400" cy="72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Solar energy that is received by the earth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472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0"/>
    </mc:Choice>
    <mc:Fallback xmlns="">
      <p:transition spd="slow" advTm="4738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C270CB-1FAA-43B8-AA1A-28037F9982E5}"/>
</file>

<file path=customXml/itemProps2.xml><?xml version="1.0" encoding="utf-8"?>
<ds:datastoreItem xmlns:ds="http://schemas.openxmlformats.org/officeDocument/2006/customXml" ds:itemID="{C0CB2C93-88C6-4775-90F9-16B171D826D7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18256</TotalTime>
  <Words>3405</Words>
  <Application>Microsoft Office PowerPoint</Application>
  <PresentationFormat>On-screen Show (4:3)</PresentationFormat>
  <Paragraphs>720</Paragraphs>
  <Slides>89</Slides>
  <Notes>87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8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Questions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Questions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Questions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Questions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Gord</dc:creator>
  <cp:lastModifiedBy>Gordon</cp:lastModifiedBy>
  <cp:revision>193</cp:revision>
  <dcterms:created xsi:type="dcterms:W3CDTF">2011-11-03T12:13:59Z</dcterms:created>
  <dcterms:modified xsi:type="dcterms:W3CDTF">2022-10-13T13:22:34Z</dcterms:modified>
</cp:coreProperties>
</file>