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546" r:id="rId2"/>
    <p:sldId id="397" r:id="rId3"/>
    <p:sldId id="398" r:id="rId4"/>
    <p:sldId id="400" r:id="rId5"/>
    <p:sldId id="402" r:id="rId6"/>
    <p:sldId id="401" r:id="rId7"/>
    <p:sldId id="403" r:id="rId8"/>
    <p:sldId id="404" r:id="rId9"/>
    <p:sldId id="405" r:id="rId10"/>
    <p:sldId id="406" r:id="rId11"/>
    <p:sldId id="399" r:id="rId12"/>
    <p:sldId id="407" r:id="rId13"/>
    <p:sldId id="408" r:id="rId14"/>
    <p:sldId id="409" r:id="rId15"/>
    <p:sldId id="410" r:id="rId16"/>
    <p:sldId id="411" r:id="rId17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pyranometer reading 660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495B7-5E48-4A9F-A826-5995514DB4C8}"/>
              </a:ext>
            </a:extLst>
          </p:cNvPr>
          <p:cNvSpPr txBox="1"/>
          <p:nvPr/>
        </p:nvSpPr>
        <p:spPr>
          <a:xfrm>
            <a:off x="5783745" y="6425245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4" name="Picture 3" descr="A picture containing text, black, meter, parking&#10;&#10;Description automatically generated">
            <a:extLst>
              <a:ext uri="{FF2B5EF4-FFF2-40B4-BE49-F238E27FC236}">
                <a16:creationId xmlns:a16="http://schemas.microsoft.com/office/drawing/2014/main" id="{2665FE67-5AA8-4B6B-9168-954253E90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4"/>
          <a:stretch/>
        </p:blipFill>
        <p:spPr>
          <a:xfrm rot="10800000">
            <a:off x="4104488" y="1644699"/>
            <a:ext cx="5039512" cy="4701829"/>
          </a:xfrm>
          <a:prstGeom prst="rect">
            <a:avLst/>
          </a:prstGeom>
        </p:spPr>
      </p:pic>
      <p:pic>
        <p:nvPicPr>
          <p:cNvPr id="7" name="10">
            <a:hlinkClick r:id="" action="ppaction://media"/>
            <a:extLst>
              <a:ext uri="{FF2B5EF4-FFF2-40B4-BE49-F238E27FC236}">
                <a16:creationId xmlns:a16="http://schemas.microsoft.com/office/drawing/2014/main" id="{646062CA-3715-4D7F-89AD-A635F9AFE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42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Ammeter showing 6.0A.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irradiance is 66%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of the rated 1000W/m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66% of the rated Isc.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0.66 x 8.79A = 5.8A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very close to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our reading of 6.0A.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BC0906-93DA-415C-8923-38489340E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8647" r="17431"/>
          <a:stretch/>
        </p:blipFill>
        <p:spPr>
          <a:xfrm rot="5400000">
            <a:off x="4519921" y="1605933"/>
            <a:ext cx="4231380" cy="469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7AB70-A538-4C99-B4CE-41A2F127E5FE}"/>
              </a:ext>
            </a:extLst>
          </p:cNvPr>
          <p:cNvSpPr txBox="1"/>
          <p:nvPr/>
        </p:nvSpPr>
        <p:spPr>
          <a:xfrm>
            <a:off x="6141553" y="6244751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F05B2F45-E4C4-4EF0-93A7-068D38F73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977" y="6124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8"/>
    </mc:Choice>
    <mc:Fallback xmlns="">
      <p:transition spd="slow" advTm="3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pyranometer reading 475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24362-E77E-4CD9-BAD0-0ECE9029D9D5}"/>
              </a:ext>
            </a:extLst>
          </p:cNvPr>
          <p:cNvSpPr txBox="1"/>
          <p:nvPr/>
        </p:nvSpPr>
        <p:spPr>
          <a:xfrm>
            <a:off x="5969276" y="6487405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6" name="Picture 5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B074EA78-9ED9-4409-B388-DA3793AC8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9" t="5685" r="23092" b="17279"/>
          <a:stretch/>
        </p:blipFill>
        <p:spPr>
          <a:xfrm rot="5400000">
            <a:off x="3652969" y="1351590"/>
            <a:ext cx="4309593" cy="6049617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5D7C5F7F-5431-4FCA-A98E-F6CF51700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98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6"/>
    </mc:Choice>
    <mc:Fallback xmlns="">
      <p:transition spd="slow" advTm="18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Ammeter showing 4.0A.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irradiance is 45.7%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of the rated 100W/m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46% of the rated Isc.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0.46 x 8.79A = 4.18A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very close to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our reading of 4.0A.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readings were a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few seconds apart.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A4281-00EF-4E97-AA93-568BBEF6373E}"/>
              </a:ext>
            </a:extLst>
          </p:cNvPr>
          <p:cNvSpPr txBox="1"/>
          <p:nvPr/>
        </p:nvSpPr>
        <p:spPr>
          <a:xfrm>
            <a:off x="6030152" y="648866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5" name="Picture 4" descr="A picture containing text, outdoor, tree, device&#10;&#10;Description automatically generated">
            <a:extLst>
              <a:ext uri="{FF2B5EF4-FFF2-40B4-BE49-F238E27FC236}">
                <a16:creationId xmlns:a16="http://schemas.microsoft.com/office/drawing/2014/main" id="{8E7AE7A4-44E7-4065-8105-5CED6F9B5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35652"/>
          <a:stretch/>
        </p:blipFill>
        <p:spPr>
          <a:xfrm rot="5400000">
            <a:off x="4740964" y="1771653"/>
            <a:ext cx="3452194" cy="5143500"/>
          </a:xfrm>
          <a:prstGeom prst="rect">
            <a:avLst/>
          </a:prstGeom>
        </p:spPr>
      </p:pic>
      <p:pic>
        <p:nvPicPr>
          <p:cNvPr id="6" name="13">
            <a:hlinkClick r:id="" action="ppaction://media"/>
            <a:extLst>
              <a:ext uri="{FF2B5EF4-FFF2-40B4-BE49-F238E27FC236}">
                <a16:creationId xmlns:a16="http://schemas.microsoft.com/office/drawing/2014/main" id="{2BB74357-7E03-4E38-AF29-7D2B462BC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378" y="606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7"/>
    </mc:Choice>
    <mc:Fallback xmlns="">
      <p:transition spd="slow" advTm="2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pyranometer reading 116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495B7-5E48-4A9F-A826-5995514DB4C8}"/>
              </a:ext>
            </a:extLst>
          </p:cNvPr>
          <p:cNvSpPr txBox="1"/>
          <p:nvPr/>
        </p:nvSpPr>
        <p:spPr>
          <a:xfrm>
            <a:off x="5572539" y="6500657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5" name="Picture 4" descr="A picture containing text, hand, device, gauge&#10;&#10;Description automatically generated">
            <a:extLst>
              <a:ext uri="{FF2B5EF4-FFF2-40B4-BE49-F238E27FC236}">
                <a16:creationId xmlns:a16="http://schemas.microsoft.com/office/drawing/2014/main" id="{A2174310-E1A0-4E06-B1CD-DADC19947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t="7488" r="14197"/>
          <a:stretch/>
        </p:blipFill>
        <p:spPr>
          <a:xfrm rot="5400000">
            <a:off x="4199904" y="1733735"/>
            <a:ext cx="4467228" cy="4758359"/>
          </a:xfrm>
          <a:prstGeom prst="rect">
            <a:avLst/>
          </a:prstGeom>
        </p:spPr>
      </p:pic>
      <p:pic>
        <p:nvPicPr>
          <p:cNvPr id="7" name="14">
            <a:hlinkClick r:id="" action="ppaction://media"/>
            <a:extLst>
              <a:ext uri="{FF2B5EF4-FFF2-40B4-BE49-F238E27FC236}">
                <a16:creationId xmlns:a16="http://schemas.microsoft.com/office/drawing/2014/main" id="{FBDD4F6E-37C4-4FC4-81D3-C7926DB8E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60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8"/>
    </mc:Choice>
    <mc:Fallback xmlns="">
      <p:transition spd="slow" advTm="1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Ammeter showing 0.9A.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irradiance 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of the rated 1000W/m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11% of the rated Isc.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0.11 x 8.79A = 0.98A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very close to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our reading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0.9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7AB70-A538-4C99-B4CE-41A2F127E5FE}"/>
              </a:ext>
            </a:extLst>
          </p:cNvPr>
          <p:cNvSpPr txBox="1"/>
          <p:nvPr/>
        </p:nvSpPr>
        <p:spPr>
          <a:xfrm>
            <a:off x="6141553" y="6244751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5" name="Picture 4" descr="A picture containing text, meter&#10;&#10;Description automatically generated">
            <a:extLst>
              <a:ext uri="{FF2B5EF4-FFF2-40B4-BE49-F238E27FC236}">
                <a16:creationId xmlns:a16="http://schemas.microsoft.com/office/drawing/2014/main" id="{F5358064-F52B-49AF-8181-27571BDC7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t="31707" r="44541" b="13156"/>
          <a:stretch/>
        </p:blipFill>
        <p:spPr>
          <a:xfrm rot="5400000">
            <a:off x="4524094" y="1657310"/>
            <a:ext cx="4228841" cy="4598508"/>
          </a:xfrm>
          <a:prstGeom prst="rect">
            <a:avLst/>
          </a:prstGeom>
        </p:spPr>
      </p:pic>
      <p:pic>
        <p:nvPicPr>
          <p:cNvPr id="7" name="15">
            <a:hlinkClick r:id="" action="ppaction://media"/>
            <a:extLst>
              <a:ext uri="{FF2B5EF4-FFF2-40B4-BE49-F238E27FC236}">
                <a16:creationId xmlns:a16="http://schemas.microsoft.com/office/drawing/2014/main" id="{706A5B20-E53B-42B6-810A-09120B8A1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1"/>
    </mc:Choice>
    <mc:Fallback xmlns="">
      <p:transition spd="slow" advTm="1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Voc is measured at only 32.2 Volts. 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this low irradiance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of 115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which is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lower than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200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lower limit.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 rated at 37.7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495B7-5E48-4A9F-A826-5995514DB4C8}"/>
              </a:ext>
            </a:extLst>
          </p:cNvPr>
          <p:cNvSpPr txBox="1"/>
          <p:nvPr/>
        </p:nvSpPr>
        <p:spPr>
          <a:xfrm>
            <a:off x="6502211" y="634652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67DE84A-E9B2-4ABD-B588-E26EC1A0B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t="21401" r="32947"/>
          <a:stretch/>
        </p:blipFill>
        <p:spPr>
          <a:xfrm rot="5400000">
            <a:off x="4819184" y="1010944"/>
            <a:ext cx="3366055" cy="5134287"/>
          </a:xfrm>
          <a:prstGeom prst="rect">
            <a:avLst/>
          </a:prstGeom>
        </p:spPr>
      </p:pic>
      <p:pic>
        <p:nvPicPr>
          <p:cNvPr id="7" name="16">
            <a:hlinkClick r:id="" action="ppaction://media"/>
            <a:extLst>
              <a:ext uri="{FF2B5EF4-FFF2-40B4-BE49-F238E27FC236}">
                <a16:creationId xmlns:a16="http://schemas.microsoft.com/office/drawing/2014/main" id="{A5B3179B-0B06-43D8-A6E0-389C6363B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599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0"/>
    </mc:Choice>
    <mc:Fallback xmlns="">
      <p:transition spd="slow" advTm="26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slides demonstrate the lab called Lab 5 PV Panel Angle of Incidence.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pictures were taken under various irradiance values.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set up was outside ambient temperature 12C.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FB07624-EA39-40AB-954D-DC85D0181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1"/>
    </mc:Choice>
    <mc:Fallback xmlns="">
      <p:transition spd="slow" advTm="1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shorting wire was used to keep the MC-4 connectors from being opened under load.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current was measured with a clamp on Ammeter attached to a multimeter.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Handheld pyranometer used to measure the irradiance.</a:t>
            </a:r>
          </a:p>
        </p:txBody>
      </p:sp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7FB4AB0-D7E4-453E-8091-CD1EBBD53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69" y="3916016"/>
            <a:ext cx="3786809" cy="284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BE2B3-F0DF-491F-8ADA-CD1777048B80}"/>
              </a:ext>
            </a:extLst>
          </p:cNvPr>
          <p:cNvSpPr txBox="1"/>
          <p:nvPr/>
        </p:nvSpPr>
        <p:spPr>
          <a:xfrm>
            <a:off x="5969275" y="6369522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F4CE4BC-DC1F-4F58-A328-D10C962C8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55" y="602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6"/>
    </mc:Choice>
    <mc:Fallback xmlns="">
      <p:transition spd="slow" advTm="2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conditions for doing this lab was perfect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measured irradiance was very close to 1000W/m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 temperature was 12C.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7853B0A-06F0-466D-8FCA-04CA0D676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9"/>
    </mc:Choice>
    <mc:Fallback xmlns="">
      <p:transition spd="slow" advTm="1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PV panel was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Hanwha Solar One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HSL60P6-PB-4-250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 = 37.7V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Isc = 8.79A</a:t>
            </a:r>
          </a:p>
        </p:txBody>
      </p:sp>
      <p:pic>
        <p:nvPicPr>
          <p:cNvPr id="4" name="Picture 3" descr="A picture containing solar cell, outdoor object&#10;&#10;Description automatically generated">
            <a:extLst>
              <a:ext uri="{FF2B5EF4-FFF2-40B4-BE49-F238E27FC236}">
                <a16:creationId xmlns:a16="http://schemas.microsoft.com/office/drawing/2014/main" id="{B2FAC5CB-1E93-4883-B6FF-4C56982D34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4"/>
          <a:stretch/>
        </p:blipFill>
        <p:spPr>
          <a:xfrm rot="5400000">
            <a:off x="3419480" y="1875602"/>
            <a:ext cx="6134918" cy="3829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36045-C244-45D5-83D4-B7EA8595C8D0}"/>
              </a:ext>
            </a:extLst>
          </p:cNvPr>
          <p:cNvSpPr txBox="1"/>
          <p:nvPr/>
        </p:nvSpPr>
        <p:spPr>
          <a:xfrm>
            <a:off x="5969275" y="6369522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4080C4FC-992B-4A7A-B460-F8E95026A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4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0"/>
    </mc:Choice>
    <mc:Fallback xmlns="">
      <p:transition spd="slow" advTm="2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Ammeter / multimeter.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shorting wire is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 to the panel.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grass&#10;&#10;Description automatically generated">
            <a:extLst>
              <a:ext uri="{FF2B5EF4-FFF2-40B4-BE49-F238E27FC236}">
                <a16:creationId xmlns:a16="http://schemas.microsoft.com/office/drawing/2014/main" id="{6214529F-71D9-4BF8-897A-6B3F0DE65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/>
          <a:stretch/>
        </p:blipFill>
        <p:spPr>
          <a:xfrm rot="5400000">
            <a:off x="3665004" y="1367322"/>
            <a:ext cx="5897216" cy="4654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34CC1-D9CA-4CB6-8D45-9D4311355E2C}"/>
              </a:ext>
            </a:extLst>
          </p:cNvPr>
          <p:cNvSpPr txBox="1"/>
          <p:nvPr/>
        </p:nvSpPr>
        <p:spPr>
          <a:xfrm>
            <a:off x="6260824" y="634652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D138FFAF-DE9B-4C38-9B40-D6345887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506" y="6033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7"/>
    </mc:Choice>
    <mc:Fallback xmlns="">
      <p:transition spd="slow" advTm="1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pyranometer reading 994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grass, electronics, hand&#10;&#10;Description automatically generated">
            <a:extLst>
              <a:ext uri="{FF2B5EF4-FFF2-40B4-BE49-F238E27FC236}">
                <a16:creationId xmlns:a16="http://schemas.microsoft.com/office/drawing/2014/main" id="{133B11F1-85A4-4E9C-A711-0E285FC2E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2570" r="25536"/>
          <a:stretch/>
        </p:blipFill>
        <p:spPr>
          <a:xfrm rot="5400000">
            <a:off x="1064564" y="1871683"/>
            <a:ext cx="4452730" cy="4496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24362-E77E-4CD9-BAD0-0ECE9029D9D5}"/>
              </a:ext>
            </a:extLst>
          </p:cNvPr>
          <p:cNvSpPr txBox="1"/>
          <p:nvPr/>
        </p:nvSpPr>
        <p:spPr>
          <a:xfrm>
            <a:off x="1728580" y="634652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8DDC530C-FB52-425F-A472-4679C983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2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7"/>
    </mc:Choice>
    <mc:Fallback xmlns="">
      <p:transition spd="slow" advTm="2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Ammeter showing 8.8A.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Isc is rated at 8.79A</a:t>
            </a:r>
          </a:p>
        </p:txBody>
      </p:sp>
      <p:pic>
        <p:nvPicPr>
          <p:cNvPr id="4" name="Picture 3" descr="A picture containing text, meter&#10;&#10;Description automatically generated">
            <a:extLst>
              <a:ext uri="{FF2B5EF4-FFF2-40B4-BE49-F238E27FC236}">
                <a16:creationId xmlns:a16="http://schemas.microsoft.com/office/drawing/2014/main" id="{9F52BA4A-4976-4CDB-A71D-500688E06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28792"/>
          <a:stretch/>
        </p:blipFill>
        <p:spPr>
          <a:xfrm>
            <a:off x="3790121" y="1669774"/>
            <a:ext cx="4480063" cy="4883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A4281-00EF-4E97-AA93-568BBEF6373E}"/>
              </a:ext>
            </a:extLst>
          </p:cNvPr>
          <p:cNvSpPr txBox="1"/>
          <p:nvPr/>
        </p:nvSpPr>
        <p:spPr>
          <a:xfrm>
            <a:off x="6030152" y="648866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6" name="8">
            <a:hlinkClick r:id="" action="ppaction://media"/>
            <a:extLst>
              <a:ext uri="{FF2B5EF4-FFF2-40B4-BE49-F238E27FC236}">
                <a16:creationId xmlns:a16="http://schemas.microsoft.com/office/drawing/2014/main" id="{B972F56F-BFE5-44C8-AE5A-141A810D6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094" y="6258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4"/>
    </mc:Choice>
    <mc:Fallback xmlns="">
      <p:transition spd="slow" advTm="2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Irradiance Lab Results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Voc is measured at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37.2 Volts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 rated at 37.7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grass, device, meter&#10;&#10;Description automatically generated">
            <a:extLst>
              <a:ext uri="{FF2B5EF4-FFF2-40B4-BE49-F238E27FC236}">
                <a16:creationId xmlns:a16="http://schemas.microsoft.com/office/drawing/2014/main" id="{56C1CE62-C22A-4568-A762-536041941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r="14010"/>
          <a:stretch/>
        </p:blipFill>
        <p:spPr>
          <a:xfrm rot="5400000">
            <a:off x="4010130" y="1864464"/>
            <a:ext cx="470182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495B7-5E48-4A9F-A826-5995514DB4C8}"/>
              </a:ext>
            </a:extLst>
          </p:cNvPr>
          <p:cNvSpPr txBox="1"/>
          <p:nvPr/>
        </p:nvSpPr>
        <p:spPr>
          <a:xfrm>
            <a:off x="1728580" y="6346528"/>
            <a:ext cx="255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7" name="9">
            <a:hlinkClick r:id="" action="ppaction://media"/>
            <a:extLst>
              <a:ext uri="{FF2B5EF4-FFF2-40B4-BE49-F238E27FC236}">
                <a16:creationId xmlns:a16="http://schemas.microsoft.com/office/drawing/2014/main" id="{972C73DF-3C63-4FC6-BAEE-42E551B3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46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5"/>
    </mc:Choice>
    <mc:Fallback xmlns="">
      <p:transition spd="slow" advTm="1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E9D4C-85BD-40FA-B928-93CCBF51B11D}"/>
</file>

<file path=customXml/itemProps2.xml><?xml version="1.0" encoding="utf-8"?>
<ds:datastoreItem xmlns:ds="http://schemas.openxmlformats.org/officeDocument/2006/customXml" ds:itemID="{987C3D06-B7B6-438D-AED6-0269071AEAC8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7547</TotalTime>
  <Words>449</Words>
  <Application>Microsoft Office PowerPoint</Application>
  <PresentationFormat>On-screen Show (4:3)</PresentationFormat>
  <Paragraphs>85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  <vt:lpstr>Irradiance Lab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160</cp:revision>
  <dcterms:created xsi:type="dcterms:W3CDTF">2022-03-03T12:11:22Z</dcterms:created>
  <dcterms:modified xsi:type="dcterms:W3CDTF">2022-10-13T13:27:06Z</dcterms:modified>
</cp:coreProperties>
</file>