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1"/>
  </p:notesMasterIdLst>
  <p:sldIdLst>
    <p:sldId id="546" r:id="rId2"/>
    <p:sldId id="257" r:id="rId3"/>
    <p:sldId id="344" r:id="rId4"/>
    <p:sldId id="378" r:id="rId5"/>
    <p:sldId id="345" r:id="rId6"/>
    <p:sldId id="382" r:id="rId7"/>
    <p:sldId id="376" r:id="rId8"/>
    <p:sldId id="346" r:id="rId9"/>
    <p:sldId id="347" r:id="rId10"/>
    <p:sldId id="348" r:id="rId11"/>
    <p:sldId id="349" r:id="rId12"/>
    <p:sldId id="351" r:id="rId13"/>
    <p:sldId id="380" r:id="rId14"/>
    <p:sldId id="353" r:id="rId15"/>
    <p:sldId id="381" r:id="rId16"/>
    <p:sldId id="355" r:id="rId17"/>
    <p:sldId id="357" r:id="rId18"/>
    <p:sldId id="362" r:id="rId19"/>
    <p:sldId id="354" r:id="rId20"/>
    <p:sldId id="363" r:id="rId21"/>
    <p:sldId id="387" r:id="rId22"/>
    <p:sldId id="364" r:id="rId23"/>
    <p:sldId id="350" r:id="rId24"/>
    <p:sldId id="352" r:id="rId25"/>
    <p:sldId id="359" r:id="rId26"/>
    <p:sldId id="388" r:id="rId27"/>
    <p:sldId id="383" r:id="rId28"/>
    <p:sldId id="365" r:id="rId29"/>
    <p:sldId id="368" r:id="rId30"/>
    <p:sldId id="366" r:id="rId31"/>
    <p:sldId id="384" r:id="rId32"/>
    <p:sldId id="389" r:id="rId33"/>
    <p:sldId id="367" r:id="rId34"/>
    <p:sldId id="358" r:id="rId35"/>
    <p:sldId id="361" r:id="rId36"/>
    <p:sldId id="390" r:id="rId37"/>
    <p:sldId id="360" r:id="rId38"/>
    <p:sldId id="369" r:id="rId39"/>
    <p:sldId id="370" r:id="rId40"/>
    <p:sldId id="371" r:id="rId41"/>
    <p:sldId id="372" r:id="rId42"/>
    <p:sldId id="391" r:id="rId43"/>
    <p:sldId id="373" r:id="rId44"/>
    <p:sldId id="375" r:id="rId45"/>
    <p:sldId id="385" r:id="rId46"/>
    <p:sldId id="377" r:id="rId47"/>
    <p:sldId id="374" r:id="rId48"/>
    <p:sldId id="386" r:id="rId49"/>
    <p:sldId id="276" r:id="rId50"/>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BB8D2-5B59-415C-A645-8298CDE46CE3}" type="datetimeFigureOut">
              <a:rPr lang="en-CA" smtClean="0"/>
              <a:t>2022-10-13</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DFC00-DB58-4C37-9046-5329C1B4BADD}" type="slidenum">
              <a:rPr lang="en-CA" smtClean="0"/>
              <a:t>‹#›</a:t>
            </a:fld>
            <a:endParaRPr lang="en-CA"/>
          </a:p>
        </p:txBody>
      </p:sp>
    </p:spTree>
    <p:extLst>
      <p:ext uri="{BB962C8B-B14F-4D97-AF65-F5344CB8AC3E}">
        <p14:creationId xmlns:p14="http://schemas.microsoft.com/office/powerpoint/2010/main" val="225294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9F4C-AFBF-4F5D-A4E8-91E16EDAD6AA}"/>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C586BF26-1986-4BD1-B784-EF04E4ADCCE6}"/>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D9E6AF3-C456-4BDD-892A-45F0FF9B6F2E}"/>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3994089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786A3-8417-4021-82F2-D693CDB7D19E}"/>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AD9785DB-52F6-4904-9C81-18075E2495CB}"/>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6EC5421A-5857-491E-9E35-303392C331A1}"/>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61644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3F354-C2D7-470F-A588-425F72599E5F}"/>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A930239E-E498-417E-B7AA-8A057C4494E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5D323703-9839-45ED-A5D4-D701A0A9CAEA}"/>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75650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08" y="176689"/>
            <a:ext cx="7286625" cy="1276945"/>
          </a:xfrm>
        </p:spPr>
        <p:txBody>
          <a:bodyPr anchor="t"/>
          <a:lstStyle>
            <a:lvl1pPr algn="l">
              <a:defRPr sz="2000" b="1" cap="all"/>
            </a:lvl1pPr>
          </a:lstStyle>
          <a:p>
            <a:r>
              <a:rPr lang="en-US"/>
              <a:t>Click to edit Master title style</a:t>
            </a:r>
            <a:endParaRPr lang="en-US" dirty="0"/>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E5E78-F63C-419B-9E57-2941BA5D7C3C}"/>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F0EE6243-9F6E-440D-88D1-CAC14DD10450}"/>
              </a:ext>
            </a:extLst>
          </p:cNvPr>
          <p:cNvSpPr>
            <a:spLocks noGrp="1"/>
          </p:cNvSpPr>
          <p:nvPr>
            <p:ph type="ftr" sz="quarter" idx="11"/>
          </p:nvPr>
        </p:nvSpPr>
        <p:spPr/>
        <p:txBody>
          <a:bodyPr/>
          <a:lstStyle>
            <a:lvl1pPr>
              <a:defRPr/>
            </a:lvl1pPr>
          </a:lstStyle>
          <a:p>
            <a:endParaRPr lang="en-CA"/>
          </a:p>
        </p:txBody>
      </p:sp>
      <p:sp>
        <p:nvSpPr>
          <p:cNvPr id="6" name="Slide Number Placeholder 5">
            <a:extLst>
              <a:ext uri="{FF2B5EF4-FFF2-40B4-BE49-F238E27FC236}">
                <a16:creationId xmlns:a16="http://schemas.microsoft.com/office/drawing/2014/main" id="{32625ED1-CDA2-46B5-87A8-52AB98692570}"/>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82553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52716-F24B-4BC2-AF26-C073664D65B9}"/>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68BEF213-0434-49E5-B44D-D3B6996CDAA5}"/>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5A2A6405-7F06-45AA-B19A-F01CDC46728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68934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12DA733-8E1B-4CDD-A136-5421A97098E9}"/>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8" name="Footer Placeholder 4">
            <a:extLst>
              <a:ext uri="{FF2B5EF4-FFF2-40B4-BE49-F238E27FC236}">
                <a16:creationId xmlns:a16="http://schemas.microsoft.com/office/drawing/2014/main" id="{3ECBA0EA-025F-433A-B3DA-C5755D1B0BEC}"/>
              </a:ext>
            </a:extLst>
          </p:cNvPr>
          <p:cNvSpPr>
            <a:spLocks noGrp="1"/>
          </p:cNvSpPr>
          <p:nvPr>
            <p:ph type="ftr" sz="quarter" idx="11"/>
          </p:nvPr>
        </p:nvSpPr>
        <p:spPr/>
        <p:txBody>
          <a:bodyPr/>
          <a:lstStyle>
            <a:lvl1pPr>
              <a:defRPr/>
            </a:lvl1pPr>
          </a:lstStyle>
          <a:p>
            <a:endParaRPr lang="en-CA"/>
          </a:p>
        </p:txBody>
      </p:sp>
      <p:sp>
        <p:nvSpPr>
          <p:cNvPr id="9" name="Slide Number Placeholder 5">
            <a:extLst>
              <a:ext uri="{FF2B5EF4-FFF2-40B4-BE49-F238E27FC236}">
                <a16:creationId xmlns:a16="http://schemas.microsoft.com/office/drawing/2014/main" id="{26AE12ED-4F4C-428F-B896-8F108B8883F5}"/>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04583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1D9D54E-A7AE-4FE8-9523-9BE9D9A755D7}"/>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4" name="Footer Placeholder 4">
            <a:extLst>
              <a:ext uri="{FF2B5EF4-FFF2-40B4-BE49-F238E27FC236}">
                <a16:creationId xmlns:a16="http://schemas.microsoft.com/office/drawing/2014/main" id="{871AE07C-5A10-4F48-B857-1E36118158C0}"/>
              </a:ext>
            </a:extLst>
          </p:cNvPr>
          <p:cNvSpPr>
            <a:spLocks noGrp="1"/>
          </p:cNvSpPr>
          <p:nvPr>
            <p:ph type="ftr" sz="quarter" idx="11"/>
          </p:nvPr>
        </p:nvSpPr>
        <p:spPr/>
        <p:txBody>
          <a:bodyPr/>
          <a:lstStyle>
            <a:lvl1pPr>
              <a:defRPr/>
            </a:lvl1pPr>
          </a:lstStyle>
          <a:p>
            <a:endParaRPr lang="en-CA"/>
          </a:p>
        </p:txBody>
      </p:sp>
      <p:sp>
        <p:nvSpPr>
          <p:cNvPr id="5" name="Slide Number Placeholder 5">
            <a:extLst>
              <a:ext uri="{FF2B5EF4-FFF2-40B4-BE49-F238E27FC236}">
                <a16:creationId xmlns:a16="http://schemas.microsoft.com/office/drawing/2014/main" id="{FDF7AE76-D0C0-4B70-8FA3-25AD54E52E49}"/>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256828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C8ECF2-BEB7-47B6-AA46-6F738D49A061}"/>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3" name="Footer Placeholder 4">
            <a:extLst>
              <a:ext uri="{FF2B5EF4-FFF2-40B4-BE49-F238E27FC236}">
                <a16:creationId xmlns:a16="http://schemas.microsoft.com/office/drawing/2014/main" id="{AB5E2D8B-600A-4ABC-A989-A2928AC369CD}"/>
              </a:ext>
            </a:extLst>
          </p:cNvPr>
          <p:cNvSpPr>
            <a:spLocks noGrp="1"/>
          </p:cNvSpPr>
          <p:nvPr>
            <p:ph type="ftr" sz="quarter" idx="11"/>
          </p:nvPr>
        </p:nvSpPr>
        <p:spPr/>
        <p:txBody>
          <a:bodyPr/>
          <a:lstStyle>
            <a:lvl1pPr>
              <a:defRPr/>
            </a:lvl1pPr>
          </a:lstStyle>
          <a:p>
            <a:endParaRPr lang="en-CA"/>
          </a:p>
        </p:txBody>
      </p:sp>
      <p:sp>
        <p:nvSpPr>
          <p:cNvPr id="4" name="Slide Number Placeholder 5">
            <a:extLst>
              <a:ext uri="{FF2B5EF4-FFF2-40B4-BE49-F238E27FC236}">
                <a16:creationId xmlns:a16="http://schemas.microsoft.com/office/drawing/2014/main" id="{3536F2DA-9CFA-4191-AA0D-7B87F1BF467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91854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162919D7-C9BD-41D1-B75A-296EDA655AE8}"/>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B84A4CF1-53C2-4759-9E48-0697A09404D3}"/>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9D58E26-E1ED-4C04-B09B-D509731D4D4D}"/>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86510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rtlCol="0">
            <a:normAutofit/>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r>
              <a:rPr lang="en-US" noProof="0"/>
              <a:t>Click icon to add picture</a:t>
            </a:r>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3">
            <a:extLst>
              <a:ext uri="{FF2B5EF4-FFF2-40B4-BE49-F238E27FC236}">
                <a16:creationId xmlns:a16="http://schemas.microsoft.com/office/drawing/2014/main" id="{DBAD6B19-A033-473C-804A-66A34F68917F}"/>
              </a:ext>
            </a:extLst>
          </p:cNvPr>
          <p:cNvSpPr>
            <a:spLocks noGrp="1"/>
          </p:cNvSpPr>
          <p:nvPr>
            <p:ph type="dt" sz="half" idx="10"/>
          </p:nvPr>
        </p:nvSpPr>
        <p:spPr/>
        <p:txBody>
          <a:bodyPr/>
          <a:lstStyle>
            <a:lvl1pPr>
              <a:defRPr/>
            </a:lvl1pPr>
          </a:lstStyle>
          <a:p>
            <a:fld id="{15D8D739-10B1-4E41-898A-F4A5A661E1FB}" type="datetimeFigureOut">
              <a:rPr lang="en-CA" smtClean="0"/>
              <a:t>2022-10-13</a:t>
            </a:fld>
            <a:endParaRPr lang="en-CA"/>
          </a:p>
        </p:txBody>
      </p:sp>
      <p:sp>
        <p:nvSpPr>
          <p:cNvPr id="6" name="Footer Placeholder 4">
            <a:extLst>
              <a:ext uri="{FF2B5EF4-FFF2-40B4-BE49-F238E27FC236}">
                <a16:creationId xmlns:a16="http://schemas.microsoft.com/office/drawing/2014/main" id="{3C7FAAA0-A5D7-41CA-85DE-864E0C49B949}"/>
              </a:ext>
            </a:extLst>
          </p:cNvPr>
          <p:cNvSpPr>
            <a:spLocks noGrp="1"/>
          </p:cNvSpPr>
          <p:nvPr>
            <p:ph type="ftr" sz="quarter" idx="11"/>
          </p:nvPr>
        </p:nvSpPr>
        <p:spPr/>
        <p:txBody>
          <a:bodyPr/>
          <a:lstStyle>
            <a:lvl1pPr>
              <a:defRPr/>
            </a:lvl1pPr>
          </a:lstStyle>
          <a:p>
            <a:endParaRPr lang="en-CA"/>
          </a:p>
        </p:txBody>
      </p:sp>
      <p:sp>
        <p:nvSpPr>
          <p:cNvPr id="7" name="Slide Number Placeholder 5">
            <a:extLst>
              <a:ext uri="{FF2B5EF4-FFF2-40B4-BE49-F238E27FC236}">
                <a16:creationId xmlns:a16="http://schemas.microsoft.com/office/drawing/2014/main" id="{FB466F24-7951-4459-B31C-8C99935F6C3B}"/>
              </a:ext>
            </a:extLst>
          </p:cNvPr>
          <p:cNvSpPr>
            <a:spLocks noGrp="1"/>
          </p:cNvSpPr>
          <p:nvPr>
            <p:ph type="sldNum" sz="quarter" idx="12"/>
          </p:nvPr>
        </p:nvSpPr>
        <p:spPr/>
        <p:txBody>
          <a:bodyPr/>
          <a:lstStyle>
            <a:lvl1pPr>
              <a:defRPr/>
            </a:lvl1pPr>
          </a:lstStyle>
          <a:p>
            <a:fld id="{1F295870-6E49-49B3-8DA7-68540E0A3415}" type="slidenum">
              <a:rPr lang="en-CA" smtClean="0"/>
              <a:t>‹#›</a:t>
            </a:fld>
            <a:endParaRPr lang="en-CA"/>
          </a:p>
        </p:txBody>
      </p:sp>
    </p:spTree>
    <p:extLst>
      <p:ext uri="{BB962C8B-B14F-4D97-AF65-F5344CB8AC3E}">
        <p14:creationId xmlns:p14="http://schemas.microsoft.com/office/powerpoint/2010/main" val="1272413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65934E32-267C-4407-87B5-EE8B158ECDAB}"/>
              </a:ext>
            </a:extLst>
          </p:cNvPr>
          <p:cNvSpPr>
            <a:spLocks noGrp="1" noChangeArrowheads="1"/>
          </p:cNvSpPr>
          <p:nvPr>
            <p:ph type="body" idx="1"/>
          </p:nvPr>
        </p:nvSpPr>
        <p:spPr bwMode="auto">
          <a:xfrm>
            <a:off x="428625" y="1307455"/>
            <a:ext cx="7715250" cy="4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4" name="Date Placeholder 3">
            <a:extLst>
              <a:ext uri="{FF2B5EF4-FFF2-40B4-BE49-F238E27FC236}">
                <a16:creationId xmlns:a16="http://schemas.microsoft.com/office/drawing/2014/main" id="{9C31EDD7-1C4F-4E85-B0CF-954A506894F0}"/>
              </a:ext>
            </a:extLst>
          </p:cNvPr>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eaLnBrk="1" fontAlgn="auto" hangingPunct="1">
              <a:spcBef>
                <a:spcPts val="0"/>
              </a:spcBef>
              <a:spcAft>
                <a:spcPts val="0"/>
              </a:spcAft>
              <a:defRPr sz="1125" smtClean="0">
                <a:solidFill>
                  <a:schemeClr val="tx1">
                    <a:tint val="75000"/>
                  </a:schemeClr>
                </a:solidFill>
                <a:latin typeface="+mn-lt"/>
              </a:defRPr>
            </a:lvl1pPr>
          </a:lstStyle>
          <a:p>
            <a:fld id="{15D8D739-10B1-4E41-898A-F4A5A661E1FB}" type="datetimeFigureOut">
              <a:rPr lang="en-CA" smtClean="0"/>
              <a:t>2022-10-13</a:t>
            </a:fld>
            <a:endParaRPr lang="en-CA"/>
          </a:p>
        </p:txBody>
      </p:sp>
      <p:sp>
        <p:nvSpPr>
          <p:cNvPr id="5" name="Footer Placeholder 4">
            <a:extLst>
              <a:ext uri="{FF2B5EF4-FFF2-40B4-BE49-F238E27FC236}">
                <a16:creationId xmlns:a16="http://schemas.microsoft.com/office/drawing/2014/main" id="{CC540201-63CB-4A9F-8758-1A674FCB1454}"/>
              </a:ext>
            </a:extLst>
          </p:cNvPr>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eaLnBrk="1" fontAlgn="auto" hangingPunct="1">
              <a:spcBef>
                <a:spcPts val="0"/>
              </a:spcBef>
              <a:spcAft>
                <a:spcPts val="0"/>
              </a:spcAft>
              <a:defRPr sz="1125">
                <a:solidFill>
                  <a:schemeClr val="tx1">
                    <a:tint val="75000"/>
                  </a:schemeClr>
                </a:solidFill>
                <a:latin typeface="+mn-lt"/>
              </a:defRPr>
            </a:lvl1pPr>
          </a:lstStyle>
          <a:p>
            <a:endParaRPr lang="en-CA"/>
          </a:p>
        </p:txBody>
      </p:sp>
      <p:sp>
        <p:nvSpPr>
          <p:cNvPr id="6" name="Slide Number Placeholder 5">
            <a:extLst>
              <a:ext uri="{FF2B5EF4-FFF2-40B4-BE49-F238E27FC236}">
                <a16:creationId xmlns:a16="http://schemas.microsoft.com/office/drawing/2014/main" id="{2DAB49E4-A0B7-470A-8CC0-E6243A240047}"/>
              </a:ext>
            </a:extLst>
          </p:cNvPr>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eaLnBrk="1" fontAlgn="auto" hangingPunct="1">
              <a:spcBef>
                <a:spcPts val="0"/>
              </a:spcBef>
              <a:spcAft>
                <a:spcPts val="0"/>
              </a:spcAft>
              <a:defRPr sz="1125" smtClean="0">
                <a:solidFill>
                  <a:schemeClr val="tx1">
                    <a:tint val="75000"/>
                  </a:schemeClr>
                </a:solidFill>
                <a:latin typeface="+mn-lt"/>
              </a:defRPr>
            </a:lvl1pPr>
          </a:lstStyle>
          <a:p>
            <a:fld id="{1F295870-6E49-49B3-8DA7-68540E0A3415}" type="slidenum">
              <a:rPr lang="en-CA" smtClean="0"/>
              <a:t>‹#›</a:t>
            </a:fld>
            <a:endParaRPr lang="en-CA"/>
          </a:p>
        </p:txBody>
      </p:sp>
      <p:sp>
        <p:nvSpPr>
          <p:cNvPr id="3" name="Rectangle 2">
            <a:extLst>
              <a:ext uri="{FF2B5EF4-FFF2-40B4-BE49-F238E27FC236}">
                <a16:creationId xmlns:a16="http://schemas.microsoft.com/office/drawing/2014/main" id="{3C556769-3A6E-4D3B-86A6-AA99A2F274AB}"/>
              </a:ext>
            </a:extLst>
          </p:cNvPr>
          <p:cNvSpPr/>
          <p:nvPr userDrawn="1"/>
        </p:nvSpPr>
        <p:spPr>
          <a:xfrm>
            <a:off x="0" y="160020"/>
            <a:ext cx="4949190" cy="51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6" name="Title Placeholder 1">
            <a:extLst>
              <a:ext uri="{FF2B5EF4-FFF2-40B4-BE49-F238E27FC236}">
                <a16:creationId xmlns:a16="http://schemas.microsoft.com/office/drawing/2014/main" id="{D36FAA11-82AE-4EF6-B591-009735C04AB5}"/>
              </a:ext>
            </a:extLst>
          </p:cNvPr>
          <p:cNvSpPr>
            <a:spLocks noGrp="1" noChangeArrowheads="1"/>
          </p:cNvSpPr>
          <p:nvPr>
            <p:ph type="title"/>
          </p:nvPr>
        </p:nvSpPr>
        <p:spPr bwMode="auto">
          <a:xfrm>
            <a:off x="148590" y="70872"/>
            <a:ext cx="4137660"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Tree>
    <p:extLst>
      <p:ext uri="{BB962C8B-B14F-4D97-AF65-F5344CB8AC3E}">
        <p14:creationId xmlns:p14="http://schemas.microsoft.com/office/powerpoint/2010/main" val="2856022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2400" kern="1200">
          <a:solidFill>
            <a:schemeClr val="tx1"/>
          </a:solidFill>
          <a:latin typeface="+mj-lt"/>
          <a:ea typeface="+mj-ea"/>
          <a:cs typeface="+mj-cs"/>
        </a:defRPr>
      </a:lvl1pPr>
      <a:lvl2pPr algn="ctr" rtl="0" eaLnBrk="1" fontAlgn="base" hangingPunct="1">
        <a:spcBef>
          <a:spcPct val="0"/>
        </a:spcBef>
        <a:spcAft>
          <a:spcPct val="0"/>
        </a:spcAft>
        <a:defRPr sz="4125">
          <a:solidFill>
            <a:schemeClr val="tx1"/>
          </a:solidFill>
          <a:latin typeface="Calibri" panose="020F0502020204030204" pitchFamily="34" charset="0"/>
        </a:defRPr>
      </a:lvl2pPr>
      <a:lvl3pPr algn="ctr" rtl="0" eaLnBrk="1" fontAlgn="base" hangingPunct="1">
        <a:spcBef>
          <a:spcPct val="0"/>
        </a:spcBef>
        <a:spcAft>
          <a:spcPct val="0"/>
        </a:spcAft>
        <a:defRPr sz="4125">
          <a:solidFill>
            <a:schemeClr val="tx1"/>
          </a:solidFill>
          <a:latin typeface="Calibri" panose="020F0502020204030204" pitchFamily="34" charset="0"/>
        </a:defRPr>
      </a:lvl3pPr>
      <a:lvl4pPr algn="ctr" rtl="0" eaLnBrk="1" fontAlgn="base" hangingPunct="1">
        <a:spcBef>
          <a:spcPct val="0"/>
        </a:spcBef>
        <a:spcAft>
          <a:spcPct val="0"/>
        </a:spcAft>
        <a:defRPr sz="4125">
          <a:solidFill>
            <a:schemeClr val="tx1"/>
          </a:solidFill>
          <a:latin typeface="Calibri" panose="020F0502020204030204" pitchFamily="34" charset="0"/>
        </a:defRPr>
      </a:lvl4pPr>
      <a:lvl5pPr algn="ctr" rtl="0" eaLnBrk="1" fontAlgn="base" hangingPunct="1">
        <a:spcBef>
          <a:spcPct val="0"/>
        </a:spcBef>
        <a:spcAft>
          <a:spcPct val="0"/>
        </a:spcAft>
        <a:defRPr sz="4125">
          <a:solidFill>
            <a:schemeClr val="tx1"/>
          </a:solidFill>
          <a:latin typeface="Calibri" panose="020F0502020204030204" pitchFamily="34" charset="0"/>
        </a:defRPr>
      </a:lvl5pPr>
      <a:lvl6pPr marL="428625" algn="ctr" rtl="0" eaLnBrk="1" fontAlgn="base" hangingPunct="1">
        <a:spcBef>
          <a:spcPct val="0"/>
        </a:spcBef>
        <a:spcAft>
          <a:spcPct val="0"/>
        </a:spcAft>
        <a:defRPr sz="4125">
          <a:solidFill>
            <a:schemeClr val="tx1"/>
          </a:solidFill>
          <a:latin typeface="Calibri" panose="020F0502020204030204" pitchFamily="34" charset="0"/>
        </a:defRPr>
      </a:lvl6pPr>
      <a:lvl7pPr marL="857250" algn="ctr" rtl="0" eaLnBrk="1" fontAlgn="base" hangingPunct="1">
        <a:spcBef>
          <a:spcPct val="0"/>
        </a:spcBef>
        <a:spcAft>
          <a:spcPct val="0"/>
        </a:spcAft>
        <a:defRPr sz="4125">
          <a:solidFill>
            <a:schemeClr val="tx1"/>
          </a:solidFill>
          <a:latin typeface="Calibri" panose="020F0502020204030204" pitchFamily="34" charset="0"/>
        </a:defRPr>
      </a:lvl7pPr>
      <a:lvl8pPr marL="1285875" algn="ctr" rtl="0" eaLnBrk="1" fontAlgn="base" hangingPunct="1">
        <a:spcBef>
          <a:spcPct val="0"/>
        </a:spcBef>
        <a:spcAft>
          <a:spcPct val="0"/>
        </a:spcAft>
        <a:defRPr sz="4125">
          <a:solidFill>
            <a:schemeClr val="tx1"/>
          </a:solidFill>
          <a:latin typeface="Calibri" panose="020F0502020204030204" pitchFamily="34" charset="0"/>
        </a:defRPr>
      </a:lvl8pPr>
      <a:lvl9pPr marL="1714500" algn="ctr" rtl="0" eaLnBrk="1" fontAlgn="base" hangingPunct="1">
        <a:spcBef>
          <a:spcPct val="0"/>
        </a:spcBef>
        <a:spcAft>
          <a:spcPct val="0"/>
        </a:spcAft>
        <a:defRPr sz="4125">
          <a:solidFill>
            <a:schemeClr val="tx1"/>
          </a:solidFill>
          <a:latin typeface="Calibri" panose="020F0502020204030204" pitchFamily="34" charset="0"/>
        </a:defRPr>
      </a:lvl9pPr>
    </p:titleStyle>
    <p:bodyStyle>
      <a:lvl1pPr marL="321469" indent="-321469" algn="l" rtl="0" eaLnBrk="1" fontAlgn="base" hangingPunct="1">
        <a:spcBef>
          <a:spcPct val="20000"/>
        </a:spcBef>
        <a:spcAft>
          <a:spcPct val="0"/>
        </a:spcAft>
        <a:buFont typeface="Arial" panose="020B0604020202020204" pitchFamily="34" charset="0"/>
        <a:buChar char="•"/>
        <a:defRPr sz="3000"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9.png"/><Relationship Id="rId4" Type="http://schemas.openxmlformats.org/officeDocument/2006/relationships/image" Target="../media/image20.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nnis court with palm trees&#10;&#10;Description automatically generated with medium confidence">
            <a:extLst>
              <a:ext uri="{FF2B5EF4-FFF2-40B4-BE49-F238E27FC236}">
                <a16:creationId xmlns:a16="http://schemas.microsoft.com/office/drawing/2014/main" id="{54751BC6-ECB8-0748-AF08-BEFB97606B52}"/>
              </a:ext>
            </a:extLst>
          </p:cNvPr>
          <p:cNvPicPr>
            <a:picLocks noChangeAspect="1"/>
          </p:cNvPicPr>
          <p:nvPr/>
        </p:nvPicPr>
        <p:blipFill>
          <a:blip r:embed="rId2"/>
          <a:stretch>
            <a:fillRect/>
          </a:stretch>
        </p:blipFill>
        <p:spPr>
          <a:xfrm>
            <a:off x="-109243" y="305733"/>
            <a:ext cx="9441332" cy="6299139"/>
          </a:xfrm>
          <a:prstGeom prst="rect">
            <a:avLst/>
          </a:prstGeom>
        </p:spPr>
      </p:pic>
      <p:sp>
        <p:nvSpPr>
          <p:cNvPr id="4" name="Rectangle 3">
            <a:extLst>
              <a:ext uri="{FF2B5EF4-FFF2-40B4-BE49-F238E27FC236}">
                <a16:creationId xmlns:a16="http://schemas.microsoft.com/office/drawing/2014/main" id="{B74FB872-804A-F54A-8317-B1BD8F3F1A78}"/>
              </a:ext>
            </a:extLst>
          </p:cNvPr>
          <p:cNvSpPr/>
          <p:nvPr/>
        </p:nvSpPr>
        <p:spPr>
          <a:xfrm>
            <a:off x="-616352" y="510014"/>
            <a:ext cx="10266028" cy="1276109"/>
          </a:xfrm>
          <a:prstGeom prst="rect">
            <a:avLst/>
          </a:prstGeom>
          <a:solidFill>
            <a:schemeClr val="tx1">
              <a:lumMod val="50000"/>
              <a:lumOff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riangle 1">
            <a:extLst>
              <a:ext uri="{FF2B5EF4-FFF2-40B4-BE49-F238E27FC236}">
                <a16:creationId xmlns:a16="http://schemas.microsoft.com/office/drawing/2014/main" id="{01C572AF-A586-AC45-A4BF-58191406BCE9}"/>
              </a:ext>
            </a:extLst>
          </p:cNvPr>
          <p:cNvSpPr/>
          <p:nvPr/>
        </p:nvSpPr>
        <p:spPr>
          <a:xfrm rot="20712204">
            <a:off x="-2821251" y="-1281538"/>
            <a:ext cx="8075654" cy="9103068"/>
          </a:xfrm>
          <a:prstGeom prst="triangle">
            <a:avLst/>
          </a:prstGeom>
          <a:solidFill>
            <a:srgbClr val="10497E">
              <a:alpha val="867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56F24F58-9C31-E443-A04B-717FE2D08411}"/>
              </a:ext>
            </a:extLst>
          </p:cNvPr>
          <p:cNvSpPr txBox="1"/>
          <p:nvPr/>
        </p:nvSpPr>
        <p:spPr>
          <a:xfrm>
            <a:off x="0" y="2621538"/>
            <a:ext cx="4079924" cy="147732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Design and Implementation of Pilot of a TVET Renewable Energy Course </a:t>
            </a:r>
            <a:endParaRPr lang="en-CA" sz="2100" b="1" dirty="0">
              <a:solidFill>
                <a:schemeClr val="bg1"/>
              </a:solidFill>
              <a:latin typeface="Arial" panose="020B0604020202020204" pitchFamily="34" charset="0"/>
              <a:cs typeface="Arial" panose="020B0604020202020204" pitchFamily="34" charset="0"/>
            </a:endParaRPr>
          </a:p>
          <a:p>
            <a:endParaRPr lang="en-US" sz="27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070E36-A84C-1C45-A804-243B343AE34B}"/>
              </a:ext>
            </a:extLst>
          </p:cNvPr>
          <p:cNvSpPr txBox="1"/>
          <p:nvPr/>
        </p:nvSpPr>
        <p:spPr>
          <a:xfrm>
            <a:off x="0" y="3930190"/>
            <a:ext cx="3585258"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DELIVERABLE #5 - TRAINING COURSES &amp; PROFESSIONAL DEVELOPMENT</a:t>
            </a:r>
          </a:p>
        </p:txBody>
      </p:sp>
      <p:pic>
        <p:nvPicPr>
          <p:cNvPr id="20" name="Picture 19" descr="Logo&#10;&#10;Description automatically generated">
            <a:extLst>
              <a:ext uri="{FF2B5EF4-FFF2-40B4-BE49-F238E27FC236}">
                <a16:creationId xmlns:a16="http://schemas.microsoft.com/office/drawing/2014/main" id="{5A1FD6FA-1557-EC45-9A09-17E0F4C629FB}"/>
              </a:ext>
            </a:extLst>
          </p:cNvPr>
          <p:cNvPicPr>
            <a:picLocks noChangeAspect="1"/>
          </p:cNvPicPr>
          <p:nvPr/>
        </p:nvPicPr>
        <p:blipFill>
          <a:blip r:embed="rId3" cstate="print"/>
          <a:stretch>
            <a:fillRect/>
          </a:stretch>
        </p:blipFill>
        <p:spPr>
          <a:xfrm>
            <a:off x="2790456" y="1110291"/>
            <a:ext cx="1303646" cy="432000"/>
          </a:xfrm>
          <a:prstGeom prst="rect">
            <a:avLst/>
          </a:prstGeom>
        </p:spPr>
      </p:pic>
      <p:pic>
        <p:nvPicPr>
          <p:cNvPr id="12" name="Picture 11" descr="A picture containing text, blur&#10;&#10;Description automatically generated">
            <a:extLst>
              <a:ext uri="{FF2B5EF4-FFF2-40B4-BE49-F238E27FC236}">
                <a16:creationId xmlns:a16="http://schemas.microsoft.com/office/drawing/2014/main" id="{9BAADFDD-0779-BE3F-62D5-56918A82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828" y="711777"/>
            <a:ext cx="1048545" cy="720000"/>
          </a:xfrm>
          <a:prstGeom prst="rect">
            <a:avLst/>
          </a:prstGeom>
        </p:spPr>
      </p:pic>
      <p:pic>
        <p:nvPicPr>
          <p:cNvPr id="15" name="Picture 14" descr="Logo, company name&#10;&#10;Description automatically generated">
            <a:extLst>
              <a:ext uri="{FF2B5EF4-FFF2-40B4-BE49-F238E27FC236}">
                <a16:creationId xmlns:a16="http://schemas.microsoft.com/office/drawing/2014/main" id="{22C7F23F-E6FD-4E79-1432-8DEF0B869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9018" y="1071777"/>
            <a:ext cx="1167568" cy="432000"/>
          </a:xfrm>
          <a:prstGeom prst="rect">
            <a:avLst/>
          </a:prstGeom>
        </p:spPr>
      </p:pic>
    </p:spTree>
    <p:extLst>
      <p:ext uri="{BB962C8B-B14F-4D97-AF65-F5344CB8AC3E}">
        <p14:creationId xmlns:p14="http://schemas.microsoft.com/office/powerpoint/2010/main" val="1686292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First row jumper only.</a:t>
            </a:r>
          </a:p>
          <a:p>
            <a:r>
              <a:rPr lang="en-CA" sz="2800" dirty="0">
                <a:latin typeface="Arial" panose="020B0604020202020204" pitchFamily="34" charset="0"/>
                <a:ea typeface="Times New Roman" panose="02020603050405020304" pitchFamily="18" charset="0"/>
                <a:cs typeface="Arial" panose="020B0604020202020204" pitchFamily="34" charset="0"/>
              </a:rPr>
              <a:t>Connects to + lead and</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to one end of a diode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section.</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Bottom of first row has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j</a:t>
            </a:r>
            <a:r>
              <a:rPr lang="en-CA" sz="2800" dirty="0">
                <a:effectLst/>
                <a:latin typeface="Arial" panose="020B0604020202020204" pitchFamily="34" charset="0"/>
                <a:ea typeface="Times New Roman" panose="02020603050405020304" pitchFamily="18" charset="0"/>
                <a:cs typeface="Arial" panose="020B0604020202020204" pitchFamily="34" charset="0"/>
              </a:rPr>
              <a:t>umper connecting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second row of 10 cells.</a:t>
            </a:r>
          </a:p>
          <a:p>
            <a:r>
              <a:rPr lang="en-CA" sz="2800" dirty="0">
                <a:latin typeface="Arial" panose="020B0604020202020204" pitchFamily="34" charset="0"/>
                <a:ea typeface="Times New Roman" panose="02020603050405020304" pitchFamily="18" charset="0"/>
                <a:cs typeface="Arial" panose="020B0604020202020204" pitchFamily="34" charset="0"/>
              </a:rPr>
              <a:t>Diodes normally only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connect on t</a:t>
            </a:r>
            <a:r>
              <a:rPr lang="en-CA" sz="2800" dirty="0">
                <a:effectLst/>
                <a:latin typeface="Arial" panose="020B0604020202020204" pitchFamily="34" charset="0"/>
                <a:ea typeface="Times New Roman" panose="02020603050405020304" pitchFamily="18" charset="0"/>
                <a:cs typeface="Arial" panose="020B0604020202020204" pitchFamily="34" charset="0"/>
              </a:rPr>
              <a:t>op jumpers.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Connects to second row</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w</a:t>
            </a:r>
            <a:r>
              <a:rPr lang="en-CA" sz="2800" dirty="0">
                <a:effectLst/>
                <a:latin typeface="Arial" panose="020B0604020202020204" pitchFamily="34" charset="0"/>
                <a:ea typeface="Times New Roman" panose="02020603050405020304" pitchFamily="18" charset="0"/>
                <a:cs typeface="Arial" panose="020B0604020202020204" pitchFamily="34" charset="0"/>
              </a:rPr>
              <a:t>ith a jumper.</a:t>
            </a:r>
          </a:p>
          <a:p>
            <a:endParaRPr lang="en-US" sz="2800" dirty="0">
              <a:latin typeface="Arial" panose="020B0604020202020204" pitchFamily="34" charset="0"/>
              <a:cs typeface="Arial" panose="020B0604020202020204" pitchFamily="34" charset="0"/>
            </a:endParaRPr>
          </a:p>
        </p:txBody>
      </p:sp>
      <p:pic>
        <p:nvPicPr>
          <p:cNvPr id="4" name="Picture 3" descr="A picture containing text, outdoor object, tiled, tile&#10;&#10;Description automatically generated">
            <a:extLst>
              <a:ext uri="{FF2B5EF4-FFF2-40B4-BE49-F238E27FC236}">
                <a16:creationId xmlns:a16="http://schemas.microsoft.com/office/drawing/2014/main" id="{BDAB6C0A-78C3-3686-C799-9E84D635CFAC}"/>
              </a:ext>
            </a:extLst>
          </p:cNvPr>
          <p:cNvPicPr>
            <a:picLocks noChangeAspect="1"/>
          </p:cNvPicPr>
          <p:nvPr/>
        </p:nvPicPr>
        <p:blipFill rotWithShape="1">
          <a:blip r:embed="rId4">
            <a:extLst>
              <a:ext uri="{28A0092B-C50C-407E-A947-70E740481C1C}">
                <a14:useLocalDpi xmlns:a14="http://schemas.microsoft.com/office/drawing/2010/main" val="0"/>
              </a:ext>
            </a:extLst>
          </a:blip>
          <a:srcRect l="4445" t="5169" r="8406" b="9807"/>
          <a:stretch/>
        </p:blipFill>
        <p:spPr>
          <a:xfrm rot="5400000">
            <a:off x="3820437" y="1547833"/>
            <a:ext cx="5976730" cy="4373217"/>
          </a:xfrm>
          <a:prstGeom prst="rect">
            <a:avLst/>
          </a:prstGeom>
        </p:spPr>
      </p:pic>
      <p:cxnSp>
        <p:nvCxnSpPr>
          <p:cNvPr id="6" name="Straight Arrow Connector 5">
            <a:extLst>
              <a:ext uri="{FF2B5EF4-FFF2-40B4-BE49-F238E27FC236}">
                <a16:creationId xmlns:a16="http://schemas.microsoft.com/office/drawing/2014/main" id="{385CDFF1-7F46-A140-A754-02526562E6F6}"/>
              </a:ext>
            </a:extLst>
          </p:cNvPr>
          <p:cNvCxnSpPr>
            <a:cxnSpLocks/>
          </p:cNvCxnSpPr>
          <p:nvPr/>
        </p:nvCxnSpPr>
        <p:spPr>
          <a:xfrm flipV="1">
            <a:off x="3405809" y="967409"/>
            <a:ext cx="1709530" cy="323703"/>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BEB88D-28A2-37BD-B478-D47F045A2CF6}"/>
              </a:ext>
            </a:extLst>
          </p:cNvPr>
          <p:cNvCxnSpPr>
            <a:cxnSpLocks/>
          </p:cNvCxnSpPr>
          <p:nvPr/>
        </p:nvCxnSpPr>
        <p:spPr>
          <a:xfrm>
            <a:off x="4286250" y="4996070"/>
            <a:ext cx="1359176" cy="163001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858A6D6-5734-03C2-4767-B81040E098EF}"/>
              </a:ext>
            </a:extLst>
          </p:cNvPr>
          <p:cNvSpPr txBox="1"/>
          <p:nvPr/>
        </p:nvSpPr>
        <p:spPr>
          <a:xfrm>
            <a:off x="6328410" y="303237"/>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18" name="10">
            <a:hlinkClick r:id="" action="ppaction://media"/>
            <a:extLst>
              <a:ext uri="{FF2B5EF4-FFF2-40B4-BE49-F238E27FC236}">
                <a16:creationId xmlns:a16="http://schemas.microsoft.com/office/drawing/2014/main" id="{80CA5D51-4318-7E4A-5FB5-3B1EBEDB54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589" y="6187467"/>
            <a:ext cx="609600" cy="609600"/>
          </a:xfrm>
          <a:prstGeom prst="rect">
            <a:avLst/>
          </a:prstGeom>
        </p:spPr>
      </p:pic>
    </p:spTree>
    <p:extLst>
      <p:ext uri="{BB962C8B-B14F-4D97-AF65-F5344CB8AC3E}">
        <p14:creationId xmlns:p14="http://schemas.microsoft.com/office/powerpoint/2010/main" val="2703057838"/>
      </p:ext>
    </p:extLst>
  </p:cSld>
  <p:clrMapOvr>
    <a:masterClrMapping/>
  </p:clrMapOvr>
  <mc:AlternateContent xmlns:mc="http://schemas.openxmlformats.org/markup-compatibility/2006" xmlns:p14="http://schemas.microsoft.com/office/powerpoint/2010/main">
    <mc:Choice Requires="p14">
      <p:transition spd="slow" p14:dur="2000" advTm="27168"/>
    </mc:Choice>
    <mc:Fallback xmlns="">
      <p:transition spd="slow" advTm="2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First row jumper only</a:t>
            </a:r>
          </a:p>
          <a:p>
            <a:r>
              <a:rPr lang="en-CA" sz="2800" dirty="0">
                <a:latin typeface="Arial" panose="020B0604020202020204" pitchFamily="34" charset="0"/>
                <a:ea typeface="Times New Roman" panose="02020603050405020304" pitchFamily="18" charset="0"/>
                <a:cs typeface="Arial" panose="020B0604020202020204" pitchFamily="34" charset="0"/>
              </a:rPr>
              <a:t>Connects to + lead and</a:t>
            </a:r>
          </a:p>
          <a:p>
            <a:r>
              <a:rPr lang="en-CA" sz="2800" dirty="0">
                <a:latin typeface="Arial" panose="020B0604020202020204" pitchFamily="34" charset="0"/>
                <a:ea typeface="Times New Roman" panose="02020603050405020304" pitchFamily="18" charset="0"/>
                <a:cs typeface="Arial" panose="020B0604020202020204" pitchFamily="34" charset="0"/>
              </a:rPr>
              <a:t>To one end of a diode section.</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Bottom of first row has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j</a:t>
            </a:r>
            <a:r>
              <a:rPr lang="en-CA" sz="2800" dirty="0">
                <a:effectLst/>
                <a:latin typeface="Arial" panose="020B0604020202020204" pitchFamily="34" charset="0"/>
                <a:ea typeface="Times New Roman" panose="02020603050405020304" pitchFamily="18" charset="0"/>
                <a:cs typeface="Arial" panose="020B0604020202020204" pitchFamily="34" charset="0"/>
              </a:rPr>
              <a:t>umper connecting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second row of 10 cells.</a:t>
            </a:r>
          </a:p>
          <a:p>
            <a:r>
              <a:rPr lang="en-CA" sz="2800" dirty="0">
                <a:latin typeface="Arial" panose="020B0604020202020204" pitchFamily="34" charset="0"/>
                <a:ea typeface="Times New Roman" panose="02020603050405020304" pitchFamily="18" charset="0"/>
                <a:cs typeface="Arial" panose="020B0604020202020204" pitchFamily="34" charset="0"/>
              </a:rPr>
              <a:t>Diodes normally only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connect on t</a:t>
            </a:r>
            <a:r>
              <a:rPr lang="en-CA" sz="2800" dirty="0">
                <a:effectLst/>
                <a:latin typeface="Arial" panose="020B0604020202020204" pitchFamily="34" charset="0"/>
                <a:ea typeface="Times New Roman" panose="02020603050405020304" pitchFamily="18" charset="0"/>
                <a:cs typeface="Arial" panose="020B0604020202020204" pitchFamily="34" charset="0"/>
              </a:rPr>
              <a:t>op jumpers.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Connects to second row</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w</a:t>
            </a:r>
            <a:r>
              <a:rPr lang="en-CA" sz="2800" dirty="0">
                <a:effectLst/>
                <a:latin typeface="Arial" panose="020B0604020202020204" pitchFamily="34" charset="0"/>
                <a:ea typeface="Times New Roman" panose="02020603050405020304" pitchFamily="18" charset="0"/>
                <a:cs typeface="Arial" panose="020B0604020202020204" pitchFamily="34" charset="0"/>
              </a:rPr>
              <a:t>ith a jumper.</a:t>
            </a:r>
          </a:p>
          <a:p>
            <a:endParaRPr lang="en-US" sz="2800" dirty="0">
              <a:latin typeface="Arial" panose="020B0604020202020204" pitchFamily="34" charset="0"/>
              <a:cs typeface="Arial" panose="020B0604020202020204" pitchFamily="34" charset="0"/>
            </a:endParaRPr>
          </a:p>
        </p:txBody>
      </p:sp>
      <p:pic>
        <p:nvPicPr>
          <p:cNvPr id="5" name="Picture 4" descr="A picture containing cage, tiled&#10;&#10;Description automatically generated">
            <a:extLst>
              <a:ext uri="{FF2B5EF4-FFF2-40B4-BE49-F238E27FC236}">
                <a16:creationId xmlns:a16="http://schemas.microsoft.com/office/drawing/2014/main" id="{0B97AC65-0421-7C54-1F5F-5283DCF532E2}"/>
              </a:ext>
            </a:extLst>
          </p:cNvPr>
          <p:cNvPicPr>
            <a:picLocks noChangeAspect="1"/>
          </p:cNvPicPr>
          <p:nvPr/>
        </p:nvPicPr>
        <p:blipFill rotWithShape="1">
          <a:blip r:embed="rId4">
            <a:extLst>
              <a:ext uri="{28A0092B-C50C-407E-A947-70E740481C1C}">
                <a14:useLocalDpi xmlns:a14="http://schemas.microsoft.com/office/drawing/2010/main" val="0"/>
              </a:ext>
            </a:extLst>
          </a:blip>
          <a:srcRect r="28132"/>
          <a:stretch/>
        </p:blipFill>
        <p:spPr>
          <a:xfrm rot="5400000">
            <a:off x="5617771" y="3569481"/>
            <a:ext cx="2769108" cy="3344103"/>
          </a:xfrm>
          <a:prstGeom prst="rect">
            <a:avLst/>
          </a:prstGeom>
        </p:spPr>
      </p:pic>
      <p:pic>
        <p:nvPicPr>
          <p:cNvPr id="10" name="Picture 9" descr="A picture containing solar cell, outdoor object&#10;&#10;Description automatically generated">
            <a:extLst>
              <a:ext uri="{FF2B5EF4-FFF2-40B4-BE49-F238E27FC236}">
                <a16:creationId xmlns:a16="http://schemas.microsoft.com/office/drawing/2014/main" id="{4764EA2D-6D89-396D-4F60-1035B1F4C16C}"/>
              </a:ext>
            </a:extLst>
          </p:cNvPr>
          <p:cNvPicPr>
            <a:picLocks noChangeAspect="1"/>
          </p:cNvPicPr>
          <p:nvPr/>
        </p:nvPicPr>
        <p:blipFill rotWithShape="1">
          <a:blip r:embed="rId5">
            <a:extLst>
              <a:ext uri="{28A0092B-C50C-407E-A947-70E740481C1C}">
                <a14:useLocalDpi xmlns:a14="http://schemas.microsoft.com/office/drawing/2010/main" val="0"/>
              </a:ext>
            </a:extLst>
          </a:blip>
          <a:srcRect l="19631" t="38293" r="43760"/>
          <a:stretch/>
        </p:blipFill>
        <p:spPr>
          <a:xfrm rot="5400000">
            <a:off x="5661899" y="445164"/>
            <a:ext cx="2510644" cy="3173896"/>
          </a:xfrm>
          <a:prstGeom prst="rect">
            <a:avLst/>
          </a:prstGeom>
        </p:spPr>
      </p:pic>
      <p:cxnSp>
        <p:nvCxnSpPr>
          <p:cNvPr id="6" name="Straight Arrow Connector 5">
            <a:extLst>
              <a:ext uri="{FF2B5EF4-FFF2-40B4-BE49-F238E27FC236}">
                <a16:creationId xmlns:a16="http://schemas.microsoft.com/office/drawing/2014/main" id="{385CDFF1-7F46-A140-A754-02526562E6F6}"/>
              </a:ext>
            </a:extLst>
          </p:cNvPr>
          <p:cNvCxnSpPr>
            <a:cxnSpLocks/>
          </p:cNvCxnSpPr>
          <p:nvPr/>
        </p:nvCxnSpPr>
        <p:spPr>
          <a:xfrm flipV="1">
            <a:off x="3405809" y="980661"/>
            <a:ext cx="2703443" cy="310451"/>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BEB88D-28A2-37BD-B478-D47F045A2CF6}"/>
              </a:ext>
            </a:extLst>
          </p:cNvPr>
          <p:cNvCxnSpPr>
            <a:cxnSpLocks/>
          </p:cNvCxnSpPr>
          <p:nvPr/>
        </p:nvCxnSpPr>
        <p:spPr>
          <a:xfrm>
            <a:off x="4286250" y="4996070"/>
            <a:ext cx="2088046" cy="124570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959A040-6993-299A-DEEC-88E3162B8CB6}"/>
              </a:ext>
            </a:extLst>
          </p:cNvPr>
          <p:cNvSpPr txBox="1"/>
          <p:nvPr/>
        </p:nvSpPr>
        <p:spPr>
          <a:xfrm>
            <a:off x="6374296" y="648866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12" name="11">
            <a:hlinkClick r:id="" action="ppaction://media"/>
            <a:extLst>
              <a:ext uri="{FF2B5EF4-FFF2-40B4-BE49-F238E27FC236}">
                <a16:creationId xmlns:a16="http://schemas.microsoft.com/office/drawing/2014/main" id="{8D8E65C8-6921-A00D-C973-ACD00F54D4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8997" y="6177528"/>
            <a:ext cx="609600" cy="609600"/>
          </a:xfrm>
          <a:prstGeom prst="rect">
            <a:avLst/>
          </a:prstGeom>
        </p:spPr>
      </p:pic>
    </p:spTree>
    <p:extLst>
      <p:ext uri="{BB962C8B-B14F-4D97-AF65-F5344CB8AC3E}">
        <p14:creationId xmlns:p14="http://schemas.microsoft.com/office/powerpoint/2010/main" val="388753331"/>
      </p:ext>
    </p:extLst>
  </p:cSld>
  <p:clrMapOvr>
    <a:masterClrMapping/>
  </p:clrMapOvr>
  <mc:AlternateContent xmlns:mc="http://schemas.openxmlformats.org/markup-compatibility/2006" xmlns:p14="http://schemas.microsoft.com/office/powerpoint/2010/main">
    <mc:Choice Requires="p14">
      <p:transition spd="slow" p14:dur="2000" advTm="37989"/>
    </mc:Choice>
    <mc:Fallback xmlns="">
      <p:transition spd="slow" advTm="37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8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5" y="1104589"/>
            <a:ext cx="8143813" cy="5682539"/>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Top of panel view. They join the series string of cells from top to bottom of the panel. Each row of cells going up and down has 10 cells and each diode(s) are across 20 cells.</a:t>
            </a:r>
          </a:p>
        </p:txBody>
      </p:sp>
      <p:sp>
        <p:nvSpPr>
          <p:cNvPr id="6" name="TextBox 5">
            <a:extLst>
              <a:ext uri="{FF2B5EF4-FFF2-40B4-BE49-F238E27FC236}">
                <a16:creationId xmlns:a16="http://schemas.microsoft.com/office/drawing/2014/main" id="{6F96C13A-D127-4965-AA02-FC9C952E2399}"/>
              </a:ext>
            </a:extLst>
          </p:cNvPr>
          <p:cNvSpPr txBox="1"/>
          <p:nvPr/>
        </p:nvSpPr>
        <p:spPr>
          <a:xfrm>
            <a:off x="6251535"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5" name="Picture 4" descr="A picture containing window, cage, grate&#10;&#10;Description automatically generated">
            <a:extLst>
              <a:ext uri="{FF2B5EF4-FFF2-40B4-BE49-F238E27FC236}">
                <a16:creationId xmlns:a16="http://schemas.microsoft.com/office/drawing/2014/main" id="{67BDFDE2-7EFF-4C17-B510-0342D84958C1}"/>
              </a:ext>
            </a:extLst>
          </p:cNvPr>
          <p:cNvPicPr>
            <a:picLocks noChangeAspect="1"/>
          </p:cNvPicPr>
          <p:nvPr/>
        </p:nvPicPr>
        <p:blipFill rotWithShape="1">
          <a:blip r:embed="rId4">
            <a:extLst>
              <a:ext uri="{28A0092B-C50C-407E-A947-70E740481C1C}">
                <a14:useLocalDpi xmlns:a14="http://schemas.microsoft.com/office/drawing/2010/main" val="0"/>
              </a:ext>
            </a:extLst>
          </a:blip>
          <a:srcRect t="9468" b="46860"/>
          <a:stretch/>
        </p:blipFill>
        <p:spPr>
          <a:xfrm>
            <a:off x="0" y="3243548"/>
            <a:ext cx="9144000" cy="2994992"/>
          </a:xfrm>
          <a:prstGeom prst="rect">
            <a:avLst/>
          </a:prstGeom>
        </p:spPr>
      </p:pic>
      <p:pic>
        <p:nvPicPr>
          <p:cNvPr id="7" name="Picture 6">
            <a:extLst>
              <a:ext uri="{FF2B5EF4-FFF2-40B4-BE49-F238E27FC236}">
                <a16:creationId xmlns:a16="http://schemas.microsoft.com/office/drawing/2014/main" id="{0747630B-2CB1-43F0-93CA-0C5B65B773CC}"/>
              </a:ext>
            </a:extLst>
          </p:cNvPr>
          <p:cNvPicPr>
            <a:picLocks noChangeAspect="1"/>
          </p:cNvPicPr>
          <p:nvPr/>
        </p:nvPicPr>
        <p:blipFill>
          <a:blip r:embed="rId5"/>
          <a:stretch>
            <a:fillRect/>
          </a:stretch>
        </p:blipFill>
        <p:spPr>
          <a:xfrm>
            <a:off x="825775" y="3064292"/>
            <a:ext cx="1193244" cy="864828"/>
          </a:xfrm>
          <a:prstGeom prst="rect">
            <a:avLst/>
          </a:prstGeom>
        </p:spPr>
      </p:pic>
      <p:pic>
        <p:nvPicPr>
          <p:cNvPr id="12" name="Picture 11">
            <a:extLst>
              <a:ext uri="{FF2B5EF4-FFF2-40B4-BE49-F238E27FC236}">
                <a16:creationId xmlns:a16="http://schemas.microsoft.com/office/drawing/2014/main" id="{89E57E29-FBE9-4A81-8253-303DDBFFFEE0}"/>
              </a:ext>
            </a:extLst>
          </p:cNvPr>
          <p:cNvPicPr>
            <a:picLocks noChangeAspect="1"/>
          </p:cNvPicPr>
          <p:nvPr/>
        </p:nvPicPr>
        <p:blipFill>
          <a:blip r:embed="rId5"/>
          <a:stretch>
            <a:fillRect/>
          </a:stretch>
        </p:blipFill>
        <p:spPr>
          <a:xfrm>
            <a:off x="4050334" y="2996586"/>
            <a:ext cx="1193244" cy="864828"/>
          </a:xfrm>
          <a:prstGeom prst="rect">
            <a:avLst/>
          </a:prstGeom>
        </p:spPr>
      </p:pic>
      <p:pic>
        <p:nvPicPr>
          <p:cNvPr id="13" name="Picture 12">
            <a:extLst>
              <a:ext uri="{FF2B5EF4-FFF2-40B4-BE49-F238E27FC236}">
                <a16:creationId xmlns:a16="http://schemas.microsoft.com/office/drawing/2014/main" id="{F85A3CC2-A509-4EA4-B2A7-7C9D405196BC}"/>
              </a:ext>
            </a:extLst>
          </p:cNvPr>
          <p:cNvPicPr>
            <a:picLocks noChangeAspect="1"/>
          </p:cNvPicPr>
          <p:nvPr/>
        </p:nvPicPr>
        <p:blipFill>
          <a:blip r:embed="rId5"/>
          <a:stretch>
            <a:fillRect/>
          </a:stretch>
        </p:blipFill>
        <p:spPr>
          <a:xfrm>
            <a:off x="7500093" y="2996586"/>
            <a:ext cx="1193244" cy="864828"/>
          </a:xfrm>
          <a:prstGeom prst="rect">
            <a:avLst/>
          </a:prstGeom>
        </p:spPr>
      </p:pic>
      <p:sp>
        <p:nvSpPr>
          <p:cNvPr id="8" name="TextBox 7">
            <a:extLst>
              <a:ext uri="{FF2B5EF4-FFF2-40B4-BE49-F238E27FC236}">
                <a16:creationId xmlns:a16="http://schemas.microsoft.com/office/drawing/2014/main" id="{149B3603-32C6-4264-9FA1-ABFAA3B02511}"/>
              </a:ext>
            </a:extLst>
          </p:cNvPr>
          <p:cNvSpPr txBox="1"/>
          <p:nvPr/>
        </p:nvSpPr>
        <p:spPr>
          <a:xfrm>
            <a:off x="1736035" y="4585252"/>
            <a:ext cx="5923722" cy="461665"/>
          </a:xfrm>
          <a:prstGeom prst="rect">
            <a:avLst/>
          </a:prstGeom>
          <a:noFill/>
        </p:spPr>
        <p:txBody>
          <a:bodyPr wrap="square" rtlCol="0">
            <a:spAutoFit/>
          </a:bodyPr>
          <a:lstStyle/>
          <a:p>
            <a:r>
              <a:rPr lang="en-CA" sz="2400" b="1" dirty="0">
                <a:solidFill>
                  <a:srgbClr val="C00000"/>
                </a:solidFill>
                <a:latin typeface="Arial" panose="020B0604020202020204" pitchFamily="34" charset="0"/>
                <a:cs typeface="Arial" panose="020B0604020202020204" pitchFamily="34" charset="0"/>
              </a:rPr>
              <a:t>Three diodes across 10 + 10 cells each</a:t>
            </a:r>
          </a:p>
        </p:txBody>
      </p:sp>
      <p:pic>
        <p:nvPicPr>
          <p:cNvPr id="3" name="12">
            <a:hlinkClick r:id="" action="ppaction://media"/>
            <a:extLst>
              <a:ext uri="{FF2B5EF4-FFF2-40B4-BE49-F238E27FC236}">
                <a16:creationId xmlns:a16="http://schemas.microsoft.com/office/drawing/2014/main" id="{9D9885CC-15CB-E763-CE66-B89C077EA2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8474" y="6248400"/>
            <a:ext cx="609600" cy="609600"/>
          </a:xfrm>
          <a:prstGeom prst="rect">
            <a:avLst/>
          </a:prstGeom>
        </p:spPr>
      </p:pic>
    </p:spTree>
    <p:extLst>
      <p:ext uri="{BB962C8B-B14F-4D97-AF65-F5344CB8AC3E}">
        <p14:creationId xmlns:p14="http://schemas.microsoft.com/office/powerpoint/2010/main" val="400525652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6" y="1104589"/>
            <a:ext cx="3786188" cy="5682539"/>
          </a:xfrm>
        </p:spPr>
        <p:txBody>
          <a:bodyPr/>
          <a:lstStyle/>
          <a:p>
            <a:r>
              <a:rPr lang="en-US" sz="2800" dirty="0">
                <a:latin typeface="Arial" panose="020B0604020202020204" pitchFamily="34" charset="0"/>
                <a:cs typeface="Arial" panose="020B0604020202020204" pitchFamily="34" charset="0"/>
              </a:rPr>
              <a:t>Questions?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119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first thing will be to ensure we have at least 200 W/m</a:t>
            </a:r>
            <a:r>
              <a:rPr lang="en-CA" sz="2800" baseline="30000" dirty="0">
                <a:latin typeface="Arial" panose="020B0604020202020204" pitchFamily="34" charset="0"/>
                <a:ea typeface="Times New Roman" panose="02020603050405020304" pitchFamily="18" charset="0"/>
                <a:cs typeface="Arial" panose="020B0604020202020204" pitchFamily="34" charset="0"/>
              </a:rPr>
              <a:t>2</a:t>
            </a:r>
            <a:r>
              <a:rPr lang="en-CA" sz="2800" dirty="0">
                <a:latin typeface="Arial" panose="020B0604020202020204" pitchFamily="34" charset="0"/>
                <a:ea typeface="Times New Roman" panose="02020603050405020304" pitchFamily="18" charset="0"/>
                <a:cs typeface="Arial" panose="020B0604020202020204" pitchFamily="34" charset="0"/>
              </a:rPr>
              <a:t>  so we get a full Voc.</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current will be proportional to the irradiance striking it.</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In this demonstration the irradiance varied between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750 W/m</a:t>
            </a:r>
            <a:r>
              <a:rPr lang="en-CA" sz="2800" baseline="30000" dirty="0">
                <a:latin typeface="Arial" panose="020B0604020202020204" pitchFamily="34" charset="0"/>
                <a:ea typeface="Times New Roman" panose="02020603050405020304" pitchFamily="18" charset="0"/>
                <a:cs typeface="Arial" panose="020B0604020202020204" pitchFamily="34" charset="0"/>
              </a:rPr>
              <a:t>2</a:t>
            </a:r>
            <a:r>
              <a:rPr lang="en-CA" sz="2800" dirty="0">
                <a:latin typeface="Arial" panose="020B0604020202020204" pitchFamily="34" charset="0"/>
                <a:ea typeface="Times New Roman" panose="02020603050405020304" pitchFamily="18" charset="0"/>
                <a:cs typeface="Arial" panose="020B0604020202020204" pitchFamily="34" charset="0"/>
              </a:rPr>
              <a:t> to 825 W/m</a:t>
            </a:r>
            <a:r>
              <a:rPr lang="en-CA" sz="2800" baseline="30000" dirty="0">
                <a:latin typeface="Arial" panose="020B0604020202020204" pitchFamily="34" charset="0"/>
                <a:ea typeface="Times New Roman" panose="02020603050405020304" pitchFamily="18" charset="0"/>
                <a:cs typeface="Arial" panose="020B0604020202020204" pitchFamily="34" charset="0"/>
              </a:rPr>
              <a:t>2</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14">
            <a:hlinkClick r:id="" action="ppaction://media"/>
            <a:extLst>
              <a:ext uri="{FF2B5EF4-FFF2-40B4-BE49-F238E27FC236}">
                <a16:creationId xmlns:a16="http://schemas.microsoft.com/office/drawing/2014/main" id="{74619826-F014-5FEB-FF7B-D20890D43B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3095" y="5743577"/>
            <a:ext cx="609600" cy="609600"/>
          </a:xfrm>
          <a:prstGeom prst="rect">
            <a:avLst/>
          </a:prstGeom>
        </p:spPr>
      </p:pic>
    </p:spTree>
    <p:extLst>
      <p:ext uri="{BB962C8B-B14F-4D97-AF65-F5344CB8AC3E}">
        <p14:creationId xmlns:p14="http://schemas.microsoft.com/office/powerpoint/2010/main" val="750980184"/>
      </p:ext>
    </p:extLst>
  </p:cSld>
  <p:clrMapOvr>
    <a:masterClrMapping/>
  </p:clrMapOvr>
  <mc:AlternateContent xmlns:mc="http://schemas.openxmlformats.org/markup-compatibility/2006" xmlns:p14="http://schemas.microsoft.com/office/powerpoint/2010/main">
    <mc:Choice Requires="p14">
      <p:transition spd="slow" p14:dur="2000" advTm="31464"/>
    </mc:Choice>
    <mc:Fallback xmlns="">
      <p:transition spd="slow" advTm="31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90" y="1114424"/>
            <a:ext cx="8571340" cy="4243090"/>
          </a:xfrm>
        </p:spPr>
        <p:txBody>
          <a:bodyPr/>
          <a:lstStyle/>
          <a:p>
            <a:r>
              <a:rPr lang="en-US" sz="2800" dirty="0">
                <a:latin typeface="Arial" panose="020B0604020202020204" pitchFamily="34" charset="0"/>
                <a:cs typeface="Arial" panose="020B0604020202020204" pitchFamily="34" charset="0"/>
              </a:rPr>
              <a:t>The voltage is measured at each section </a:t>
            </a:r>
          </a:p>
          <a:p>
            <a:pPr marL="0" indent="0">
              <a:buNone/>
            </a:pPr>
            <a:r>
              <a:rPr lang="en-US" sz="2800" dirty="0">
                <a:latin typeface="Arial" panose="020B0604020202020204" pitchFamily="34" charset="0"/>
                <a:cs typeface="Arial" panose="020B0604020202020204" pitchFamily="34" charset="0"/>
              </a:rPr>
              <a:t>    of by-pass diodes. </a:t>
            </a:r>
          </a:p>
          <a:p>
            <a:r>
              <a:rPr lang="en-US" sz="2800" dirty="0">
                <a:latin typeface="Arial" panose="020B0604020202020204" pitchFamily="34" charset="0"/>
                <a:cs typeface="Arial" panose="020B0604020202020204" pitchFamily="34" charset="0"/>
              </a:rPr>
              <a:t>Section V1</a:t>
            </a:r>
          </a:p>
          <a:p>
            <a:r>
              <a:rPr lang="en-US" sz="2800" dirty="0">
                <a:latin typeface="Arial" panose="020B0604020202020204" pitchFamily="34" charset="0"/>
                <a:cs typeface="Arial" panose="020B0604020202020204" pitchFamily="34" charset="0"/>
              </a:rPr>
              <a:t>Section V2</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Section V3</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V total</a:t>
            </a:r>
          </a:p>
        </p:txBody>
      </p:sp>
      <p:sp>
        <p:nvSpPr>
          <p:cNvPr id="5" name="TextBox 4">
            <a:extLst>
              <a:ext uri="{FF2B5EF4-FFF2-40B4-BE49-F238E27FC236}">
                <a16:creationId xmlns:a16="http://schemas.microsoft.com/office/drawing/2014/main" id="{D00FBDFF-ABA9-4C4A-B284-6FB4FF4DBA48}"/>
              </a:ext>
            </a:extLst>
          </p:cNvPr>
          <p:cNvSpPr txBox="1"/>
          <p:nvPr/>
        </p:nvSpPr>
        <p:spPr>
          <a:xfrm>
            <a:off x="4724400" y="6362017"/>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10" name="Picture 9" descr="A picture containing wall, indoor, open, opened&#10;&#10;Description automatically generated">
            <a:extLst>
              <a:ext uri="{FF2B5EF4-FFF2-40B4-BE49-F238E27FC236}">
                <a16:creationId xmlns:a16="http://schemas.microsoft.com/office/drawing/2014/main" id="{3580D32F-61D9-131E-FE7C-E266170B0D5E}"/>
              </a:ext>
            </a:extLst>
          </p:cNvPr>
          <p:cNvPicPr>
            <a:picLocks noChangeAspect="1"/>
          </p:cNvPicPr>
          <p:nvPr/>
        </p:nvPicPr>
        <p:blipFill rotWithShape="1">
          <a:blip r:embed="rId4">
            <a:extLst>
              <a:ext uri="{28A0092B-C50C-407E-A947-70E740481C1C}">
                <a14:useLocalDpi xmlns:a14="http://schemas.microsoft.com/office/drawing/2010/main" val="0"/>
              </a:ext>
            </a:extLst>
          </a:blip>
          <a:srcRect l="15943" r="33665"/>
          <a:stretch/>
        </p:blipFill>
        <p:spPr>
          <a:xfrm rot="5400000">
            <a:off x="4112324" y="1351514"/>
            <a:ext cx="3924778" cy="5841393"/>
          </a:xfrm>
          <a:prstGeom prst="rect">
            <a:avLst/>
          </a:prstGeom>
        </p:spPr>
      </p:pic>
      <p:cxnSp>
        <p:nvCxnSpPr>
          <p:cNvPr id="8" name="Straight Arrow Connector 7">
            <a:extLst>
              <a:ext uri="{FF2B5EF4-FFF2-40B4-BE49-F238E27FC236}">
                <a16:creationId xmlns:a16="http://schemas.microsoft.com/office/drawing/2014/main" id="{A817CCA0-C52E-DE49-4D76-5B6F32B3F453}"/>
              </a:ext>
            </a:extLst>
          </p:cNvPr>
          <p:cNvCxnSpPr>
            <a:cxnSpLocks/>
          </p:cNvCxnSpPr>
          <p:nvPr/>
        </p:nvCxnSpPr>
        <p:spPr>
          <a:xfrm>
            <a:off x="2243924" y="2279536"/>
            <a:ext cx="5548354" cy="131025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D08214-CD55-4018-19DC-A23E31CCEC70}"/>
              </a:ext>
            </a:extLst>
          </p:cNvPr>
          <p:cNvCxnSpPr>
            <a:cxnSpLocks/>
          </p:cNvCxnSpPr>
          <p:nvPr/>
        </p:nvCxnSpPr>
        <p:spPr>
          <a:xfrm>
            <a:off x="2243924" y="2370297"/>
            <a:ext cx="4368911" cy="121949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722DBF8-DF82-3696-45E0-A3A5874541E4}"/>
              </a:ext>
            </a:extLst>
          </p:cNvPr>
          <p:cNvCxnSpPr>
            <a:cxnSpLocks/>
          </p:cNvCxnSpPr>
          <p:nvPr/>
        </p:nvCxnSpPr>
        <p:spPr>
          <a:xfrm>
            <a:off x="2358887" y="2960970"/>
            <a:ext cx="4081670" cy="628821"/>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F31C7EF-3E07-EC61-EE6A-8159787542A3}"/>
              </a:ext>
            </a:extLst>
          </p:cNvPr>
          <p:cNvCxnSpPr>
            <a:cxnSpLocks/>
          </p:cNvCxnSpPr>
          <p:nvPr/>
        </p:nvCxnSpPr>
        <p:spPr>
          <a:xfrm>
            <a:off x="2358887" y="3007427"/>
            <a:ext cx="3101009" cy="594835"/>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F4EB46C-EC4B-4380-5ABE-BF4C4839E558}"/>
              </a:ext>
            </a:extLst>
          </p:cNvPr>
          <p:cNvCxnSpPr>
            <a:cxnSpLocks/>
          </p:cNvCxnSpPr>
          <p:nvPr/>
        </p:nvCxnSpPr>
        <p:spPr>
          <a:xfrm flipV="1">
            <a:off x="2358887" y="3680552"/>
            <a:ext cx="2873858" cy="1275240"/>
          </a:xfrm>
          <a:prstGeom prst="straightConnector1">
            <a:avLst/>
          </a:prstGeom>
          <a:ln w="31750">
            <a:solidFill>
              <a:srgbClr val="00542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AC6ACAF-B35E-BBD2-BCA6-0C036E8B1E23}"/>
              </a:ext>
            </a:extLst>
          </p:cNvPr>
          <p:cNvCxnSpPr>
            <a:cxnSpLocks/>
          </p:cNvCxnSpPr>
          <p:nvPr/>
        </p:nvCxnSpPr>
        <p:spPr>
          <a:xfrm flipV="1">
            <a:off x="1842052" y="3553135"/>
            <a:ext cx="2199861" cy="238728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933C56E-02FF-F978-FCD2-02A3EED2B995}"/>
              </a:ext>
            </a:extLst>
          </p:cNvPr>
          <p:cNvCxnSpPr>
            <a:cxnSpLocks/>
          </p:cNvCxnSpPr>
          <p:nvPr/>
        </p:nvCxnSpPr>
        <p:spPr>
          <a:xfrm flipV="1">
            <a:off x="1842052" y="3729679"/>
            <a:ext cx="5950226" cy="221073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1BE9057-7EDE-CBEA-546D-0D30DA76DF73}"/>
              </a:ext>
            </a:extLst>
          </p:cNvPr>
          <p:cNvCxnSpPr>
            <a:cxnSpLocks/>
          </p:cNvCxnSpPr>
          <p:nvPr/>
        </p:nvCxnSpPr>
        <p:spPr>
          <a:xfrm flipV="1">
            <a:off x="2358887" y="3602262"/>
            <a:ext cx="1775791" cy="1341059"/>
          </a:xfrm>
          <a:prstGeom prst="straightConnector1">
            <a:avLst/>
          </a:prstGeom>
          <a:ln w="31750">
            <a:solidFill>
              <a:srgbClr val="005426"/>
            </a:solidFill>
            <a:tailEnd type="triangle"/>
          </a:ln>
        </p:spPr>
        <p:style>
          <a:lnRef idx="1">
            <a:schemeClr val="accent1"/>
          </a:lnRef>
          <a:fillRef idx="0">
            <a:schemeClr val="accent1"/>
          </a:fillRef>
          <a:effectRef idx="0">
            <a:schemeClr val="accent1"/>
          </a:effectRef>
          <a:fontRef idx="minor">
            <a:schemeClr val="tx1"/>
          </a:fontRef>
        </p:style>
      </p:cxnSp>
      <p:pic>
        <p:nvPicPr>
          <p:cNvPr id="52" name="15">
            <a:hlinkClick r:id="" action="ppaction://media"/>
            <a:extLst>
              <a:ext uri="{FF2B5EF4-FFF2-40B4-BE49-F238E27FC236}">
                <a16:creationId xmlns:a16="http://schemas.microsoft.com/office/drawing/2014/main" id="{3729D00B-3764-E990-4814-DD151655B1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590" y="6171445"/>
            <a:ext cx="609600" cy="609600"/>
          </a:xfrm>
          <a:prstGeom prst="rect">
            <a:avLst/>
          </a:prstGeom>
        </p:spPr>
      </p:pic>
    </p:spTree>
    <p:extLst>
      <p:ext uri="{BB962C8B-B14F-4D97-AF65-F5344CB8AC3E}">
        <p14:creationId xmlns:p14="http://schemas.microsoft.com/office/powerpoint/2010/main" val="2628249279"/>
      </p:ext>
    </p:extLst>
  </p:cSld>
  <p:clrMapOvr>
    <a:masterClrMapping/>
  </p:clrMapOvr>
  <mc:AlternateContent xmlns:mc="http://schemas.openxmlformats.org/markup-compatibility/2006" xmlns:p14="http://schemas.microsoft.com/office/powerpoint/2010/main">
    <mc:Choice Requires="p14">
      <p:transition spd="slow" p14:dur="2000" advTm="30813"/>
    </mc:Choice>
    <mc:Fallback xmlns="">
      <p:transition spd="slow" advTm="3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13"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Voc measured was 38.4 V at first but dropped to 34.8 V when the panel warmed up and stabilized.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Voltage was measured across each diode section.</a:t>
            </a:r>
          </a:p>
          <a:p>
            <a:r>
              <a:rPr lang="en-CA" sz="2800" dirty="0">
                <a:latin typeface="Arial" panose="020B0604020202020204" pitchFamily="34" charset="0"/>
                <a:ea typeface="Times New Roman" panose="02020603050405020304" pitchFamily="18" charset="0"/>
                <a:cs typeface="Arial" panose="020B0604020202020204" pitchFamily="34" charset="0"/>
              </a:rPr>
              <a:t>V1 = 11.7</a:t>
            </a:r>
          </a:p>
          <a:p>
            <a:r>
              <a:rPr lang="en-CA" sz="2800" dirty="0">
                <a:latin typeface="Arial" panose="020B0604020202020204" pitchFamily="34" charset="0"/>
                <a:ea typeface="Times New Roman" panose="02020603050405020304" pitchFamily="18" charset="0"/>
                <a:cs typeface="Arial" panose="020B0604020202020204" pitchFamily="34" charset="0"/>
              </a:rPr>
              <a:t>V2 = 11.62</a:t>
            </a:r>
          </a:p>
          <a:p>
            <a:r>
              <a:rPr lang="en-CA" sz="2800" dirty="0">
                <a:latin typeface="Arial" panose="020B0604020202020204" pitchFamily="34" charset="0"/>
                <a:ea typeface="Times New Roman" panose="02020603050405020304" pitchFamily="18" charset="0"/>
                <a:cs typeface="Arial" panose="020B0604020202020204" pitchFamily="34" charset="0"/>
              </a:rPr>
              <a:t>V3 = 11.60</a:t>
            </a:r>
          </a:p>
          <a:p>
            <a:r>
              <a:rPr lang="en-CA" sz="2800" dirty="0">
                <a:latin typeface="Arial" panose="020B0604020202020204" pitchFamily="34" charset="0"/>
                <a:ea typeface="Times New Roman" panose="02020603050405020304" pitchFamily="18" charset="0"/>
                <a:cs typeface="Arial" panose="020B0604020202020204" pitchFamily="34" charset="0"/>
              </a:rPr>
              <a:t>Vt = 34.9 V</a:t>
            </a:r>
          </a:p>
          <a:p>
            <a:r>
              <a:rPr lang="en-CA" sz="2800" dirty="0">
                <a:latin typeface="Arial" panose="020B0604020202020204" pitchFamily="34" charset="0"/>
                <a:ea typeface="Times New Roman" panose="02020603050405020304" pitchFamily="18" charset="0"/>
                <a:cs typeface="Arial" panose="020B0604020202020204" pitchFamily="34" charset="0"/>
              </a:rPr>
              <a:t>Which is very close to the measured Voc.</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16">
            <a:hlinkClick r:id="" action="ppaction://media"/>
            <a:extLst>
              <a:ext uri="{FF2B5EF4-FFF2-40B4-BE49-F238E27FC236}">
                <a16:creationId xmlns:a16="http://schemas.microsoft.com/office/drawing/2014/main" id="{95307BC6-CAFD-0CBB-638C-46F11C408C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589" y="6177528"/>
            <a:ext cx="609600" cy="609600"/>
          </a:xfrm>
          <a:prstGeom prst="rect">
            <a:avLst/>
          </a:prstGeom>
        </p:spPr>
      </p:pic>
    </p:spTree>
    <p:extLst>
      <p:ext uri="{BB962C8B-B14F-4D97-AF65-F5344CB8AC3E}">
        <p14:creationId xmlns:p14="http://schemas.microsoft.com/office/powerpoint/2010/main" val="1953584248"/>
      </p:ext>
    </p:extLst>
  </p:cSld>
  <p:clrMapOvr>
    <a:masterClrMapping/>
  </p:clrMapOvr>
  <mc:AlternateContent xmlns:mc="http://schemas.openxmlformats.org/markup-compatibility/2006" xmlns:p14="http://schemas.microsoft.com/office/powerpoint/2010/main">
    <mc:Choice Requires="p14">
      <p:transition spd="slow" p14:dur="2000" advTm="33971"/>
    </mc:Choice>
    <mc:Fallback xmlns="">
      <p:transition spd="slow" advTm="3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first scenario in this lab is to have the panel short circuited.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shorting must be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accomplished by using the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shorting jumper.</a:t>
            </a:r>
          </a:p>
          <a:p>
            <a:pPr marL="0" indent="0">
              <a:buNone/>
            </a:pPr>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Never use the MC 4 to short</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the panel.</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descr="A picture containing ground, outdoor&#10;&#10;Description automatically generated">
            <a:extLst>
              <a:ext uri="{FF2B5EF4-FFF2-40B4-BE49-F238E27FC236}">
                <a16:creationId xmlns:a16="http://schemas.microsoft.com/office/drawing/2014/main" id="{4BE7A7A4-4B2A-6E9D-B583-9540E9DC4760}"/>
              </a:ext>
            </a:extLst>
          </p:cNvPr>
          <p:cNvPicPr>
            <a:picLocks noChangeAspect="1"/>
          </p:cNvPicPr>
          <p:nvPr/>
        </p:nvPicPr>
        <p:blipFill rotWithShape="1">
          <a:blip r:embed="rId4">
            <a:extLst>
              <a:ext uri="{28A0092B-C50C-407E-A947-70E740481C1C}">
                <a14:useLocalDpi xmlns:a14="http://schemas.microsoft.com/office/drawing/2010/main" val="0"/>
              </a:ext>
            </a:extLst>
          </a:blip>
          <a:srcRect t="9678" b="16897"/>
          <a:stretch/>
        </p:blipFill>
        <p:spPr>
          <a:xfrm rot="5400000">
            <a:off x="4890550" y="2753140"/>
            <a:ext cx="5294243" cy="2915478"/>
          </a:xfrm>
          <a:prstGeom prst="rect">
            <a:avLst/>
          </a:prstGeom>
        </p:spPr>
      </p:pic>
      <p:sp>
        <p:nvSpPr>
          <p:cNvPr id="5" name="TextBox 4">
            <a:extLst>
              <a:ext uri="{FF2B5EF4-FFF2-40B4-BE49-F238E27FC236}">
                <a16:creationId xmlns:a16="http://schemas.microsoft.com/office/drawing/2014/main" id="{088D8732-71B5-9894-EF50-0A9185E55FB9}"/>
              </a:ext>
            </a:extLst>
          </p:cNvPr>
          <p:cNvSpPr txBox="1"/>
          <p:nvPr/>
        </p:nvSpPr>
        <p:spPr>
          <a:xfrm>
            <a:off x="6328410" y="33575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3" name="17">
            <a:hlinkClick r:id="" action="ppaction://media"/>
            <a:extLst>
              <a:ext uri="{FF2B5EF4-FFF2-40B4-BE49-F238E27FC236}">
                <a16:creationId xmlns:a16="http://schemas.microsoft.com/office/drawing/2014/main" id="{A118AE1D-4C84-2722-CEA9-D94C8C46B4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4314" y="6177528"/>
            <a:ext cx="609600" cy="609600"/>
          </a:xfrm>
          <a:prstGeom prst="rect">
            <a:avLst/>
          </a:prstGeom>
        </p:spPr>
      </p:pic>
    </p:spTree>
    <p:extLst>
      <p:ext uri="{BB962C8B-B14F-4D97-AF65-F5344CB8AC3E}">
        <p14:creationId xmlns:p14="http://schemas.microsoft.com/office/powerpoint/2010/main" val="1228614723"/>
      </p:ext>
    </p:extLst>
  </p:cSld>
  <p:clrMapOvr>
    <a:masterClrMapping/>
  </p:clrMapOvr>
  <mc:AlternateContent xmlns:mc="http://schemas.openxmlformats.org/markup-compatibility/2006" xmlns:p14="http://schemas.microsoft.com/office/powerpoint/2010/main">
    <mc:Choice Requires="p14">
      <p:transition spd="slow" p14:dur="2000" advTm="25101"/>
    </mc:Choice>
    <mc:Fallback xmlns="">
      <p:transition spd="slow" advTm="2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panel  exposed to</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an irradiance between</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750 W/m</a:t>
            </a:r>
            <a:r>
              <a:rPr lang="en-CA" sz="2800" baseline="30000" dirty="0">
                <a:latin typeface="Arial" panose="020B0604020202020204" pitchFamily="34" charset="0"/>
                <a:ea typeface="Times New Roman" panose="02020603050405020304" pitchFamily="18" charset="0"/>
                <a:cs typeface="Arial" panose="020B0604020202020204" pitchFamily="34" charset="0"/>
              </a:rPr>
              <a:t>2</a:t>
            </a:r>
            <a:r>
              <a:rPr lang="en-CA" sz="2800" dirty="0">
                <a:latin typeface="Arial" panose="020B0604020202020204" pitchFamily="34" charset="0"/>
                <a:ea typeface="Times New Roman" panose="02020603050405020304" pitchFamily="18" charset="0"/>
                <a:cs typeface="Arial" panose="020B0604020202020204" pitchFamily="34" charset="0"/>
              </a:rPr>
              <a:t> and 825 W/m</a:t>
            </a:r>
            <a:r>
              <a:rPr lang="en-CA" sz="2800" baseline="30000" dirty="0">
                <a:latin typeface="Arial" panose="020B0604020202020204" pitchFamily="34" charset="0"/>
                <a:ea typeface="Times New Roman" panose="02020603050405020304" pitchFamily="18" charset="0"/>
                <a:cs typeface="Arial" panose="020B0604020202020204" pitchFamily="34" charset="0"/>
              </a:rPr>
              <a:t>2</a:t>
            </a:r>
          </a:p>
          <a:p>
            <a:pPr marL="0" indent="0">
              <a:buNone/>
            </a:pPr>
            <a:endParaRPr lang="en-CA" sz="2800" baseline="30000"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current will be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proportional to the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irradiance striking it.</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ED2214-F89D-20CC-F762-558BA878B399}"/>
              </a:ext>
            </a:extLst>
          </p:cNvPr>
          <p:cNvSpPr txBox="1"/>
          <p:nvPr/>
        </p:nvSpPr>
        <p:spPr>
          <a:xfrm>
            <a:off x="6210549" y="6256754"/>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5" name="Picture 4" descr="A picture containing outdoor object, solar cell, outdoor, blue&#10;&#10;Description automatically generated">
            <a:extLst>
              <a:ext uri="{FF2B5EF4-FFF2-40B4-BE49-F238E27FC236}">
                <a16:creationId xmlns:a16="http://schemas.microsoft.com/office/drawing/2014/main" id="{11F966CC-CD75-CED1-5145-B6681DB9C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32522" y="1632346"/>
            <a:ext cx="5214730" cy="3911048"/>
          </a:xfrm>
          <a:prstGeom prst="rect">
            <a:avLst/>
          </a:prstGeom>
        </p:spPr>
      </p:pic>
      <p:pic>
        <p:nvPicPr>
          <p:cNvPr id="7" name="18">
            <a:hlinkClick r:id="" action="ppaction://media"/>
            <a:extLst>
              <a:ext uri="{FF2B5EF4-FFF2-40B4-BE49-F238E27FC236}">
                <a16:creationId xmlns:a16="http://schemas.microsoft.com/office/drawing/2014/main" id="{2659BCFA-0160-59E6-CA01-C947766F3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4314" y="6016486"/>
            <a:ext cx="609600" cy="609600"/>
          </a:xfrm>
          <a:prstGeom prst="rect">
            <a:avLst/>
          </a:prstGeom>
        </p:spPr>
      </p:pic>
    </p:spTree>
    <p:extLst>
      <p:ext uri="{BB962C8B-B14F-4D97-AF65-F5344CB8AC3E}">
        <p14:creationId xmlns:p14="http://schemas.microsoft.com/office/powerpoint/2010/main" val="1098641637"/>
      </p:ext>
    </p:extLst>
  </p:cSld>
  <p:clrMapOvr>
    <a:masterClrMapping/>
  </p:clrMapOvr>
  <mc:AlternateContent xmlns:mc="http://schemas.openxmlformats.org/markup-compatibility/2006" xmlns:p14="http://schemas.microsoft.com/office/powerpoint/2010/main">
    <mc:Choice Requires="p14">
      <p:transition spd="slow" p14:dur="2000" advTm="18307"/>
    </mc:Choice>
    <mc:Fallback xmlns="">
      <p:transition spd="slow" advTm="1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STC rating of this panel is 250 watts</a:t>
            </a:r>
          </a:p>
          <a:p>
            <a:r>
              <a:rPr lang="en-CA" sz="2800" dirty="0">
                <a:latin typeface="Arial" panose="020B0604020202020204" pitchFamily="34" charset="0"/>
                <a:ea typeface="Times New Roman" panose="02020603050405020304" pitchFamily="18" charset="0"/>
                <a:cs typeface="Arial" panose="020B0604020202020204" pitchFamily="34" charset="0"/>
              </a:rPr>
              <a:t>Voc = 37.7 V Isc = 8.79 A</a:t>
            </a:r>
          </a:p>
          <a:p>
            <a:r>
              <a:rPr lang="en-CA" sz="2800" dirty="0">
                <a:latin typeface="Arial" panose="020B0604020202020204" pitchFamily="34" charset="0"/>
                <a:ea typeface="Times New Roman" panose="02020603050405020304" pitchFamily="18" charset="0"/>
                <a:cs typeface="Arial" panose="020B0604020202020204" pitchFamily="34" charset="0"/>
              </a:rPr>
              <a:t>Measured Isc at 7.2A close to the to 825 W/m</a:t>
            </a:r>
            <a:r>
              <a:rPr lang="en-CA" sz="2800" baseline="30000" dirty="0">
                <a:latin typeface="Arial" panose="020B0604020202020204" pitchFamily="34" charset="0"/>
                <a:ea typeface="Times New Roman" panose="02020603050405020304" pitchFamily="18" charset="0"/>
                <a:cs typeface="Arial" panose="020B0604020202020204" pitchFamily="34" charset="0"/>
              </a:rPr>
              <a:t>2</a:t>
            </a:r>
          </a:p>
          <a:p>
            <a:r>
              <a:rPr lang="en-CA" sz="2800" dirty="0">
                <a:latin typeface="Arial" panose="020B0604020202020204" pitchFamily="34" charset="0"/>
                <a:ea typeface="Times New Roman" panose="02020603050405020304" pitchFamily="18" charset="0"/>
                <a:cs typeface="Arial" panose="020B0604020202020204" pitchFamily="34" charset="0"/>
              </a:rPr>
              <a:t>825/1000 x 8.79 = 7.3 A.</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descr="Text, calendar&#10;&#10;Description automatically generated">
            <a:extLst>
              <a:ext uri="{FF2B5EF4-FFF2-40B4-BE49-F238E27FC236}">
                <a16:creationId xmlns:a16="http://schemas.microsoft.com/office/drawing/2014/main" id="{083FDEB3-FE16-73D0-25CF-C4EA4C9A9872}"/>
              </a:ext>
            </a:extLst>
          </p:cNvPr>
          <p:cNvPicPr>
            <a:picLocks noChangeAspect="1"/>
          </p:cNvPicPr>
          <p:nvPr/>
        </p:nvPicPr>
        <p:blipFill rotWithShape="1">
          <a:blip r:embed="rId4">
            <a:extLst>
              <a:ext uri="{28A0092B-C50C-407E-A947-70E740481C1C}">
                <a14:useLocalDpi xmlns:a14="http://schemas.microsoft.com/office/drawing/2010/main" val="0"/>
              </a:ext>
            </a:extLst>
          </a:blip>
          <a:srcRect r="59614"/>
          <a:stretch/>
        </p:blipFill>
        <p:spPr>
          <a:xfrm rot="5400000">
            <a:off x="4148232" y="1791360"/>
            <a:ext cx="3497142" cy="6494394"/>
          </a:xfrm>
          <a:prstGeom prst="rect">
            <a:avLst/>
          </a:prstGeom>
        </p:spPr>
      </p:pic>
      <p:sp>
        <p:nvSpPr>
          <p:cNvPr id="6" name="TextBox 5">
            <a:extLst>
              <a:ext uri="{FF2B5EF4-FFF2-40B4-BE49-F238E27FC236}">
                <a16:creationId xmlns:a16="http://schemas.microsoft.com/office/drawing/2014/main" id="{EFED2214-F89D-20CC-F762-558BA878B399}"/>
              </a:ext>
            </a:extLst>
          </p:cNvPr>
          <p:cNvSpPr txBox="1"/>
          <p:nvPr/>
        </p:nvSpPr>
        <p:spPr>
          <a:xfrm>
            <a:off x="65598" y="6417796"/>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Image courtesy author</a:t>
            </a:r>
          </a:p>
        </p:txBody>
      </p:sp>
      <p:pic>
        <p:nvPicPr>
          <p:cNvPr id="5" name="19">
            <a:hlinkClick r:id="" action="ppaction://media"/>
            <a:extLst>
              <a:ext uri="{FF2B5EF4-FFF2-40B4-BE49-F238E27FC236}">
                <a16:creationId xmlns:a16="http://schemas.microsoft.com/office/drawing/2014/main" id="{8DE0B564-923B-1287-E65B-3BEF2D94BB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589" y="5711687"/>
            <a:ext cx="609600" cy="609600"/>
          </a:xfrm>
          <a:prstGeom prst="rect">
            <a:avLst/>
          </a:prstGeom>
        </p:spPr>
      </p:pic>
    </p:spTree>
    <p:extLst>
      <p:ext uri="{BB962C8B-B14F-4D97-AF65-F5344CB8AC3E}">
        <p14:creationId xmlns:p14="http://schemas.microsoft.com/office/powerpoint/2010/main" val="1337032182"/>
      </p:ext>
    </p:extLst>
  </p:cSld>
  <p:clrMapOvr>
    <a:masterClrMapping/>
  </p:clrMapOvr>
  <mc:AlternateContent xmlns:mc="http://schemas.openxmlformats.org/markup-compatibility/2006" xmlns:p14="http://schemas.microsoft.com/office/powerpoint/2010/main">
    <mc:Choice Requires="p14">
      <p:transition spd="slow" p14:dur="2000" advTm="28037"/>
    </mc:Choice>
    <mc:Fallback xmlns="">
      <p:transition spd="slow" advTm="28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90" y="1114424"/>
            <a:ext cx="3786188" cy="4243090"/>
          </a:xfrm>
        </p:spPr>
        <p:txBody>
          <a:bodyPr/>
          <a:lstStyle/>
          <a:p>
            <a:r>
              <a:rPr lang="en-US" sz="2800" dirty="0">
                <a:latin typeface="Arial" panose="020B0604020202020204" pitchFamily="34" charset="0"/>
                <a:cs typeface="Arial" panose="020B0604020202020204" pitchFamily="34" charset="0"/>
              </a:rPr>
              <a:t>By-Pass Diodes</a:t>
            </a:r>
          </a:p>
        </p:txBody>
      </p:sp>
      <p:sp>
        <p:nvSpPr>
          <p:cNvPr id="5" name="TextBox 4">
            <a:extLst>
              <a:ext uri="{FF2B5EF4-FFF2-40B4-BE49-F238E27FC236}">
                <a16:creationId xmlns:a16="http://schemas.microsoft.com/office/drawing/2014/main" id="{D00FBDFF-ABA9-4C4A-B284-6FB4FF4DBA48}"/>
              </a:ext>
            </a:extLst>
          </p:cNvPr>
          <p:cNvSpPr txBox="1"/>
          <p:nvPr/>
        </p:nvSpPr>
        <p:spPr>
          <a:xfrm>
            <a:off x="4724400" y="6362017"/>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7" name="Content Placeholder 6" descr="A picture containing wall, indoor&#10;&#10;Description automatically generated">
            <a:extLst>
              <a:ext uri="{FF2B5EF4-FFF2-40B4-BE49-F238E27FC236}">
                <a16:creationId xmlns:a16="http://schemas.microsoft.com/office/drawing/2014/main" id="{68E1A4D2-C103-5504-2ED2-5E02BCD9024A}"/>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20236" t="16353" r="46660" b="17439"/>
          <a:stretch/>
        </p:blipFill>
        <p:spPr>
          <a:xfrm rot="5400000">
            <a:off x="898242" y="1609234"/>
            <a:ext cx="2998628" cy="4497932"/>
          </a:xfrm>
        </p:spPr>
      </p:pic>
      <p:pic>
        <p:nvPicPr>
          <p:cNvPr id="10" name="Picture 9" descr="A picture containing wall, indoor, open, opened&#10;&#10;Description automatically generated">
            <a:extLst>
              <a:ext uri="{FF2B5EF4-FFF2-40B4-BE49-F238E27FC236}">
                <a16:creationId xmlns:a16="http://schemas.microsoft.com/office/drawing/2014/main" id="{3580D32F-61D9-131E-FE7C-E266170B0D5E}"/>
              </a:ext>
            </a:extLst>
          </p:cNvPr>
          <p:cNvPicPr>
            <a:picLocks noChangeAspect="1"/>
          </p:cNvPicPr>
          <p:nvPr/>
        </p:nvPicPr>
        <p:blipFill rotWithShape="1">
          <a:blip r:embed="rId5">
            <a:extLst>
              <a:ext uri="{28A0092B-C50C-407E-A947-70E740481C1C}">
                <a14:useLocalDpi xmlns:a14="http://schemas.microsoft.com/office/drawing/2010/main" val="0"/>
              </a:ext>
            </a:extLst>
          </a:blip>
          <a:srcRect l="15943" r="33665"/>
          <a:stretch/>
        </p:blipFill>
        <p:spPr>
          <a:xfrm rot="5400000">
            <a:off x="5304171" y="1626715"/>
            <a:ext cx="2998630" cy="4462973"/>
          </a:xfrm>
          <a:prstGeom prst="rect">
            <a:avLst/>
          </a:prstGeom>
        </p:spPr>
      </p:pic>
      <p:pic>
        <p:nvPicPr>
          <p:cNvPr id="11" name="2">
            <a:hlinkClick r:id="" action="ppaction://media"/>
            <a:extLst>
              <a:ext uri="{FF2B5EF4-FFF2-40B4-BE49-F238E27FC236}">
                <a16:creationId xmlns:a16="http://schemas.microsoft.com/office/drawing/2014/main" id="{F33337C3-7F0B-B598-1AD5-0734C54545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598" y="6227224"/>
            <a:ext cx="609600" cy="609600"/>
          </a:xfrm>
          <a:prstGeom prst="rect">
            <a:avLst/>
          </a:prstGeom>
        </p:spPr>
      </p:pic>
    </p:spTree>
    <p:extLst>
      <p:ext uri="{BB962C8B-B14F-4D97-AF65-F5344CB8AC3E}">
        <p14:creationId xmlns:p14="http://schemas.microsoft.com/office/powerpoint/2010/main" val="1367204520"/>
      </p:ext>
    </p:extLst>
  </p:cSld>
  <p:clrMapOvr>
    <a:masterClrMapping/>
  </p:clrMapOvr>
  <mc:AlternateContent xmlns:mc="http://schemas.openxmlformats.org/markup-compatibility/2006" xmlns:p14="http://schemas.microsoft.com/office/powerpoint/2010/main">
    <mc:Choice Requires="p14">
      <p:transition spd="slow" p14:dur="2000" advTm="23462"/>
    </mc:Choice>
    <mc:Fallback xmlns="">
      <p:transition spd="slow" advTm="2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6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voltage across each diode section is to be measured.</a:t>
            </a:r>
          </a:p>
          <a:p>
            <a:r>
              <a:rPr lang="en-CA" sz="2800" dirty="0">
                <a:latin typeface="Arial" panose="020B0604020202020204" pitchFamily="34" charset="0"/>
                <a:ea typeface="Times New Roman" panose="02020603050405020304" pitchFamily="18" charset="0"/>
                <a:cs typeface="Arial" panose="020B0604020202020204" pitchFamily="34" charset="0"/>
              </a:rPr>
              <a:t>Voltage was measured across each diode section.</a:t>
            </a:r>
          </a:p>
          <a:p>
            <a:r>
              <a:rPr lang="en-CA" sz="2800" dirty="0">
                <a:latin typeface="Arial" panose="020B0604020202020204" pitchFamily="34" charset="0"/>
                <a:ea typeface="Times New Roman" panose="02020603050405020304" pitchFamily="18" charset="0"/>
                <a:cs typeface="Arial" panose="020B0604020202020204" pitchFamily="34" charset="0"/>
              </a:rPr>
              <a:t>V1 = 0.05</a:t>
            </a:r>
          </a:p>
          <a:p>
            <a:r>
              <a:rPr lang="en-CA" sz="2800" dirty="0">
                <a:latin typeface="Arial" panose="020B0604020202020204" pitchFamily="34" charset="0"/>
                <a:ea typeface="Times New Roman" panose="02020603050405020304" pitchFamily="18" charset="0"/>
                <a:cs typeface="Arial" panose="020B0604020202020204" pitchFamily="34" charset="0"/>
              </a:rPr>
              <a:t>V2 = 0.0</a:t>
            </a:r>
          </a:p>
          <a:p>
            <a:r>
              <a:rPr lang="en-CA" sz="2800" dirty="0">
                <a:latin typeface="Arial" panose="020B0604020202020204" pitchFamily="34" charset="0"/>
                <a:ea typeface="Times New Roman" panose="02020603050405020304" pitchFamily="18" charset="0"/>
                <a:cs typeface="Arial" panose="020B0604020202020204" pitchFamily="34" charset="0"/>
              </a:rPr>
              <a:t>V3 = 0.2</a:t>
            </a:r>
          </a:p>
          <a:p>
            <a:r>
              <a:rPr lang="en-CA" sz="2800" dirty="0">
                <a:latin typeface="Arial" panose="020B0604020202020204" pitchFamily="34" charset="0"/>
                <a:ea typeface="Times New Roman" panose="02020603050405020304" pitchFamily="18" charset="0"/>
                <a:cs typeface="Arial" panose="020B0604020202020204" pitchFamily="34" charset="0"/>
              </a:rPr>
              <a:t>Vt = 0 V</a:t>
            </a:r>
          </a:p>
          <a:p>
            <a:r>
              <a:rPr lang="en-CA" sz="2800" dirty="0">
                <a:latin typeface="Arial" panose="020B0604020202020204" pitchFamily="34" charset="0"/>
                <a:ea typeface="Times New Roman" panose="02020603050405020304" pitchFamily="18" charset="0"/>
                <a:cs typeface="Arial" panose="020B0604020202020204" pitchFamily="34" charset="0"/>
              </a:rPr>
              <a:t>This is the expected results.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20">
            <a:hlinkClick r:id="" action="ppaction://media"/>
            <a:extLst>
              <a:ext uri="{FF2B5EF4-FFF2-40B4-BE49-F238E27FC236}">
                <a16:creationId xmlns:a16="http://schemas.microsoft.com/office/drawing/2014/main" id="{AD05B3A6-D861-AFEF-4E72-3CDE445A4A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16486"/>
            <a:ext cx="609600" cy="609600"/>
          </a:xfrm>
          <a:prstGeom prst="rect">
            <a:avLst/>
          </a:prstGeom>
        </p:spPr>
      </p:pic>
    </p:spTree>
    <p:extLst>
      <p:ext uri="{BB962C8B-B14F-4D97-AF65-F5344CB8AC3E}">
        <p14:creationId xmlns:p14="http://schemas.microsoft.com/office/powerpoint/2010/main" val="1741917879"/>
      </p:ext>
    </p:extLst>
  </p:cSld>
  <p:clrMapOvr>
    <a:masterClrMapping/>
  </p:clrMapOvr>
  <mc:AlternateContent xmlns:mc="http://schemas.openxmlformats.org/markup-compatibility/2006" xmlns:p14="http://schemas.microsoft.com/office/powerpoint/2010/main">
    <mc:Choice Requires="p14">
      <p:transition spd="slow" p14:dur="2000" advTm="22325"/>
    </mc:Choice>
    <mc:Fallback xmlns="">
      <p:transition spd="slow" advTm="2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6" y="1104589"/>
            <a:ext cx="3786188" cy="5682539"/>
          </a:xfrm>
        </p:spPr>
        <p:txBody>
          <a:bodyPr/>
          <a:lstStyle/>
          <a:p>
            <a:r>
              <a:rPr lang="en-US" sz="2800" dirty="0">
                <a:latin typeface="Arial" panose="020B0604020202020204" pitchFamily="34" charset="0"/>
                <a:cs typeface="Arial" panose="020B0604020202020204" pitchFamily="34" charset="0"/>
              </a:rPr>
              <a:t>Questions?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056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next experiment is to provide the panel with a controlled shade.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EPDM rubber sheet was used.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material used to provide shade needs to be opaque. </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Thickness and being black are best to accomplish this.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22">
            <a:hlinkClick r:id="" action="ppaction://media"/>
            <a:extLst>
              <a:ext uri="{FF2B5EF4-FFF2-40B4-BE49-F238E27FC236}">
                <a16:creationId xmlns:a16="http://schemas.microsoft.com/office/drawing/2014/main" id="{82EEB242-C7F8-22C5-0251-3C34BB114B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9357" y="6248400"/>
            <a:ext cx="609600" cy="609600"/>
          </a:xfrm>
          <a:prstGeom prst="rect">
            <a:avLst/>
          </a:prstGeom>
        </p:spPr>
      </p:pic>
    </p:spTree>
    <p:extLst>
      <p:ext uri="{BB962C8B-B14F-4D97-AF65-F5344CB8AC3E}">
        <p14:creationId xmlns:p14="http://schemas.microsoft.com/office/powerpoint/2010/main" val="854154514"/>
      </p:ext>
    </p:extLst>
  </p:cSld>
  <p:clrMapOvr>
    <a:masterClrMapping/>
  </p:clrMapOvr>
  <mc:AlternateContent xmlns:mc="http://schemas.openxmlformats.org/markup-compatibility/2006" xmlns:p14="http://schemas.microsoft.com/office/powerpoint/2010/main">
    <mc:Choice Requires="p14">
      <p:transition spd="slow" p14:dur="2000" advTm="33693"/>
    </mc:Choice>
    <mc:Fallback xmlns="">
      <p:transition spd="slow" advTm="3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controlled shading of</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panel.</a:t>
            </a:r>
          </a:p>
          <a:p>
            <a:r>
              <a:rPr lang="en-CA" sz="2800" dirty="0">
                <a:latin typeface="Arial" panose="020B0604020202020204" pitchFamily="34" charset="0"/>
                <a:ea typeface="Times New Roman" panose="02020603050405020304" pitchFamily="18" charset="0"/>
                <a:cs typeface="Arial" panose="020B0604020202020204" pitchFamily="34" charset="0"/>
              </a:rPr>
              <a:t>This panel has two rows of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10 cells per diode section.</a:t>
            </a:r>
          </a:p>
          <a:p>
            <a:r>
              <a:rPr lang="en-CA" sz="2800" dirty="0">
                <a:latin typeface="Arial" panose="020B0604020202020204" pitchFamily="34" charset="0"/>
                <a:ea typeface="Times New Roman" panose="02020603050405020304" pitchFamily="18" charset="0"/>
                <a:cs typeface="Arial" panose="020B0604020202020204" pitchFamily="34" charset="0"/>
              </a:rPr>
              <a:t>In this lab shading will be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forced on a few cells in the </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third row.</a:t>
            </a:r>
          </a:p>
          <a:p>
            <a:r>
              <a:rPr lang="en-CA" sz="2800" dirty="0">
                <a:latin typeface="Arial" panose="020B0604020202020204" pitchFamily="34" charset="0"/>
                <a:ea typeface="Times New Roman" panose="02020603050405020304" pitchFamily="18" charset="0"/>
                <a:cs typeface="Arial" panose="020B0604020202020204" pitchFamily="34" charset="0"/>
              </a:rPr>
              <a:t>A piece of black EPDM was</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used to create the shade.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Connects to second row</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w</a:t>
            </a:r>
            <a:r>
              <a:rPr lang="en-CA" sz="2800" dirty="0">
                <a:effectLst/>
                <a:latin typeface="Arial" panose="020B0604020202020204" pitchFamily="34" charset="0"/>
                <a:ea typeface="Times New Roman" panose="02020603050405020304" pitchFamily="18" charset="0"/>
                <a:cs typeface="Arial" panose="020B0604020202020204" pitchFamily="34" charset="0"/>
              </a:rPr>
              <a:t>ith a jumper.</a:t>
            </a:r>
          </a:p>
          <a:p>
            <a:endParaRPr lang="en-US" sz="2800" dirty="0">
              <a:latin typeface="Arial" panose="020B0604020202020204" pitchFamily="34" charset="0"/>
              <a:cs typeface="Arial" panose="020B0604020202020204" pitchFamily="34" charset="0"/>
            </a:endParaRPr>
          </a:p>
        </p:txBody>
      </p:sp>
      <p:pic>
        <p:nvPicPr>
          <p:cNvPr id="4" name="Picture 3" descr="A picture containing text, outdoor, outdoor object, solar cell&#10;&#10;Description automatically generated">
            <a:extLst>
              <a:ext uri="{FF2B5EF4-FFF2-40B4-BE49-F238E27FC236}">
                <a16:creationId xmlns:a16="http://schemas.microsoft.com/office/drawing/2014/main" id="{1BE8896A-FFFB-3928-E4DA-A230E546D1EC}"/>
              </a:ext>
            </a:extLst>
          </p:cNvPr>
          <p:cNvPicPr>
            <a:picLocks noChangeAspect="1"/>
          </p:cNvPicPr>
          <p:nvPr/>
        </p:nvPicPr>
        <p:blipFill rotWithShape="1">
          <a:blip r:embed="rId4">
            <a:extLst>
              <a:ext uri="{28A0092B-C50C-407E-A947-70E740481C1C}">
                <a14:useLocalDpi xmlns:a14="http://schemas.microsoft.com/office/drawing/2010/main" val="0"/>
              </a:ext>
            </a:extLst>
          </a:blip>
          <a:srcRect t="6142" b="13414"/>
          <a:stretch/>
        </p:blipFill>
        <p:spPr>
          <a:xfrm rot="5400000">
            <a:off x="3811684" y="1632616"/>
            <a:ext cx="6172144" cy="3723860"/>
          </a:xfrm>
          <a:prstGeom prst="rect">
            <a:avLst/>
          </a:prstGeom>
        </p:spPr>
      </p:pic>
      <p:sp>
        <p:nvSpPr>
          <p:cNvPr id="11" name="TextBox 10">
            <a:extLst>
              <a:ext uri="{FF2B5EF4-FFF2-40B4-BE49-F238E27FC236}">
                <a16:creationId xmlns:a16="http://schemas.microsoft.com/office/drawing/2014/main" id="{7C6B9F85-EA73-420B-5AF7-D834A7774E7D}"/>
              </a:ext>
            </a:extLst>
          </p:cNvPr>
          <p:cNvSpPr txBox="1"/>
          <p:nvPr/>
        </p:nvSpPr>
        <p:spPr>
          <a:xfrm>
            <a:off x="6374296" y="648866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7" name="23">
            <a:hlinkClick r:id="" action="ppaction://media"/>
            <a:extLst>
              <a:ext uri="{FF2B5EF4-FFF2-40B4-BE49-F238E27FC236}">
                <a16:creationId xmlns:a16="http://schemas.microsoft.com/office/drawing/2014/main" id="{7C026410-8A63-5A8E-86F2-759284258C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4314" y="6063734"/>
            <a:ext cx="609600" cy="609600"/>
          </a:xfrm>
          <a:prstGeom prst="rect">
            <a:avLst/>
          </a:prstGeom>
        </p:spPr>
      </p:pic>
    </p:spTree>
    <p:extLst>
      <p:ext uri="{BB962C8B-B14F-4D97-AF65-F5344CB8AC3E}">
        <p14:creationId xmlns:p14="http://schemas.microsoft.com/office/powerpoint/2010/main" val="4176300151"/>
      </p:ext>
    </p:extLst>
  </p:cSld>
  <p:clrMapOvr>
    <a:masterClrMapping/>
  </p:clrMapOvr>
  <mc:AlternateContent xmlns:mc="http://schemas.openxmlformats.org/markup-compatibility/2006" xmlns:p14="http://schemas.microsoft.com/office/powerpoint/2010/main">
    <mc:Choice Requires="p14">
      <p:transition spd="slow" p14:dur="2000" advTm="34446"/>
    </mc:Choice>
    <mc:Fallback xmlns="">
      <p:transition spd="slow" advTm="34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When a cell gets shaded it acts like a voltage drop.</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voltage reverses across the cell.</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cell is not producing power.</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current in the cell and in the rest of the cells in series with it is reduced to 0 Amps.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by-pass diode will conduct and pass current through it and around the 20 cells.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24">
            <a:hlinkClick r:id="" action="ppaction://media"/>
            <a:extLst>
              <a:ext uri="{FF2B5EF4-FFF2-40B4-BE49-F238E27FC236}">
                <a16:creationId xmlns:a16="http://schemas.microsoft.com/office/drawing/2014/main" id="{3D4419E3-2DB5-D6FE-6C2A-54636E5FCB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17565" y="6248400"/>
            <a:ext cx="609600" cy="609600"/>
          </a:xfrm>
          <a:prstGeom prst="rect">
            <a:avLst/>
          </a:prstGeom>
        </p:spPr>
      </p:pic>
    </p:spTree>
    <p:extLst>
      <p:ext uri="{BB962C8B-B14F-4D97-AF65-F5344CB8AC3E}">
        <p14:creationId xmlns:p14="http://schemas.microsoft.com/office/powerpoint/2010/main" val="2301910467"/>
      </p:ext>
    </p:extLst>
  </p:cSld>
  <p:clrMapOvr>
    <a:masterClrMapping/>
  </p:clrMapOvr>
  <mc:AlternateContent xmlns:mc="http://schemas.openxmlformats.org/markup-compatibility/2006" xmlns:p14="http://schemas.microsoft.com/office/powerpoint/2010/main">
    <mc:Choice Requires="p14">
      <p:transition spd="slow" p14:dur="2000" advTm="50644"/>
    </mc:Choice>
    <mc:Fallback xmlns="">
      <p:transition spd="slow" advTm="5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results were the same as unshaded.</a:t>
            </a:r>
          </a:p>
          <a:p>
            <a:r>
              <a:rPr lang="en-CA" sz="2800" dirty="0">
                <a:latin typeface="Arial" panose="020B0604020202020204" pitchFamily="34" charset="0"/>
                <a:ea typeface="Times New Roman" panose="02020603050405020304" pitchFamily="18" charset="0"/>
                <a:cs typeface="Arial" panose="020B0604020202020204" pitchFamily="34" charset="0"/>
              </a:rPr>
              <a:t>Measured Isc was still at 7.2 A.</a:t>
            </a:r>
          </a:p>
          <a:p>
            <a:r>
              <a:rPr lang="en-CA" sz="2800" dirty="0">
                <a:latin typeface="Arial" panose="020B0604020202020204" pitchFamily="34" charset="0"/>
                <a:ea typeface="Times New Roman" panose="02020603050405020304" pitchFamily="18" charset="0"/>
                <a:cs typeface="Arial" panose="020B0604020202020204" pitchFamily="34" charset="0"/>
              </a:rPr>
              <a:t>Voltage was measured across each diode section.</a:t>
            </a:r>
          </a:p>
          <a:p>
            <a:r>
              <a:rPr lang="en-CA" sz="2800" dirty="0">
                <a:latin typeface="Arial" panose="020B0604020202020204" pitchFamily="34" charset="0"/>
                <a:ea typeface="Times New Roman" panose="02020603050405020304" pitchFamily="18" charset="0"/>
                <a:cs typeface="Arial" panose="020B0604020202020204" pitchFamily="34" charset="0"/>
              </a:rPr>
              <a:t>V1 = +0.60</a:t>
            </a:r>
          </a:p>
          <a:p>
            <a:r>
              <a:rPr lang="en-CA" sz="2800" dirty="0">
                <a:latin typeface="Arial" panose="020B0604020202020204" pitchFamily="34" charset="0"/>
                <a:ea typeface="Times New Roman" panose="02020603050405020304" pitchFamily="18" charset="0"/>
                <a:cs typeface="Arial" panose="020B0604020202020204" pitchFamily="34" charset="0"/>
              </a:rPr>
              <a:t>V2 = + 0.20</a:t>
            </a:r>
          </a:p>
          <a:p>
            <a:r>
              <a:rPr lang="en-CA" sz="2800" dirty="0">
                <a:latin typeface="Arial" panose="020B0604020202020204" pitchFamily="34" charset="0"/>
                <a:ea typeface="Times New Roman" panose="02020603050405020304" pitchFamily="18" charset="0"/>
                <a:cs typeface="Arial" panose="020B0604020202020204" pitchFamily="34" charset="0"/>
              </a:rPr>
              <a:t>V3 = - 0.62</a:t>
            </a:r>
          </a:p>
          <a:p>
            <a:r>
              <a:rPr lang="en-CA" sz="2800" dirty="0">
                <a:latin typeface="Arial" panose="020B0604020202020204" pitchFamily="34" charset="0"/>
                <a:ea typeface="Times New Roman" panose="02020603050405020304" pitchFamily="18" charset="0"/>
                <a:cs typeface="Arial" panose="020B0604020202020204" pitchFamily="34" charset="0"/>
              </a:rPr>
              <a:t>Vt = 0 V</a:t>
            </a:r>
          </a:p>
          <a:p>
            <a:r>
              <a:rPr lang="en-CA" sz="2800" dirty="0">
                <a:latin typeface="Arial" panose="020B0604020202020204" pitchFamily="34" charset="0"/>
                <a:ea typeface="Times New Roman" panose="02020603050405020304" pitchFamily="18" charset="0"/>
                <a:cs typeface="Arial" panose="020B0604020202020204" pitchFamily="34" charset="0"/>
              </a:rPr>
              <a:t>The sum in a closed loop must = to 0 volts.</a:t>
            </a:r>
          </a:p>
          <a:p>
            <a:r>
              <a:rPr lang="en-CA" sz="2800" dirty="0">
                <a:latin typeface="Arial" panose="020B0604020202020204" pitchFamily="34" charset="0"/>
                <a:ea typeface="Times New Roman" panose="02020603050405020304" pitchFamily="18" charset="0"/>
                <a:cs typeface="Arial" panose="020B0604020202020204" pitchFamily="34" charset="0"/>
              </a:rPr>
              <a:t>The voltage across the diode was expected to be negative.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25">
            <a:hlinkClick r:id="" action="ppaction://media"/>
            <a:extLst>
              <a:ext uri="{FF2B5EF4-FFF2-40B4-BE49-F238E27FC236}">
                <a16:creationId xmlns:a16="http://schemas.microsoft.com/office/drawing/2014/main" id="{1A5DB714-4F88-4F50-CCD2-681E9F2134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1791" y="6177528"/>
            <a:ext cx="609600" cy="609600"/>
          </a:xfrm>
          <a:prstGeom prst="rect">
            <a:avLst/>
          </a:prstGeom>
        </p:spPr>
      </p:pic>
    </p:spTree>
    <p:extLst>
      <p:ext uri="{BB962C8B-B14F-4D97-AF65-F5344CB8AC3E}">
        <p14:creationId xmlns:p14="http://schemas.microsoft.com/office/powerpoint/2010/main" val="3864350089"/>
      </p:ext>
    </p:extLst>
  </p:cSld>
  <p:clrMapOvr>
    <a:masterClrMapping/>
  </p:clrMapOvr>
  <mc:AlternateContent xmlns:mc="http://schemas.openxmlformats.org/markup-compatibility/2006" xmlns:p14="http://schemas.microsoft.com/office/powerpoint/2010/main">
    <mc:Choice Requires="p14">
      <p:transition spd="slow" p14:dur="2000" advTm="29964"/>
    </mc:Choice>
    <mc:Fallback xmlns="">
      <p:transition spd="slow" advTm="2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6" y="1104589"/>
            <a:ext cx="3786188" cy="5682539"/>
          </a:xfrm>
        </p:spPr>
        <p:txBody>
          <a:bodyPr/>
          <a:lstStyle/>
          <a:p>
            <a:r>
              <a:rPr lang="en-US" sz="2800" dirty="0">
                <a:latin typeface="Arial" panose="020B0604020202020204" pitchFamily="34" charset="0"/>
                <a:cs typeface="Arial" panose="020B0604020202020204" pitchFamily="34" charset="0"/>
              </a:rPr>
              <a:t>Questions?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44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next situation is to still have the controlled shade.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This time the by-pass diodes in the third section will be removed electrically.</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One side of each of the 2 diodes were opened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27">
            <a:hlinkClick r:id="" action="ppaction://media"/>
            <a:extLst>
              <a:ext uri="{FF2B5EF4-FFF2-40B4-BE49-F238E27FC236}">
                <a16:creationId xmlns:a16="http://schemas.microsoft.com/office/drawing/2014/main" id="{EE583868-5619-4457-2B7C-F2F467244E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314" y="6016486"/>
            <a:ext cx="609600" cy="609600"/>
          </a:xfrm>
          <a:prstGeom prst="rect">
            <a:avLst/>
          </a:prstGeom>
        </p:spPr>
      </p:pic>
    </p:spTree>
    <p:extLst>
      <p:ext uri="{BB962C8B-B14F-4D97-AF65-F5344CB8AC3E}">
        <p14:creationId xmlns:p14="http://schemas.microsoft.com/office/powerpoint/2010/main" val="1605899548"/>
      </p:ext>
    </p:extLst>
  </p:cSld>
  <p:clrMapOvr>
    <a:masterClrMapping/>
  </p:clrMapOvr>
  <mc:AlternateContent xmlns:mc="http://schemas.openxmlformats.org/markup-compatibility/2006" xmlns:p14="http://schemas.microsoft.com/office/powerpoint/2010/main">
    <mc:Choice Requires="p14">
      <p:transition spd="slow" p14:dur="2000" advTm="25055"/>
    </mc:Choice>
    <mc:Fallback xmlns="">
      <p:transition spd="slow" advTm="25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by-pass diodes for the third section of cells was removed. </a:t>
            </a:r>
          </a:p>
          <a:p>
            <a:r>
              <a:rPr lang="en-CA" sz="2800" dirty="0">
                <a:latin typeface="Arial" panose="020B0604020202020204" pitchFamily="34" charset="0"/>
                <a:ea typeface="Times New Roman" panose="02020603050405020304" pitchFamily="18" charset="0"/>
                <a:cs typeface="Arial" panose="020B0604020202020204" pitchFamily="34" charset="0"/>
              </a:rPr>
              <a:t>There are 2 diodes in parallel per group.</a:t>
            </a:r>
          </a:p>
          <a:p>
            <a:r>
              <a:rPr lang="en-CA" sz="2800" dirty="0">
                <a:latin typeface="Arial" panose="020B0604020202020204" pitchFamily="34" charset="0"/>
                <a:ea typeface="Times New Roman" panose="02020603050405020304" pitchFamily="18" charset="0"/>
                <a:cs typeface="Arial" panose="020B0604020202020204" pitchFamily="34" charset="0"/>
              </a:rPr>
              <a:t>They were cut free.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descr="A picture containing indoor&#10;&#10;Description automatically generated">
            <a:extLst>
              <a:ext uri="{FF2B5EF4-FFF2-40B4-BE49-F238E27FC236}">
                <a16:creationId xmlns:a16="http://schemas.microsoft.com/office/drawing/2014/main" id="{949DB7E6-FDDB-8931-FCEB-2D88E7885889}"/>
              </a:ext>
            </a:extLst>
          </p:cNvPr>
          <p:cNvPicPr>
            <a:picLocks noChangeAspect="1"/>
          </p:cNvPicPr>
          <p:nvPr/>
        </p:nvPicPr>
        <p:blipFill rotWithShape="1">
          <a:blip r:embed="rId4">
            <a:extLst>
              <a:ext uri="{28A0092B-C50C-407E-A947-70E740481C1C}">
                <a14:useLocalDpi xmlns:a14="http://schemas.microsoft.com/office/drawing/2010/main" val="0"/>
              </a:ext>
            </a:extLst>
          </a:blip>
          <a:srcRect l="16250" r="43768" b="11610"/>
          <a:stretch/>
        </p:blipFill>
        <p:spPr>
          <a:xfrm rot="5400000">
            <a:off x="4430576" y="1913710"/>
            <a:ext cx="3469244" cy="5752196"/>
          </a:xfrm>
          <a:prstGeom prst="rect">
            <a:avLst/>
          </a:prstGeom>
        </p:spPr>
      </p:pic>
      <p:cxnSp>
        <p:nvCxnSpPr>
          <p:cNvPr id="6" name="Straight Arrow Connector 5">
            <a:extLst>
              <a:ext uri="{FF2B5EF4-FFF2-40B4-BE49-F238E27FC236}">
                <a16:creationId xmlns:a16="http://schemas.microsoft.com/office/drawing/2014/main" id="{7BC789F4-0382-3544-89A1-A45618C84D32}"/>
              </a:ext>
            </a:extLst>
          </p:cNvPr>
          <p:cNvCxnSpPr>
            <a:cxnSpLocks/>
          </p:cNvCxnSpPr>
          <p:nvPr/>
        </p:nvCxnSpPr>
        <p:spPr>
          <a:xfrm>
            <a:off x="2580860" y="3154017"/>
            <a:ext cx="1991140" cy="235888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CD674F4-CB32-B33A-F4A6-CD37C2F08E93}"/>
              </a:ext>
            </a:extLst>
          </p:cNvPr>
          <p:cNvCxnSpPr>
            <a:cxnSpLocks/>
          </p:cNvCxnSpPr>
          <p:nvPr/>
        </p:nvCxnSpPr>
        <p:spPr>
          <a:xfrm>
            <a:off x="2862470" y="3055186"/>
            <a:ext cx="1815547" cy="1800212"/>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A05BB01-6274-D181-89AA-E3589A02DAFF}"/>
              </a:ext>
            </a:extLst>
          </p:cNvPr>
          <p:cNvSpPr txBox="1"/>
          <p:nvPr/>
        </p:nvSpPr>
        <p:spPr>
          <a:xfrm>
            <a:off x="6374296" y="648866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17" name="28">
            <a:hlinkClick r:id="" action="ppaction://media"/>
            <a:extLst>
              <a:ext uri="{FF2B5EF4-FFF2-40B4-BE49-F238E27FC236}">
                <a16:creationId xmlns:a16="http://schemas.microsoft.com/office/drawing/2014/main" id="{1EE0BA45-F2B0-D229-B37B-44F3770BB4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589" y="6132443"/>
            <a:ext cx="609600" cy="609600"/>
          </a:xfrm>
          <a:prstGeom prst="rect">
            <a:avLst/>
          </a:prstGeom>
        </p:spPr>
      </p:pic>
    </p:spTree>
    <p:extLst>
      <p:ext uri="{BB962C8B-B14F-4D97-AF65-F5344CB8AC3E}">
        <p14:creationId xmlns:p14="http://schemas.microsoft.com/office/powerpoint/2010/main" val="2905367046"/>
      </p:ext>
    </p:extLst>
  </p:cSld>
  <p:clrMapOvr>
    <a:masterClrMapping/>
  </p:clrMapOvr>
  <mc:AlternateContent xmlns:mc="http://schemas.openxmlformats.org/markup-compatibility/2006" xmlns:p14="http://schemas.microsoft.com/office/powerpoint/2010/main">
    <mc:Choice Requires="p14">
      <p:transition spd="slow" p14:dur="2000" advTm="19853"/>
    </mc:Choice>
    <mc:Fallback xmlns="">
      <p:transition spd="slow" advTm="1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5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Put the EPDM in the same place where shade was applied.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This time the reverse biased cells are acting like a high resistive load.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output of the panel is still shorted.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sum of the voltages around the circuit must add to zero.</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29">
            <a:hlinkClick r:id="" action="ppaction://media"/>
            <a:extLst>
              <a:ext uri="{FF2B5EF4-FFF2-40B4-BE49-F238E27FC236}">
                <a16:creationId xmlns:a16="http://schemas.microsoft.com/office/drawing/2014/main" id="{09D9C25A-B20F-9EDF-0D6A-819C5E2988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3582" y="6016486"/>
            <a:ext cx="609600" cy="609600"/>
          </a:xfrm>
          <a:prstGeom prst="rect">
            <a:avLst/>
          </a:prstGeom>
        </p:spPr>
      </p:pic>
    </p:spTree>
    <p:extLst>
      <p:ext uri="{BB962C8B-B14F-4D97-AF65-F5344CB8AC3E}">
        <p14:creationId xmlns:p14="http://schemas.microsoft.com/office/powerpoint/2010/main" val="1253796973"/>
      </p:ext>
    </p:extLst>
  </p:cSld>
  <p:clrMapOvr>
    <a:masterClrMapping/>
  </p:clrMapOvr>
  <mc:AlternateContent xmlns:mc="http://schemas.openxmlformats.org/markup-compatibility/2006" xmlns:p14="http://schemas.microsoft.com/office/powerpoint/2010/main">
    <mc:Choice Requires="p14">
      <p:transition spd="slow" p14:dur="2000" advTm="26727"/>
    </mc:Choice>
    <mc:Fallback xmlns="">
      <p:transition spd="slow" advTm="26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4"/>
            <a:ext cx="8611097" cy="4243090"/>
          </a:xfrm>
        </p:spPr>
        <p:txBody>
          <a:bodyPr/>
          <a:lstStyle/>
          <a:p>
            <a:r>
              <a:rPr lang="en-CA" sz="2800" dirty="0">
                <a:effectLst/>
                <a:latin typeface="Arial" panose="020B0604020202020204" pitchFamily="34" charset="0"/>
                <a:ea typeface="Times New Roman" panose="02020603050405020304" pitchFamily="18" charset="0"/>
                <a:cs typeface="Arial" panose="020B0604020202020204" pitchFamily="34" charset="0"/>
              </a:rPr>
              <a:t>Every PV panel should have by-pass diodes in the junction box. </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The diodes are used to prevent back biasing the solar cells and having them go into reverse voltage breakdown and fail. </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The diodes are placed across a group of cells. </a:t>
            </a:r>
          </a:p>
          <a:p>
            <a:endParaRPr lang="en-CA" sz="2800" dirty="0">
              <a:latin typeface="Arial" panose="020B0604020202020204" pitchFamily="34"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This was covered 4 Module PV Panels in Power Point PV.</a:t>
            </a:r>
          </a:p>
          <a:p>
            <a:endParaRPr lang="en-US" sz="2800" dirty="0">
              <a:latin typeface="Arial" panose="020B0604020202020204" pitchFamily="34" charset="0"/>
              <a:cs typeface="Arial" panose="020B0604020202020204" pitchFamily="34" charset="0"/>
            </a:endParaRPr>
          </a:p>
        </p:txBody>
      </p:sp>
      <p:pic>
        <p:nvPicPr>
          <p:cNvPr id="4" name="3">
            <a:hlinkClick r:id="" action="ppaction://media"/>
            <a:extLst>
              <a:ext uri="{FF2B5EF4-FFF2-40B4-BE49-F238E27FC236}">
                <a16:creationId xmlns:a16="http://schemas.microsoft.com/office/drawing/2014/main" id="{888FA9D2-C901-0C74-2A11-EB2A24186B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177528"/>
            <a:ext cx="609600" cy="609600"/>
          </a:xfrm>
          <a:prstGeom prst="rect">
            <a:avLst/>
          </a:prstGeom>
        </p:spPr>
      </p:pic>
    </p:spTree>
    <p:extLst>
      <p:ext uri="{BB962C8B-B14F-4D97-AF65-F5344CB8AC3E}">
        <p14:creationId xmlns:p14="http://schemas.microsoft.com/office/powerpoint/2010/main" val="274152533"/>
      </p:ext>
    </p:extLst>
  </p:cSld>
  <p:clrMapOvr>
    <a:masterClrMapping/>
  </p:clrMapOvr>
  <mc:AlternateContent xmlns:mc="http://schemas.openxmlformats.org/markup-compatibility/2006" xmlns:p14="http://schemas.microsoft.com/office/powerpoint/2010/main">
    <mc:Choice Requires="p14">
      <p:transition spd="slow" p14:dur="2000" advTm="44862"/>
    </mc:Choice>
    <mc:Fallback xmlns="">
      <p:transition spd="slow" advTm="4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results of shading and removal of by-pass diode protection.</a:t>
            </a:r>
          </a:p>
          <a:p>
            <a:r>
              <a:rPr lang="en-CA" sz="2800" dirty="0">
                <a:latin typeface="Arial" panose="020B0604020202020204" pitchFamily="34" charset="0"/>
                <a:ea typeface="Times New Roman" panose="02020603050405020304" pitchFamily="18" charset="0"/>
                <a:cs typeface="Arial" panose="020B0604020202020204" pitchFamily="34" charset="0"/>
              </a:rPr>
              <a:t>V1 = +11.60</a:t>
            </a:r>
          </a:p>
          <a:p>
            <a:r>
              <a:rPr lang="en-CA" sz="2800" dirty="0">
                <a:latin typeface="Arial" panose="020B0604020202020204" pitchFamily="34" charset="0"/>
                <a:ea typeface="Times New Roman" panose="02020603050405020304" pitchFamily="18" charset="0"/>
                <a:cs typeface="Arial" panose="020B0604020202020204" pitchFamily="34" charset="0"/>
              </a:rPr>
              <a:t>V2 = + 11.60</a:t>
            </a:r>
          </a:p>
          <a:p>
            <a:r>
              <a:rPr lang="en-CA" sz="2800" dirty="0">
                <a:latin typeface="Arial" panose="020B0604020202020204" pitchFamily="34" charset="0"/>
                <a:ea typeface="Times New Roman" panose="02020603050405020304" pitchFamily="18" charset="0"/>
                <a:cs typeface="Arial" panose="020B0604020202020204" pitchFamily="34" charset="0"/>
              </a:rPr>
              <a:t>V3 = - 23.24</a:t>
            </a:r>
          </a:p>
          <a:p>
            <a:r>
              <a:rPr lang="en-CA" sz="2800" dirty="0">
                <a:latin typeface="Arial" panose="020B0604020202020204" pitchFamily="34" charset="0"/>
                <a:ea typeface="Times New Roman" panose="02020603050405020304" pitchFamily="18" charset="0"/>
                <a:cs typeface="Arial" panose="020B0604020202020204" pitchFamily="34" charset="0"/>
              </a:rPr>
              <a:t>Vt = 0.04 V</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sum in a closed loop must = to 0 volts.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voltage across the diode section was expected to be negative.</a:t>
            </a:r>
          </a:p>
          <a:p>
            <a:pPr marL="0" indent="0">
              <a:buNone/>
            </a:pPr>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30">
            <a:hlinkClick r:id="" action="ppaction://media"/>
            <a:extLst>
              <a:ext uri="{FF2B5EF4-FFF2-40B4-BE49-F238E27FC236}">
                <a16:creationId xmlns:a16="http://schemas.microsoft.com/office/drawing/2014/main" id="{53090A9D-F120-ECB5-C0F0-CCF414DA26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91061" y="6248400"/>
            <a:ext cx="609600" cy="609600"/>
          </a:xfrm>
          <a:prstGeom prst="rect">
            <a:avLst/>
          </a:prstGeom>
        </p:spPr>
      </p:pic>
    </p:spTree>
    <p:extLst>
      <p:ext uri="{BB962C8B-B14F-4D97-AF65-F5344CB8AC3E}">
        <p14:creationId xmlns:p14="http://schemas.microsoft.com/office/powerpoint/2010/main" val="3363827813"/>
      </p:ext>
    </p:extLst>
  </p:cSld>
  <p:clrMapOvr>
    <a:masterClrMapping/>
  </p:clrMapOvr>
  <mc:AlternateContent xmlns:mc="http://schemas.openxmlformats.org/markup-compatibility/2006" xmlns:p14="http://schemas.microsoft.com/office/powerpoint/2010/main">
    <mc:Choice Requires="p14">
      <p:transition spd="slow" p14:dur="2000" advTm="50050"/>
    </mc:Choice>
    <mc:Fallback xmlns="">
      <p:transition spd="slow" advTm="50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voltage drop across the shaded 20 cells was equal to the voltage of the 40 other cells.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voltage across the diode section was expected to be negative.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current was reduced to 0.1 Amps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31">
            <a:hlinkClick r:id="" action="ppaction://media"/>
            <a:extLst>
              <a:ext uri="{FF2B5EF4-FFF2-40B4-BE49-F238E27FC236}">
                <a16:creationId xmlns:a16="http://schemas.microsoft.com/office/drawing/2014/main" id="{3A60A7ED-FDBB-8904-ED2A-941633CF74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314" y="6177528"/>
            <a:ext cx="609600" cy="609600"/>
          </a:xfrm>
          <a:prstGeom prst="rect">
            <a:avLst/>
          </a:prstGeom>
        </p:spPr>
      </p:pic>
    </p:spTree>
    <p:extLst>
      <p:ext uri="{BB962C8B-B14F-4D97-AF65-F5344CB8AC3E}">
        <p14:creationId xmlns:p14="http://schemas.microsoft.com/office/powerpoint/2010/main" val="2706975618"/>
      </p:ext>
    </p:extLst>
  </p:cSld>
  <p:clrMapOvr>
    <a:masterClrMapping/>
  </p:clrMapOvr>
  <mc:AlternateContent xmlns:mc="http://schemas.openxmlformats.org/markup-compatibility/2006" xmlns:p14="http://schemas.microsoft.com/office/powerpoint/2010/main">
    <mc:Choice Requires="p14">
      <p:transition spd="slow" p14:dur="2000" advTm="34087"/>
    </mc:Choice>
    <mc:Fallback xmlns="">
      <p:transition spd="slow" advTm="34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6" y="1104589"/>
            <a:ext cx="3786188" cy="5682539"/>
          </a:xfrm>
        </p:spPr>
        <p:txBody>
          <a:bodyPr/>
          <a:lstStyle/>
          <a:p>
            <a:r>
              <a:rPr lang="en-US" sz="2800" dirty="0">
                <a:latin typeface="Arial" panose="020B0604020202020204" pitchFamily="34" charset="0"/>
                <a:cs typeface="Arial" panose="020B0604020202020204" pitchFamily="34" charset="0"/>
              </a:rPr>
              <a:t>Questions?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483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Next  is to observe how the panel reacts to shade with an electrical load put on the output.</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by-pass diodes will be both in place and removed to demonstrate how shading affects the panel output.</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circuit will act like a series circuit.</a:t>
            </a:r>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33">
            <a:hlinkClick r:id="" action="ppaction://media"/>
            <a:extLst>
              <a:ext uri="{FF2B5EF4-FFF2-40B4-BE49-F238E27FC236}">
                <a16:creationId xmlns:a16="http://schemas.microsoft.com/office/drawing/2014/main" id="{5A8D2983-9502-0055-A661-164CEE9509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8346" y="6052929"/>
            <a:ext cx="609600" cy="609600"/>
          </a:xfrm>
          <a:prstGeom prst="rect">
            <a:avLst/>
          </a:prstGeom>
        </p:spPr>
      </p:pic>
    </p:spTree>
    <p:extLst>
      <p:ext uri="{BB962C8B-B14F-4D97-AF65-F5344CB8AC3E}">
        <p14:creationId xmlns:p14="http://schemas.microsoft.com/office/powerpoint/2010/main" val="945006359"/>
      </p:ext>
    </p:extLst>
  </p:cSld>
  <p:clrMapOvr>
    <a:masterClrMapping/>
  </p:clrMapOvr>
  <mc:AlternateContent xmlns:mc="http://schemas.openxmlformats.org/markup-compatibility/2006" xmlns:p14="http://schemas.microsoft.com/office/powerpoint/2010/main">
    <mc:Choice Requires="p14">
      <p:transition spd="slow" p14:dur="2000" advTm="27609"/>
    </mc:Choice>
    <mc:Fallback xmlns="">
      <p:transition spd="slow" advTm="2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A know resistive load is placed across the panel’s output.</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9.4 ohms was used.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panel is unshaded with diodes in place.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34">
            <a:hlinkClick r:id="" action="ppaction://media"/>
            <a:extLst>
              <a:ext uri="{FF2B5EF4-FFF2-40B4-BE49-F238E27FC236}">
                <a16:creationId xmlns:a16="http://schemas.microsoft.com/office/drawing/2014/main" id="{675B0F70-7CC6-8AD8-9686-810495EB9E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314" y="6016486"/>
            <a:ext cx="609600" cy="609600"/>
          </a:xfrm>
          <a:prstGeom prst="rect">
            <a:avLst/>
          </a:prstGeom>
        </p:spPr>
      </p:pic>
    </p:spTree>
    <p:extLst>
      <p:ext uri="{BB962C8B-B14F-4D97-AF65-F5344CB8AC3E}">
        <p14:creationId xmlns:p14="http://schemas.microsoft.com/office/powerpoint/2010/main" val="1659975118"/>
      </p:ext>
    </p:extLst>
  </p:cSld>
  <p:clrMapOvr>
    <a:masterClrMapping/>
  </p:clrMapOvr>
  <mc:AlternateContent xmlns:mc="http://schemas.openxmlformats.org/markup-compatibility/2006" xmlns:p14="http://schemas.microsoft.com/office/powerpoint/2010/main">
    <mc:Choice Requires="p14">
      <p:transition spd="slow" p14:dur="2000" advTm="10227"/>
    </mc:Choice>
    <mc:Fallback xmlns="">
      <p:transition spd="slow" advTm="1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Voltage was measured across each diode section.</a:t>
            </a:r>
          </a:p>
          <a:p>
            <a:r>
              <a:rPr lang="en-CA" sz="2800" dirty="0">
                <a:latin typeface="Arial" panose="020B0604020202020204" pitchFamily="34" charset="0"/>
                <a:ea typeface="Times New Roman" panose="02020603050405020304" pitchFamily="18" charset="0"/>
                <a:cs typeface="Arial" panose="020B0604020202020204" pitchFamily="34" charset="0"/>
              </a:rPr>
              <a:t>V1 = 11.05</a:t>
            </a:r>
          </a:p>
          <a:p>
            <a:r>
              <a:rPr lang="en-CA" sz="2800" dirty="0">
                <a:latin typeface="Arial" panose="020B0604020202020204" pitchFamily="34" charset="0"/>
                <a:ea typeface="Times New Roman" panose="02020603050405020304" pitchFamily="18" charset="0"/>
                <a:cs typeface="Arial" panose="020B0604020202020204" pitchFamily="34" charset="0"/>
              </a:rPr>
              <a:t>V2 = 10.95</a:t>
            </a:r>
          </a:p>
          <a:p>
            <a:r>
              <a:rPr lang="en-CA" sz="2800" dirty="0">
                <a:latin typeface="Arial" panose="020B0604020202020204" pitchFamily="34" charset="0"/>
                <a:ea typeface="Times New Roman" panose="02020603050405020304" pitchFamily="18" charset="0"/>
                <a:cs typeface="Arial" panose="020B0604020202020204" pitchFamily="34" charset="0"/>
              </a:rPr>
              <a:t>V3 = 10.95</a:t>
            </a:r>
          </a:p>
          <a:p>
            <a:r>
              <a:rPr lang="en-CA" sz="2800" dirty="0">
                <a:latin typeface="Arial" panose="020B0604020202020204" pitchFamily="34" charset="0"/>
                <a:ea typeface="Times New Roman" panose="02020603050405020304" pitchFamily="18" charset="0"/>
                <a:cs typeface="Arial" panose="020B0604020202020204" pitchFamily="34" charset="0"/>
              </a:rPr>
              <a:t>Vt = 32.95 V</a:t>
            </a:r>
          </a:p>
          <a:p>
            <a:r>
              <a:rPr lang="en-CA" sz="2800" dirty="0">
                <a:latin typeface="Arial" panose="020B0604020202020204" pitchFamily="34" charset="0"/>
                <a:ea typeface="Times New Roman" panose="02020603050405020304" pitchFamily="18" charset="0"/>
                <a:cs typeface="Arial" panose="020B0604020202020204" pitchFamily="34" charset="0"/>
              </a:rPr>
              <a:t>The voltage across the sections add up to the load voltage of 32.9 V.</a:t>
            </a:r>
          </a:p>
          <a:p>
            <a:r>
              <a:rPr lang="en-CA" sz="2800" dirty="0">
                <a:latin typeface="Arial" panose="020B0604020202020204" pitchFamily="34" charset="0"/>
                <a:ea typeface="Times New Roman" panose="02020603050405020304" pitchFamily="18" charset="0"/>
                <a:cs typeface="Arial" panose="020B0604020202020204" pitchFamily="34" charset="0"/>
              </a:rPr>
              <a:t>Measured load current is 3.0A.</a:t>
            </a:r>
          </a:p>
          <a:p>
            <a:r>
              <a:rPr lang="en-CA" sz="2800" dirty="0">
                <a:latin typeface="Arial" panose="020B0604020202020204" pitchFamily="34" charset="0"/>
                <a:ea typeface="Times New Roman" panose="02020603050405020304" pitchFamily="18" charset="0"/>
                <a:cs typeface="Arial" panose="020B0604020202020204" pitchFamily="34" charset="0"/>
              </a:rPr>
              <a:t>Ohms law 32.9V/3.0A = 11ohms, very close to the connected load.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35">
            <a:hlinkClick r:id="" action="ppaction://media"/>
            <a:extLst>
              <a:ext uri="{FF2B5EF4-FFF2-40B4-BE49-F238E27FC236}">
                <a16:creationId xmlns:a16="http://schemas.microsoft.com/office/drawing/2014/main" id="{6DD077E7-9481-61DE-81EF-08808B7634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0575" y="6177528"/>
            <a:ext cx="609600" cy="609600"/>
          </a:xfrm>
          <a:prstGeom prst="rect">
            <a:avLst/>
          </a:prstGeom>
        </p:spPr>
      </p:pic>
    </p:spTree>
    <p:extLst>
      <p:ext uri="{BB962C8B-B14F-4D97-AF65-F5344CB8AC3E}">
        <p14:creationId xmlns:p14="http://schemas.microsoft.com/office/powerpoint/2010/main" val="2552740477"/>
      </p:ext>
    </p:extLst>
  </p:cSld>
  <p:clrMapOvr>
    <a:masterClrMapping/>
  </p:clrMapOvr>
  <mc:AlternateContent xmlns:mc="http://schemas.openxmlformats.org/markup-compatibility/2006" xmlns:p14="http://schemas.microsoft.com/office/powerpoint/2010/main">
    <mc:Choice Requires="p14">
      <p:transition spd="slow" p14:dur="2000" advTm="24915"/>
    </mc:Choice>
    <mc:Fallback xmlns="">
      <p:transition spd="slow" advTm="2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6" y="1104589"/>
            <a:ext cx="3786188" cy="5682539"/>
          </a:xfrm>
        </p:spPr>
        <p:txBody>
          <a:bodyPr/>
          <a:lstStyle/>
          <a:p>
            <a:r>
              <a:rPr lang="en-US" sz="2800" dirty="0">
                <a:latin typeface="Arial" panose="020B0604020202020204" pitchFamily="34" charset="0"/>
                <a:cs typeface="Arial" panose="020B0604020202020204" pitchFamily="34" charset="0"/>
              </a:rPr>
              <a:t>Questions?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941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Next is to shade a section of the panel.</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With the load still connected to the panel.</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diodes for this section are in place.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EPDM sheet is shading the same cells as before.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37">
            <a:hlinkClick r:id="" action="ppaction://media"/>
            <a:extLst>
              <a:ext uri="{FF2B5EF4-FFF2-40B4-BE49-F238E27FC236}">
                <a16:creationId xmlns:a16="http://schemas.microsoft.com/office/drawing/2014/main" id="{9884E3A9-6326-6437-46CF-3F747BD4B9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314" y="6016486"/>
            <a:ext cx="609600" cy="609600"/>
          </a:xfrm>
          <a:prstGeom prst="rect">
            <a:avLst/>
          </a:prstGeom>
        </p:spPr>
      </p:pic>
    </p:spTree>
    <p:extLst>
      <p:ext uri="{BB962C8B-B14F-4D97-AF65-F5344CB8AC3E}">
        <p14:creationId xmlns:p14="http://schemas.microsoft.com/office/powerpoint/2010/main" val="3698409526"/>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Voltage was measured across each diode section.</a:t>
            </a:r>
          </a:p>
          <a:p>
            <a:r>
              <a:rPr lang="en-CA" sz="2800" dirty="0">
                <a:latin typeface="Arial" panose="020B0604020202020204" pitchFamily="34" charset="0"/>
                <a:ea typeface="Times New Roman" panose="02020603050405020304" pitchFamily="18" charset="0"/>
                <a:cs typeface="Arial" panose="020B0604020202020204" pitchFamily="34" charset="0"/>
              </a:rPr>
              <a:t>V1 = 11.23</a:t>
            </a:r>
          </a:p>
          <a:p>
            <a:r>
              <a:rPr lang="en-CA" sz="2800" dirty="0">
                <a:latin typeface="Arial" panose="020B0604020202020204" pitchFamily="34" charset="0"/>
                <a:ea typeface="Times New Roman" panose="02020603050405020304" pitchFamily="18" charset="0"/>
                <a:cs typeface="Arial" panose="020B0604020202020204" pitchFamily="34" charset="0"/>
              </a:rPr>
              <a:t>V2 = 11.24</a:t>
            </a:r>
          </a:p>
          <a:p>
            <a:r>
              <a:rPr lang="en-CA" sz="2800" dirty="0">
                <a:latin typeface="Arial" panose="020B0604020202020204" pitchFamily="34" charset="0"/>
                <a:ea typeface="Times New Roman" panose="02020603050405020304" pitchFamily="18" charset="0"/>
                <a:cs typeface="Arial" panose="020B0604020202020204" pitchFamily="34" charset="0"/>
              </a:rPr>
              <a:t>V3 = -0.3</a:t>
            </a:r>
          </a:p>
          <a:p>
            <a:r>
              <a:rPr lang="en-CA" sz="2800" dirty="0">
                <a:latin typeface="Arial" panose="020B0604020202020204" pitchFamily="34" charset="0"/>
                <a:ea typeface="Times New Roman" panose="02020603050405020304" pitchFamily="18" charset="0"/>
                <a:cs typeface="Arial" panose="020B0604020202020204" pitchFamily="34" charset="0"/>
              </a:rPr>
              <a:t>Vt =  22.17V</a:t>
            </a:r>
          </a:p>
          <a:p>
            <a:r>
              <a:rPr lang="en-CA" sz="2800" dirty="0">
                <a:latin typeface="Arial" panose="020B0604020202020204" pitchFamily="34" charset="0"/>
                <a:ea typeface="Times New Roman" panose="02020603050405020304" pitchFamily="18" charset="0"/>
                <a:cs typeface="Arial" panose="020B0604020202020204" pitchFamily="34" charset="0"/>
              </a:rPr>
              <a:t>Measured load current was 1.8 A.</a:t>
            </a:r>
          </a:p>
          <a:p>
            <a:r>
              <a:rPr lang="en-CA" sz="2800" dirty="0">
                <a:latin typeface="Arial" panose="020B0604020202020204" pitchFamily="34" charset="0"/>
                <a:ea typeface="Times New Roman" panose="02020603050405020304" pitchFamily="18" charset="0"/>
                <a:cs typeface="Arial" panose="020B0604020202020204" pitchFamily="34" charset="0"/>
              </a:rPr>
              <a:t>Notice that the diodes conducted. </a:t>
            </a:r>
          </a:p>
          <a:p>
            <a:r>
              <a:rPr lang="en-CA" sz="2800" dirty="0">
                <a:latin typeface="Arial" panose="020B0604020202020204" pitchFamily="34" charset="0"/>
                <a:ea typeface="Times New Roman" panose="02020603050405020304" pitchFamily="18" charset="0"/>
                <a:cs typeface="Arial" panose="020B0604020202020204" pitchFamily="34" charset="0"/>
              </a:rPr>
              <a:t>The current dropped by approximately 2/3 of the unshaded value.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38">
            <a:hlinkClick r:id="" action="ppaction://media"/>
            <a:extLst>
              <a:ext uri="{FF2B5EF4-FFF2-40B4-BE49-F238E27FC236}">
                <a16:creationId xmlns:a16="http://schemas.microsoft.com/office/drawing/2014/main" id="{83C17CAF-A014-D2DE-1DAA-864D84C546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314" y="6177528"/>
            <a:ext cx="609600" cy="609600"/>
          </a:xfrm>
          <a:prstGeom prst="rect">
            <a:avLst/>
          </a:prstGeom>
        </p:spPr>
      </p:pic>
    </p:spTree>
    <p:extLst>
      <p:ext uri="{BB962C8B-B14F-4D97-AF65-F5344CB8AC3E}">
        <p14:creationId xmlns:p14="http://schemas.microsoft.com/office/powerpoint/2010/main" val="444938162"/>
      </p:ext>
    </p:extLst>
  </p:cSld>
  <p:clrMapOvr>
    <a:masterClrMapping/>
  </p:clrMapOvr>
  <mc:AlternateContent xmlns:mc="http://schemas.openxmlformats.org/markup-compatibility/2006" xmlns:p14="http://schemas.microsoft.com/office/powerpoint/2010/main">
    <mc:Choice Requires="p14">
      <p:transition spd="slow" p14:dur="2000" advTm="41774"/>
    </mc:Choice>
    <mc:Fallback xmlns="">
      <p:transition spd="slow" advTm="41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Next is to remove the diodes for this section.</a:t>
            </a:r>
          </a:p>
          <a:p>
            <a:pPr marL="0" indent="0">
              <a:buNone/>
            </a:pPr>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With the load still connected to the panel.</a:t>
            </a:r>
          </a:p>
          <a:p>
            <a:pPr marL="0" indent="0">
              <a:buNone/>
            </a:pPr>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EPDM sheet is shading the same cells as before.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Without the diodes current should drop to 0. A</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39">
            <a:hlinkClick r:id="" action="ppaction://media"/>
            <a:extLst>
              <a:ext uri="{FF2B5EF4-FFF2-40B4-BE49-F238E27FC236}">
                <a16:creationId xmlns:a16="http://schemas.microsoft.com/office/drawing/2014/main" id="{5DAE404A-4143-A198-65A9-9A78EB89F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314" y="6016486"/>
            <a:ext cx="609600" cy="609600"/>
          </a:xfrm>
          <a:prstGeom prst="rect">
            <a:avLst/>
          </a:prstGeom>
        </p:spPr>
      </p:pic>
    </p:spTree>
    <p:extLst>
      <p:ext uri="{BB962C8B-B14F-4D97-AF65-F5344CB8AC3E}">
        <p14:creationId xmlns:p14="http://schemas.microsoft.com/office/powerpoint/2010/main" val="3527018849"/>
      </p:ext>
    </p:extLst>
  </p:cSld>
  <p:clrMapOvr>
    <a:masterClrMapping/>
  </p:clrMapOvr>
  <mc:AlternateContent xmlns:mc="http://schemas.openxmlformats.org/markup-compatibility/2006" xmlns:p14="http://schemas.microsoft.com/office/powerpoint/2010/main">
    <mc:Choice Requires="p14">
      <p:transition spd="slow" p14:dur="2000" advTm="20457"/>
    </mc:Choice>
    <mc:Fallback xmlns="">
      <p:transition spd="slow" advTm="20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6" y="1104589"/>
            <a:ext cx="3786188" cy="5682539"/>
          </a:xfrm>
        </p:spPr>
        <p:txBody>
          <a:bodyPr/>
          <a:lstStyle/>
          <a:p>
            <a:r>
              <a:rPr lang="en-US" sz="2800" dirty="0">
                <a:latin typeface="Arial" panose="020B0604020202020204" pitchFamily="34" charset="0"/>
                <a:cs typeface="Arial" panose="020B0604020202020204" pitchFamily="34" charset="0"/>
              </a:rPr>
              <a:t>Questions?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735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Voltage was measured across each diode section.</a:t>
            </a:r>
          </a:p>
          <a:p>
            <a:r>
              <a:rPr lang="en-CA" sz="2800" dirty="0">
                <a:latin typeface="Arial" panose="020B0604020202020204" pitchFamily="34" charset="0"/>
                <a:ea typeface="Times New Roman" panose="02020603050405020304" pitchFamily="18" charset="0"/>
                <a:cs typeface="Arial" panose="020B0604020202020204" pitchFamily="34" charset="0"/>
              </a:rPr>
              <a:t>V1 = 11.84</a:t>
            </a:r>
          </a:p>
          <a:p>
            <a:r>
              <a:rPr lang="en-CA" sz="2800" dirty="0">
                <a:latin typeface="Arial" panose="020B0604020202020204" pitchFamily="34" charset="0"/>
                <a:ea typeface="Times New Roman" panose="02020603050405020304" pitchFamily="18" charset="0"/>
                <a:cs typeface="Arial" panose="020B0604020202020204" pitchFamily="34" charset="0"/>
              </a:rPr>
              <a:t>V2 = 11.71</a:t>
            </a:r>
          </a:p>
          <a:p>
            <a:r>
              <a:rPr lang="en-CA" sz="2800" dirty="0">
                <a:latin typeface="Arial" panose="020B0604020202020204" pitchFamily="34" charset="0"/>
                <a:ea typeface="Times New Roman" panose="02020603050405020304" pitchFamily="18" charset="0"/>
                <a:cs typeface="Arial" panose="020B0604020202020204" pitchFamily="34" charset="0"/>
              </a:rPr>
              <a:t>V3 = -23.33</a:t>
            </a:r>
          </a:p>
          <a:p>
            <a:r>
              <a:rPr lang="en-CA" sz="2800" dirty="0">
                <a:latin typeface="Arial" panose="020B0604020202020204" pitchFamily="34" charset="0"/>
                <a:ea typeface="Times New Roman" panose="02020603050405020304" pitchFamily="18" charset="0"/>
                <a:cs typeface="Arial" panose="020B0604020202020204" pitchFamily="34" charset="0"/>
              </a:rPr>
              <a:t>Vt =  0.22V</a:t>
            </a:r>
          </a:p>
          <a:p>
            <a:r>
              <a:rPr lang="en-CA" sz="2800" dirty="0">
                <a:latin typeface="Arial" panose="020B0604020202020204" pitchFamily="34" charset="0"/>
                <a:ea typeface="Times New Roman" panose="02020603050405020304" pitchFamily="18" charset="0"/>
                <a:cs typeface="Arial" panose="020B0604020202020204" pitchFamily="34" charset="0"/>
              </a:rPr>
              <a:t>Measured load current was 0.1 A.</a:t>
            </a:r>
          </a:p>
          <a:p>
            <a:r>
              <a:rPr lang="en-CA" sz="2800" dirty="0">
                <a:latin typeface="Arial" panose="020B0604020202020204" pitchFamily="34" charset="0"/>
                <a:ea typeface="Times New Roman" panose="02020603050405020304" pitchFamily="18" charset="0"/>
                <a:cs typeface="Arial" panose="020B0604020202020204" pitchFamily="34" charset="0"/>
              </a:rPr>
              <a:t>Notice that the voltage reversed on the shaded cells. </a:t>
            </a:r>
          </a:p>
          <a:p>
            <a:r>
              <a:rPr lang="en-CA" sz="2800" dirty="0">
                <a:latin typeface="Arial" panose="020B0604020202020204" pitchFamily="34" charset="0"/>
                <a:ea typeface="Times New Roman" panose="02020603050405020304" pitchFamily="18" charset="0"/>
                <a:cs typeface="Arial" panose="020B0604020202020204" pitchFamily="34" charset="0"/>
              </a:rPr>
              <a:t>The load current was almost 0 A.</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40">
            <a:hlinkClick r:id="" action="ppaction://media"/>
            <a:extLst>
              <a:ext uri="{FF2B5EF4-FFF2-40B4-BE49-F238E27FC236}">
                <a16:creationId xmlns:a16="http://schemas.microsoft.com/office/drawing/2014/main" id="{48A83A0E-8388-7F19-805D-45CB61D891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1841" y="6016486"/>
            <a:ext cx="609600" cy="609600"/>
          </a:xfrm>
          <a:prstGeom prst="rect">
            <a:avLst/>
          </a:prstGeom>
        </p:spPr>
      </p:pic>
    </p:spTree>
    <p:extLst>
      <p:ext uri="{BB962C8B-B14F-4D97-AF65-F5344CB8AC3E}">
        <p14:creationId xmlns:p14="http://schemas.microsoft.com/office/powerpoint/2010/main" val="2085400398"/>
      </p:ext>
    </p:extLst>
  </p:cSld>
  <p:clrMapOvr>
    <a:masterClrMapping/>
  </p:clrMapOvr>
  <mc:AlternateContent xmlns:mc="http://schemas.openxmlformats.org/markup-compatibility/2006" xmlns:p14="http://schemas.microsoft.com/office/powerpoint/2010/main">
    <mc:Choice Requires="p14">
      <p:transition spd="slow" p14:dur="2000" advTm="49307"/>
    </mc:Choice>
    <mc:Fallback xmlns="">
      <p:transition spd="slow" advTm="49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This lab was able to demonstrate how by-pass diodes operate.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next part of this lab is to test if a panel has a failed by-pass diode.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Diodes either fail open or as a short. </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41">
            <a:hlinkClick r:id="" action="ppaction://media"/>
            <a:extLst>
              <a:ext uri="{FF2B5EF4-FFF2-40B4-BE49-F238E27FC236}">
                <a16:creationId xmlns:a16="http://schemas.microsoft.com/office/drawing/2014/main" id="{A212F44F-C413-96CF-BBE5-39A97C719F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589" y="6177528"/>
            <a:ext cx="609600" cy="609600"/>
          </a:xfrm>
          <a:prstGeom prst="rect">
            <a:avLst/>
          </a:prstGeom>
        </p:spPr>
      </p:pic>
    </p:spTree>
    <p:extLst>
      <p:ext uri="{BB962C8B-B14F-4D97-AF65-F5344CB8AC3E}">
        <p14:creationId xmlns:p14="http://schemas.microsoft.com/office/powerpoint/2010/main" val="1005615242"/>
      </p:ext>
    </p:extLst>
  </p:cSld>
  <p:clrMapOvr>
    <a:masterClrMapping/>
  </p:clrMapOvr>
  <mc:AlternateContent xmlns:mc="http://schemas.openxmlformats.org/markup-compatibility/2006" xmlns:p14="http://schemas.microsoft.com/office/powerpoint/2010/main">
    <mc:Choice Requires="p14">
      <p:transition spd="slow" p14:dur="2000" advTm="25529"/>
    </mc:Choice>
    <mc:Fallback xmlns="">
      <p:transition spd="slow" advTm="2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6" y="1104589"/>
            <a:ext cx="3786188" cy="5682539"/>
          </a:xfrm>
        </p:spPr>
        <p:txBody>
          <a:bodyPr/>
          <a:lstStyle/>
          <a:p>
            <a:r>
              <a:rPr lang="en-US" sz="2800" dirty="0">
                <a:latin typeface="Arial" panose="020B0604020202020204" pitchFamily="34" charset="0"/>
                <a:cs typeface="Arial" panose="020B0604020202020204" pitchFamily="34" charset="0"/>
              </a:rPr>
              <a:t>Questions?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261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When a by-pass diode fails as a short.</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It conducts around the group of cells and the Voc and load voltage will be reduced.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Voc will be reduced as a function of how many by-pass diodes are in the panel.</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1 (failed shorted) / total number of by-pass diodes in series.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43">
            <a:hlinkClick r:id="" action="ppaction://media"/>
            <a:extLst>
              <a:ext uri="{FF2B5EF4-FFF2-40B4-BE49-F238E27FC236}">
                <a16:creationId xmlns:a16="http://schemas.microsoft.com/office/drawing/2014/main" id="{3D033564-4350-7D06-C55D-717A15FB8A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314" y="6105938"/>
            <a:ext cx="609600" cy="609600"/>
          </a:xfrm>
          <a:prstGeom prst="rect">
            <a:avLst/>
          </a:prstGeom>
        </p:spPr>
      </p:pic>
    </p:spTree>
    <p:extLst>
      <p:ext uri="{BB962C8B-B14F-4D97-AF65-F5344CB8AC3E}">
        <p14:creationId xmlns:p14="http://schemas.microsoft.com/office/powerpoint/2010/main" val="1649861393"/>
      </p:ext>
    </p:extLst>
  </p:cSld>
  <p:clrMapOvr>
    <a:masterClrMapping/>
  </p:clrMapOvr>
  <mc:AlternateContent xmlns:mc="http://schemas.openxmlformats.org/markup-compatibility/2006" xmlns:p14="http://schemas.microsoft.com/office/powerpoint/2010/main">
    <mc:Choice Requires="p14">
      <p:transition spd="slow" p14:dur="2000" advTm="62566"/>
    </mc:Choice>
    <mc:Fallback xmlns="">
      <p:transition spd="slow" advTm="62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To demonstrate this shorted condition.</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Place a jumper around</a:t>
            </a:r>
          </a:p>
          <a:p>
            <a:pPr marL="0" indent="0">
              <a:buNone/>
            </a:pPr>
            <a:r>
              <a:rPr lang="en-CA" sz="2800" dirty="0">
                <a:latin typeface="Arial" panose="020B0604020202020204" pitchFamily="34" charset="0"/>
                <a:ea typeface="Times New Roman" panose="02020603050405020304" pitchFamily="18" charset="0"/>
                <a:cs typeface="Arial" panose="020B0604020202020204" pitchFamily="34" charset="0"/>
              </a:rPr>
              <a:t>   one by-pass diode.</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descr="A picture containing blue&#10;&#10;Description automatically generated">
            <a:extLst>
              <a:ext uri="{FF2B5EF4-FFF2-40B4-BE49-F238E27FC236}">
                <a16:creationId xmlns:a16="http://schemas.microsoft.com/office/drawing/2014/main" id="{B70D8381-23EF-51D9-A102-ACED650CC358}"/>
              </a:ext>
            </a:extLst>
          </p:cNvPr>
          <p:cNvPicPr>
            <a:picLocks noChangeAspect="1"/>
          </p:cNvPicPr>
          <p:nvPr/>
        </p:nvPicPr>
        <p:blipFill rotWithShape="1">
          <a:blip r:embed="rId4">
            <a:extLst>
              <a:ext uri="{28A0092B-C50C-407E-A947-70E740481C1C}">
                <a14:useLocalDpi xmlns:a14="http://schemas.microsoft.com/office/drawing/2010/main" val="0"/>
              </a:ext>
            </a:extLst>
          </a:blip>
          <a:srcRect l="19633" r="21352" b="11353"/>
          <a:stretch/>
        </p:blipFill>
        <p:spPr>
          <a:xfrm rot="5400000">
            <a:off x="4691973" y="1739557"/>
            <a:ext cx="4047300" cy="4559576"/>
          </a:xfrm>
          <a:prstGeom prst="rect">
            <a:avLst/>
          </a:prstGeom>
        </p:spPr>
      </p:pic>
      <p:sp>
        <p:nvSpPr>
          <p:cNvPr id="6" name="TextBox 5">
            <a:extLst>
              <a:ext uri="{FF2B5EF4-FFF2-40B4-BE49-F238E27FC236}">
                <a16:creationId xmlns:a16="http://schemas.microsoft.com/office/drawing/2014/main" id="{BD22A16A-4889-7FD5-A9FD-6546C12D69B1}"/>
              </a:ext>
            </a:extLst>
          </p:cNvPr>
          <p:cNvSpPr txBox="1"/>
          <p:nvPr/>
        </p:nvSpPr>
        <p:spPr>
          <a:xfrm>
            <a:off x="6374296" y="648866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5" name="44">
            <a:hlinkClick r:id="" action="ppaction://media"/>
            <a:extLst>
              <a:ext uri="{FF2B5EF4-FFF2-40B4-BE49-F238E27FC236}">
                <a16:creationId xmlns:a16="http://schemas.microsoft.com/office/drawing/2014/main" id="{FA760BCD-2E91-489F-6521-1FAEB5062F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8296" y="5879068"/>
            <a:ext cx="609600" cy="609600"/>
          </a:xfrm>
          <a:prstGeom prst="rect">
            <a:avLst/>
          </a:prstGeom>
        </p:spPr>
      </p:pic>
    </p:spTree>
    <p:extLst>
      <p:ext uri="{BB962C8B-B14F-4D97-AF65-F5344CB8AC3E}">
        <p14:creationId xmlns:p14="http://schemas.microsoft.com/office/powerpoint/2010/main" val="3674053536"/>
      </p:ext>
    </p:extLst>
  </p:cSld>
  <p:clrMapOvr>
    <a:masterClrMapping/>
  </p:clrMapOvr>
  <mc:AlternateContent xmlns:mc="http://schemas.openxmlformats.org/markup-compatibility/2006" xmlns:p14="http://schemas.microsoft.com/office/powerpoint/2010/main">
    <mc:Choice Requires="p14">
      <p:transition spd="slow" p14:dur="2000" advTm="19422"/>
    </mc:Choice>
    <mc:Fallback xmlns="">
      <p:transition spd="slow" advTm="1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Measure the Voc before and after the jumper.</a:t>
            </a:r>
          </a:p>
          <a:p>
            <a:pPr marL="0" indent="0">
              <a:buNone/>
            </a:pPr>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No jumper			Jumper installed</a:t>
            </a:r>
          </a:p>
          <a:p>
            <a:r>
              <a:rPr lang="en-CA" sz="2800" dirty="0">
                <a:latin typeface="Arial" panose="020B0604020202020204" pitchFamily="34" charset="0"/>
                <a:ea typeface="Times New Roman" panose="02020603050405020304" pitchFamily="18" charset="0"/>
                <a:cs typeface="Arial" panose="020B0604020202020204" pitchFamily="34" charset="0"/>
              </a:rPr>
              <a:t>V1 = 12.33			V1 = 12.30</a:t>
            </a:r>
          </a:p>
          <a:p>
            <a:r>
              <a:rPr lang="en-CA" sz="2800" dirty="0">
                <a:latin typeface="Arial" panose="020B0604020202020204" pitchFamily="34" charset="0"/>
                <a:ea typeface="Times New Roman" panose="02020603050405020304" pitchFamily="18" charset="0"/>
                <a:cs typeface="Arial" panose="020B0604020202020204" pitchFamily="34" charset="0"/>
              </a:rPr>
              <a:t>V2 = 12.41			V2 = 12.30</a:t>
            </a:r>
          </a:p>
          <a:p>
            <a:r>
              <a:rPr lang="en-CA" sz="2800" dirty="0">
                <a:latin typeface="Arial" panose="020B0604020202020204" pitchFamily="34" charset="0"/>
                <a:ea typeface="Times New Roman" panose="02020603050405020304" pitchFamily="18" charset="0"/>
                <a:cs typeface="Arial" panose="020B0604020202020204" pitchFamily="34" charset="0"/>
              </a:rPr>
              <a:t>V3 =  12.06			V3 = 0.0</a:t>
            </a:r>
          </a:p>
          <a:p>
            <a:r>
              <a:rPr lang="en-CA" sz="2800" dirty="0">
                <a:latin typeface="Arial" panose="020B0604020202020204" pitchFamily="34" charset="0"/>
                <a:ea typeface="Times New Roman" panose="02020603050405020304" pitchFamily="18" charset="0"/>
                <a:cs typeface="Arial" panose="020B0604020202020204" pitchFamily="34" charset="0"/>
              </a:rPr>
              <a:t>Vt =  36.7			Vt = 24.6</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The lower than rated Voc indicates a shorted by-pass diode.</a:t>
            </a:r>
            <a:endParaRPr lang="en-US" sz="2800" dirty="0">
              <a:latin typeface="Arial" panose="020B0604020202020204" pitchFamily="34" charset="0"/>
              <a:cs typeface="Arial" panose="020B0604020202020204" pitchFamily="34" charset="0"/>
            </a:endParaRPr>
          </a:p>
        </p:txBody>
      </p:sp>
      <p:pic>
        <p:nvPicPr>
          <p:cNvPr id="3" name="45">
            <a:hlinkClick r:id="" action="ppaction://media"/>
            <a:extLst>
              <a:ext uri="{FF2B5EF4-FFF2-40B4-BE49-F238E27FC236}">
                <a16:creationId xmlns:a16="http://schemas.microsoft.com/office/drawing/2014/main" id="{DDB5FE88-4ADE-36EA-9AB3-26311A0BCE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4850" y="6177528"/>
            <a:ext cx="609600" cy="609600"/>
          </a:xfrm>
          <a:prstGeom prst="rect">
            <a:avLst/>
          </a:prstGeom>
        </p:spPr>
      </p:pic>
    </p:spTree>
    <p:extLst>
      <p:ext uri="{BB962C8B-B14F-4D97-AF65-F5344CB8AC3E}">
        <p14:creationId xmlns:p14="http://schemas.microsoft.com/office/powerpoint/2010/main" val="1458233990"/>
      </p:ext>
    </p:extLst>
  </p:cSld>
  <p:clrMapOvr>
    <a:masterClrMapping/>
  </p:clrMapOvr>
  <mc:AlternateContent xmlns:mc="http://schemas.openxmlformats.org/markup-compatibility/2006" xmlns:p14="http://schemas.microsoft.com/office/powerpoint/2010/main">
    <mc:Choice Requires="p14">
      <p:transition spd="slow" p14:dur="2000" advTm="33159"/>
    </mc:Choice>
    <mc:Fallback xmlns="">
      <p:transition spd="slow" advTm="33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The shorted diode acted like a short circuit.</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It prevented voltage from the group of cells.</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The Voc dropped from 36.7 to 24.6V</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Because of only having 3 diode sections there was a 33% reduction in Voc.</a:t>
            </a:r>
          </a:p>
          <a:p>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The reduction will be proportional to the number of</a:t>
            </a:r>
          </a:p>
          <a:p>
            <a:r>
              <a:rPr lang="en-CA" sz="2800" dirty="0">
                <a:latin typeface="Arial" panose="020B0604020202020204" pitchFamily="34" charset="0"/>
                <a:cs typeface="Arial" panose="020B0604020202020204" pitchFamily="34" charset="0"/>
              </a:rPr>
              <a:t>By-pass diode sections.</a:t>
            </a:r>
            <a:endParaRPr lang="en-US" sz="2800" dirty="0">
              <a:latin typeface="Arial" panose="020B0604020202020204" pitchFamily="34" charset="0"/>
              <a:cs typeface="Arial" panose="020B0604020202020204" pitchFamily="34" charset="0"/>
            </a:endParaRPr>
          </a:p>
        </p:txBody>
      </p:sp>
      <p:pic>
        <p:nvPicPr>
          <p:cNvPr id="3" name="46">
            <a:hlinkClick r:id="" action="ppaction://media"/>
            <a:extLst>
              <a:ext uri="{FF2B5EF4-FFF2-40B4-BE49-F238E27FC236}">
                <a16:creationId xmlns:a16="http://schemas.microsoft.com/office/drawing/2014/main" id="{3A22FE0D-B810-C8B1-0CB3-3727B0B3BD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599" y="6248400"/>
            <a:ext cx="609600" cy="609600"/>
          </a:xfrm>
          <a:prstGeom prst="rect">
            <a:avLst/>
          </a:prstGeom>
        </p:spPr>
      </p:pic>
    </p:spTree>
    <p:extLst>
      <p:ext uri="{BB962C8B-B14F-4D97-AF65-F5344CB8AC3E}">
        <p14:creationId xmlns:p14="http://schemas.microsoft.com/office/powerpoint/2010/main" val="3954362428"/>
      </p:ext>
    </p:extLst>
  </p:cSld>
  <p:clrMapOvr>
    <a:masterClrMapping/>
  </p:clrMapOvr>
  <mc:AlternateContent xmlns:mc="http://schemas.openxmlformats.org/markup-compatibility/2006" xmlns:p14="http://schemas.microsoft.com/office/powerpoint/2010/main">
    <mc:Choice Requires="p14">
      <p:transition spd="slow" p14:dur="2000" advTm="24205"/>
    </mc:Choice>
    <mc:Fallback xmlns="">
      <p:transition spd="slow" advTm="2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To test a panel to check if a by-pass diode failed open.</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First thing is to short the panel out.</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Place an Ammeter in the circuit.</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47">
            <a:hlinkClick r:id="" action="ppaction://media"/>
            <a:extLst>
              <a:ext uri="{FF2B5EF4-FFF2-40B4-BE49-F238E27FC236}">
                <a16:creationId xmlns:a16="http://schemas.microsoft.com/office/drawing/2014/main" id="{BE981775-4997-B651-64F2-710B82EE35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9843" y="5840896"/>
            <a:ext cx="609600" cy="609600"/>
          </a:xfrm>
          <a:prstGeom prst="rect">
            <a:avLst/>
          </a:prstGeom>
        </p:spPr>
      </p:pic>
    </p:spTree>
    <p:extLst>
      <p:ext uri="{BB962C8B-B14F-4D97-AF65-F5344CB8AC3E}">
        <p14:creationId xmlns:p14="http://schemas.microsoft.com/office/powerpoint/2010/main" val="4240138220"/>
      </p:ext>
    </p:extLst>
  </p:cSld>
  <p:clrMapOvr>
    <a:masterClrMapping/>
  </p:clrMapOvr>
  <mc:AlternateContent xmlns:mc="http://schemas.openxmlformats.org/markup-compatibility/2006" xmlns:p14="http://schemas.microsoft.com/office/powerpoint/2010/main">
    <mc:Choice Requires="p14">
      <p:transition spd="slow" p14:dur="2000" advTm="16427"/>
    </mc:Choice>
    <mc:Fallback xmlns="">
      <p:transition spd="slow" advTm="16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3"/>
            <a:ext cx="8611097" cy="5511663"/>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Put the panel is sunlight.</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Place a shade on sections of the panel.</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If the Isc current drops to zero, then a diode has failed open.</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If there are more than one diode per section a single diode failure cannot be detected by this method.</a:t>
            </a: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3" name="48">
            <a:hlinkClick r:id="" action="ppaction://media"/>
            <a:extLst>
              <a:ext uri="{FF2B5EF4-FFF2-40B4-BE49-F238E27FC236}">
                <a16:creationId xmlns:a16="http://schemas.microsoft.com/office/drawing/2014/main" id="{0E7260AE-95DD-DC1A-CC8F-485203BAC5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314" y="6177528"/>
            <a:ext cx="609600" cy="609600"/>
          </a:xfrm>
          <a:prstGeom prst="rect">
            <a:avLst/>
          </a:prstGeom>
        </p:spPr>
      </p:pic>
    </p:spTree>
    <p:extLst>
      <p:ext uri="{BB962C8B-B14F-4D97-AF65-F5344CB8AC3E}">
        <p14:creationId xmlns:p14="http://schemas.microsoft.com/office/powerpoint/2010/main" val="3621131355"/>
      </p:ext>
    </p:extLst>
  </p:cSld>
  <p:clrMapOvr>
    <a:masterClrMapping/>
  </p:clrMapOvr>
  <mc:AlternateContent xmlns:mc="http://schemas.openxmlformats.org/markup-compatibility/2006" xmlns:p14="http://schemas.microsoft.com/office/powerpoint/2010/main">
    <mc:Choice Requires="p14">
      <p:transition spd="slow" p14:dur="2000" advTm="58944"/>
    </mc:Choice>
    <mc:Fallback xmlns="">
      <p:transition spd="slow" advTm="5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324326" y="1104589"/>
            <a:ext cx="3786188" cy="5682539"/>
          </a:xfrm>
        </p:spPr>
        <p:txBody>
          <a:bodyPr/>
          <a:lstStyle/>
          <a:p>
            <a:r>
              <a:rPr lang="en-US" sz="2800" dirty="0">
                <a:latin typeface="Arial" panose="020B0604020202020204" pitchFamily="34" charset="0"/>
                <a:cs typeface="Arial" panose="020B0604020202020204" pitchFamily="34" charset="0"/>
              </a:rPr>
              <a:t>Questions?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245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4"/>
            <a:ext cx="8611097" cy="4243090"/>
          </a:xfrm>
        </p:spPr>
        <p:txBody>
          <a:bodyPr/>
          <a:lstStyle/>
          <a:p>
            <a:r>
              <a:rPr lang="en-CA" sz="2800" dirty="0">
                <a:effectLst/>
                <a:latin typeface="Arial" panose="020B0604020202020204" pitchFamily="34" charset="0"/>
                <a:ea typeface="Times New Roman" panose="02020603050405020304" pitchFamily="18" charset="0"/>
                <a:cs typeface="Arial" panose="020B0604020202020204" pitchFamily="34" charset="0"/>
              </a:rPr>
              <a:t>In this lab the number of cells and diodes in the panel used must be figured out. </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The panel used to demonstrate this has 60 cells and 3 by-pass diode sections.</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The arrangement of the diodes needs to be figured out as well. </a:t>
            </a:r>
          </a:p>
          <a:p>
            <a:endParaRPr lang="en-US" sz="2800" dirty="0">
              <a:latin typeface="Arial" panose="020B0604020202020204" pitchFamily="34" charset="0"/>
              <a:cs typeface="Arial" panose="020B0604020202020204" pitchFamily="34" charset="0"/>
            </a:endParaRPr>
          </a:p>
        </p:txBody>
      </p:sp>
      <p:pic>
        <p:nvPicPr>
          <p:cNvPr id="3" name="5">
            <a:hlinkClick r:id="" action="ppaction://media"/>
            <a:extLst>
              <a:ext uri="{FF2B5EF4-FFF2-40B4-BE49-F238E27FC236}">
                <a16:creationId xmlns:a16="http://schemas.microsoft.com/office/drawing/2014/main" id="{B2C0DDFC-C1E8-A65A-F0C5-7E95D922C9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0087" y="5766767"/>
            <a:ext cx="609600" cy="609600"/>
          </a:xfrm>
          <a:prstGeom prst="rect">
            <a:avLst/>
          </a:prstGeom>
        </p:spPr>
      </p:pic>
    </p:spTree>
    <p:extLst>
      <p:ext uri="{BB962C8B-B14F-4D97-AF65-F5344CB8AC3E}">
        <p14:creationId xmlns:p14="http://schemas.microsoft.com/office/powerpoint/2010/main" val="3551345064"/>
      </p:ext>
    </p:extLst>
  </p:cSld>
  <p:clrMapOvr>
    <a:masterClrMapping/>
  </p:clrMapOvr>
  <mc:AlternateContent xmlns:mc="http://schemas.openxmlformats.org/markup-compatibility/2006" xmlns:p14="http://schemas.microsoft.com/office/powerpoint/2010/main">
    <mc:Choice Requires="p14">
      <p:transition spd="slow" p14:dur="2000" advTm="24647"/>
    </mc:Choice>
    <mc:Fallback xmlns="">
      <p:transition spd="slow" advTm="2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4"/>
            <a:ext cx="8611097" cy="4243090"/>
          </a:xfrm>
        </p:spPr>
        <p:txBody>
          <a:bodyPr/>
          <a:lstStyle/>
          <a:p>
            <a:r>
              <a:rPr lang="en-CA" sz="2800" dirty="0">
                <a:effectLst/>
                <a:latin typeface="Arial" panose="020B0604020202020204" pitchFamily="34" charset="0"/>
                <a:ea typeface="Times New Roman" panose="02020603050405020304" pitchFamily="18" charset="0"/>
                <a:cs typeface="Arial" panose="020B0604020202020204" pitchFamily="34" charset="0"/>
              </a:rPr>
              <a:t>The junction box at the back of the panel needs to be opened and the diodes exposed. </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This may take time to remove any waterproofing material.</a:t>
            </a:r>
          </a:p>
          <a:p>
            <a:endParaRPr lang="en-US" sz="2800" dirty="0">
              <a:latin typeface="Arial" panose="020B0604020202020204" pitchFamily="34" charset="0"/>
              <a:cs typeface="Arial" panose="020B0604020202020204" pitchFamily="34" charset="0"/>
            </a:endParaRPr>
          </a:p>
        </p:txBody>
      </p:sp>
      <p:pic>
        <p:nvPicPr>
          <p:cNvPr id="4" name="Content Placeholder 6" descr="A picture containing wall, indoor&#10;&#10;Description automatically generated">
            <a:extLst>
              <a:ext uri="{FF2B5EF4-FFF2-40B4-BE49-F238E27FC236}">
                <a16:creationId xmlns:a16="http://schemas.microsoft.com/office/drawing/2014/main" id="{822593EC-1FA8-3EDA-77F9-5919C48C7DF7}"/>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20236" t="16353" r="46660" b="17439"/>
          <a:stretch/>
        </p:blipFill>
        <p:spPr>
          <a:xfrm rot="5400000">
            <a:off x="4754625" y="2679348"/>
            <a:ext cx="2998628" cy="4497932"/>
          </a:xfrm>
        </p:spPr>
      </p:pic>
      <p:cxnSp>
        <p:nvCxnSpPr>
          <p:cNvPr id="5" name="Straight Arrow Connector 4">
            <a:extLst>
              <a:ext uri="{FF2B5EF4-FFF2-40B4-BE49-F238E27FC236}">
                <a16:creationId xmlns:a16="http://schemas.microsoft.com/office/drawing/2014/main" id="{93804EF1-66AA-A5A2-990C-7082E9FB3887}"/>
              </a:ext>
            </a:extLst>
          </p:cNvPr>
          <p:cNvCxnSpPr>
            <a:cxnSpLocks/>
          </p:cNvCxnSpPr>
          <p:nvPr/>
        </p:nvCxnSpPr>
        <p:spPr>
          <a:xfrm>
            <a:off x="2067339" y="3429000"/>
            <a:ext cx="3790122" cy="150080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27ABB7B-05D9-ED8C-062B-4F8233EC8469}"/>
              </a:ext>
            </a:extLst>
          </p:cNvPr>
          <p:cNvSpPr txBox="1"/>
          <p:nvPr/>
        </p:nvSpPr>
        <p:spPr>
          <a:xfrm>
            <a:off x="4724400" y="6362017"/>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7" name="6">
            <a:hlinkClick r:id="" action="ppaction://media"/>
            <a:extLst>
              <a:ext uri="{FF2B5EF4-FFF2-40B4-BE49-F238E27FC236}">
                <a16:creationId xmlns:a16="http://schemas.microsoft.com/office/drawing/2014/main" id="{66F97D7F-B3CC-E3EC-67A3-CCDAF1D61B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841" y="6057217"/>
            <a:ext cx="609600" cy="609600"/>
          </a:xfrm>
          <a:prstGeom prst="rect">
            <a:avLst/>
          </a:prstGeom>
        </p:spPr>
      </p:pic>
    </p:spTree>
    <p:extLst>
      <p:ext uri="{BB962C8B-B14F-4D97-AF65-F5344CB8AC3E}">
        <p14:creationId xmlns:p14="http://schemas.microsoft.com/office/powerpoint/2010/main" val="2470444367"/>
      </p:ext>
    </p:extLst>
  </p:cSld>
  <p:clrMapOvr>
    <a:masterClrMapping/>
  </p:clrMapOvr>
  <mc:AlternateContent xmlns:mc="http://schemas.openxmlformats.org/markup-compatibility/2006" xmlns:p14="http://schemas.microsoft.com/office/powerpoint/2010/main">
    <mc:Choice Requires="p14">
      <p:transition spd="slow" p14:dur="2000" advTm="18715"/>
    </mc:Choice>
    <mc:Fallback xmlns="">
      <p:transition spd="slow" advTm="18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90" y="1114424"/>
            <a:ext cx="8571340" cy="4243090"/>
          </a:xfrm>
        </p:spPr>
        <p:txBody>
          <a:bodyPr/>
          <a:lstStyle/>
          <a:p>
            <a:r>
              <a:rPr lang="en-US" sz="2800" dirty="0">
                <a:latin typeface="Arial" panose="020B0604020202020204" pitchFamily="34" charset="0"/>
                <a:cs typeface="Arial" panose="020B0604020202020204" pitchFamily="34" charset="0"/>
              </a:rPr>
              <a:t>The by-pass diodes on this panel uses 2 for each</a:t>
            </a:r>
          </a:p>
          <a:p>
            <a:pPr marL="0" indent="0">
              <a:buNone/>
            </a:pPr>
            <a:r>
              <a:rPr lang="en-US" sz="2800" dirty="0">
                <a:latin typeface="Arial" panose="020B0604020202020204" pitchFamily="34" charset="0"/>
                <a:cs typeface="Arial" panose="020B0604020202020204" pitchFamily="34" charset="0"/>
              </a:rPr>
              <a:t>    section.</a:t>
            </a:r>
          </a:p>
          <a:p>
            <a:r>
              <a:rPr lang="en-US" sz="2800" dirty="0">
                <a:latin typeface="Arial" panose="020B0604020202020204" pitchFamily="34" charset="0"/>
                <a:cs typeface="Arial" panose="020B0604020202020204" pitchFamily="34" charset="0"/>
              </a:rPr>
              <a:t>There are 3 sections but 6 by-pass diodes.</a:t>
            </a:r>
          </a:p>
          <a:p>
            <a:r>
              <a:rPr lang="en-US" sz="2800" dirty="0">
                <a:latin typeface="Arial" panose="020B0604020202020204" pitchFamily="34" charset="0"/>
                <a:cs typeface="Arial" panose="020B0604020202020204" pitchFamily="34" charset="0"/>
              </a:rPr>
              <a:t>2 in parallel for each section.</a:t>
            </a:r>
          </a:p>
          <a:p>
            <a:pPr marL="0" indent="0">
              <a:buNone/>
            </a:pPr>
            <a:endParaRPr lang="en-US"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0FBDFF-ABA9-4C4A-B284-6FB4FF4DBA48}"/>
              </a:ext>
            </a:extLst>
          </p:cNvPr>
          <p:cNvSpPr txBox="1"/>
          <p:nvPr/>
        </p:nvSpPr>
        <p:spPr>
          <a:xfrm>
            <a:off x="4724400" y="6362017"/>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10" name="Picture 9" descr="A picture containing wall, indoor, open, opened&#10;&#10;Description automatically generated">
            <a:extLst>
              <a:ext uri="{FF2B5EF4-FFF2-40B4-BE49-F238E27FC236}">
                <a16:creationId xmlns:a16="http://schemas.microsoft.com/office/drawing/2014/main" id="{3580D32F-61D9-131E-FE7C-E266170B0D5E}"/>
              </a:ext>
            </a:extLst>
          </p:cNvPr>
          <p:cNvPicPr>
            <a:picLocks noChangeAspect="1"/>
          </p:cNvPicPr>
          <p:nvPr/>
        </p:nvPicPr>
        <p:blipFill rotWithShape="1">
          <a:blip r:embed="rId4">
            <a:extLst>
              <a:ext uri="{28A0092B-C50C-407E-A947-70E740481C1C}">
                <a14:useLocalDpi xmlns:a14="http://schemas.microsoft.com/office/drawing/2010/main" val="0"/>
              </a:ext>
            </a:extLst>
          </a:blip>
          <a:srcRect l="15943" r="33665"/>
          <a:stretch/>
        </p:blipFill>
        <p:spPr>
          <a:xfrm rot="5400000">
            <a:off x="5264608" y="2503798"/>
            <a:ext cx="2998630" cy="4462973"/>
          </a:xfrm>
          <a:prstGeom prst="rect">
            <a:avLst/>
          </a:prstGeom>
        </p:spPr>
      </p:pic>
      <p:cxnSp>
        <p:nvCxnSpPr>
          <p:cNvPr id="8" name="Straight Arrow Connector 7">
            <a:extLst>
              <a:ext uri="{FF2B5EF4-FFF2-40B4-BE49-F238E27FC236}">
                <a16:creationId xmlns:a16="http://schemas.microsoft.com/office/drawing/2014/main" id="{A817CCA0-C52E-DE49-4D76-5B6F32B3F453}"/>
              </a:ext>
            </a:extLst>
          </p:cNvPr>
          <p:cNvCxnSpPr>
            <a:cxnSpLocks/>
          </p:cNvCxnSpPr>
          <p:nvPr/>
        </p:nvCxnSpPr>
        <p:spPr>
          <a:xfrm>
            <a:off x="1240486" y="3751357"/>
            <a:ext cx="5279584" cy="851405"/>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D08214-CD55-4018-19DC-A23E31CCEC70}"/>
              </a:ext>
            </a:extLst>
          </p:cNvPr>
          <p:cNvCxnSpPr>
            <a:cxnSpLocks/>
          </p:cNvCxnSpPr>
          <p:nvPr/>
        </p:nvCxnSpPr>
        <p:spPr>
          <a:xfrm>
            <a:off x="1240486" y="3751357"/>
            <a:ext cx="5279584" cy="1219753"/>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7">
            <a:hlinkClick r:id="" action="ppaction://media"/>
            <a:extLst>
              <a:ext uri="{FF2B5EF4-FFF2-40B4-BE49-F238E27FC236}">
                <a16:creationId xmlns:a16="http://schemas.microsoft.com/office/drawing/2014/main" id="{A6F0F073-F564-DCCF-AE29-13619E924F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77528"/>
            <a:ext cx="609600" cy="609600"/>
          </a:xfrm>
          <a:prstGeom prst="rect">
            <a:avLst/>
          </a:prstGeom>
        </p:spPr>
      </p:pic>
    </p:spTree>
    <p:extLst>
      <p:ext uri="{BB962C8B-B14F-4D97-AF65-F5344CB8AC3E}">
        <p14:creationId xmlns:p14="http://schemas.microsoft.com/office/powerpoint/2010/main" val="2879790237"/>
      </p:ext>
    </p:extLst>
  </p:cSld>
  <p:clrMapOvr>
    <a:masterClrMapping/>
  </p:clrMapOvr>
  <mc:AlternateContent xmlns:mc="http://schemas.openxmlformats.org/markup-compatibility/2006" xmlns:p14="http://schemas.microsoft.com/office/powerpoint/2010/main">
    <mc:Choice Requires="p14">
      <p:transition spd="slow" p14:dur="2000" advTm="38058"/>
    </mc:Choice>
    <mc:Fallback xmlns="">
      <p:transition spd="slow" advTm="3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5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4"/>
            <a:ext cx="8611097" cy="4243090"/>
          </a:xfrm>
        </p:spPr>
        <p:txBody>
          <a:bodyPr/>
          <a:lstStyle/>
          <a:p>
            <a:r>
              <a:rPr lang="en-CA" sz="2800" dirty="0">
                <a:effectLst/>
                <a:latin typeface="Arial" panose="020B0604020202020204" pitchFamily="34" charset="0"/>
                <a:ea typeface="Times New Roman" panose="02020603050405020304" pitchFamily="18" charset="0"/>
                <a:cs typeface="Arial" panose="020B0604020202020204" pitchFamily="34" charset="0"/>
              </a:rPr>
              <a:t>With the demonstration panel having 60 cells and 3 sections with diodes.</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r>
              <a:rPr lang="en-CA" sz="2800" dirty="0">
                <a:latin typeface="Arial" panose="020B0604020202020204" pitchFamily="34" charset="0"/>
                <a:ea typeface="Times New Roman" panose="02020603050405020304" pitchFamily="18" charset="0"/>
                <a:cs typeface="Arial" panose="020B0604020202020204" pitchFamily="34" charset="0"/>
              </a:rPr>
              <a:t>E</a:t>
            </a:r>
            <a:r>
              <a:rPr lang="en-CA" sz="2800" dirty="0">
                <a:effectLst/>
                <a:latin typeface="Arial" panose="020B0604020202020204" pitchFamily="34" charset="0"/>
                <a:ea typeface="Times New Roman" panose="02020603050405020304" pitchFamily="18" charset="0"/>
                <a:cs typeface="Arial" panose="020B0604020202020204" pitchFamily="34" charset="0"/>
              </a:rPr>
              <a:t>ach diode section protects 20 cells that are connected in series. </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The panel has 6 rows of 10 cells running vertically.</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At the top and bottom of each row is a soldered jumper connecting cell rows together or diodes.</a:t>
            </a:r>
          </a:p>
          <a:p>
            <a:endParaRPr lang="en-US" sz="2800" dirty="0">
              <a:latin typeface="Arial" panose="020B0604020202020204" pitchFamily="34" charset="0"/>
              <a:cs typeface="Arial" panose="020B0604020202020204" pitchFamily="34" charset="0"/>
            </a:endParaRPr>
          </a:p>
        </p:txBody>
      </p:sp>
      <p:pic>
        <p:nvPicPr>
          <p:cNvPr id="3" name="8">
            <a:hlinkClick r:id="" action="ppaction://media"/>
            <a:extLst>
              <a:ext uri="{FF2B5EF4-FFF2-40B4-BE49-F238E27FC236}">
                <a16:creationId xmlns:a16="http://schemas.microsoft.com/office/drawing/2014/main" id="{70B9A1B0-6283-6313-B93E-673EEA02DB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6177528"/>
            <a:ext cx="609600" cy="609600"/>
          </a:xfrm>
          <a:prstGeom prst="rect">
            <a:avLst/>
          </a:prstGeom>
        </p:spPr>
      </p:pic>
    </p:spTree>
    <p:extLst>
      <p:ext uri="{BB962C8B-B14F-4D97-AF65-F5344CB8AC3E}">
        <p14:creationId xmlns:p14="http://schemas.microsoft.com/office/powerpoint/2010/main" val="1268411029"/>
      </p:ext>
    </p:extLst>
  </p:cSld>
  <p:clrMapOvr>
    <a:masterClrMapping/>
  </p:clrMapOvr>
  <mc:AlternateContent xmlns:mc="http://schemas.openxmlformats.org/markup-compatibility/2006" xmlns:p14="http://schemas.microsoft.com/office/powerpoint/2010/main">
    <mc:Choice Requires="p14">
      <p:transition spd="slow" p14:dur="2000" advTm="33693"/>
    </mc:Choice>
    <mc:Fallback xmlns="">
      <p:transition spd="slow" advTm="3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971C-23D5-4C5C-B036-2861C56CAC46}"/>
              </a:ext>
            </a:extLst>
          </p:cNvPr>
          <p:cNvSpPr>
            <a:spLocks noGrp="1"/>
          </p:cNvSpPr>
          <p:nvPr>
            <p:ph type="title"/>
          </p:nvPr>
        </p:nvSpPr>
        <p:spPr>
          <a:xfrm>
            <a:off x="148590" y="70872"/>
            <a:ext cx="4137660" cy="675204"/>
          </a:xfrm>
        </p:spPr>
        <p:txBody>
          <a:bodyPr wrap="square" anchor="ctr">
            <a:normAutofit/>
          </a:bodyPr>
          <a:lstStyle/>
          <a:p>
            <a:r>
              <a:rPr lang="en-CA" sz="3200" dirty="0">
                <a:latin typeface="Arial" panose="020B0604020202020204" pitchFamily="34" charset="0"/>
                <a:cs typeface="Arial" panose="020B0604020202020204" pitchFamily="34" charset="0"/>
              </a:rPr>
              <a:t>Lab 6 Shading</a:t>
            </a:r>
          </a:p>
        </p:txBody>
      </p:sp>
      <p:sp>
        <p:nvSpPr>
          <p:cNvPr id="9" name="Content Placeholder 3">
            <a:extLst>
              <a:ext uri="{FF2B5EF4-FFF2-40B4-BE49-F238E27FC236}">
                <a16:creationId xmlns:a16="http://schemas.microsoft.com/office/drawing/2014/main" id="{75A35D95-4DD6-4893-9A55-C994D357EA26}"/>
              </a:ext>
            </a:extLst>
          </p:cNvPr>
          <p:cNvSpPr>
            <a:spLocks noGrp="1"/>
          </p:cNvSpPr>
          <p:nvPr>
            <p:ph sz="half" idx="2"/>
          </p:nvPr>
        </p:nvSpPr>
        <p:spPr>
          <a:xfrm>
            <a:off x="148589" y="1114424"/>
            <a:ext cx="8611097" cy="4243090"/>
          </a:xfrm>
        </p:spPr>
        <p:txBody>
          <a:bodyPr/>
          <a:lstStyle/>
          <a:p>
            <a:r>
              <a:rPr lang="en-CA" sz="2800" dirty="0">
                <a:latin typeface="Arial" panose="020B0604020202020204" pitchFamily="34" charset="0"/>
                <a:ea typeface="Times New Roman" panose="02020603050405020304" pitchFamily="18" charset="0"/>
                <a:cs typeface="Arial" panose="020B0604020202020204" pitchFamily="34" charset="0"/>
              </a:rPr>
              <a:t>6 rows</a:t>
            </a:r>
          </a:p>
          <a:p>
            <a:endParaRPr lang="en-CA" sz="2800" dirty="0">
              <a:effectLst/>
              <a:latin typeface="Arial" panose="020B0604020202020204" pitchFamily="34" charset="0"/>
              <a:ea typeface="Times New Roman" panose="02020603050405020304" pitchFamily="18" charset="0"/>
              <a:cs typeface="Arial" panose="020B0604020202020204" pitchFamily="34" charset="0"/>
            </a:endParaRPr>
          </a:p>
          <a:p>
            <a:endParaRPr lang="en-CA" sz="2800" dirty="0">
              <a:latin typeface="Arial" panose="020B0604020202020204" pitchFamily="34" charset="0"/>
              <a:ea typeface="Times New Roman" panose="02020603050405020304" pitchFamily="18" charset="0"/>
              <a:cs typeface="Arial" panose="020B0604020202020204" pitchFamily="34" charset="0"/>
            </a:endParaRPr>
          </a:p>
          <a:p>
            <a:r>
              <a:rPr lang="en-CA" sz="2800" dirty="0">
                <a:effectLst/>
                <a:latin typeface="Arial" panose="020B0604020202020204" pitchFamily="34" charset="0"/>
                <a:ea typeface="Times New Roman" panose="02020603050405020304" pitchFamily="18" charset="0"/>
                <a:cs typeface="Arial" panose="020B0604020202020204" pitchFamily="34" charset="0"/>
              </a:rPr>
              <a:t>10 cells</a:t>
            </a:r>
          </a:p>
          <a:p>
            <a:endParaRPr lang="en-US" sz="2800" dirty="0">
              <a:latin typeface="Arial" panose="020B0604020202020204" pitchFamily="34" charset="0"/>
              <a:cs typeface="Arial" panose="020B0604020202020204" pitchFamily="34" charset="0"/>
            </a:endParaRPr>
          </a:p>
        </p:txBody>
      </p:sp>
      <p:pic>
        <p:nvPicPr>
          <p:cNvPr id="4" name="Picture 3" descr="A picture containing text, outdoor object, tiled, tile&#10;&#10;Description automatically generated">
            <a:extLst>
              <a:ext uri="{FF2B5EF4-FFF2-40B4-BE49-F238E27FC236}">
                <a16:creationId xmlns:a16="http://schemas.microsoft.com/office/drawing/2014/main" id="{BDAB6C0A-78C3-3686-C799-9E84D635CFAC}"/>
              </a:ext>
            </a:extLst>
          </p:cNvPr>
          <p:cNvPicPr>
            <a:picLocks noChangeAspect="1"/>
          </p:cNvPicPr>
          <p:nvPr/>
        </p:nvPicPr>
        <p:blipFill rotWithShape="1">
          <a:blip r:embed="rId4">
            <a:extLst>
              <a:ext uri="{28A0092B-C50C-407E-A947-70E740481C1C}">
                <a14:useLocalDpi xmlns:a14="http://schemas.microsoft.com/office/drawing/2010/main" val="0"/>
              </a:ext>
            </a:extLst>
          </a:blip>
          <a:srcRect l="4445" t="5169" r="8406" b="9807"/>
          <a:stretch/>
        </p:blipFill>
        <p:spPr>
          <a:xfrm rot="5400000">
            <a:off x="3820437" y="1547833"/>
            <a:ext cx="5976730" cy="4373217"/>
          </a:xfrm>
          <a:prstGeom prst="rect">
            <a:avLst/>
          </a:prstGeom>
        </p:spPr>
      </p:pic>
      <p:cxnSp>
        <p:nvCxnSpPr>
          <p:cNvPr id="6" name="Straight Arrow Connector 5">
            <a:extLst>
              <a:ext uri="{FF2B5EF4-FFF2-40B4-BE49-F238E27FC236}">
                <a16:creationId xmlns:a16="http://schemas.microsoft.com/office/drawing/2014/main" id="{385CDFF1-7F46-A140-A754-02526562E6F6}"/>
              </a:ext>
            </a:extLst>
          </p:cNvPr>
          <p:cNvCxnSpPr>
            <a:cxnSpLocks/>
          </p:cNvCxnSpPr>
          <p:nvPr/>
        </p:nvCxnSpPr>
        <p:spPr>
          <a:xfrm>
            <a:off x="1928191" y="1088057"/>
            <a:ext cx="3094383" cy="7815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AF66960-D9E1-500E-7AC0-955608F5A73F}"/>
              </a:ext>
            </a:extLst>
          </p:cNvPr>
          <p:cNvCxnSpPr>
            <a:cxnSpLocks/>
          </p:cNvCxnSpPr>
          <p:nvPr/>
        </p:nvCxnSpPr>
        <p:spPr>
          <a:xfrm flipV="1">
            <a:off x="1928191" y="1221528"/>
            <a:ext cx="3856383" cy="10438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EEAE561-77B3-C649-A4E8-FD013525A77D}"/>
              </a:ext>
            </a:extLst>
          </p:cNvPr>
          <p:cNvCxnSpPr>
            <a:cxnSpLocks/>
          </p:cNvCxnSpPr>
          <p:nvPr/>
        </p:nvCxnSpPr>
        <p:spPr>
          <a:xfrm flipV="1">
            <a:off x="1928191" y="1325917"/>
            <a:ext cx="4446105" cy="253263"/>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3F14028-EECF-2A31-4756-73E869004E42}"/>
              </a:ext>
            </a:extLst>
          </p:cNvPr>
          <p:cNvCxnSpPr>
            <a:cxnSpLocks/>
          </p:cNvCxnSpPr>
          <p:nvPr/>
        </p:nvCxnSpPr>
        <p:spPr>
          <a:xfrm flipV="1">
            <a:off x="1928191" y="1360131"/>
            <a:ext cx="5173566" cy="44965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6FD24E-666D-C6F0-EB74-7CFE24673747}"/>
              </a:ext>
            </a:extLst>
          </p:cNvPr>
          <p:cNvCxnSpPr>
            <a:cxnSpLocks/>
          </p:cNvCxnSpPr>
          <p:nvPr/>
        </p:nvCxnSpPr>
        <p:spPr>
          <a:xfrm flipV="1">
            <a:off x="1997266" y="1452548"/>
            <a:ext cx="5702247" cy="58828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BEB88D-28A2-37BD-B478-D47F045A2CF6}"/>
              </a:ext>
            </a:extLst>
          </p:cNvPr>
          <p:cNvCxnSpPr>
            <a:cxnSpLocks/>
          </p:cNvCxnSpPr>
          <p:nvPr/>
        </p:nvCxnSpPr>
        <p:spPr>
          <a:xfrm flipV="1">
            <a:off x="2120348" y="1430306"/>
            <a:ext cx="6387548" cy="77532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B832A9-78BF-2B9A-FBFA-266810460771}"/>
              </a:ext>
            </a:extLst>
          </p:cNvPr>
          <p:cNvCxnSpPr>
            <a:cxnSpLocks/>
          </p:cNvCxnSpPr>
          <p:nvPr/>
        </p:nvCxnSpPr>
        <p:spPr>
          <a:xfrm flipV="1">
            <a:off x="1997266" y="1466541"/>
            <a:ext cx="3025308" cy="1531517"/>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76192D0-6846-6606-5F04-594598A82F71}"/>
              </a:ext>
            </a:extLst>
          </p:cNvPr>
          <p:cNvCxnSpPr>
            <a:cxnSpLocks/>
          </p:cNvCxnSpPr>
          <p:nvPr/>
        </p:nvCxnSpPr>
        <p:spPr>
          <a:xfrm flipV="1">
            <a:off x="2149666" y="2063077"/>
            <a:ext cx="2995990" cy="1087381"/>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4C634B1-5ADF-027B-CFE0-D878EFA7B48B}"/>
              </a:ext>
            </a:extLst>
          </p:cNvPr>
          <p:cNvCxnSpPr>
            <a:cxnSpLocks/>
          </p:cNvCxnSpPr>
          <p:nvPr/>
        </p:nvCxnSpPr>
        <p:spPr>
          <a:xfrm flipV="1">
            <a:off x="2302066" y="2756394"/>
            <a:ext cx="2941983" cy="546464"/>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2D81ABA-10FE-F761-F57A-9B9027B46518}"/>
              </a:ext>
            </a:extLst>
          </p:cNvPr>
          <p:cNvCxnSpPr>
            <a:cxnSpLocks/>
          </p:cNvCxnSpPr>
          <p:nvPr/>
        </p:nvCxnSpPr>
        <p:spPr>
          <a:xfrm flipV="1">
            <a:off x="2302066" y="3363265"/>
            <a:ext cx="2912665" cy="161066"/>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F78512-64B2-7018-13BD-17412C44F8A6}"/>
              </a:ext>
            </a:extLst>
          </p:cNvPr>
          <p:cNvCxnSpPr>
            <a:cxnSpLocks/>
          </p:cNvCxnSpPr>
          <p:nvPr/>
        </p:nvCxnSpPr>
        <p:spPr>
          <a:xfrm>
            <a:off x="2302066" y="3746994"/>
            <a:ext cx="3056451" cy="162140"/>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99D0A26-1B6C-58E5-C3D6-9BF1BA0408C7}"/>
              </a:ext>
            </a:extLst>
          </p:cNvPr>
          <p:cNvCxnSpPr>
            <a:cxnSpLocks/>
          </p:cNvCxnSpPr>
          <p:nvPr/>
        </p:nvCxnSpPr>
        <p:spPr>
          <a:xfrm>
            <a:off x="2302066" y="4025957"/>
            <a:ext cx="3012056" cy="370417"/>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97F8BB6-D4BB-6113-1BDE-5E5F6D11EB01}"/>
              </a:ext>
            </a:extLst>
          </p:cNvPr>
          <p:cNvCxnSpPr>
            <a:cxnSpLocks/>
          </p:cNvCxnSpPr>
          <p:nvPr/>
        </p:nvCxnSpPr>
        <p:spPr>
          <a:xfrm>
            <a:off x="2254276" y="4292863"/>
            <a:ext cx="3150705" cy="660728"/>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E1AFAB0-26F8-E2F5-699C-735280E0B33F}"/>
              </a:ext>
            </a:extLst>
          </p:cNvPr>
          <p:cNvCxnSpPr>
            <a:cxnSpLocks/>
          </p:cNvCxnSpPr>
          <p:nvPr/>
        </p:nvCxnSpPr>
        <p:spPr>
          <a:xfrm>
            <a:off x="2254276" y="4445263"/>
            <a:ext cx="3150705" cy="982426"/>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031C8EB-59BC-092A-9EF5-F41DF88FEBBC}"/>
              </a:ext>
            </a:extLst>
          </p:cNvPr>
          <p:cNvCxnSpPr>
            <a:cxnSpLocks/>
          </p:cNvCxnSpPr>
          <p:nvPr/>
        </p:nvCxnSpPr>
        <p:spPr>
          <a:xfrm>
            <a:off x="2157199" y="4610727"/>
            <a:ext cx="3247782" cy="1263545"/>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AB65E75-BD4E-FDE2-1112-7504E44CE3B5}"/>
              </a:ext>
            </a:extLst>
          </p:cNvPr>
          <p:cNvCxnSpPr>
            <a:cxnSpLocks/>
          </p:cNvCxnSpPr>
          <p:nvPr/>
        </p:nvCxnSpPr>
        <p:spPr>
          <a:xfrm>
            <a:off x="2178076" y="4902463"/>
            <a:ext cx="3301698" cy="1507938"/>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7FCD309-B295-D292-3962-BC98C98E2261}"/>
              </a:ext>
            </a:extLst>
          </p:cNvPr>
          <p:cNvSpPr txBox="1"/>
          <p:nvPr/>
        </p:nvSpPr>
        <p:spPr>
          <a:xfrm>
            <a:off x="6374296" y="306569"/>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53" name="9">
            <a:hlinkClick r:id="" action="ppaction://media"/>
            <a:extLst>
              <a:ext uri="{FF2B5EF4-FFF2-40B4-BE49-F238E27FC236}">
                <a16:creationId xmlns:a16="http://schemas.microsoft.com/office/drawing/2014/main" id="{2FE97E94-BC79-1C93-911B-DDAF18225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1475" y="6177528"/>
            <a:ext cx="609600" cy="609600"/>
          </a:xfrm>
          <a:prstGeom prst="rect">
            <a:avLst/>
          </a:prstGeom>
        </p:spPr>
      </p:pic>
    </p:spTree>
    <p:extLst>
      <p:ext uri="{BB962C8B-B14F-4D97-AF65-F5344CB8AC3E}">
        <p14:creationId xmlns:p14="http://schemas.microsoft.com/office/powerpoint/2010/main" val="3363776244"/>
      </p:ext>
    </p:extLst>
  </p:cSld>
  <p:clrMapOvr>
    <a:masterClrMapping/>
  </p:clrMapOvr>
  <mc:AlternateContent xmlns:mc="http://schemas.openxmlformats.org/markup-compatibility/2006" xmlns:p14="http://schemas.microsoft.com/office/powerpoint/2010/main">
    <mc:Choice Requires="p14">
      <p:transition spd="slow" p14:dur="2000" advTm="9659"/>
    </mc:Choice>
    <mc:Fallback xmlns="">
      <p:transition spd="slow" advTm="9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59"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3"/>
                </p:tgtEl>
              </p:cMediaNode>
            </p:audio>
          </p:childTnLst>
        </p:cTn>
      </p:par>
    </p:tnLst>
  </p:timing>
</p:sld>
</file>

<file path=ppt/theme/theme1.xml><?xml version="1.0" encoding="utf-8"?>
<a:theme xmlns:a="http://schemas.openxmlformats.org/drawingml/2006/main" name="IDB Belize Minimal Presentation - Design_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y template" id="{5B5A9EEE-5E55-4EF9-89C9-65D33258FE22}" vid="{7483052C-6CA1-48FA-975E-243096064F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B9AD875E6FA84899A62228A33F89F1" ma:contentTypeVersion="7" ma:contentTypeDescription="Create a new document." ma:contentTypeScope="" ma:versionID="bc6e68485cccbbe04a21a5996d7c1120">
  <xsd:schema xmlns:xsd="http://www.w3.org/2001/XMLSchema" xmlns:xs="http://www.w3.org/2001/XMLSchema" xmlns:p="http://schemas.microsoft.com/office/2006/metadata/properties" xmlns:ns2="ed7db459-c967-41b6-b7e8-c3b138df5ced" targetNamespace="http://schemas.microsoft.com/office/2006/metadata/properties" ma:root="true" ma:fieldsID="13b1a080164a547f1b1f727b32997931" ns2:_="">
    <xsd:import namespace="ed7db459-c967-41b6-b7e8-c3b138df5ce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db459-c967-41b6-b7e8-c3b138df5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BC66F0-DF44-454B-B81B-8198C7A1C2D3}"/>
</file>

<file path=customXml/itemProps2.xml><?xml version="1.0" encoding="utf-8"?>
<ds:datastoreItem xmlns:ds="http://schemas.openxmlformats.org/officeDocument/2006/customXml" ds:itemID="{8A25D305-1DBB-42A0-B696-F13D10E06463}"/>
</file>

<file path=docProps/app.xml><?xml version="1.0" encoding="utf-8"?>
<Properties xmlns="http://schemas.openxmlformats.org/officeDocument/2006/extended-properties" xmlns:vt="http://schemas.openxmlformats.org/officeDocument/2006/docPropsVTypes">
  <Template>Beliz Background template</Template>
  <TotalTime>7154</TotalTime>
  <Words>1890</Words>
  <Application>Microsoft Office PowerPoint</Application>
  <PresentationFormat>On-screen Show (4:3)</PresentationFormat>
  <Paragraphs>515</Paragraphs>
  <Slides>49</Slides>
  <Notes>0</Notes>
  <HiddenSlides>0</HiddenSlides>
  <MMClips>40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Franklin Gothic Book</vt:lpstr>
      <vt:lpstr>Franklin Gothic Medium</vt:lpstr>
      <vt:lpstr>IDB Belize Minimal Presentation - Design_ TEMPLATE</vt:lpstr>
      <vt:lpstr>PowerPoint Presentation</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lpstr>Lab 6 Shading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Wilkie,Gordon</dc:creator>
  <cp:lastModifiedBy>Gordon</cp:lastModifiedBy>
  <cp:revision>160</cp:revision>
  <dcterms:created xsi:type="dcterms:W3CDTF">2022-03-03T12:11:22Z</dcterms:created>
  <dcterms:modified xsi:type="dcterms:W3CDTF">2022-10-13T13:27:34Z</dcterms:modified>
</cp:coreProperties>
</file>