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sldIdLst>
    <p:sldId id="546" r:id="rId2"/>
    <p:sldId id="257" r:id="rId3"/>
    <p:sldId id="259" r:id="rId4"/>
    <p:sldId id="260" r:id="rId5"/>
    <p:sldId id="305" r:id="rId6"/>
    <p:sldId id="261" r:id="rId7"/>
    <p:sldId id="306" r:id="rId8"/>
    <p:sldId id="262" r:id="rId9"/>
    <p:sldId id="27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7" r:id="rId22"/>
    <p:sldId id="275" r:id="rId23"/>
    <p:sldId id="279" r:id="rId24"/>
    <p:sldId id="281" r:id="rId25"/>
    <p:sldId id="334" r:id="rId26"/>
    <p:sldId id="337" r:id="rId27"/>
    <p:sldId id="336" r:id="rId28"/>
    <p:sldId id="335" r:id="rId29"/>
    <p:sldId id="284" r:id="rId30"/>
    <p:sldId id="278" r:id="rId31"/>
    <p:sldId id="280" r:id="rId32"/>
    <p:sldId id="285" r:id="rId33"/>
    <p:sldId id="286" r:id="rId34"/>
    <p:sldId id="287" r:id="rId35"/>
    <p:sldId id="298" r:id="rId36"/>
    <p:sldId id="299" r:id="rId37"/>
    <p:sldId id="289" r:id="rId38"/>
    <p:sldId id="288" r:id="rId39"/>
    <p:sldId id="293" r:id="rId40"/>
    <p:sldId id="294" r:id="rId41"/>
    <p:sldId id="290" r:id="rId42"/>
    <p:sldId id="295" r:id="rId43"/>
    <p:sldId id="307" r:id="rId44"/>
    <p:sldId id="291" r:id="rId45"/>
    <p:sldId id="296" r:id="rId46"/>
    <p:sldId id="309" r:id="rId47"/>
    <p:sldId id="292" r:id="rId48"/>
    <p:sldId id="300" r:id="rId49"/>
    <p:sldId id="301" r:id="rId50"/>
    <p:sldId id="302" r:id="rId51"/>
    <p:sldId id="304" r:id="rId52"/>
    <p:sldId id="303" r:id="rId53"/>
    <p:sldId id="308" r:id="rId54"/>
    <p:sldId id="310" r:id="rId55"/>
    <p:sldId id="311" r:id="rId56"/>
    <p:sldId id="312" r:id="rId57"/>
    <p:sldId id="313" r:id="rId58"/>
    <p:sldId id="314" r:id="rId59"/>
    <p:sldId id="320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  <p:sldId id="328" r:id="rId69"/>
    <p:sldId id="324" r:id="rId70"/>
    <p:sldId id="326" r:id="rId71"/>
    <p:sldId id="329" r:id="rId72"/>
    <p:sldId id="331" r:id="rId73"/>
    <p:sldId id="343" r:id="rId74"/>
    <p:sldId id="338" r:id="rId75"/>
    <p:sldId id="339" r:id="rId76"/>
    <p:sldId id="340" r:id="rId77"/>
    <p:sldId id="341" r:id="rId78"/>
    <p:sldId id="342" r:id="rId79"/>
    <p:sldId id="332" r:id="rId80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2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Voc Versus Temperature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STC Normal Temperature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 in Microsoft PowerPoint]Sheet4'!$B$2:$B$22</c:f>
              <c:numCache>
                <c:formatCode>General</c:formatCode>
                <c:ptCount val="21"/>
                <c:pt idx="0">
                  <c:v>4.6249999999999999E-2</c:v>
                </c:pt>
                <c:pt idx="1">
                  <c:v>1.25</c:v>
                </c:pt>
                <c:pt idx="2">
                  <c:v>2.5</c:v>
                </c:pt>
                <c:pt idx="3">
                  <c:v>3.75</c:v>
                </c:pt>
                <c:pt idx="4">
                  <c:v>5</c:v>
                </c:pt>
                <c:pt idx="5">
                  <c:v>6.25</c:v>
                </c:pt>
                <c:pt idx="6">
                  <c:v>7.5</c:v>
                </c:pt>
                <c:pt idx="7">
                  <c:v>8.75</c:v>
                </c:pt>
                <c:pt idx="8">
                  <c:v>10</c:v>
                </c:pt>
                <c:pt idx="9">
                  <c:v>11.25</c:v>
                </c:pt>
                <c:pt idx="10">
                  <c:v>12.5</c:v>
                </c:pt>
                <c:pt idx="11">
                  <c:v>13.75</c:v>
                </c:pt>
                <c:pt idx="12">
                  <c:v>15</c:v>
                </c:pt>
                <c:pt idx="13">
                  <c:v>16.25</c:v>
                </c:pt>
                <c:pt idx="14">
                  <c:v>17.5</c:v>
                </c:pt>
                <c:pt idx="15">
                  <c:v>18.75</c:v>
                </c:pt>
                <c:pt idx="16">
                  <c:v>19.375</c:v>
                </c:pt>
                <c:pt idx="17">
                  <c:v>20</c:v>
                </c:pt>
                <c:pt idx="18">
                  <c:v>20.625</c:v>
                </c:pt>
                <c:pt idx="19">
                  <c:v>20.775000000000002</c:v>
                </c:pt>
                <c:pt idx="20">
                  <c:v>20.862500000000001</c:v>
                </c:pt>
              </c:numCache>
            </c:numRef>
          </c:xVal>
          <c:yVal>
            <c:numRef>
              <c:f>'[Chart in Microsoft PowerPoint]Sheet4'!$E$2:$E$22</c:f>
              <c:numCache>
                <c:formatCode>General</c:formatCode>
                <c:ptCount val="21"/>
                <c:pt idx="0">
                  <c:v>8.3960000000000008</c:v>
                </c:pt>
                <c:pt idx="1">
                  <c:v>8.3520000000000003</c:v>
                </c:pt>
                <c:pt idx="2">
                  <c:v>8.3439999999999994</c:v>
                </c:pt>
                <c:pt idx="3">
                  <c:v>8.3360000000000003</c:v>
                </c:pt>
                <c:pt idx="4">
                  <c:v>8.2960000000000012</c:v>
                </c:pt>
                <c:pt idx="5">
                  <c:v>8.2759999999999998</c:v>
                </c:pt>
                <c:pt idx="6">
                  <c:v>8.2159999999999993</c:v>
                </c:pt>
                <c:pt idx="7">
                  <c:v>8.1879999999999988</c:v>
                </c:pt>
                <c:pt idx="8">
                  <c:v>8.1720000000000006</c:v>
                </c:pt>
                <c:pt idx="9">
                  <c:v>8.1639999999999997</c:v>
                </c:pt>
                <c:pt idx="10">
                  <c:v>8.1479999999999997</c:v>
                </c:pt>
                <c:pt idx="11">
                  <c:v>8.1039999999999992</c:v>
                </c:pt>
                <c:pt idx="12">
                  <c:v>8.0399999999999991</c:v>
                </c:pt>
                <c:pt idx="13">
                  <c:v>7.9920000000000009</c:v>
                </c:pt>
                <c:pt idx="14">
                  <c:v>7.8560000000000008</c:v>
                </c:pt>
                <c:pt idx="15">
                  <c:v>7.1520000000000001</c:v>
                </c:pt>
                <c:pt idx="16">
                  <c:v>6.1680000000000001</c:v>
                </c:pt>
                <c:pt idx="17">
                  <c:v>4.4279999999999999</c:v>
                </c:pt>
                <c:pt idx="18">
                  <c:v>2.1440000000000001</c:v>
                </c:pt>
                <c:pt idx="19">
                  <c:v>1.0919999999999999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EA-4C99-8D1B-5355803929F5}"/>
            </c:ext>
          </c:extLst>
        </c:ser>
        <c:ser>
          <c:idx val="1"/>
          <c:order val="1"/>
          <c:tx>
            <c:v>0 Celsius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 in Microsoft PowerPoint]Sheet4'!$C$2:$C$22</c:f>
              <c:numCache>
                <c:formatCode>General</c:formatCode>
                <c:ptCount val="21"/>
                <c:pt idx="0">
                  <c:v>5.0875000000000004E-2</c:v>
                </c:pt>
                <c:pt idx="1">
                  <c:v>1.375</c:v>
                </c:pt>
                <c:pt idx="2">
                  <c:v>2.75</c:v>
                </c:pt>
                <c:pt idx="3">
                  <c:v>4.125</c:v>
                </c:pt>
                <c:pt idx="4">
                  <c:v>5.5</c:v>
                </c:pt>
                <c:pt idx="5">
                  <c:v>6.8750000000000009</c:v>
                </c:pt>
                <c:pt idx="6">
                  <c:v>8.25</c:v>
                </c:pt>
                <c:pt idx="7">
                  <c:v>9.625</c:v>
                </c:pt>
                <c:pt idx="8">
                  <c:v>11</c:v>
                </c:pt>
                <c:pt idx="9">
                  <c:v>12.375000000000002</c:v>
                </c:pt>
                <c:pt idx="10">
                  <c:v>13.750000000000002</c:v>
                </c:pt>
                <c:pt idx="11">
                  <c:v>15.125000000000002</c:v>
                </c:pt>
                <c:pt idx="12">
                  <c:v>16.5</c:v>
                </c:pt>
                <c:pt idx="13">
                  <c:v>17.875</c:v>
                </c:pt>
                <c:pt idx="14">
                  <c:v>19.25</c:v>
                </c:pt>
                <c:pt idx="15">
                  <c:v>20.625</c:v>
                </c:pt>
                <c:pt idx="16">
                  <c:v>21.3125</c:v>
                </c:pt>
                <c:pt idx="17">
                  <c:v>22</c:v>
                </c:pt>
                <c:pt idx="18">
                  <c:v>22.687500000000004</c:v>
                </c:pt>
                <c:pt idx="19">
                  <c:v>22.852500000000003</c:v>
                </c:pt>
                <c:pt idx="20">
                  <c:v>22.948750000000004</c:v>
                </c:pt>
              </c:numCache>
            </c:numRef>
          </c:xVal>
          <c:yVal>
            <c:numRef>
              <c:f>'[Chart in Microsoft PowerPoint]Sheet4'!$F$2:$F$22</c:f>
              <c:numCache>
                <c:formatCode>General</c:formatCode>
                <c:ptCount val="21"/>
                <c:pt idx="0">
                  <c:v>7.9762000000000004</c:v>
                </c:pt>
                <c:pt idx="1">
                  <c:v>7.9344000000000001</c:v>
                </c:pt>
                <c:pt idx="2">
                  <c:v>7.9267999999999992</c:v>
                </c:pt>
                <c:pt idx="3">
                  <c:v>7.9192</c:v>
                </c:pt>
                <c:pt idx="4">
                  <c:v>7.8812000000000006</c:v>
                </c:pt>
                <c:pt idx="5">
                  <c:v>7.8621999999999996</c:v>
                </c:pt>
                <c:pt idx="6">
                  <c:v>7.8051999999999992</c:v>
                </c:pt>
                <c:pt idx="7">
                  <c:v>7.7785999999999982</c:v>
                </c:pt>
                <c:pt idx="8">
                  <c:v>7.7633999999999999</c:v>
                </c:pt>
                <c:pt idx="9">
                  <c:v>7.7557999999999989</c:v>
                </c:pt>
                <c:pt idx="10">
                  <c:v>7.7405999999999997</c:v>
                </c:pt>
                <c:pt idx="11">
                  <c:v>7.6987999999999985</c:v>
                </c:pt>
                <c:pt idx="12">
                  <c:v>7.637999999999999</c:v>
                </c:pt>
                <c:pt idx="13">
                  <c:v>7.5924000000000005</c:v>
                </c:pt>
                <c:pt idx="14">
                  <c:v>7.4632000000000005</c:v>
                </c:pt>
                <c:pt idx="15">
                  <c:v>6.7943999999999996</c:v>
                </c:pt>
                <c:pt idx="16">
                  <c:v>5.8595999999999995</c:v>
                </c:pt>
                <c:pt idx="17">
                  <c:v>4.2065999999999999</c:v>
                </c:pt>
                <c:pt idx="18">
                  <c:v>2.0367999999999999</c:v>
                </c:pt>
                <c:pt idx="19">
                  <c:v>1.0373999999999999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4EA-4C99-8D1B-5355803929F5}"/>
            </c:ext>
          </c:extLst>
        </c:ser>
        <c:ser>
          <c:idx val="2"/>
          <c:order val="2"/>
          <c:tx>
            <c:v>+40 Celsius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'[Chart in Microsoft PowerPoint]Sheet4'!$D$2:$D$22</c:f>
              <c:numCache>
                <c:formatCode>General</c:formatCode>
                <c:ptCount val="21"/>
                <c:pt idx="0">
                  <c:v>4.3937499999999997E-2</c:v>
                </c:pt>
                <c:pt idx="1">
                  <c:v>1.1875</c:v>
                </c:pt>
                <c:pt idx="2">
                  <c:v>2.375</c:v>
                </c:pt>
                <c:pt idx="3">
                  <c:v>3.5625</c:v>
                </c:pt>
                <c:pt idx="4">
                  <c:v>4.75</c:v>
                </c:pt>
                <c:pt idx="5">
                  <c:v>5.9375</c:v>
                </c:pt>
                <c:pt idx="6">
                  <c:v>7.125</c:v>
                </c:pt>
                <c:pt idx="7">
                  <c:v>8.3125</c:v>
                </c:pt>
                <c:pt idx="8">
                  <c:v>9.5</c:v>
                </c:pt>
                <c:pt idx="9">
                  <c:v>10.6875</c:v>
                </c:pt>
                <c:pt idx="10">
                  <c:v>11.875</c:v>
                </c:pt>
                <c:pt idx="11">
                  <c:v>13.0625</c:v>
                </c:pt>
                <c:pt idx="12">
                  <c:v>14.25</c:v>
                </c:pt>
                <c:pt idx="13">
                  <c:v>15.4375</c:v>
                </c:pt>
                <c:pt idx="14">
                  <c:v>16.625</c:v>
                </c:pt>
                <c:pt idx="15">
                  <c:v>17.8125</c:v>
                </c:pt>
                <c:pt idx="16">
                  <c:v>18.40625</c:v>
                </c:pt>
                <c:pt idx="17">
                  <c:v>19</c:v>
                </c:pt>
                <c:pt idx="18">
                  <c:v>19.59375</c:v>
                </c:pt>
                <c:pt idx="19">
                  <c:v>19.736250000000002</c:v>
                </c:pt>
                <c:pt idx="20">
                  <c:v>19.819375000000001</c:v>
                </c:pt>
              </c:numCache>
            </c:numRef>
          </c:xVal>
          <c:yVal>
            <c:numRef>
              <c:f>'[Chart in Microsoft PowerPoint]Sheet4'!$G$2:$G$22</c:f>
              <c:numCache>
                <c:formatCode>General</c:formatCode>
                <c:ptCount val="21"/>
                <c:pt idx="0">
                  <c:v>8.8158000000000012</c:v>
                </c:pt>
                <c:pt idx="1">
                  <c:v>8.7696000000000005</c:v>
                </c:pt>
                <c:pt idx="2">
                  <c:v>8.7612000000000005</c:v>
                </c:pt>
                <c:pt idx="3">
                  <c:v>8.7528000000000006</c:v>
                </c:pt>
                <c:pt idx="4">
                  <c:v>8.7108000000000008</c:v>
                </c:pt>
                <c:pt idx="5">
                  <c:v>8.6898</c:v>
                </c:pt>
                <c:pt idx="6">
                  <c:v>8.6267999999999994</c:v>
                </c:pt>
                <c:pt idx="7">
                  <c:v>8.5973999999999986</c:v>
                </c:pt>
                <c:pt idx="8">
                  <c:v>8.5806000000000004</c:v>
                </c:pt>
                <c:pt idx="9">
                  <c:v>8.5722000000000005</c:v>
                </c:pt>
                <c:pt idx="10">
                  <c:v>8.5554000000000006</c:v>
                </c:pt>
                <c:pt idx="11">
                  <c:v>8.5091999999999999</c:v>
                </c:pt>
                <c:pt idx="12">
                  <c:v>8.4420000000000002</c:v>
                </c:pt>
                <c:pt idx="13">
                  <c:v>8.3916000000000004</c:v>
                </c:pt>
                <c:pt idx="14">
                  <c:v>8.248800000000001</c:v>
                </c:pt>
                <c:pt idx="15">
                  <c:v>7.5096000000000007</c:v>
                </c:pt>
                <c:pt idx="16">
                  <c:v>6.4764000000000008</c:v>
                </c:pt>
                <c:pt idx="17">
                  <c:v>4.6494</c:v>
                </c:pt>
                <c:pt idx="18">
                  <c:v>2.2512000000000003</c:v>
                </c:pt>
                <c:pt idx="19">
                  <c:v>1.1465999999999998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4EA-4C99-8D1B-535580392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001128"/>
        <c:axId val="465007360"/>
      </c:scatterChart>
      <c:valAx>
        <c:axId val="465001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007360"/>
        <c:crosses val="autoZero"/>
        <c:crossBetween val="midCat"/>
      </c:valAx>
      <c:valAx>
        <c:axId val="46500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Amperage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001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Current versus Irradiance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99728927326707"/>
          <c:y val="0.17171296296296296"/>
          <c:w val="0.85921278965812331"/>
          <c:h val="0.61498432487605714"/>
        </c:manualLayout>
      </c:layout>
      <c:scatterChart>
        <c:scatterStyle val="smoothMarker"/>
        <c:varyColors val="0"/>
        <c:ser>
          <c:idx val="0"/>
          <c:order val="0"/>
          <c:tx>
            <c:v>100% Irradiance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[1]Sheet3!$A$2:$A$22</c:f>
              <c:numCache>
                <c:formatCode>General</c:formatCode>
                <c:ptCount val="21"/>
                <c:pt idx="0">
                  <c:v>3.6999999999999998E-2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15.5</c:v>
                </c:pt>
                <c:pt idx="17">
                  <c:v>16</c:v>
                </c:pt>
                <c:pt idx="18">
                  <c:v>16.5</c:v>
                </c:pt>
                <c:pt idx="19">
                  <c:v>16.62</c:v>
                </c:pt>
                <c:pt idx="20">
                  <c:v>16.690000000000001</c:v>
                </c:pt>
              </c:numCache>
            </c:numRef>
          </c:xVal>
          <c:yVal>
            <c:numRef>
              <c:f>[1]Sheet3!$B$2:$B$22</c:f>
              <c:numCache>
                <c:formatCode>General</c:formatCode>
                <c:ptCount val="21"/>
                <c:pt idx="0">
                  <c:v>8.3960000000000008</c:v>
                </c:pt>
                <c:pt idx="1">
                  <c:v>8.3520000000000003</c:v>
                </c:pt>
                <c:pt idx="2">
                  <c:v>8.3439999999999994</c:v>
                </c:pt>
                <c:pt idx="3">
                  <c:v>8.3360000000000003</c:v>
                </c:pt>
                <c:pt idx="4">
                  <c:v>8.2960000000000012</c:v>
                </c:pt>
                <c:pt idx="5">
                  <c:v>8.2759999999999998</c:v>
                </c:pt>
                <c:pt idx="6">
                  <c:v>8.2159999999999993</c:v>
                </c:pt>
                <c:pt idx="7">
                  <c:v>8.1879999999999988</c:v>
                </c:pt>
                <c:pt idx="8">
                  <c:v>8.1720000000000006</c:v>
                </c:pt>
                <c:pt idx="9">
                  <c:v>8.1639999999999997</c:v>
                </c:pt>
                <c:pt idx="10">
                  <c:v>8.1479999999999997</c:v>
                </c:pt>
                <c:pt idx="11">
                  <c:v>8.1039999999999992</c:v>
                </c:pt>
                <c:pt idx="12">
                  <c:v>8.0399999999999991</c:v>
                </c:pt>
                <c:pt idx="13">
                  <c:v>7.9920000000000009</c:v>
                </c:pt>
                <c:pt idx="14">
                  <c:v>7.8560000000000008</c:v>
                </c:pt>
                <c:pt idx="15">
                  <c:v>7.1520000000000001</c:v>
                </c:pt>
                <c:pt idx="16">
                  <c:v>6.1680000000000001</c:v>
                </c:pt>
                <c:pt idx="17">
                  <c:v>4.4279999999999999</c:v>
                </c:pt>
                <c:pt idx="18">
                  <c:v>2.1440000000000001</c:v>
                </c:pt>
                <c:pt idx="19">
                  <c:v>1.0919999999999999</c:v>
                </c:pt>
                <c:pt idx="2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0C-4FF2-B68C-D41EFB19A4D0}"/>
            </c:ext>
          </c:extLst>
        </c:ser>
        <c:ser>
          <c:idx val="1"/>
          <c:order val="1"/>
          <c:tx>
            <c:v>80% Irradiance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[1]Sheet3!$A$2:$A$22</c:f>
              <c:numCache>
                <c:formatCode>General</c:formatCode>
                <c:ptCount val="21"/>
                <c:pt idx="0">
                  <c:v>3.6999999999999998E-2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15.5</c:v>
                </c:pt>
                <c:pt idx="17">
                  <c:v>16</c:v>
                </c:pt>
                <c:pt idx="18">
                  <c:v>16.5</c:v>
                </c:pt>
                <c:pt idx="19">
                  <c:v>16.62</c:v>
                </c:pt>
                <c:pt idx="20">
                  <c:v>16.690000000000001</c:v>
                </c:pt>
              </c:numCache>
            </c:numRef>
          </c:xVal>
          <c:yVal>
            <c:numRef>
              <c:f>[1]Sheet3!$C$2:$C$22</c:f>
              <c:numCache>
                <c:formatCode>General</c:formatCode>
                <c:ptCount val="21"/>
                <c:pt idx="0">
                  <c:v>6.716800000000001</c:v>
                </c:pt>
                <c:pt idx="1">
                  <c:v>6.6816000000000004</c:v>
                </c:pt>
                <c:pt idx="2">
                  <c:v>6.6752000000000002</c:v>
                </c:pt>
                <c:pt idx="3">
                  <c:v>6.6688000000000009</c:v>
                </c:pt>
                <c:pt idx="4">
                  <c:v>6.6368000000000009</c:v>
                </c:pt>
                <c:pt idx="5">
                  <c:v>6.6208</c:v>
                </c:pt>
                <c:pt idx="6">
                  <c:v>6.5728</c:v>
                </c:pt>
                <c:pt idx="7">
                  <c:v>6.5503999999999998</c:v>
                </c:pt>
                <c:pt idx="8">
                  <c:v>6.5376000000000012</c:v>
                </c:pt>
                <c:pt idx="9">
                  <c:v>6.5312000000000001</c:v>
                </c:pt>
                <c:pt idx="10">
                  <c:v>6.5183999999999997</c:v>
                </c:pt>
                <c:pt idx="11">
                  <c:v>6.4832000000000001</c:v>
                </c:pt>
                <c:pt idx="12">
                  <c:v>6.4319999999999995</c:v>
                </c:pt>
                <c:pt idx="13">
                  <c:v>6.3936000000000011</c:v>
                </c:pt>
                <c:pt idx="14">
                  <c:v>6.2848000000000006</c:v>
                </c:pt>
                <c:pt idx="15">
                  <c:v>5.7216000000000005</c:v>
                </c:pt>
                <c:pt idx="16">
                  <c:v>4.9344000000000001</c:v>
                </c:pt>
                <c:pt idx="17">
                  <c:v>3.5424000000000002</c:v>
                </c:pt>
                <c:pt idx="18">
                  <c:v>1.7152000000000003</c:v>
                </c:pt>
                <c:pt idx="19">
                  <c:v>0.87359999999999993</c:v>
                </c:pt>
                <c:pt idx="2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0C-4FF2-B68C-D41EFB19A4D0}"/>
            </c:ext>
          </c:extLst>
        </c:ser>
        <c:ser>
          <c:idx val="2"/>
          <c:order val="2"/>
          <c:tx>
            <c:v>50% Irradiance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[1]Sheet3!$A$2:$A$22</c:f>
              <c:numCache>
                <c:formatCode>General</c:formatCode>
                <c:ptCount val="21"/>
                <c:pt idx="0">
                  <c:v>3.6999999999999998E-2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15.5</c:v>
                </c:pt>
                <c:pt idx="17">
                  <c:v>16</c:v>
                </c:pt>
                <c:pt idx="18">
                  <c:v>16.5</c:v>
                </c:pt>
                <c:pt idx="19">
                  <c:v>16.62</c:v>
                </c:pt>
                <c:pt idx="20">
                  <c:v>16.690000000000001</c:v>
                </c:pt>
              </c:numCache>
            </c:numRef>
          </c:xVal>
          <c:yVal>
            <c:numRef>
              <c:f>[1]Sheet3!$D$2:$D$22</c:f>
              <c:numCache>
                <c:formatCode>General</c:formatCode>
                <c:ptCount val="21"/>
                <c:pt idx="0">
                  <c:v>4.1980000000000004</c:v>
                </c:pt>
                <c:pt idx="1">
                  <c:v>4.1760000000000002</c:v>
                </c:pt>
                <c:pt idx="2">
                  <c:v>4.1719999999999997</c:v>
                </c:pt>
                <c:pt idx="3">
                  <c:v>4.1680000000000001</c:v>
                </c:pt>
                <c:pt idx="4">
                  <c:v>4.1480000000000006</c:v>
                </c:pt>
                <c:pt idx="5">
                  <c:v>4.1379999999999999</c:v>
                </c:pt>
                <c:pt idx="6">
                  <c:v>4.1079999999999997</c:v>
                </c:pt>
                <c:pt idx="7">
                  <c:v>4.0939999999999994</c:v>
                </c:pt>
                <c:pt idx="8">
                  <c:v>4.0860000000000003</c:v>
                </c:pt>
                <c:pt idx="9">
                  <c:v>4.0819999999999999</c:v>
                </c:pt>
                <c:pt idx="10">
                  <c:v>4.0739999999999998</c:v>
                </c:pt>
                <c:pt idx="11">
                  <c:v>4.0519999999999996</c:v>
                </c:pt>
                <c:pt idx="12">
                  <c:v>4.0199999999999996</c:v>
                </c:pt>
                <c:pt idx="13">
                  <c:v>3.9960000000000004</c:v>
                </c:pt>
                <c:pt idx="14">
                  <c:v>3.9280000000000004</c:v>
                </c:pt>
                <c:pt idx="15">
                  <c:v>3.5760000000000001</c:v>
                </c:pt>
                <c:pt idx="16">
                  <c:v>3.0840000000000001</c:v>
                </c:pt>
                <c:pt idx="17">
                  <c:v>2.214</c:v>
                </c:pt>
                <c:pt idx="18">
                  <c:v>1.0720000000000001</c:v>
                </c:pt>
                <c:pt idx="19">
                  <c:v>0.54599999999999993</c:v>
                </c:pt>
                <c:pt idx="2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0C-4FF2-B68C-D41EFB19A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380984"/>
        <c:axId val="463375736"/>
      </c:scatterChart>
      <c:valAx>
        <c:axId val="463380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</a:p>
            </c:rich>
          </c:tx>
          <c:layout>
            <c:manualLayout>
              <c:xMode val="edge"/>
              <c:yMode val="edge"/>
              <c:x val="0.48273730810971033"/>
              <c:y val="0.84317074948964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375736"/>
        <c:crosses val="autoZero"/>
        <c:crossBetween val="midCat"/>
      </c:valAx>
      <c:valAx>
        <c:axId val="463375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Amperage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380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31028976569186"/>
          <c:y val="0.90798556430446198"/>
          <c:w val="0.6933794204686162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8.png"/><Relationship Id="rId4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8.png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8.png"/><Relationship Id="rId4" Type="http://schemas.openxmlformats.org/officeDocument/2006/relationships/image" Target="../media/image2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8.png"/><Relationship Id="rId4" Type="http://schemas.openxmlformats.org/officeDocument/2006/relationships/image" Target="../media/image24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8.png"/><Relationship Id="rId5" Type="http://schemas.openxmlformats.org/officeDocument/2006/relationships/image" Target="../media/image38.jpeg"/><Relationship Id="rId4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8.png"/><Relationship Id="rId4" Type="http://schemas.openxmlformats.org/officeDocument/2006/relationships/image" Target="../media/image4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8.png"/><Relationship Id="rId4" Type="http://schemas.openxmlformats.org/officeDocument/2006/relationships/image" Target="../media/image4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Photovoltaics use semiconductor materials to convert sunlight into electricity.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starting point for most of the world's current generation of photovoltaic devices, as well as almost all semiconductors, is pure crystal silicon.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pure crystalline silicon, each atom forms covalent bonds with four adjacent atoms in the three-dimensional tetrahedral pattern.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its purest form, silicon is an insulator, having no free electrons for transfer.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F5091AC9-9E7E-460A-B98D-8C0418F63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039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35"/>
    </mc:Choice>
    <mc:Fallback xmlns="">
      <p:transition spd="slow" advTm="3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adding a small amount of other elements or dopants to the surface of crystalline silicon, which changes it to allow flow of electrons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function as a semiconductor of electrons / electricity.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gives silicon either a negative or positive charge.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electrons in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alence shell is negative.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Pentavalent elements Phosphorus and Arsenic.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electrons in valence shell is positive.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Trivalent elements  Boron and Gallium 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F86615D6-0481-4E88-A49F-44BEB270B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0"/>
    </mc:Choice>
    <mc:Fallback xmlns="">
      <p:transition spd="slow" advTm="4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Band Gap Energy</a:t>
            </a: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Electrons have energies that must fit within certain allowable energy bands.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top energy band is called the conduction band, and it is electrons within this region that contribute to current flow.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energy that an electron must acquire to jump across the forbidden band to the conduction band is called the band-gap energy, designated </a:t>
            </a:r>
            <a:r>
              <a:rPr lang="en-CA" sz="2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Eg.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id="{BB3D4001-FC7E-405B-AA21-7314C308A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0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6"/>
    </mc:Choice>
    <mc:Fallback xmlns="">
      <p:transition spd="slow" advTm="2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does this energy come from?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photovoltaics, the energy source is photons of electromagnetic energy from the sun.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a photon with more than 1.12 eV of energy is absorbed by a solar cell, a single electron may jump to the conduction band.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it does so, it leaves behind a nucleus with a +4 charge that now has only three electrons attached to it.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 is, there is a net positive charge, called a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hole,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associated with that nucleus.</a:t>
            </a:r>
          </a:p>
        </p:txBody>
      </p:sp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A3DFA8EC-DAC4-4B28-96DC-38205A8D1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92"/>
    </mc:Choice>
    <mc:Fallback xmlns="">
      <p:transition spd="slow" advTm="3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Unless there is some way to sweep the electrons away from the holes, they will eventually recombine, obliterating both the hole and electron.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recombination occurs, the energy that had been associated with the electron in the conduction band is released as a photon, which is the basis for light-emitting diodes (LEDs).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9F341A78-6B6D-4BA3-AD7C-44C54CBB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062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2"/>
    </mc:Choice>
    <mc:Fallback xmlns="">
      <p:transition spd="slow" advTm="2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formulas that allow us to measure the eV in a particular wave length coming from the sun’s radiation.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silicon photovoltaic cell, photons with wavelengths greater than 1.11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have energy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 than the 1.12-eV band-gap energy needed to excite an electron.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None of those photons create hole-electron pairs capable of carrying current, so all of their energy is wasted.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just heats the cell. </a:t>
            </a:r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C53BAE63-51A8-4E68-950B-98CE0DEC7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325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14"/>
    </mc:Choice>
    <mc:Fallback xmlns="">
      <p:transition spd="slow" advTm="3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other hand, photons with wavelengths shorter than 1.11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have more than enough energy to excite an electron.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one photon can excite only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electron, any extra energy above the 1.12 eV needed is also dissipated as waste heat in the cell.</a:t>
            </a:r>
          </a:p>
        </p:txBody>
      </p:sp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E3DC0C71-E5E1-44C9-8ABF-D00558DB9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325" y="598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2"/>
    </mc:Choice>
    <mc:Fallback xmlns="">
      <p:transition spd="slow" advTm="2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two phenomena relating to photons with energies above and below the actual band gap establish a maximum theoretical efficiency for a solar cell.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understand this constraint, we need to introduce the solar spectrum.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amount of solar energy reaching the ground, as well as its spectral distribution, depends very much on how much atmosphere it has had to pass through to get there. </a:t>
            </a:r>
          </a:p>
        </p:txBody>
      </p:sp>
      <p:pic>
        <p:nvPicPr>
          <p:cNvPr id="3" name="Slide old 18">
            <a:hlinkClick r:id="" action="ppaction://media"/>
            <a:extLst>
              <a:ext uri="{FF2B5EF4-FFF2-40B4-BE49-F238E27FC236}">
                <a16:creationId xmlns:a16="http://schemas.microsoft.com/office/drawing/2014/main" id="{8796150B-AE47-445C-AFF4-C6CE218A2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35" y="5973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41"/>
    </mc:Choice>
    <mc:Fallback xmlns="">
      <p:transition spd="slow" advTm="7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Recall that the length of the path taken by the sun's rays through the atmosphere to reach a spot on the ground, divided by the path length corresponding to the sun directly overhead, is called the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air mass ratio,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Thus, an air mass ratio of 1 (designated "AM1") means that the sun is directly overhead.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convention, AM0 means no atmosphere; that is, it is the extraterrestrial solar spectrum. </a:t>
            </a:r>
          </a:p>
        </p:txBody>
      </p:sp>
      <p:pic>
        <p:nvPicPr>
          <p:cNvPr id="3" name="Slide 18">
            <a:hlinkClick r:id="" action="ppaction://media"/>
            <a:extLst>
              <a:ext uri="{FF2B5EF4-FFF2-40B4-BE49-F238E27FC236}">
                <a16:creationId xmlns:a16="http://schemas.microsoft.com/office/drawing/2014/main" id="{76A1B699-6E8F-4D7F-BDD3-5D3BF9351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062" y="5776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0"/>
    </mc:Choice>
    <mc:Fallback xmlns="">
      <p:transition spd="slow" advTm="2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most photovoltaic work, an air mass ratio of 1.5, corresponding to the sun being 42 degrees above the horizon, is assumed to be the standard.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an AM 1.5 spectrum, 2% of the incoming solar energy is in the UV portion of the spectrum, 54% is in the visible, and 44% is in the infrared</a:t>
            </a:r>
            <a:r>
              <a:rPr lang="en-C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Slide 19">
            <a:hlinkClick r:id="" action="ppaction://media"/>
            <a:extLst>
              <a:ext uri="{FF2B5EF4-FFF2-40B4-BE49-F238E27FC236}">
                <a16:creationId xmlns:a16="http://schemas.microsoft.com/office/drawing/2014/main" id="{6066E7CB-0BE2-4EC4-A784-23204F13F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096" y="5933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9"/>
    </mc:Choice>
    <mc:Fallback xmlns="">
      <p:transition spd="slow" advTm="4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0322A09A-A597-46F4-B8A0-09A4BC0A62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16200000">
            <a:off x="1436698" y="1728639"/>
            <a:ext cx="1770042" cy="3786188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Basic information about PV panels.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turn solar energy into electrical energy.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Three basic types.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Have a standard rating system.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FBDFF-ABA9-4C4A-B284-6FB4FF4DBA48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664EFF4A-224E-4916-A642-97ACC6C1C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24" y="6158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Photon giving energy to move electron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0F458-A571-431E-B590-A75772B27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292" y="2463642"/>
            <a:ext cx="6771860" cy="3774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D5176-4ED5-4278-8998-41EABDE2DABB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Slide 17">
            <a:hlinkClick r:id="" action="ppaction://media"/>
            <a:extLst>
              <a:ext uri="{FF2B5EF4-FFF2-40B4-BE49-F238E27FC236}">
                <a16:creationId xmlns:a16="http://schemas.microsoft.com/office/drawing/2014/main" id="{DB4013F3-5E0C-41C4-BC33-ABD99EC04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858" y="6042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3"/>
    </mc:Choice>
    <mc:Fallback xmlns="">
      <p:transition spd="slow" advTm="2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07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electrical contacts are attached to the top and bottom of the cell, electrons will flow out of the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n-side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 the connecting wire, through the load and back to the p-side.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4EAA2-1982-4E35-BE61-D7FC8C36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3214273"/>
            <a:ext cx="6705600" cy="3000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4F2888-23F6-4573-A1D5-9DB4CA7EFBB4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Slide 22">
            <a:hlinkClick r:id="" action="ppaction://media"/>
            <a:extLst>
              <a:ext uri="{FF2B5EF4-FFF2-40B4-BE49-F238E27FC236}">
                <a16:creationId xmlns:a16="http://schemas.microsoft.com/office/drawing/2014/main" id="{17DE7B09-4AAA-46D2-B7D8-A21D8CA3C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62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2"/>
    </mc:Choice>
    <mc:Fallback xmlns="">
      <p:transition spd="slow" advTm="3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important parameters for photovoltaics are the short-circuit current I</a:t>
            </a:r>
            <a:r>
              <a:rPr lang="en-CA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 </a:t>
            </a:r>
            <a:r>
              <a:rPr lang="en-C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open-circuit voltage Voc.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F2888-23F6-4573-A1D5-9DB4CA7EFBB4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C4C4-F505-4D05-B275-A1834D813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765" y="3552114"/>
            <a:ext cx="6392173" cy="2686425"/>
          </a:xfrm>
          <a:prstGeom prst="rect">
            <a:avLst/>
          </a:prstGeom>
        </p:spPr>
      </p:pic>
      <p:pic>
        <p:nvPicPr>
          <p:cNvPr id="8" name="Slide 23">
            <a:hlinkClick r:id="" action="ppaction://media"/>
            <a:extLst>
              <a:ext uri="{FF2B5EF4-FFF2-40B4-BE49-F238E27FC236}">
                <a16:creationId xmlns:a16="http://schemas.microsoft.com/office/drawing/2014/main" id="{3B52E8E5-4DC8-4615-8DD9-8D499C38F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858" y="5992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3"/>
    </mc:Choice>
    <mc:Fallback xmlns="">
      <p:transition spd="slow" advTm="1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open circuit voltage (Voc) will be maximum when around 200 W/m</a:t>
            </a:r>
            <a:r>
              <a:rPr lang="en-CA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strike the panel and it does not change with increased irradiance.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AE803-BC31-4FFA-AFF9-22862706B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941" y="2687648"/>
            <a:ext cx="6233491" cy="3730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F1C80-2D9C-4F0D-BA50-0D7B141D747E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Slide 24">
            <a:hlinkClick r:id="" action="ppaction://media"/>
            <a:extLst>
              <a:ext uri="{FF2B5EF4-FFF2-40B4-BE49-F238E27FC236}">
                <a16:creationId xmlns:a16="http://schemas.microsoft.com/office/drawing/2014/main" id="{B1586804-EE2B-4FB3-BD18-5A63FD5CD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820" y="5992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3"/>
    </mc:Choice>
    <mc:Fallback xmlns="">
      <p:transition spd="slow" advTm="3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open circuit voltage (Voc) is affected with temperature of the cell.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Silicon has a negative temperature coefficient.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temperature decreases the Voc increases.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temperature increases the Voc decreases.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Voc">
            <a:hlinkClick r:id="" action="ppaction://media"/>
            <a:extLst>
              <a:ext uri="{FF2B5EF4-FFF2-40B4-BE49-F238E27FC236}">
                <a16:creationId xmlns:a16="http://schemas.microsoft.com/office/drawing/2014/main" id="{17D2B5F9-A780-47DB-BA5A-15CD9DEA0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334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3"/>
    </mc:Choice>
    <mc:Fallback xmlns="">
      <p:transition spd="slow" advTm="3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temperature coefficient of this polycrystalline panel is -8.21 x 10</a:t>
            </a:r>
            <a:r>
              <a:rPr lang="en-CA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V/C.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every degree C of change the voltage (Voc) changes 0.0821 volts.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A160B4-0459-4A6A-A263-0DB205ACD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113" y="3182236"/>
            <a:ext cx="6606562" cy="32355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4DF482-2ACB-4160-9F98-03E50D015A2E}"/>
              </a:ext>
            </a:extLst>
          </p:cNvPr>
          <p:cNvCxnSpPr/>
          <p:nvPr/>
        </p:nvCxnSpPr>
        <p:spPr>
          <a:xfrm>
            <a:off x="148590" y="5685182"/>
            <a:ext cx="2127327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2A2AE6-2D89-4E00-8C59-AD7365DCFEB5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Voc 2">
            <a:hlinkClick r:id="" action="ppaction://media"/>
            <a:extLst>
              <a:ext uri="{FF2B5EF4-FFF2-40B4-BE49-F238E27FC236}">
                <a16:creationId xmlns:a16="http://schemas.microsoft.com/office/drawing/2014/main" id="{D57E7001-983A-453B-9E02-07FBB5A1E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832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3"/>
    </mc:Choice>
    <mc:Fallback xmlns="">
      <p:transition spd="slow" advTm="3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the temperature of the cell is operating at 50 C what is the Voc?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coefficient is -8.21 x 10</a:t>
            </a:r>
            <a:r>
              <a:rPr lang="en-CA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V/C.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STC (25C) rated Voc is 21.7V.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50C – 25C = +25C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+ 25C x -0.0821 V/C = -2.05V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Voc at 50C is 19.65V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Voc 3">
            <a:hlinkClick r:id="" action="ppaction://media"/>
            <a:extLst>
              <a:ext uri="{FF2B5EF4-FFF2-40B4-BE49-F238E27FC236}">
                <a16:creationId xmlns:a16="http://schemas.microsoft.com/office/drawing/2014/main" id="{3297D17B-10C4-4A94-A629-9F5953A00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325" y="5960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3"/>
    </mc:Choice>
    <mc:Fallback xmlns="">
      <p:transition spd="slow" advTm="3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temperature coefficient can also be expressed in percentage. -0.27 % / C</a:t>
            </a:r>
          </a:p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every degree C of change the voltage (Voc) changes 0.0027 of the STC Voc volts.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A961-8228-45B0-9E2C-226A6AA60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68" y="3764320"/>
            <a:ext cx="7668632" cy="247421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4DF482-2ACB-4160-9F98-03E50D015A2E}"/>
              </a:ext>
            </a:extLst>
          </p:cNvPr>
          <p:cNvCxnSpPr>
            <a:cxnSpLocks/>
          </p:cNvCxnSpPr>
          <p:nvPr/>
        </p:nvCxnSpPr>
        <p:spPr>
          <a:xfrm>
            <a:off x="148590" y="5139200"/>
            <a:ext cx="148691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9E5928-F50A-4CFE-81B0-9EDB7E08F924}"/>
              </a:ext>
            </a:extLst>
          </p:cNvPr>
          <p:cNvSpPr txBox="1"/>
          <p:nvPr/>
        </p:nvSpPr>
        <p:spPr>
          <a:xfrm>
            <a:off x="4396230" y="6417796"/>
            <a:ext cx="305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HESPV.ca</a:t>
            </a:r>
          </a:p>
        </p:txBody>
      </p:sp>
      <p:pic>
        <p:nvPicPr>
          <p:cNvPr id="7" name="Voc 4">
            <a:hlinkClick r:id="" action="ppaction://media"/>
            <a:extLst>
              <a:ext uri="{FF2B5EF4-FFF2-40B4-BE49-F238E27FC236}">
                <a16:creationId xmlns:a16="http://schemas.microsoft.com/office/drawing/2014/main" id="{C59D11CD-79F1-4AE4-BB8B-5A1804F8D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586" y="5980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3"/>
    </mc:Choice>
    <mc:Fallback xmlns="">
      <p:transition spd="slow" advTm="3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54426"/>
              </p:ext>
            </p:extLst>
          </p:nvPr>
        </p:nvGraphicFramePr>
        <p:xfrm>
          <a:off x="148591" y="2058722"/>
          <a:ext cx="8671085" cy="427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77BA5-6C1D-4BE6-AD85-F9885D02C5C7}"/>
              </a:ext>
            </a:extLst>
          </p:cNvPr>
          <p:cNvSpPr txBox="1">
            <a:spLocks/>
          </p:cNvSpPr>
          <p:nvPr/>
        </p:nvSpPr>
        <p:spPr>
          <a:xfrm>
            <a:off x="324324" y="1104590"/>
            <a:ext cx="8671085" cy="1559098"/>
          </a:xfrm>
          <a:prstGeom prst="rect">
            <a:avLst/>
          </a:prstGeom>
        </p:spPr>
        <p:txBody>
          <a:bodyPr/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Voc at STC, 0 Celsius and at 40 Celsius. Voltage values represent a normal 36 cell panel.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DB313A-CFC4-4D72-8A9F-0B2CF521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25" y="71438"/>
            <a:ext cx="4137025" cy="674687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6059D-2FB9-4CAD-8BF5-07F10D3B0104}"/>
              </a:ext>
            </a:extLst>
          </p:cNvPr>
          <p:cNvSpPr txBox="1"/>
          <p:nvPr/>
        </p:nvSpPr>
        <p:spPr>
          <a:xfrm>
            <a:off x="6152676" y="632990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7" name="Slide VOC ver Temp">
            <a:hlinkClick r:id="" action="ppaction://media"/>
            <a:extLst>
              <a:ext uri="{FF2B5EF4-FFF2-40B4-BE49-F238E27FC236}">
                <a16:creationId xmlns:a16="http://schemas.microsoft.com/office/drawing/2014/main" id="{1F38EE04-707D-4CCD-8C19-2B5D34E62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1" y="6176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16"/>
    </mc:Choice>
    <mc:Fallback xmlns="">
      <p:transition spd="slow" advTm="6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0322A09A-A597-46F4-B8A0-09A4BC0A62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16200000">
            <a:off x="1436698" y="1728639"/>
            <a:ext cx="1770042" cy="3786188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three types.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Monocrystalline.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Polycrystalline.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Amorphous.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C5BDC-9538-4E0A-BB6E-3FA206C46FE6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7EE0B9C2-FF83-4369-B1F4-809C3106D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33" y="6121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0"/>
    </mc:Choice>
    <mc:Fallback xmlns="">
      <p:transition spd="slow" advTm="1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equivalent circuit for a photovoltaic cell consists of a current source driven by sunlight in parallel with a real diode.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F2888-23F6-4573-A1D5-9DB4CA7EFBB4}"/>
              </a:ext>
            </a:extLst>
          </p:cNvPr>
          <p:cNvSpPr txBox="1"/>
          <p:nvPr/>
        </p:nvSpPr>
        <p:spPr>
          <a:xfrm>
            <a:off x="4396231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349F5AA-CFA9-4F7D-9D42-B1DCA5883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70364" y="3283854"/>
            <a:ext cx="6597774" cy="3133942"/>
          </a:xfrm>
          <a:noFill/>
        </p:spPr>
      </p:pic>
      <p:pic>
        <p:nvPicPr>
          <p:cNvPr id="3" name="Slide 25">
            <a:hlinkClick r:id="" action="ppaction://media"/>
            <a:extLst>
              <a:ext uri="{FF2B5EF4-FFF2-40B4-BE49-F238E27FC236}">
                <a16:creationId xmlns:a16="http://schemas.microsoft.com/office/drawing/2014/main" id="{F6B371BF-82EC-4533-86AA-F0885D2B4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38" y="5992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1"/>
    </mc:Choice>
    <mc:Fallback xmlns="">
      <p:transition spd="slow" advTm="3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short circuit current (Isc) is proportional to the strength of the sun. Voltage values represent a normal 36 cell panel.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C0465-7DF6-4598-866E-EF977FF19A73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3ADEF52-8228-44F1-9F15-81C1AC2C59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7007067"/>
              </p:ext>
            </p:extLst>
          </p:nvPr>
        </p:nvGraphicFramePr>
        <p:xfrm>
          <a:off x="324326" y="2720083"/>
          <a:ext cx="8495350" cy="369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Slide 27">
            <a:hlinkClick r:id="" action="ppaction://media"/>
            <a:extLst>
              <a:ext uri="{FF2B5EF4-FFF2-40B4-BE49-F238E27FC236}">
                <a16:creationId xmlns:a16="http://schemas.microsoft.com/office/drawing/2014/main" id="{C20E51FD-C816-40F1-9371-CCF9B5513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062" y="5842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48"/>
    </mc:Choice>
    <mc:Fallback xmlns="">
      <p:transition spd="slow" advTm="1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operating point at which a PV device produces its maximum power output lies between the open-circuit and short-circuit condition, when the device is electrically loaded at some finite resistance. 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power transfer theorem.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Internal resistance = external load.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maximum power point is the operating point on an I-V curve where the product of current and voltage is at maximum. 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Slide 28">
            <a:hlinkClick r:id="" action="ppaction://media"/>
            <a:extLst>
              <a:ext uri="{FF2B5EF4-FFF2-40B4-BE49-F238E27FC236}">
                <a16:creationId xmlns:a16="http://schemas.microsoft.com/office/drawing/2014/main" id="{9AF00F49-0D6C-4CA2-8722-6EB33DACD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325" y="6026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93"/>
    </mc:Choice>
    <mc:Fallback xmlns="">
      <p:transition spd="slow" advTm="8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</p:spPr>
            <p:txBody>
              <a:bodyPr/>
              <a:lstStyle/>
              <a:p>
                <a:r>
                  <a:rPr lang="en-CA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maximum power voltage is the operating voltage on an I-V curve where the power output is at maximum. </a:t>
                </a:r>
              </a:p>
              <a:p>
                <a:r>
                  <a:rPr lang="en-CA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maximum power current is the operating current on an I-V curve where the power output is at maximum.</a:t>
                </a:r>
              </a:p>
              <a:p>
                <a14:m>
                  <m:oMath xmlns:m="http://schemas.openxmlformats.org/officeDocument/2006/math"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𝑷𝒎𝒑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𝑽𝒎𝒑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×</m:t>
                    </m:r>
                    <m:r>
                      <a:rPr lang="en-CA" sz="28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𝑰𝒎𝒑</m:t>
                    </m:r>
                  </m:oMath>
                </a14:m>
                <a:endParaRPr lang="en-CA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CA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r>
                  <a:rPr lang="en-CA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Pmp</a:t>
                </a:r>
                <a:r>
                  <a:rPr lang="en-CA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maximum power in Watts</a:t>
                </a:r>
              </a:p>
              <a:p>
                <a:r>
                  <a:rPr lang="en-CA" sz="2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Vmp</a:t>
                </a:r>
                <a:r>
                  <a:rPr lang="en-CA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maximum power voltage (in Volts)</a:t>
                </a:r>
              </a:p>
              <a:p>
                <a:r>
                  <a:rPr lang="en-CA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Imp = maximum power current (in Amps)</a:t>
                </a:r>
              </a:p>
              <a:p>
                <a:endParaRPr lang="en-CA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  <a:blipFill>
                <a:blip r:embed="rId4"/>
                <a:stretch>
                  <a:fillRect l="-1347" t="-1073" r="-89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lide 29">
            <a:hlinkClick r:id="" action="ppaction://media"/>
            <a:extLst>
              <a:ext uri="{FF2B5EF4-FFF2-40B4-BE49-F238E27FC236}">
                <a16:creationId xmlns:a16="http://schemas.microsoft.com/office/drawing/2014/main" id="{C1D515DC-1E4B-4263-AF3C-BDE2E5AF0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6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6"/>
    </mc:Choice>
    <mc:Fallback xmlns="">
      <p:transition spd="slow" advTm="30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orange line is the shape of the power curve.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graph from a 1.75 Watt panel.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4D333-B3AC-4ED6-AE19-89B42D65D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61" y="2210234"/>
            <a:ext cx="7964555" cy="4240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06616-2A76-4278-863C-C280CFA56FA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5" name="Slide 30">
            <a:hlinkClick r:id="" action="ppaction://media"/>
            <a:extLst>
              <a:ext uri="{FF2B5EF4-FFF2-40B4-BE49-F238E27FC236}">
                <a16:creationId xmlns:a16="http://schemas.microsoft.com/office/drawing/2014/main" id="{4D1D71B0-0AB8-4C22-8049-19557432B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65" y="6145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9"/>
    </mc:Choice>
    <mc:Fallback xmlns="">
      <p:transition spd="slow" advTm="3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power happens at just one place on the curve. Voltage not highest nor is the current.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4D333-B3AC-4ED6-AE19-89B42D65D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2210234"/>
            <a:ext cx="7964555" cy="4240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06616-2A76-4278-863C-C280CFA56FA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014747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current is Isc, and it stays very close to that value until the start of the knee.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that point it is no longer a constant current source.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current decreases as the load resistance increases and drops to zero at open circuit.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Voltage starts at zero when shorted (Isc) and climbs as load resistance increases. 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current starts to drop the maximum power is obtained.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0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80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an individual cell produces only about 0.5 – 0.6 V, it is a rare application for which just a single cell is of any use.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Instead, the basic building block for PV applications is a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module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consisting of a number of pre-wired cells in series, all encased in tough, weather-resistant packages. 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typical module has 36 cells in series and is often designated as a "12-V module" even though it is capable of delivering higher voltages than that.</a:t>
            </a:r>
          </a:p>
        </p:txBody>
      </p:sp>
      <p:pic>
        <p:nvPicPr>
          <p:cNvPr id="3" name="Slide 34">
            <a:hlinkClick r:id="" action="ppaction://media"/>
            <a:extLst>
              <a:ext uri="{FF2B5EF4-FFF2-40B4-BE49-F238E27FC236}">
                <a16:creationId xmlns:a16="http://schemas.microsoft.com/office/drawing/2014/main" id="{F630E279-013E-4906-BA9F-BA82EDE0A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325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4"/>
    </mc:Choice>
    <mc:Fallback xmlns="">
      <p:transition spd="slow" advTm="63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pPr eaLnBrk="0" hangingPunct="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 ethylene vinyl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acetate (EVA) films?</a:t>
            </a:r>
          </a:p>
          <a:p>
            <a:pPr eaLnBrk="0" hangingPunct="0">
              <a:spcBef>
                <a:spcPct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solar industry,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most common 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encapsulation is with 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cross-linkable ethylene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inyl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acetate (EVA).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 the help of a lamination machine, the cells are laminated between films of EVA in a </a:t>
            </a:r>
          </a:p>
          <a:p>
            <a:pPr marL="375047" lvl="1" indent="0" eaLnBrk="0" hangingPunct="0">
              <a:spcBef>
                <a:spcPct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vacuum, which is under compression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AF33E-C92A-4F40-B3D7-4C7B663D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997" y="746076"/>
            <a:ext cx="4443413" cy="3664744"/>
          </a:xfrm>
          <a:prstGeom prst="rect">
            <a:avLst/>
          </a:prstGeom>
        </p:spPr>
      </p:pic>
      <p:pic>
        <p:nvPicPr>
          <p:cNvPr id="5" name="Slide 35">
            <a:hlinkClick r:id="" action="ppaction://media"/>
            <a:extLst>
              <a:ext uri="{FF2B5EF4-FFF2-40B4-BE49-F238E27FC236}">
                <a16:creationId xmlns:a16="http://schemas.microsoft.com/office/drawing/2014/main" id="{D03E7C82-50DB-4071-8DB0-00C38997F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062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2"/>
    </mc:Choice>
    <mc:Fallback xmlns="">
      <p:transition spd="slow" advTm="3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Monocrystalline.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Highest efficiency of the types.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Recognized by the diamond shape between the cells.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Highest cost.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D2BE2-EB00-4777-9EC1-B337AADE6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67" y="1977979"/>
            <a:ext cx="4797995" cy="3598496"/>
          </a:xfrm>
          <a:prstGeom prst="rect">
            <a:avLst/>
          </a:prstGeom>
        </p:spPr>
      </p:pic>
      <p:pic>
        <p:nvPicPr>
          <p:cNvPr id="7" name="Slide 4">
            <a:hlinkClick r:id="" action="ppaction://media"/>
            <a:extLst>
              <a:ext uri="{FF2B5EF4-FFF2-40B4-BE49-F238E27FC236}">
                <a16:creationId xmlns:a16="http://schemas.microsoft.com/office/drawing/2014/main" id="{415A4EEB-66ED-48DD-B129-5F9136D39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516" y="6171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4"/>
    </mc:Choice>
    <mc:Fallback xmlns="">
      <p:transition spd="slow" advTm="1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/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 wrap="square" anchor="t">
            <a:norm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Modules / Panels made up from several cells.</a:t>
            </a:r>
          </a:p>
          <a:p>
            <a:endParaRPr lang="en-CA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0A510-9CD3-43EB-86A9-6A9A46173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266" y="1715636"/>
            <a:ext cx="5914030" cy="397491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F7C29-6BE1-4D5D-B6E6-A33368C56FC5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Slide 36">
            <a:hlinkClick r:id="" action="ppaction://media"/>
            <a:extLst>
              <a:ext uri="{FF2B5EF4-FFF2-40B4-BE49-F238E27FC236}">
                <a16:creationId xmlns:a16="http://schemas.microsoft.com/office/drawing/2014/main" id="{6C438F33-B527-49AE-994C-38C0A030C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25" y="6082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17"/>
    </mc:Choice>
    <mc:Fallback xmlns="">
      <p:transition spd="slow" advTm="5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Multiple modules, in turn, can be wired in series to increase voltage and in parallel to increase current, the product of which is power.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important element in PV system design is deciding how many modules should be connected in series and how many in parallel to deliver whatever energy is needed. 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Such combinations of modules are referred to as an </a:t>
            </a:r>
            <a:r>
              <a:rPr lang="en-CA" sz="2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array. 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Slide 37">
            <a:hlinkClick r:id="" action="ppaction://media"/>
            <a:extLst>
              <a:ext uri="{FF2B5EF4-FFF2-40B4-BE49-F238E27FC236}">
                <a16:creationId xmlns:a16="http://schemas.microsoft.com/office/drawing/2014/main" id="{16E55D83-5A5D-432F-A217-601A3EF17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325" y="6013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2"/>
    </mc:Choice>
    <mc:Fallback xmlns="">
      <p:transition spd="slow" advTm="3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/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 wrap="square" anchor="t">
            <a:norm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 array made up from several panels.</a:t>
            </a:r>
          </a:p>
          <a:p>
            <a:endParaRPr lang="en-CA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69B55-6AA3-4BDC-9EE3-BB9FB30A0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0217" y="1287790"/>
            <a:ext cx="5716871" cy="4633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2D6AD-2316-4399-964B-59C05F0E6295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Slide 38">
            <a:hlinkClick r:id="" action="ppaction://media"/>
            <a:extLst>
              <a:ext uri="{FF2B5EF4-FFF2-40B4-BE49-F238E27FC236}">
                <a16:creationId xmlns:a16="http://schemas.microsoft.com/office/drawing/2014/main" id="{9925571C-500E-4F33-803E-A35FE066F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978" y="5887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0"/>
    </mc:Choice>
    <mc:Fallback xmlns="">
      <p:transition spd="slow" advTm="2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62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cells or PV panels are wired in series, they all carry the same current, and at any given current their voltages add.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2B032-C5B5-4965-9653-512FA62B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558" y="2679033"/>
            <a:ext cx="7123251" cy="36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Slide 40">
            <a:hlinkClick r:id="" action="ppaction://media"/>
            <a:extLst>
              <a:ext uri="{FF2B5EF4-FFF2-40B4-BE49-F238E27FC236}">
                <a16:creationId xmlns:a16="http://schemas.microsoft.com/office/drawing/2014/main" id="{07B3AE4F-55A6-4B13-9983-8D7ED351A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15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cells or PV panels are wired in series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it is called a string.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panels connected in series to obtain desired voltage.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17EC0-5AA7-4AA3-8DAC-ED6EFDBFC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0" y="3050056"/>
            <a:ext cx="8329085" cy="33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0"/>
    </mc:Choice>
    <mc:Fallback xmlns="">
      <p:transition spd="slow" advTm="1442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Four panels connected in series to obtain 150V.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6" name="Picture 5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64DED019-448D-4595-BC85-A87CC12D6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492" y="2647553"/>
            <a:ext cx="6440646" cy="3770243"/>
          </a:xfrm>
          <a:prstGeom prst="rect">
            <a:avLst/>
          </a:prstGeom>
        </p:spPr>
      </p:pic>
      <p:pic>
        <p:nvPicPr>
          <p:cNvPr id="3" name="Slide 41">
            <a:hlinkClick r:id="" action="ppaction://media"/>
            <a:extLst>
              <a:ext uri="{FF2B5EF4-FFF2-40B4-BE49-F238E27FC236}">
                <a16:creationId xmlns:a16="http://schemas.microsoft.com/office/drawing/2014/main" id="{722A3E3B-7938-4F51-AEDB-0A92B4A3B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65" y="582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0"/>
    </mc:Choice>
    <mc:Fallback xmlns="">
      <p:transition spd="slow" advTm="1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7FEE80-6D2B-444C-A204-434FD61C6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78" y="2997780"/>
            <a:ext cx="8098444" cy="3756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photovoltaics are wired in parallel, there voltages stay the same but the current of each panel adds. Numbers on bottom are number of samples taken.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5954222" y="3059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7" name="Slide 42">
            <a:hlinkClick r:id="" action="ppaction://media"/>
            <a:extLst>
              <a:ext uri="{FF2B5EF4-FFF2-40B4-BE49-F238E27FC236}">
                <a16:creationId xmlns:a16="http://schemas.microsoft.com/office/drawing/2014/main" id="{BBB2F0DA-0CF7-4728-9EA0-F3D2ECF42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241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6"/>
    </mc:Choice>
    <mc:Fallback xmlns="">
      <p:transition spd="slow" advTm="2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22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efficiency are PV panels?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we know is that there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1000 W/m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STC rating.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panel to be 100% efficient it would be producing 1000 Watts if it were 1 m</a:t>
            </a:r>
            <a:r>
              <a:rPr lang="en-CA" sz="28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size.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panel to be 50% efficient it would produce 1000 Watts and be 2 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produce 500 Watts and be 1 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size.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Slide 44">
            <a:hlinkClick r:id="" action="ppaction://media"/>
            <a:extLst>
              <a:ext uri="{FF2B5EF4-FFF2-40B4-BE49-F238E27FC236}">
                <a16:creationId xmlns:a16="http://schemas.microsoft.com/office/drawing/2014/main" id="{C10BA48C-5DA0-4D7B-8D78-170C3D6ED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465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4"/>
    </mc:Choice>
    <mc:Fallback xmlns="">
      <p:transition spd="slow" advTm="5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Monocrystalline.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Black Cells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Made of a single crystal.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Manufacturing process is complex.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D2BE2-EB00-4777-9EC1-B337AADE6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67" y="1977979"/>
            <a:ext cx="4797995" cy="3598496"/>
          </a:xfrm>
          <a:prstGeom prst="rect">
            <a:avLst/>
          </a:prstGeom>
        </p:spPr>
      </p:pic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432CC114-A580-4433-B7C7-870995E8D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42" y="6171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5"/>
    </mc:Choice>
    <mc:Fallback xmlns="">
      <p:transition spd="slow" advTm="1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only 49% of solar radiation in the visual spectrum, with silicon based PV this therefore is the maximum efficiency.</a:t>
            </a:r>
          </a:p>
          <a:p>
            <a:pPr marL="375047" lvl="1" indent="0">
              <a:buNone/>
            </a:pPr>
            <a:endParaRPr lang="en-CA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 Slide has information from a 250 Watt panel.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Dimensions are 1636mm x 988mm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Wattage is 250Watts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Slide 45">
            <a:hlinkClick r:id="" action="ppaction://media"/>
            <a:extLst>
              <a:ext uri="{FF2B5EF4-FFF2-40B4-BE49-F238E27FC236}">
                <a16:creationId xmlns:a16="http://schemas.microsoft.com/office/drawing/2014/main" id="{7E0624AE-6EF9-4568-BC19-C537FD9A0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062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1"/>
    </mc:Choice>
    <mc:Fallback xmlns="">
      <p:transition spd="slow" advTm="3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Only 49%</a:t>
            </a: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2642-536E-4A68-8303-4A6071DC36CE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F4193AF-CD0D-4270-BD14-9C6F82401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8" r="27730"/>
          <a:stretch/>
        </p:blipFill>
        <p:spPr>
          <a:xfrm rot="5400000">
            <a:off x="1866971" y="-408569"/>
            <a:ext cx="5476892" cy="8175842"/>
          </a:xfrm>
          <a:prstGeom prst="rect">
            <a:avLst/>
          </a:prstGeom>
        </p:spPr>
      </p:pic>
      <p:pic>
        <p:nvPicPr>
          <p:cNvPr id="7" name="Slide 46">
            <a:hlinkClick r:id="" action="ppaction://media"/>
            <a:extLst>
              <a:ext uri="{FF2B5EF4-FFF2-40B4-BE49-F238E27FC236}">
                <a16:creationId xmlns:a16="http://schemas.microsoft.com/office/drawing/2014/main" id="{A553D5E9-B488-4DFE-B0AC-CEE6EAE24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496" y="5688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8"/>
    </mc:Choice>
    <mc:Fallback xmlns="">
      <p:transition spd="slow" advTm="2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total area the panel takes up is: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1.636m x .988m = 1.616 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size.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panel is being hit with1.616 kw of irradiance and producing 250 Watts.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250 W / 1616 W = 15.47% efficient.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Slide 46">
            <a:hlinkClick r:id="" action="ppaction://media"/>
            <a:extLst>
              <a:ext uri="{FF2B5EF4-FFF2-40B4-BE49-F238E27FC236}">
                <a16:creationId xmlns:a16="http://schemas.microsoft.com/office/drawing/2014/main" id="{6DAB4F85-793B-450D-93A8-744F3074A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08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06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happens inside the panel?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a number of cells connected in series.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Sometimes there are two strings of cells connected in parallel.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series connection of cells is like battery cells connected in series.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00">
            <a:hlinkClick r:id="" action="ppaction://media"/>
            <a:extLst>
              <a:ext uri="{FF2B5EF4-FFF2-40B4-BE49-F238E27FC236}">
                <a16:creationId xmlns:a16="http://schemas.microsoft.com/office/drawing/2014/main" id="{2899E766-E75B-4145-9B04-26C79D6D8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062" y="598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there is 0 irradiance on the panel the cells have a high impedance and are like resistors.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irradiance is striking the cells they act like battery cells, each having a positive and negative voltage.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cells in series = 5.5 – 6 volts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243D5-19D8-4AF1-A05C-D844FE3F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1" y="4929809"/>
            <a:ext cx="8539414" cy="1640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CED35-99CE-45EC-8B15-0A29768695E8}"/>
              </a:ext>
            </a:extLst>
          </p:cNvPr>
          <p:cNvSpPr txBox="1"/>
          <p:nvPr/>
        </p:nvSpPr>
        <p:spPr>
          <a:xfrm>
            <a:off x="6299026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101">
            <a:hlinkClick r:id="" action="ppaction://media"/>
            <a:extLst>
              <a:ext uri="{FF2B5EF4-FFF2-40B4-BE49-F238E27FC236}">
                <a16:creationId xmlns:a16="http://schemas.microsoft.com/office/drawing/2014/main" id="{D68977C8-236D-40CE-8F91-2508574B1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29" y="6212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happens if the irradiance drops across a cell?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changes from a cell that produces power to a consumer of power.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0428-68DF-4041-8BC7-98F29B339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39" y="4051708"/>
            <a:ext cx="8266946" cy="2289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4032BA-111D-4367-B1E0-730C81784D6B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156">
            <a:hlinkClick r:id="" action="ppaction://media"/>
            <a:extLst>
              <a:ext uri="{FF2B5EF4-FFF2-40B4-BE49-F238E27FC236}">
                <a16:creationId xmlns:a16="http://schemas.microsoft.com/office/drawing/2014/main" id="{6627B1C4-FFF9-4312-BF14-96E7DC670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8" y="6341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does this happen?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Something blocks the sunlight.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Hard shading localized to the cell.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pole or object that is close to the panel.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0428-68DF-4041-8BC7-98F29B339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23" y="4106445"/>
            <a:ext cx="8171248" cy="2263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C557E-532A-4DFB-821E-5B1C447808F7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157">
            <a:hlinkClick r:id="" action="ppaction://media"/>
            <a:extLst>
              <a:ext uri="{FF2B5EF4-FFF2-40B4-BE49-F238E27FC236}">
                <a16:creationId xmlns:a16="http://schemas.microsoft.com/office/drawing/2014/main" id="{575A34C2-1152-4414-9180-2D00D14D1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961" y="63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Electrically we can redraw the circuit to have the shaded cell passing a small amount of current through it in the same direction.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causes the voltage across the cell to change polarity (Reversed bias).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A6CA2-5234-4E14-8500-18374E115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30" y="3631096"/>
            <a:ext cx="8526206" cy="2786700"/>
          </a:xfrm>
          <a:prstGeom prst="rect">
            <a:avLst/>
          </a:prstGeom>
        </p:spPr>
      </p:pic>
      <p:pic>
        <p:nvPicPr>
          <p:cNvPr id="3" name="158">
            <a:hlinkClick r:id="" action="ppaction://media"/>
            <a:extLst>
              <a:ext uri="{FF2B5EF4-FFF2-40B4-BE49-F238E27FC236}">
                <a16:creationId xmlns:a16="http://schemas.microsoft.com/office/drawing/2014/main" id="{D5D2637A-7E8E-49C4-9081-0E5EE2CF8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10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During the shaded time the cell will generate heat as it is a load now and not a producer of energy.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cell temperature will rise and if not corrected will have permanent damage.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A6CA2-5234-4E14-8500-18374E115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30" y="3631096"/>
            <a:ext cx="8526206" cy="2786700"/>
          </a:xfrm>
          <a:prstGeom prst="rect">
            <a:avLst/>
          </a:prstGeom>
        </p:spPr>
      </p:pic>
      <p:pic>
        <p:nvPicPr>
          <p:cNvPr id="3" name="159">
            <a:hlinkClick r:id="" action="ppaction://media"/>
            <a:extLst>
              <a:ext uri="{FF2B5EF4-FFF2-40B4-BE49-F238E27FC236}">
                <a16:creationId xmlns:a16="http://schemas.microsoft.com/office/drawing/2014/main" id="{85A6CF4F-50CE-43DC-9D00-332AA2384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Polycrystalline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Slightly less efficiency by approximately 3 percent.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Recognized by square cells with a mosaic appearance.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Cost less than monocrystalline.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5645222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0DD38-EE79-43CB-B159-DBDCAC560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2009140"/>
            <a:ext cx="4257675" cy="2839720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A4261984-8A66-4D9C-B735-1E6AFF0E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6"/>
    </mc:Choice>
    <mc:Fallback xmlns="">
      <p:transition spd="slow" advTm="25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PV cell is a silicon diode with a PN junction. Pictured below shows the I-V curve at both forward and revers biases.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6B5CE-3246-46AD-AADF-BEBD4A5F3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834" y="2478157"/>
            <a:ext cx="6141554" cy="3803372"/>
          </a:xfrm>
          <a:prstGeom prst="rect">
            <a:avLst/>
          </a:prstGeom>
        </p:spPr>
      </p:pic>
      <p:pic>
        <p:nvPicPr>
          <p:cNvPr id="3" name="160">
            <a:hlinkClick r:id="" action="ppaction://media"/>
            <a:extLst>
              <a:ext uri="{FF2B5EF4-FFF2-40B4-BE49-F238E27FC236}">
                <a16:creationId xmlns:a16="http://schemas.microsoft.com/office/drawing/2014/main" id="{651067FD-292D-4EE9-93FA-D6438012D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012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cell when it is forward</a:t>
            </a:r>
          </a:p>
          <a:p>
            <a:pPr marL="375047" lvl="1" indent="0">
              <a:buNone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biased conducts current</a:t>
            </a:r>
          </a:p>
          <a:p>
            <a:pPr marL="375047" lvl="1" indent="0">
              <a:buNone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per this diagram.</a:t>
            </a:r>
          </a:p>
          <a:p>
            <a:pPr marL="457200" indent="-457200"/>
            <a:r>
              <a:rPr lang="en-CA" sz="3175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voltage drop </a:t>
            </a:r>
          </a:p>
          <a:p>
            <a:pPr marL="375047" lvl="1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Across a silicon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diode  </a:t>
            </a:r>
          </a:p>
          <a:p>
            <a:pPr marL="375047" lvl="1" indent="0">
              <a:buNone/>
            </a:pP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around 0.7V.</a:t>
            </a:r>
          </a:p>
          <a:p>
            <a:pPr marL="457200" indent="-457200"/>
            <a:r>
              <a:rPr lang="en-CA" sz="3175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shape of the </a:t>
            </a:r>
          </a:p>
          <a:p>
            <a:pPr marL="375047" lvl="1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Curve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esembles that </a:t>
            </a:r>
          </a:p>
          <a:p>
            <a:pPr marL="375047" lvl="1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the </a:t>
            </a:r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PV cell.</a:t>
            </a:r>
          </a:p>
          <a:p>
            <a:pPr marL="375047" lvl="1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78896-A11E-4B97-AFEB-EC02362AC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791" y="1796041"/>
            <a:ext cx="3604590" cy="4442499"/>
          </a:xfrm>
          <a:prstGeom prst="rect">
            <a:avLst/>
          </a:prstGeom>
        </p:spPr>
      </p:pic>
      <p:pic>
        <p:nvPicPr>
          <p:cNvPr id="3" name="161">
            <a:hlinkClick r:id="" action="ppaction://media"/>
            <a:extLst>
              <a:ext uri="{FF2B5EF4-FFF2-40B4-BE49-F238E27FC236}">
                <a16:creationId xmlns:a16="http://schemas.microsoft.com/office/drawing/2014/main" id="{F5409D32-2C23-42B1-87AE-B0AD695CE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726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PV, I-V curve resembles the diode. The electrical principles are the same as a diode.</a:t>
            </a:r>
          </a:p>
          <a:p>
            <a:pPr marL="375047" lvl="1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1A62-F381-4D69-AA0A-D90D7449358A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78896-A11E-4B97-AFEB-EC02362AC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33182" y="1465138"/>
            <a:ext cx="4505362" cy="5552662"/>
          </a:xfrm>
          <a:prstGeom prst="rect">
            <a:avLst/>
          </a:prstGeom>
        </p:spPr>
      </p:pic>
      <p:pic>
        <p:nvPicPr>
          <p:cNvPr id="3" name="162">
            <a:hlinkClick r:id="" action="ppaction://media"/>
            <a:extLst>
              <a:ext uri="{FF2B5EF4-FFF2-40B4-BE49-F238E27FC236}">
                <a16:creationId xmlns:a16="http://schemas.microsoft.com/office/drawing/2014/main" id="{7D895392-BA0A-4B36-A852-92C4F023F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During shading when the PV cell is not producing forward biased current the cell is reducing the current flow from the rest of the cells in series with it.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results in the reversal of voltage across the cell. It becomes reversed biased.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Typical silicon PN junctions like a diode and PV cell will have a reverse voltage breakdown limit, and the junction will fail and be destroyed.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75047" lvl="1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63">
            <a:hlinkClick r:id="" action="ppaction://media"/>
            <a:extLst>
              <a:ext uri="{FF2B5EF4-FFF2-40B4-BE49-F238E27FC236}">
                <a16:creationId xmlns:a16="http://schemas.microsoft.com/office/drawing/2014/main" id="{DB028F7C-182B-4C1B-90C5-8A1753BC1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62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silicon PN junction is designed to have current flow on the forward biased direction only.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reversed biased, leakage current will flow.</a:t>
            </a:r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B4F5F-3480-461A-987B-9682F9E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557" y="3233737"/>
            <a:ext cx="5029200" cy="3328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1661B9-5FE5-4C9D-A6D3-04F00150DB0D}"/>
              </a:ext>
            </a:extLst>
          </p:cNvPr>
          <p:cNvSpPr txBox="1"/>
          <p:nvPr/>
        </p:nvSpPr>
        <p:spPr>
          <a:xfrm>
            <a:off x="1901687" y="4411949"/>
            <a:ext cx="314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- Voltage across the 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472660-AA9B-4C02-9865-F93A2B8694BF}"/>
              </a:ext>
            </a:extLst>
          </p:cNvPr>
          <p:cNvSpPr txBox="1"/>
          <p:nvPr/>
        </p:nvSpPr>
        <p:spPr>
          <a:xfrm>
            <a:off x="2027583" y="4898231"/>
            <a:ext cx="205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- Current 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FA30A-2260-4133-A686-927252A34074}"/>
              </a:ext>
            </a:extLst>
          </p:cNvPr>
          <p:cNvSpPr txBox="1"/>
          <p:nvPr/>
        </p:nvSpPr>
        <p:spPr>
          <a:xfrm>
            <a:off x="4102078" y="6488668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0E0CFE-EC4D-42C7-AA4C-6D7766021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325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PV cell is heating up when reversed biased and the breakdown voltage that damages the cell is close to 13 volts.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C77AB-229A-4C8B-8453-8317ED19A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080" y="2393529"/>
            <a:ext cx="5997615" cy="4047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31F07-9D99-49DA-BEBC-E070D86CEAAD}"/>
              </a:ext>
            </a:extLst>
          </p:cNvPr>
          <p:cNvSpPr txBox="1"/>
          <p:nvPr/>
        </p:nvSpPr>
        <p:spPr>
          <a:xfrm>
            <a:off x="3074504" y="6417796"/>
            <a:ext cx="5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Encyclopedia Britannica, Inc</a:t>
            </a:r>
          </a:p>
        </p:txBody>
      </p:sp>
      <p:pic>
        <p:nvPicPr>
          <p:cNvPr id="3" name="165">
            <a:hlinkClick r:id="" action="ppaction://media"/>
            <a:extLst>
              <a:ext uri="{FF2B5EF4-FFF2-40B4-BE49-F238E27FC236}">
                <a16:creationId xmlns:a16="http://schemas.microsoft.com/office/drawing/2014/main" id="{4B0B685A-4DD8-46E1-846B-90D5DBD06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222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Shading is not always preventable.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to prevent the breakdown?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66">
            <a:hlinkClick r:id="" action="ppaction://media"/>
            <a:extLst>
              <a:ext uri="{FF2B5EF4-FFF2-40B4-BE49-F238E27FC236}">
                <a16:creationId xmlns:a16="http://schemas.microsoft.com/office/drawing/2014/main" id="{BEE5B0D8-B67F-48FE-A78F-A41301645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many cells in series can produce the voltage to cause breakdown?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be less than 13 volts of reverse bias.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 cell in the panel produces 0.5 volts per cell.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67">
            <a:hlinkClick r:id="" action="ppaction://media"/>
            <a:extLst>
              <a:ext uri="{FF2B5EF4-FFF2-40B4-BE49-F238E27FC236}">
                <a16:creationId xmlns:a16="http://schemas.microsoft.com/office/drawing/2014/main" id="{10FD229B-466A-4D6C-ABCF-A2F01279F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5999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13V divided by 0.5V/cell = 26 cells. This is the maximum number of cells, less is better.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cannot be anymore than 26 cells in series with a shaded cell.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to prevent 26 cells in series to cause breakdown voltage?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68">
            <a:hlinkClick r:id="" action="ppaction://media"/>
            <a:extLst>
              <a:ext uri="{FF2B5EF4-FFF2-40B4-BE49-F238E27FC236}">
                <a16:creationId xmlns:a16="http://schemas.microsoft.com/office/drawing/2014/main" id="{FCBAB71A-8D60-4747-AC23-6A9A34E76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087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building the PV panel, the cells are soldered together with traces connecting them in series.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traces go from top of one cell to the bottom of the next cell.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Extra traces can be attached to sections of series connected cells to be brought out to a junction box at the back of the PV panel.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69">
            <a:hlinkClick r:id="" action="ppaction://media"/>
            <a:extLst>
              <a:ext uri="{FF2B5EF4-FFF2-40B4-BE49-F238E27FC236}">
                <a16:creationId xmlns:a16="http://schemas.microsoft.com/office/drawing/2014/main" id="{8A465DBE-55A5-46E5-9DBB-FA3927C8C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30" y="603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Polycrystalline.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Blue Cells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Made by pouring molten silicon into square molds.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Sometimes referred as Multi-Crystalline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5645222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0DD38-EE79-43CB-B159-DBDCAC560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2009140"/>
            <a:ext cx="4257675" cy="2839720"/>
          </a:xfrm>
          <a:prstGeom prst="rect">
            <a:avLst/>
          </a:prstGeom>
        </p:spPr>
      </p:pic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A4A8CA62-4FDA-4C42-A757-F9DCF5067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326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1"/>
    </mc:Choice>
    <mc:Fallback xmlns="">
      <p:transition spd="slow" advTm="1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extra traces can be arranged across sections of cells.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can divide up the cells in groups.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panel with 36 cells can be divided into two or three groups of 16 or 12 cells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panel with 60 cells can be divided into three groups of 20 cells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panel with 72 cells can be divided into four or six groups of 18 or 12 cells.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170">
            <a:hlinkClick r:id="" action="ppaction://media"/>
            <a:extLst>
              <a:ext uri="{FF2B5EF4-FFF2-40B4-BE49-F238E27FC236}">
                <a16:creationId xmlns:a16="http://schemas.microsoft.com/office/drawing/2014/main" id="{29B4BE1B-4DAC-4CDE-9EDE-9F93F9660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Breaking the panel into these groups,  allows each group to have a diode placed across them.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by-pass diode placed across each of the groups. 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by-pass diode is reversed biased during normal operation of the PV panel.</a:t>
            </a:r>
          </a:p>
          <a:p>
            <a:endParaRPr lang="en-CA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110052-16ED-49DA-BFA8-47D5E036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5148573"/>
            <a:ext cx="6953250" cy="1209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EA860-0AA7-4419-85EC-D69D282C1AA2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171">
            <a:hlinkClick r:id="" action="ppaction://media"/>
            <a:extLst>
              <a:ext uri="{FF2B5EF4-FFF2-40B4-BE49-F238E27FC236}">
                <a16:creationId xmlns:a16="http://schemas.microsoft.com/office/drawing/2014/main" id="{171FF10D-3BCA-403A-891A-08C2AD909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5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Currents stays the same.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Output voltage reduced by group voltage + by-pass diode voltage drop.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C9F8E-B835-46E2-A22E-1B2EBA2F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25" y="2785374"/>
            <a:ext cx="8143812" cy="3587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3" name="172">
            <a:hlinkClick r:id="" action="ppaction://media"/>
            <a:extLst>
              <a:ext uri="{FF2B5EF4-FFF2-40B4-BE49-F238E27FC236}">
                <a16:creationId xmlns:a16="http://schemas.microsoft.com/office/drawing/2014/main" id="{7356959D-129B-4F73-903A-B15CEFE3B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6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351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</p:spPr>
            <p:txBody>
              <a:bodyPr/>
              <a:lstStyle/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This panel from Hanwha.</a:t>
                </a:r>
              </a:p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Model HSL60P6-PB-4-250.</a:t>
                </a:r>
              </a:p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Has 60 cells in series to make the Voc of 37.7V</a:t>
                </a:r>
              </a:p>
              <a:p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37.7V </a:t>
                </a:r>
                <a14:m>
                  <m:oMath xmlns:m="http://schemas.openxmlformats.org/officeDocument/2006/math">
                    <m:r>
                      <a:rPr lang="en-C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</m:t>
                    </m:r>
                  </m:oMath>
                </a14:m>
                <a:r>
                  <a:rPr lang="en-CA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60 = .63V</a:t>
                </a: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24325" y="1104589"/>
                <a:ext cx="8143813" cy="5682539"/>
              </a:xfrm>
              <a:blipFill>
                <a:blip r:embed="rId4"/>
                <a:stretch>
                  <a:fillRect l="-1347" t="-107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5" name="Picture 4" descr="Text, calendar&#10;&#10;Description automatically generated with medium confidence">
            <a:extLst>
              <a:ext uri="{FF2B5EF4-FFF2-40B4-BE49-F238E27FC236}">
                <a16:creationId xmlns:a16="http://schemas.microsoft.com/office/drawing/2014/main" id="{CEEAA11F-6421-4F6D-8E41-72B227EBFC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13156" r="34879" b="8261"/>
          <a:stretch/>
        </p:blipFill>
        <p:spPr>
          <a:xfrm rot="5400000">
            <a:off x="4427072" y="2112160"/>
            <a:ext cx="3646361" cy="4964911"/>
          </a:xfrm>
          <a:prstGeom prst="rect">
            <a:avLst/>
          </a:prstGeom>
        </p:spPr>
      </p:pic>
      <p:pic>
        <p:nvPicPr>
          <p:cNvPr id="7" name="173">
            <a:hlinkClick r:id="" action="ppaction://media"/>
            <a:extLst>
              <a:ext uri="{FF2B5EF4-FFF2-40B4-BE49-F238E27FC236}">
                <a16:creationId xmlns:a16="http://schemas.microsoft.com/office/drawing/2014/main" id="{E94E5818-A862-4B83-B583-F8719577E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90" y="61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junction box on the back of the panel.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junction box houses the by-pass diodes.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Removed the cover to see that the diodes are sealed.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8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ACFC515-C81E-4EC3-8815-9B724DA48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20627" r="42803" b="19340"/>
          <a:stretch/>
        </p:blipFill>
        <p:spPr>
          <a:xfrm rot="5400000">
            <a:off x="5105666" y="3030988"/>
            <a:ext cx="2703470" cy="3499493"/>
          </a:xfrm>
          <a:prstGeom prst="rect">
            <a:avLst/>
          </a:prstGeom>
        </p:spPr>
      </p:pic>
      <p:pic>
        <p:nvPicPr>
          <p:cNvPr id="11" name="Picture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BC78E2C8-931F-4E81-B17A-089925AFD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27842" r="47054" b="17279"/>
          <a:stretch/>
        </p:blipFill>
        <p:spPr>
          <a:xfrm rot="5400000">
            <a:off x="1199293" y="3035770"/>
            <a:ext cx="2703470" cy="3489930"/>
          </a:xfrm>
          <a:prstGeom prst="rect">
            <a:avLst/>
          </a:prstGeom>
        </p:spPr>
      </p:pic>
      <p:pic>
        <p:nvPicPr>
          <p:cNvPr id="12" name="174">
            <a:hlinkClick r:id="" action="ppaction://media"/>
            <a:extLst>
              <a:ext uri="{FF2B5EF4-FFF2-40B4-BE49-F238E27FC236}">
                <a16:creationId xmlns:a16="http://schemas.microsoft.com/office/drawing/2014/main" id="{3BE9248F-5E04-448A-8EE2-1D875E731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9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2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the sealant removed, it reveals 6 diodes.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sets of two in parallel.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three groups of diodes. That makes each group having 20 cells each protected by a diode.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4" name="Picture 3" descr="A picture containing wall, indoor, open, opened&#10;&#10;Description automatically generated">
            <a:extLst>
              <a:ext uri="{FF2B5EF4-FFF2-40B4-BE49-F238E27FC236}">
                <a16:creationId xmlns:a16="http://schemas.microsoft.com/office/drawing/2014/main" id="{531B029F-CEB7-4E36-AD23-DF7FF698A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34879"/>
          <a:stretch/>
        </p:blipFill>
        <p:spPr>
          <a:xfrm rot="5400000">
            <a:off x="4326004" y="2275662"/>
            <a:ext cx="3140769" cy="5143500"/>
          </a:xfrm>
          <a:prstGeom prst="rect">
            <a:avLst/>
          </a:prstGeom>
        </p:spPr>
      </p:pic>
      <p:pic>
        <p:nvPicPr>
          <p:cNvPr id="5" name="175">
            <a:hlinkClick r:id="" action="ppaction://media"/>
            <a:extLst>
              <a:ext uri="{FF2B5EF4-FFF2-40B4-BE49-F238E27FC236}">
                <a16:creationId xmlns:a16="http://schemas.microsoft.com/office/drawing/2014/main" id="{C71624C2-C7D5-442D-9228-20D34E467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324" y="5992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 of panel view. Notice four traces on top.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join the series string of cells from top to bottom of the panel. Each row of cells going up and down has 10 cells.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5" name="Picture 4" descr="A picture containing window, cage, grate&#10;&#10;Description automatically generated">
            <a:extLst>
              <a:ext uri="{FF2B5EF4-FFF2-40B4-BE49-F238E27FC236}">
                <a16:creationId xmlns:a16="http://schemas.microsoft.com/office/drawing/2014/main" id="{67BDFDE2-7EFF-4C17-B510-0342D8495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46860"/>
          <a:stretch/>
        </p:blipFill>
        <p:spPr>
          <a:xfrm>
            <a:off x="0" y="3243548"/>
            <a:ext cx="9144000" cy="2994992"/>
          </a:xfrm>
          <a:prstGeom prst="rect">
            <a:avLst/>
          </a:prstGeom>
        </p:spPr>
      </p:pic>
      <p:pic>
        <p:nvPicPr>
          <p:cNvPr id="7" name="176">
            <a:hlinkClick r:id="" action="ppaction://media"/>
            <a:extLst>
              <a:ext uri="{FF2B5EF4-FFF2-40B4-BE49-F238E27FC236}">
                <a16:creationId xmlns:a16="http://schemas.microsoft.com/office/drawing/2014/main" id="{9B54016E-BBC2-409E-91BB-543387441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086" y="629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 of panel view. Notice four traces on top.</a:t>
            </a:r>
          </a:p>
          <a:p>
            <a:r>
              <a:rPr lang="en-C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join the series string of cells from top to bottom of the panel. Each row of cells going up and down has 10 cells.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6C13A-D127-4965-AA02-FC9C952E2399}"/>
              </a:ext>
            </a:extLst>
          </p:cNvPr>
          <p:cNvSpPr txBox="1"/>
          <p:nvPr/>
        </p:nvSpPr>
        <p:spPr>
          <a:xfrm>
            <a:off x="6251535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Images courtesy author</a:t>
            </a:r>
          </a:p>
        </p:txBody>
      </p:sp>
      <p:pic>
        <p:nvPicPr>
          <p:cNvPr id="5" name="Picture 4" descr="A picture containing window, cage, grate&#10;&#10;Description automatically generated">
            <a:extLst>
              <a:ext uri="{FF2B5EF4-FFF2-40B4-BE49-F238E27FC236}">
                <a16:creationId xmlns:a16="http://schemas.microsoft.com/office/drawing/2014/main" id="{67BDFDE2-7EFF-4C17-B510-0342D8495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46860"/>
          <a:stretch/>
        </p:blipFill>
        <p:spPr>
          <a:xfrm>
            <a:off x="0" y="3243548"/>
            <a:ext cx="9144000" cy="2994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7630B-2CB1-43F0-93CA-0C5B65B77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75" y="3064292"/>
            <a:ext cx="1193244" cy="864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E57E29-FBE9-4A81-8253-303DDBFFF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334" y="2996586"/>
            <a:ext cx="1193244" cy="864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5A3CC2-A509-4EA4-B2A7-7C9D40519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093" y="2996586"/>
            <a:ext cx="1193244" cy="864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9B3603-32C6-4264-9FA1-ABFAA3B02511}"/>
              </a:ext>
            </a:extLst>
          </p:cNvPr>
          <p:cNvSpPr txBox="1"/>
          <p:nvPr/>
        </p:nvSpPr>
        <p:spPr>
          <a:xfrm>
            <a:off x="1736035" y="4585252"/>
            <a:ext cx="592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diodes across 10 + 10 cells each</a:t>
            </a:r>
          </a:p>
        </p:txBody>
      </p:sp>
      <p:pic>
        <p:nvPicPr>
          <p:cNvPr id="14" name="177">
            <a:hlinkClick r:id="" action="ppaction://media"/>
            <a:extLst>
              <a:ext uri="{FF2B5EF4-FFF2-40B4-BE49-F238E27FC236}">
                <a16:creationId xmlns:a16="http://schemas.microsoft.com/office/drawing/2014/main" id="{FB44939E-FD5E-4195-99E3-9BED945A7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465" y="629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8"/>
    </mc:Choice>
    <mc:Fallback xmlns="">
      <p:transition spd="slow" advTm="3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1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Amorphous.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Least efficiency. approximately 6-8 percent.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Called Thin-film panels.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Flexible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DFC7A-DAEB-498E-B60A-064DE1497C2E}"/>
              </a:ext>
            </a:extLst>
          </p:cNvPr>
          <p:cNvSpPr txBox="1"/>
          <p:nvPr/>
        </p:nvSpPr>
        <p:spPr>
          <a:xfrm>
            <a:off x="5645222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  <p:pic>
        <p:nvPicPr>
          <p:cNvPr id="8" name="Picture 7" descr="A calculator on a table&#10;&#10;Description automatically generated with medium confidence">
            <a:extLst>
              <a:ext uri="{FF2B5EF4-FFF2-40B4-BE49-F238E27FC236}">
                <a16:creationId xmlns:a16="http://schemas.microsoft.com/office/drawing/2014/main" id="{7B5B1EB0-66E8-420C-841A-A10A0867A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35" t="27664" r="43654"/>
          <a:stretch/>
        </p:blipFill>
        <p:spPr>
          <a:xfrm rot="5400000">
            <a:off x="5247944" y="89743"/>
            <a:ext cx="2407943" cy="3720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B8B78-A056-4DF9-A225-98FDA8B50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608" y="3253802"/>
            <a:ext cx="3720613" cy="3147661"/>
          </a:xfrm>
          <a:prstGeom prst="rect">
            <a:avLst/>
          </a:prstGeom>
        </p:spPr>
      </p:pic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82ABE383-7B72-4156-B56C-EE7BD9DA9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326" y="6055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6"/>
    </mc:Choice>
    <mc:Fallback xmlns="">
      <p:transition spd="slow" advTm="1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6" y="1104589"/>
            <a:ext cx="3786188" cy="5682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45190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8C41A6-D14F-4F0A-8992-6C53AB9F6FAF}"/>
</file>

<file path=customXml/itemProps2.xml><?xml version="1.0" encoding="utf-8"?>
<ds:datastoreItem xmlns:ds="http://schemas.openxmlformats.org/officeDocument/2006/customXml" ds:itemID="{C6790200-03EA-4FA0-880D-156EEAC2377B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4246</TotalTime>
  <Words>3104</Words>
  <Application>Microsoft Office PowerPoint</Application>
  <PresentationFormat>On-screen Show (4:3)</PresentationFormat>
  <Paragraphs>412</Paragraphs>
  <Slides>79</Slides>
  <Notes>0</Notes>
  <HiddenSlides>0</HiddenSlides>
  <MMClips>67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Cambria Math</vt:lpstr>
      <vt:lpstr>Franklin Gothic Book</vt:lpstr>
      <vt:lpstr>Franklin Gothic Medium</vt:lpstr>
      <vt:lpstr>Times New Roman</vt:lpstr>
      <vt:lpstr>IDB Belize Minimal Presentation - Design_ TEMPLATE</vt:lpstr>
      <vt:lpstr>PowerPoint Presentation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  <vt:lpstr>PV Panel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74</cp:revision>
  <dcterms:created xsi:type="dcterms:W3CDTF">2022-03-03T12:11:22Z</dcterms:created>
  <dcterms:modified xsi:type="dcterms:W3CDTF">2022-10-13T13:28:15Z</dcterms:modified>
</cp:coreProperties>
</file>