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8" r:id="rId5"/>
    <p:sldId id="259" r:id="rId6"/>
    <p:sldId id="261" r:id="rId7"/>
    <p:sldId id="260" r:id="rId8"/>
    <p:sldId id="270" r:id="rId9"/>
    <p:sldId id="283" r:id="rId10"/>
    <p:sldId id="265" r:id="rId11"/>
    <p:sldId id="269" r:id="rId12"/>
    <p:sldId id="285" r:id="rId13"/>
    <p:sldId id="266" r:id="rId14"/>
    <p:sldId id="268" r:id="rId15"/>
    <p:sldId id="271" r:id="rId16"/>
    <p:sldId id="272" r:id="rId17"/>
    <p:sldId id="284" r:id="rId18"/>
    <p:sldId id="273" r:id="rId19"/>
    <p:sldId id="274" r:id="rId20"/>
    <p:sldId id="264" r:id="rId21"/>
    <p:sldId id="276" r:id="rId22"/>
    <p:sldId id="277" r:id="rId23"/>
    <p:sldId id="275" r:id="rId24"/>
    <p:sldId id="286" r:id="rId25"/>
    <p:sldId id="278" r:id="rId26"/>
    <p:sldId id="279" r:id="rId27"/>
    <p:sldId id="280" r:id="rId28"/>
    <p:sldId id="281" r:id="rId29"/>
    <p:sldId id="282" r:id="rId30"/>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72C0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57D2F-130F-4DC3-9FD7-B6EC72AF96E6}" v="15" dt="2022-06-16T21:11:14.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19" autoAdjust="0"/>
  </p:normalViewPr>
  <p:slideViewPr>
    <p:cSldViewPr snapToGrid="0">
      <p:cViewPr varScale="1">
        <p:scale>
          <a:sx n="97" d="100"/>
          <a:sy n="97" d="100"/>
        </p:scale>
        <p:origin x="19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teven" userId="a468023f-e1e3-478c-91c8-9b16cd05ed11" providerId="ADAL" clId="{FB757D2F-130F-4DC3-9FD7-B6EC72AF96E6}"/>
    <pc:docChg chg="undo custSel addSld modSld">
      <pc:chgData name="Li,Steven" userId="a468023f-e1e3-478c-91c8-9b16cd05ed11" providerId="ADAL" clId="{FB757D2F-130F-4DC3-9FD7-B6EC72AF96E6}" dt="2022-06-16T21:13:17.198" v="52" actId="1076"/>
      <pc:docMkLst>
        <pc:docMk/>
      </pc:docMkLst>
      <pc:sldChg chg="addSp delSp modSp new mod">
        <pc:chgData name="Li,Steven" userId="a468023f-e1e3-478c-91c8-9b16cd05ed11" providerId="ADAL" clId="{FB757D2F-130F-4DC3-9FD7-B6EC72AF96E6}" dt="2022-06-16T20:54:50.217" v="17" actId="20577"/>
        <pc:sldMkLst>
          <pc:docMk/>
          <pc:sldMk cId="1670924260" sldId="284"/>
        </pc:sldMkLst>
        <pc:spChg chg="mod">
          <ac:chgData name="Li,Steven" userId="a468023f-e1e3-478c-91c8-9b16cd05ed11" providerId="ADAL" clId="{FB757D2F-130F-4DC3-9FD7-B6EC72AF96E6}" dt="2022-06-16T20:54:50.217" v="17" actId="20577"/>
          <ac:spMkLst>
            <pc:docMk/>
            <pc:sldMk cId="1670924260" sldId="284"/>
            <ac:spMk id="2" creationId="{9576FC29-53A1-D031-F9C2-F1CF9D6D0416}"/>
          </ac:spMkLst>
        </pc:spChg>
        <pc:spChg chg="del mod">
          <ac:chgData name="Li,Steven" userId="a468023f-e1e3-478c-91c8-9b16cd05ed11" providerId="ADAL" clId="{FB757D2F-130F-4DC3-9FD7-B6EC72AF96E6}" dt="2022-06-16T20:54:41.434" v="5"/>
          <ac:spMkLst>
            <pc:docMk/>
            <pc:sldMk cId="1670924260" sldId="284"/>
            <ac:spMk id="3" creationId="{8CD09743-8B5F-28F4-7400-AA9CBA5F098A}"/>
          </ac:spMkLst>
        </pc:spChg>
        <pc:spChg chg="add mod">
          <ac:chgData name="Li,Steven" userId="a468023f-e1e3-478c-91c8-9b16cd05ed11" providerId="ADAL" clId="{FB757D2F-130F-4DC3-9FD7-B6EC72AF96E6}" dt="2022-06-16T20:54:30.041" v="4" actId="1076"/>
          <ac:spMkLst>
            <pc:docMk/>
            <pc:sldMk cId="1670924260" sldId="284"/>
            <ac:spMk id="5" creationId="{2C5CD9F1-34F1-83BB-1D73-12C1F4DADAB0}"/>
          </ac:spMkLst>
        </pc:spChg>
        <pc:picChg chg="add mod">
          <ac:chgData name="Li,Steven" userId="a468023f-e1e3-478c-91c8-9b16cd05ed11" providerId="ADAL" clId="{FB757D2F-130F-4DC3-9FD7-B6EC72AF96E6}" dt="2022-06-16T20:54:47.946" v="8" actId="1076"/>
          <ac:picMkLst>
            <pc:docMk/>
            <pc:sldMk cId="1670924260" sldId="284"/>
            <ac:picMk id="1026" creationId="{DCDC74BA-C87D-09D4-7429-276BF8601D94}"/>
          </ac:picMkLst>
        </pc:picChg>
      </pc:sldChg>
      <pc:sldChg chg="addSp delSp modSp new mod">
        <pc:chgData name="Li,Steven" userId="a468023f-e1e3-478c-91c8-9b16cd05ed11" providerId="ADAL" clId="{FB757D2F-130F-4DC3-9FD7-B6EC72AF96E6}" dt="2022-06-16T21:11:21.204" v="41" actId="20577"/>
        <pc:sldMkLst>
          <pc:docMk/>
          <pc:sldMk cId="2107930239" sldId="285"/>
        </pc:sldMkLst>
        <pc:spChg chg="mod">
          <ac:chgData name="Li,Steven" userId="a468023f-e1e3-478c-91c8-9b16cd05ed11" providerId="ADAL" clId="{FB757D2F-130F-4DC3-9FD7-B6EC72AF96E6}" dt="2022-06-16T21:11:21.204" v="41" actId="20577"/>
          <ac:spMkLst>
            <pc:docMk/>
            <pc:sldMk cId="2107930239" sldId="285"/>
            <ac:spMk id="2" creationId="{FBED016A-CD2D-AA2A-A10E-437DF014805C}"/>
          </ac:spMkLst>
        </pc:spChg>
        <pc:spChg chg="del">
          <ac:chgData name="Li,Steven" userId="a468023f-e1e3-478c-91c8-9b16cd05ed11" providerId="ADAL" clId="{FB757D2F-130F-4DC3-9FD7-B6EC72AF96E6}" dt="2022-06-16T21:10:16.698" v="20"/>
          <ac:spMkLst>
            <pc:docMk/>
            <pc:sldMk cId="2107930239" sldId="285"/>
            <ac:spMk id="3" creationId="{F87A2FC0-F092-BFB5-1723-E3464D94C229}"/>
          </ac:spMkLst>
        </pc:spChg>
        <pc:spChg chg="add mod">
          <ac:chgData name="Li,Steven" userId="a468023f-e1e3-478c-91c8-9b16cd05ed11" providerId="ADAL" clId="{FB757D2F-130F-4DC3-9FD7-B6EC72AF96E6}" dt="2022-06-16T21:10:23.609" v="24" actId="1076"/>
          <ac:spMkLst>
            <pc:docMk/>
            <pc:sldMk cId="2107930239" sldId="285"/>
            <ac:spMk id="5" creationId="{AFC6BDBD-232A-A540-19D7-A2A413D32761}"/>
          </ac:spMkLst>
        </pc:spChg>
        <pc:picChg chg="add mod">
          <ac:chgData name="Li,Steven" userId="a468023f-e1e3-478c-91c8-9b16cd05ed11" providerId="ADAL" clId="{FB757D2F-130F-4DC3-9FD7-B6EC72AF96E6}" dt="2022-06-16T21:10:35.969" v="30" actId="1076"/>
          <ac:picMkLst>
            <pc:docMk/>
            <pc:sldMk cId="2107930239" sldId="285"/>
            <ac:picMk id="2050" creationId="{D2907608-F24D-9F3C-387B-74118E4CE88F}"/>
          </ac:picMkLst>
        </pc:picChg>
      </pc:sldChg>
      <pc:sldChg chg="addSp delSp modSp new mod">
        <pc:chgData name="Li,Steven" userId="a468023f-e1e3-478c-91c8-9b16cd05ed11" providerId="ADAL" clId="{FB757D2F-130F-4DC3-9FD7-B6EC72AF96E6}" dt="2022-06-16T21:13:17.198" v="52" actId="1076"/>
        <pc:sldMkLst>
          <pc:docMk/>
          <pc:sldMk cId="1427468912" sldId="286"/>
        </pc:sldMkLst>
        <pc:spChg chg="mod">
          <ac:chgData name="Li,Steven" userId="a468023f-e1e3-478c-91c8-9b16cd05ed11" providerId="ADAL" clId="{FB757D2F-130F-4DC3-9FD7-B6EC72AF96E6}" dt="2022-06-16T21:11:27.579" v="50" actId="20577"/>
          <ac:spMkLst>
            <pc:docMk/>
            <pc:sldMk cId="1427468912" sldId="286"/>
            <ac:spMk id="2" creationId="{5A777349-8305-E217-C0A4-F443267C94C5}"/>
          </ac:spMkLst>
        </pc:spChg>
        <pc:spChg chg="del">
          <ac:chgData name="Li,Steven" userId="a468023f-e1e3-478c-91c8-9b16cd05ed11" providerId="ADAL" clId="{FB757D2F-130F-4DC3-9FD7-B6EC72AF96E6}" dt="2022-06-16T21:11:14.094" v="32"/>
          <ac:spMkLst>
            <pc:docMk/>
            <pc:sldMk cId="1427468912" sldId="286"/>
            <ac:spMk id="3" creationId="{8388F99D-2D6C-163E-162F-B441A63CB3F2}"/>
          </ac:spMkLst>
        </pc:spChg>
        <pc:spChg chg="add mod">
          <ac:chgData name="Li,Steven" userId="a468023f-e1e3-478c-91c8-9b16cd05ed11" providerId="ADAL" clId="{FB757D2F-130F-4DC3-9FD7-B6EC72AF96E6}" dt="2022-06-16T21:13:17.198" v="52" actId="1076"/>
          <ac:spMkLst>
            <pc:docMk/>
            <pc:sldMk cId="1427468912" sldId="286"/>
            <ac:spMk id="6" creationId="{9CFC6283-44F1-A1B5-8A55-C391E86CBC0A}"/>
          </ac:spMkLst>
        </pc:spChg>
        <pc:picChg chg="add mod">
          <ac:chgData name="Li,Steven" userId="a468023f-e1e3-478c-91c8-9b16cd05ed11" providerId="ADAL" clId="{FB757D2F-130F-4DC3-9FD7-B6EC72AF96E6}" dt="2022-06-16T21:11:14.094" v="32"/>
          <ac:picMkLst>
            <pc:docMk/>
            <pc:sldMk cId="1427468912" sldId="286"/>
            <ac:picMk id="3074" creationId="{7E30C774-CF0C-0B8B-9F34-A958257734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B18B-0B89-4F83-B093-001A2A975881}" type="datetimeFigureOut">
              <a:rPr lang="en-US" smtClean="0"/>
              <a:pPr/>
              <a:t>6/16/2022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34C6-403D-4428-9F20-F15D9913DB64}" type="slidenum">
              <a:rPr lang="en-US" smtClean="0"/>
              <a:pPr/>
              <a:t>‹#›</a:t>
            </a:fld>
            <a:endParaRPr lang="en-US"/>
          </a:p>
        </p:txBody>
      </p:sp>
    </p:spTree>
    <p:extLst>
      <p:ext uri="{BB962C8B-B14F-4D97-AF65-F5344CB8AC3E}">
        <p14:creationId xmlns:p14="http://schemas.microsoft.com/office/powerpoint/2010/main" val="20808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Atoms have an equal number of electrons to protons.</a:t>
            </a:r>
          </a:p>
          <a:p>
            <a:r>
              <a:rPr lang="en-US" dirty="0"/>
              <a:t>The outer most electron is also called valence electrons.  Free electrons are valence electrons that have been separated from the atom.  The free electrons cause the “flow” of electricity</a:t>
            </a:r>
          </a:p>
          <a:p>
            <a:r>
              <a:rPr lang="en-US" dirty="0"/>
              <a:t>The positive particles are protons while the white neutral particles are neutrons.</a:t>
            </a:r>
          </a:p>
          <a:p>
            <a:r>
              <a:rPr lang="en-US" dirty="0"/>
              <a:t>The bulk of the atom’s weight is at the core, where the protons and the neutrons are.  The electrons carry very little weight.  </a:t>
            </a:r>
          </a:p>
          <a:p>
            <a:endParaRPr lang="en-US" dirty="0"/>
          </a:p>
          <a:p>
            <a:r>
              <a:rPr lang="en-US" dirty="0"/>
              <a:t>When the electrons and protons are not equal, the atom is known as an ion.</a:t>
            </a:r>
          </a:p>
          <a:p>
            <a:r>
              <a:rPr lang="en-US" dirty="0"/>
              <a:t>Energy needs to dislodge a single valence electron is significantly less than it is to dislodge an almost full outer shell.</a:t>
            </a:r>
          </a:p>
          <a:p>
            <a:endParaRPr lang="en-US" dirty="0"/>
          </a:p>
          <a:p>
            <a:r>
              <a:rPr lang="en-US" dirty="0"/>
              <a:t>(</a:t>
            </a:r>
            <a:r>
              <a:rPr lang="en-US" dirty="0" err="1"/>
              <a:t>SrKellyOP</a:t>
            </a:r>
            <a:r>
              <a:rPr lang="en-US" dirty="0"/>
              <a:t>, 2021)</a:t>
            </a:r>
          </a:p>
        </p:txBody>
      </p:sp>
      <p:sp>
        <p:nvSpPr>
          <p:cNvPr id="4" name="Slide Number Placeholder 3"/>
          <p:cNvSpPr>
            <a:spLocks noGrp="1"/>
          </p:cNvSpPr>
          <p:nvPr>
            <p:ph type="sldNum" sz="quarter" idx="5"/>
          </p:nvPr>
        </p:nvSpPr>
        <p:spPr/>
        <p:txBody>
          <a:bodyPr/>
          <a:lstStyle/>
          <a:p>
            <a:fld id="{CAC134C6-403D-4428-9F20-F15D9913DB64}" type="slidenum">
              <a:rPr lang="en-US" smtClean="0"/>
              <a:pPr/>
              <a:t>4</a:t>
            </a:fld>
            <a:endParaRPr lang="en-US"/>
          </a:p>
        </p:txBody>
      </p:sp>
    </p:spTree>
    <p:extLst>
      <p:ext uri="{BB962C8B-B14F-4D97-AF65-F5344CB8AC3E}">
        <p14:creationId xmlns:p14="http://schemas.microsoft.com/office/powerpoint/2010/main" val="190329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(Merriam-Webster, n.d.)</a:t>
            </a:r>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23</a:t>
            </a:fld>
            <a:endParaRPr lang="en-US"/>
          </a:p>
        </p:txBody>
      </p:sp>
    </p:spTree>
    <p:extLst>
      <p:ext uri="{BB962C8B-B14F-4D97-AF65-F5344CB8AC3E}">
        <p14:creationId xmlns:p14="http://schemas.microsoft.com/office/powerpoint/2010/main" val="23191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Cables Derating Factors Explained For Beginners</a:t>
            </a:r>
            <a:r>
              <a:rPr lang="en-US" dirty="0"/>
              <a:t>, 2021)</a:t>
            </a:r>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24</a:t>
            </a:fld>
            <a:endParaRPr lang="en-US"/>
          </a:p>
        </p:txBody>
      </p:sp>
    </p:spTree>
    <p:extLst>
      <p:ext uri="{BB962C8B-B14F-4D97-AF65-F5344CB8AC3E}">
        <p14:creationId xmlns:p14="http://schemas.microsoft.com/office/powerpoint/2010/main" val="399902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Cables Derating Factors Explained For Beginners</a:t>
            </a:r>
            <a:r>
              <a:rPr lang="en-US" dirty="0"/>
              <a:t>, 2021)</a:t>
            </a:r>
            <a:endParaRPr lang="en-CA" dirty="0"/>
          </a:p>
          <a:p>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25</a:t>
            </a:fld>
            <a:endParaRPr lang="en-US"/>
          </a:p>
        </p:txBody>
      </p:sp>
    </p:spTree>
    <p:extLst>
      <p:ext uri="{BB962C8B-B14F-4D97-AF65-F5344CB8AC3E}">
        <p14:creationId xmlns:p14="http://schemas.microsoft.com/office/powerpoint/2010/main" val="31158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(Dictionary.com, 2022)</a:t>
            </a:r>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5</a:t>
            </a:fld>
            <a:endParaRPr lang="en-US"/>
          </a:p>
        </p:txBody>
      </p:sp>
    </p:spTree>
    <p:extLst>
      <p:ext uri="{BB962C8B-B14F-4D97-AF65-F5344CB8AC3E}">
        <p14:creationId xmlns:p14="http://schemas.microsoft.com/office/powerpoint/2010/main" val="47618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5"/>
          </p:nvPr>
        </p:nvSpPr>
        <p:spPr/>
        <p:txBody>
          <a:bodyPr/>
          <a:lstStyle/>
          <a:p>
            <a:fld id="{CAC134C6-403D-4428-9F20-F15D9913DB64}" type="slidenum">
              <a:rPr lang="en-US" smtClean="0"/>
              <a:pPr/>
              <a:t>11</a:t>
            </a:fld>
            <a:endParaRPr lang="en-US"/>
          </a:p>
        </p:txBody>
      </p:sp>
    </p:spTree>
    <p:extLst>
      <p:ext uri="{BB962C8B-B14F-4D97-AF65-F5344CB8AC3E}">
        <p14:creationId xmlns:p14="http://schemas.microsoft.com/office/powerpoint/2010/main" val="302957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US" dirty="0"/>
              <a:t>(Dictionary.com, 2022)</a:t>
            </a:r>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12</a:t>
            </a:fld>
            <a:endParaRPr lang="en-US"/>
          </a:p>
        </p:txBody>
      </p:sp>
    </p:spTree>
    <p:extLst>
      <p:ext uri="{BB962C8B-B14F-4D97-AF65-F5344CB8AC3E}">
        <p14:creationId xmlns:p14="http://schemas.microsoft.com/office/powerpoint/2010/main" val="360418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15</a:t>
            </a:fld>
            <a:endParaRPr lang="en-US"/>
          </a:p>
        </p:txBody>
      </p:sp>
    </p:spTree>
    <p:extLst>
      <p:ext uri="{BB962C8B-B14F-4D97-AF65-F5344CB8AC3E}">
        <p14:creationId xmlns:p14="http://schemas.microsoft.com/office/powerpoint/2010/main" val="424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p:txBody>
      </p:sp>
      <p:sp>
        <p:nvSpPr>
          <p:cNvPr id="4" name="Slide Number Placeholder 3"/>
          <p:cNvSpPr>
            <a:spLocks noGrp="1"/>
          </p:cNvSpPr>
          <p:nvPr>
            <p:ph type="sldNum" sz="quarter" idx="5"/>
          </p:nvPr>
        </p:nvSpPr>
        <p:spPr/>
        <p:txBody>
          <a:bodyPr/>
          <a:lstStyle/>
          <a:p>
            <a:fld id="{CAC134C6-403D-4428-9F20-F15D9913DB64}" type="slidenum">
              <a:rPr lang="en-US" smtClean="0"/>
              <a:pPr/>
              <a:t>16</a:t>
            </a:fld>
            <a:endParaRPr lang="en-US"/>
          </a:p>
        </p:txBody>
      </p:sp>
    </p:spTree>
    <p:extLst>
      <p:ext uri="{BB962C8B-B14F-4D97-AF65-F5344CB8AC3E}">
        <p14:creationId xmlns:p14="http://schemas.microsoft.com/office/powerpoint/2010/main" val="2205392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Electrons can only flow when there is a continuous path.  If there is only one (1) path to follow and it is broken, then electricity will not move, however, if there is an alternate route, then electricity may continue to flow.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Vladimirova</a:t>
            </a:r>
            <a:r>
              <a:rPr lang="en-US" dirty="0"/>
              <a:t>, 2016)</a:t>
            </a:r>
          </a:p>
          <a:p>
            <a:endParaRPr lang="en-US"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17</a:t>
            </a:fld>
            <a:endParaRPr lang="en-US"/>
          </a:p>
        </p:txBody>
      </p:sp>
    </p:spTree>
    <p:extLst>
      <p:ext uri="{BB962C8B-B14F-4D97-AF65-F5344CB8AC3E}">
        <p14:creationId xmlns:p14="http://schemas.microsoft.com/office/powerpoint/2010/main" val="353989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Ehardt</a:t>
            </a:r>
            <a:r>
              <a:rPr lang="en-US" dirty="0"/>
              <a:t>, 2005)</a:t>
            </a:r>
            <a:endParaRPr lang="en-CA" dirty="0"/>
          </a:p>
        </p:txBody>
      </p:sp>
      <p:sp>
        <p:nvSpPr>
          <p:cNvPr id="4" name="Slide Number Placeholder 3"/>
          <p:cNvSpPr>
            <a:spLocks noGrp="1"/>
          </p:cNvSpPr>
          <p:nvPr>
            <p:ph type="sldNum" sz="quarter" idx="5"/>
          </p:nvPr>
        </p:nvSpPr>
        <p:spPr/>
        <p:txBody>
          <a:bodyPr/>
          <a:lstStyle/>
          <a:p>
            <a:fld id="{CAC134C6-403D-4428-9F20-F15D9913DB64}" type="slidenum">
              <a:rPr lang="en-US" smtClean="0"/>
              <a:pPr/>
              <a:t>19</a:t>
            </a:fld>
            <a:endParaRPr lang="en-US"/>
          </a:p>
        </p:txBody>
      </p:sp>
    </p:spTree>
    <p:extLst>
      <p:ext uri="{BB962C8B-B14F-4D97-AF65-F5344CB8AC3E}">
        <p14:creationId xmlns:p14="http://schemas.microsoft.com/office/powerpoint/2010/main" val="65166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current flows through a wire, it generates heat.  This is due the internal resistance of the wire.  The larger the wire, the more current it can handle.  </a:t>
            </a:r>
          </a:p>
        </p:txBody>
      </p:sp>
      <p:sp>
        <p:nvSpPr>
          <p:cNvPr id="4" name="Slide Number Placeholder 3"/>
          <p:cNvSpPr>
            <a:spLocks noGrp="1"/>
          </p:cNvSpPr>
          <p:nvPr>
            <p:ph type="sldNum" sz="quarter" idx="5"/>
          </p:nvPr>
        </p:nvSpPr>
        <p:spPr/>
        <p:txBody>
          <a:bodyPr/>
          <a:lstStyle/>
          <a:p>
            <a:fld id="{CAC134C6-403D-4428-9F20-F15D9913DB64}" type="slidenum">
              <a:rPr lang="en-US" smtClean="0"/>
              <a:pPr/>
              <a:t>22</a:t>
            </a:fld>
            <a:endParaRPr lang="en-US"/>
          </a:p>
        </p:txBody>
      </p:sp>
    </p:spTree>
    <p:extLst>
      <p:ext uri="{BB962C8B-B14F-4D97-AF65-F5344CB8AC3E}">
        <p14:creationId xmlns:p14="http://schemas.microsoft.com/office/powerpoint/2010/main" val="34710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pPr/>
              <a:t>16-Jun-2022</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pPr/>
              <a:t>16-Jun-2022</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109243" y="3609938"/>
            <a:ext cx="4145873" cy="830997"/>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Course 05</a:t>
            </a:r>
            <a:endParaRPr lang="en-CA" sz="2100" b="1" dirty="0">
              <a:solidFill>
                <a:schemeClr val="bg1"/>
              </a:solidFill>
              <a:latin typeface="Arial" panose="020B0604020202020204" pitchFamily="34" charset="0"/>
              <a:cs typeface="Arial" panose="020B0604020202020204" pitchFamily="34" charset="0"/>
            </a:endParaRPr>
          </a:p>
          <a:p>
            <a:r>
              <a:rPr lang="en-US" sz="2700" b="1" dirty="0">
                <a:solidFill>
                  <a:schemeClr val="bg1"/>
                </a:solidFill>
                <a:latin typeface="Arial" panose="020B0604020202020204" pitchFamily="34" charset="0"/>
                <a:cs typeface="Arial" panose="020B0604020202020204" pitchFamily="34" charset="0"/>
              </a:rPr>
              <a:t>Electrical and Circuits 1</a:t>
            </a:r>
          </a:p>
        </p:txBody>
      </p:sp>
      <p:sp>
        <p:nvSpPr>
          <p:cNvPr id="6" name="TextBox 5">
            <a:extLst>
              <a:ext uri="{FF2B5EF4-FFF2-40B4-BE49-F238E27FC236}">
                <a16:creationId xmlns:a16="http://schemas.microsoft.com/office/drawing/2014/main" id="{41070E36-A84C-1C45-A804-243B343AE34B}"/>
              </a:ext>
            </a:extLst>
          </p:cNvPr>
          <p:cNvSpPr txBox="1"/>
          <p:nvPr/>
        </p:nvSpPr>
        <p:spPr>
          <a:xfrm>
            <a:off x="65934" y="5097139"/>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Module 1: Introduce the concept of electric charge, insulators and conductors</a:t>
            </a:r>
          </a:p>
        </p:txBody>
      </p:sp>
      <p:pic>
        <p:nvPicPr>
          <p:cNvPr id="14" name="Picture 13" descr="A picture containing logo&#10;&#10;Description automatically generated">
            <a:extLst>
              <a:ext uri="{FF2B5EF4-FFF2-40B4-BE49-F238E27FC236}">
                <a16:creationId xmlns:a16="http://schemas.microsoft.com/office/drawing/2014/main" id="{A3602C88-6BD6-184C-877D-629BCF55DF4A}"/>
              </a:ext>
            </a:extLst>
          </p:cNvPr>
          <p:cNvPicPr>
            <a:picLocks noChangeAspect="1"/>
          </p:cNvPicPr>
          <p:nvPr/>
        </p:nvPicPr>
        <p:blipFill>
          <a:blip r:embed="rId3" cstate="print"/>
          <a:stretch>
            <a:fillRect/>
          </a:stretch>
        </p:blipFill>
        <p:spPr>
          <a:xfrm>
            <a:off x="7773229" y="952744"/>
            <a:ext cx="719060" cy="719060"/>
          </a:xfrm>
          <a:prstGeom prst="rect">
            <a:avLst/>
          </a:prstGeom>
        </p:spPr>
      </p:pic>
      <p:pic>
        <p:nvPicPr>
          <p:cNvPr id="16" name="Picture 15" descr="A picture containing toy, doll&#10;&#10;Description automatically generated">
            <a:extLst>
              <a:ext uri="{FF2B5EF4-FFF2-40B4-BE49-F238E27FC236}">
                <a16:creationId xmlns:a16="http://schemas.microsoft.com/office/drawing/2014/main" id="{D0B1B801-A279-C742-9B87-2675705836C5}"/>
              </a:ext>
            </a:extLst>
          </p:cNvPr>
          <p:cNvPicPr>
            <a:picLocks noChangeAspect="1"/>
          </p:cNvPicPr>
          <p:nvPr/>
        </p:nvPicPr>
        <p:blipFill>
          <a:blip r:embed="rId4" cstate="print"/>
          <a:stretch>
            <a:fillRect/>
          </a:stretch>
        </p:blipFill>
        <p:spPr>
          <a:xfrm>
            <a:off x="5363116" y="963974"/>
            <a:ext cx="719060" cy="719060"/>
          </a:xfrm>
          <a:prstGeom prst="rect">
            <a:avLst/>
          </a:prstGeom>
        </p:spPr>
      </p:pic>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5" cstate="print"/>
          <a:stretch>
            <a:fillRect/>
          </a:stretch>
        </p:blipFill>
        <p:spPr>
          <a:xfrm>
            <a:off x="2298160" y="1089122"/>
            <a:ext cx="1418966" cy="468765"/>
          </a:xfrm>
          <a:prstGeom prst="rect">
            <a:avLst/>
          </a:prstGeom>
        </p:spPr>
      </p:pic>
    </p:spTree>
    <p:extLst>
      <p:ext uri="{BB962C8B-B14F-4D97-AF65-F5344CB8AC3E}">
        <p14:creationId xmlns:p14="http://schemas.microsoft.com/office/powerpoint/2010/main" val="233461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A3E3-F3F3-11BD-E8D7-9619DA8689B6}"/>
              </a:ext>
            </a:extLst>
          </p:cNvPr>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FF40AE55-C112-0BC7-0A0F-70FD9104A2F9}"/>
              </a:ext>
            </a:extLst>
          </p:cNvPr>
          <p:cNvSpPr>
            <a:spLocks noGrp="1"/>
          </p:cNvSpPr>
          <p:nvPr>
            <p:ph idx="1"/>
          </p:nvPr>
        </p:nvSpPr>
        <p:spPr/>
        <p:txBody>
          <a:bodyPr/>
          <a:lstStyle/>
          <a:p>
            <a:r>
              <a:rPr lang="en-US" dirty="0"/>
              <a:t>Glass</a:t>
            </a:r>
          </a:p>
          <a:p>
            <a:r>
              <a:rPr lang="en-US" dirty="0"/>
              <a:t>Mica</a:t>
            </a:r>
          </a:p>
          <a:p>
            <a:r>
              <a:rPr lang="en-US" dirty="0"/>
              <a:t>Rubber </a:t>
            </a:r>
          </a:p>
          <a:p>
            <a:r>
              <a:rPr lang="en-CA" dirty="0"/>
              <a:t>Fibreglass</a:t>
            </a:r>
            <a:r>
              <a:rPr lang="en-US" dirty="0"/>
              <a:t> </a:t>
            </a:r>
          </a:p>
          <a:p>
            <a:r>
              <a:rPr lang="en-CA" dirty="0"/>
              <a:t>Ceramic</a:t>
            </a:r>
          </a:p>
          <a:p>
            <a:r>
              <a:rPr lang="en-CA" dirty="0"/>
              <a:t>Dry wood</a:t>
            </a:r>
          </a:p>
          <a:p>
            <a:r>
              <a:rPr lang="en-CA" dirty="0"/>
              <a:t>Plastic </a:t>
            </a:r>
          </a:p>
          <a:p>
            <a:r>
              <a:rPr lang="en-CA" dirty="0"/>
              <a:t>Pure water</a:t>
            </a:r>
          </a:p>
        </p:txBody>
      </p:sp>
    </p:spTree>
    <p:extLst>
      <p:ext uri="{BB962C8B-B14F-4D97-AF65-F5344CB8AC3E}">
        <p14:creationId xmlns:p14="http://schemas.microsoft.com/office/powerpoint/2010/main" val="141195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4F39A9D-FBAA-DA14-4F85-34EC0AEFF028}"/>
              </a:ext>
            </a:extLst>
          </p:cNvPr>
          <p:cNvSpPr>
            <a:spLocks noGrp="1"/>
          </p:cNvSpPr>
          <p:nvPr>
            <p:ph type="subTitle" idx="1"/>
          </p:nvPr>
        </p:nvSpPr>
        <p:spPr>
          <a:xfrm>
            <a:off x="-628236" y="753268"/>
            <a:ext cx="9772236" cy="2675732"/>
          </a:xfrm>
        </p:spPr>
        <p:txBody>
          <a:bodyPr/>
          <a:lstStyle/>
          <a:p>
            <a:r>
              <a:rPr lang="en-US" sz="7200" dirty="0"/>
              <a:t>Can you think of any other insulators?</a:t>
            </a:r>
          </a:p>
        </p:txBody>
      </p:sp>
    </p:spTree>
    <p:extLst>
      <p:ext uri="{BB962C8B-B14F-4D97-AF65-F5344CB8AC3E}">
        <p14:creationId xmlns:p14="http://schemas.microsoft.com/office/powerpoint/2010/main" val="252470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397E-A9C0-D03C-749B-9503173A2B50}"/>
              </a:ext>
            </a:extLst>
          </p:cNvPr>
          <p:cNvSpPr>
            <a:spLocks noGrp="1"/>
          </p:cNvSpPr>
          <p:nvPr>
            <p:ph type="title"/>
          </p:nvPr>
        </p:nvSpPr>
        <p:spPr/>
        <p:txBody>
          <a:bodyPr/>
          <a:lstStyle/>
          <a:p>
            <a:r>
              <a:rPr lang="en-US" dirty="0"/>
              <a:t>What is a Conductor</a:t>
            </a:r>
          </a:p>
        </p:txBody>
      </p:sp>
      <p:sp>
        <p:nvSpPr>
          <p:cNvPr id="3" name="Content Placeholder 2">
            <a:extLst>
              <a:ext uri="{FF2B5EF4-FFF2-40B4-BE49-F238E27FC236}">
                <a16:creationId xmlns:a16="http://schemas.microsoft.com/office/drawing/2014/main" id="{9DC735EE-5A0F-6DC2-7C8C-6D97EF008237}"/>
              </a:ext>
            </a:extLst>
          </p:cNvPr>
          <p:cNvSpPr>
            <a:spLocks noGrp="1"/>
          </p:cNvSpPr>
          <p:nvPr>
            <p:ph idx="1"/>
          </p:nvPr>
        </p:nvSpPr>
        <p:spPr/>
        <p:txBody>
          <a:bodyPr/>
          <a:lstStyle/>
          <a:p>
            <a:r>
              <a:rPr lang="en-US" b="0" i="0" dirty="0">
                <a:effectLst/>
                <a:latin typeface="Arial" panose="020B0604020202020204" pitchFamily="34" charset="0"/>
              </a:rPr>
              <a:t>A material or an object that conducts heat, electricity, light, or sound. Electrical conductors contain electric charges (usually electrons) that are relatively free to move through the material; a voltage applied across the conductor therefore creates an electric current. Insulators (electrical nonconductors) contain no charges that move when subject to a voltage.  </a:t>
            </a:r>
            <a:br>
              <a:rPr lang="en-US" b="0" i="0" dirty="0">
                <a:effectLst/>
                <a:latin typeface="Arial" panose="020B0604020202020204" pitchFamily="34" charset="0"/>
              </a:rPr>
            </a:br>
            <a:r>
              <a:rPr lang="en-US" dirty="0"/>
              <a:t>(Dictionary.com, 2022)</a:t>
            </a:r>
          </a:p>
        </p:txBody>
      </p:sp>
    </p:spTree>
    <p:extLst>
      <p:ext uri="{BB962C8B-B14F-4D97-AF65-F5344CB8AC3E}">
        <p14:creationId xmlns:p14="http://schemas.microsoft.com/office/powerpoint/2010/main" val="25845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C5DF-26CD-0D02-4701-CF3A4BA795DC}"/>
              </a:ext>
            </a:extLst>
          </p:cNvPr>
          <p:cNvSpPr>
            <a:spLocks noGrp="1"/>
          </p:cNvSpPr>
          <p:nvPr>
            <p:ph type="title"/>
          </p:nvPr>
        </p:nvSpPr>
        <p:spPr/>
        <p:txBody>
          <a:bodyPr/>
          <a:lstStyle/>
          <a:p>
            <a:r>
              <a:rPr lang="en-CA" dirty="0"/>
              <a:t>Conductor Analogy</a:t>
            </a:r>
          </a:p>
        </p:txBody>
      </p:sp>
      <p:sp>
        <p:nvSpPr>
          <p:cNvPr id="3" name="Content Placeholder 2">
            <a:extLst>
              <a:ext uri="{FF2B5EF4-FFF2-40B4-BE49-F238E27FC236}">
                <a16:creationId xmlns:a16="http://schemas.microsoft.com/office/drawing/2014/main" id="{8A00961F-9065-781A-CCE7-573E1F1B4E7F}"/>
              </a:ext>
            </a:extLst>
          </p:cNvPr>
          <p:cNvSpPr>
            <a:spLocks noGrp="1"/>
          </p:cNvSpPr>
          <p:nvPr>
            <p:ph idx="1"/>
          </p:nvPr>
        </p:nvSpPr>
        <p:spPr/>
        <p:txBody>
          <a:bodyPr/>
          <a:lstStyle/>
          <a:p>
            <a:r>
              <a:rPr lang="en-CA" dirty="0"/>
              <a:t>When compared to water, conductors would be the pipes that allow the flow of water.</a:t>
            </a:r>
          </a:p>
          <a:p>
            <a:r>
              <a:rPr lang="en-CA" dirty="0"/>
              <a:t>When compared to light, conductors would be similar to clear glass windows or the absence of curtains.  This allows light to penetrate into a space</a:t>
            </a:r>
          </a:p>
        </p:txBody>
      </p:sp>
    </p:spTree>
    <p:extLst>
      <p:ext uri="{BB962C8B-B14F-4D97-AF65-F5344CB8AC3E}">
        <p14:creationId xmlns:p14="http://schemas.microsoft.com/office/powerpoint/2010/main" val="406013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FC29-53A1-D031-F9C2-F1CF9D6D0416}"/>
              </a:ext>
            </a:extLst>
          </p:cNvPr>
          <p:cNvSpPr>
            <a:spLocks noGrp="1"/>
          </p:cNvSpPr>
          <p:nvPr>
            <p:ph type="title"/>
          </p:nvPr>
        </p:nvSpPr>
        <p:spPr/>
        <p:txBody>
          <a:bodyPr/>
          <a:lstStyle/>
          <a:p>
            <a:r>
              <a:rPr lang="en-CA" dirty="0"/>
              <a:t>Conductor</a:t>
            </a:r>
          </a:p>
        </p:txBody>
      </p:sp>
      <p:sp>
        <p:nvSpPr>
          <p:cNvPr id="5" name="TextBox 4">
            <a:extLst>
              <a:ext uri="{FF2B5EF4-FFF2-40B4-BE49-F238E27FC236}">
                <a16:creationId xmlns:a16="http://schemas.microsoft.com/office/drawing/2014/main" id="{2C5CD9F1-34F1-83BB-1D73-12C1F4DADAB0}"/>
              </a:ext>
            </a:extLst>
          </p:cNvPr>
          <p:cNvSpPr txBox="1"/>
          <p:nvPr/>
        </p:nvSpPr>
        <p:spPr>
          <a:xfrm>
            <a:off x="3347884" y="6111924"/>
            <a:ext cx="4572000" cy="369332"/>
          </a:xfrm>
          <a:prstGeom prst="rect">
            <a:avLst/>
          </a:prstGeom>
          <a:noFill/>
        </p:spPr>
        <p:txBody>
          <a:bodyPr wrap="square">
            <a:spAutoFit/>
          </a:bodyPr>
          <a:lstStyle/>
          <a:p>
            <a:r>
              <a:rPr lang="en-US" dirty="0"/>
              <a:t>(Alistair1978, 2020)</a:t>
            </a:r>
            <a:endParaRPr lang="en-CA" dirty="0"/>
          </a:p>
        </p:txBody>
      </p:sp>
      <p:pic>
        <p:nvPicPr>
          <p:cNvPr id="1026" name="Picture 2">
            <a:extLst>
              <a:ext uri="{FF2B5EF4-FFF2-40B4-BE49-F238E27FC236}">
                <a16:creationId xmlns:a16="http://schemas.microsoft.com/office/drawing/2014/main" id="{DCDC74BA-C87D-09D4-7429-276BF8601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0250" y="966205"/>
            <a:ext cx="4571999" cy="492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2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A3E3-F3F3-11BD-E8D7-9619DA8689B6}"/>
              </a:ext>
            </a:extLst>
          </p:cNvPr>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FF40AE55-C112-0BC7-0A0F-70FD9104A2F9}"/>
              </a:ext>
            </a:extLst>
          </p:cNvPr>
          <p:cNvSpPr>
            <a:spLocks noGrp="1"/>
          </p:cNvSpPr>
          <p:nvPr>
            <p:ph idx="1"/>
          </p:nvPr>
        </p:nvSpPr>
        <p:spPr/>
        <p:txBody>
          <a:bodyPr/>
          <a:lstStyle/>
          <a:p>
            <a:r>
              <a:rPr lang="en-CA" dirty="0"/>
              <a:t>Copper</a:t>
            </a:r>
          </a:p>
          <a:p>
            <a:r>
              <a:rPr lang="en-CA" dirty="0"/>
              <a:t>Aluminum</a:t>
            </a:r>
          </a:p>
          <a:p>
            <a:r>
              <a:rPr lang="en-CA" dirty="0"/>
              <a:t>Silver</a:t>
            </a:r>
          </a:p>
          <a:p>
            <a:r>
              <a:rPr lang="en-CA" dirty="0"/>
              <a:t>Iron</a:t>
            </a:r>
          </a:p>
          <a:p>
            <a:r>
              <a:rPr lang="en-CA" dirty="0"/>
              <a:t>Steel</a:t>
            </a:r>
          </a:p>
          <a:p>
            <a:r>
              <a:rPr lang="en-CA" dirty="0"/>
              <a:t>Gold</a:t>
            </a:r>
          </a:p>
          <a:p>
            <a:r>
              <a:rPr lang="en-CA" dirty="0"/>
              <a:t>Dirty water </a:t>
            </a:r>
          </a:p>
          <a:p>
            <a:endParaRPr lang="en-CA" dirty="0"/>
          </a:p>
        </p:txBody>
      </p:sp>
    </p:spTree>
    <p:extLst>
      <p:ext uri="{BB962C8B-B14F-4D97-AF65-F5344CB8AC3E}">
        <p14:creationId xmlns:p14="http://schemas.microsoft.com/office/powerpoint/2010/main" val="271164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4F39A9D-FBAA-DA14-4F85-34EC0AEFF028}"/>
              </a:ext>
            </a:extLst>
          </p:cNvPr>
          <p:cNvSpPr>
            <a:spLocks noGrp="1"/>
          </p:cNvSpPr>
          <p:nvPr>
            <p:ph type="subTitle" idx="1"/>
          </p:nvPr>
        </p:nvSpPr>
        <p:spPr>
          <a:xfrm>
            <a:off x="-628236" y="753268"/>
            <a:ext cx="9772236" cy="2675732"/>
          </a:xfrm>
        </p:spPr>
        <p:txBody>
          <a:bodyPr/>
          <a:lstStyle/>
          <a:p>
            <a:r>
              <a:rPr lang="en-US" sz="7200" dirty="0"/>
              <a:t>Can you think of any other conductors?</a:t>
            </a:r>
          </a:p>
        </p:txBody>
      </p:sp>
    </p:spTree>
    <p:extLst>
      <p:ext uri="{BB962C8B-B14F-4D97-AF65-F5344CB8AC3E}">
        <p14:creationId xmlns:p14="http://schemas.microsoft.com/office/powerpoint/2010/main" val="347618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5C8B-8FBB-FC6D-4260-6964053FEB2B}"/>
              </a:ext>
            </a:extLst>
          </p:cNvPr>
          <p:cNvSpPr>
            <a:spLocks noGrp="1"/>
          </p:cNvSpPr>
          <p:nvPr>
            <p:ph type="title"/>
          </p:nvPr>
        </p:nvSpPr>
        <p:spPr/>
        <p:txBody>
          <a:bodyPr/>
          <a:lstStyle/>
          <a:p>
            <a:r>
              <a:rPr lang="en-US" dirty="0"/>
              <a:t>How Electricity Flows</a:t>
            </a:r>
          </a:p>
        </p:txBody>
      </p:sp>
      <p:pic>
        <p:nvPicPr>
          <p:cNvPr id="2052" name="Picture 4" descr="Enter image description here">
            <a:extLst>
              <a:ext uri="{FF2B5EF4-FFF2-40B4-BE49-F238E27FC236}">
                <a16:creationId xmlns:a16="http://schemas.microsoft.com/office/drawing/2014/main" id="{F0CE97CE-5C51-B1DE-DCCE-9ED8BA060F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8750" y="2614612"/>
            <a:ext cx="57150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8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116B-ECCD-29D1-7E4D-02BF554FE266}"/>
              </a:ext>
            </a:extLst>
          </p:cNvPr>
          <p:cNvSpPr>
            <a:spLocks noGrp="1"/>
          </p:cNvSpPr>
          <p:nvPr>
            <p:ph type="title"/>
          </p:nvPr>
        </p:nvSpPr>
        <p:spPr/>
        <p:txBody>
          <a:bodyPr/>
          <a:lstStyle/>
          <a:p>
            <a:r>
              <a:rPr lang="en-CA" dirty="0"/>
              <a:t>Wires and Cables</a:t>
            </a:r>
          </a:p>
        </p:txBody>
      </p:sp>
      <p:sp>
        <p:nvSpPr>
          <p:cNvPr id="3" name="Content Placeholder 2">
            <a:extLst>
              <a:ext uri="{FF2B5EF4-FFF2-40B4-BE49-F238E27FC236}">
                <a16:creationId xmlns:a16="http://schemas.microsoft.com/office/drawing/2014/main" id="{0D087093-1C4D-261C-4EC9-D2252DFC94F5}"/>
              </a:ext>
            </a:extLst>
          </p:cNvPr>
          <p:cNvSpPr>
            <a:spLocks noGrp="1"/>
          </p:cNvSpPr>
          <p:nvPr>
            <p:ph idx="1"/>
          </p:nvPr>
        </p:nvSpPr>
        <p:spPr/>
        <p:txBody>
          <a:bodyPr/>
          <a:lstStyle/>
          <a:p>
            <a:r>
              <a:rPr lang="en-CA" dirty="0"/>
              <a:t>A cable is a multi-wire conductor</a:t>
            </a:r>
          </a:p>
          <a:p>
            <a:r>
              <a:rPr lang="en-CA" dirty="0"/>
              <a:t>A wire is a single conductor</a:t>
            </a:r>
          </a:p>
          <a:p>
            <a:r>
              <a:rPr lang="en-CA" dirty="0"/>
              <a:t>Wire conductors may be stranded or solid</a:t>
            </a:r>
          </a:p>
          <a:p>
            <a:r>
              <a:rPr lang="en-CA" dirty="0"/>
              <a:t>Insulation sheathing mainly polyvinyl chloride (PVC) or polyethylene (PE)</a:t>
            </a:r>
          </a:p>
          <a:p>
            <a:endParaRPr lang="en-CA" dirty="0"/>
          </a:p>
        </p:txBody>
      </p:sp>
    </p:spTree>
    <p:extLst>
      <p:ext uri="{BB962C8B-B14F-4D97-AF65-F5344CB8AC3E}">
        <p14:creationId xmlns:p14="http://schemas.microsoft.com/office/powerpoint/2010/main" val="411372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F382-56D3-A790-902D-15525AC17D96}"/>
              </a:ext>
            </a:extLst>
          </p:cNvPr>
          <p:cNvSpPr>
            <a:spLocks noGrp="1"/>
          </p:cNvSpPr>
          <p:nvPr>
            <p:ph type="title"/>
          </p:nvPr>
        </p:nvSpPr>
        <p:spPr/>
        <p:txBody>
          <a:bodyPr/>
          <a:lstStyle/>
          <a:p>
            <a:r>
              <a:rPr lang="en-CA" dirty="0"/>
              <a:t>Stranded vs Solid Wire</a:t>
            </a:r>
          </a:p>
        </p:txBody>
      </p:sp>
      <p:pic>
        <p:nvPicPr>
          <p:cNvPr id="3074" name="Picture 2">
            <a:extLst>
              <a:ext uri="{FF2B5EF4-FFF2-40B4-BE49-F238E27FC236}">
                <a16:creationId xmlns:a16="http://schemas.microsoft.com/office/drawing/2014/main" id="{A5FC1156-B55E-A942-10D6-B279C4B57B2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24326" y="1733447"/>
            <a:ext cx="3786188" cy="38052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980796-9292-7980-D50C-D03040FF5B83}"/>
              </a:ext>
            </a:extLst>
          </p:cNvPr>
          <p:cNvSpPr txBox="1"/>
          <p:nvPr/>
        </p:nvSpPr>
        <p:spPr>
          <a:xfrm>
            <a:off x="1347019" y="6313020"/>
            <a:ext cx="4572000" cy="369332"/>
          </a:xfrm>
          <a:prstGeom prst="rect">
            <a:avLst/>
          </a:prstGeom>
          <a:noFill/>
        </p:spPr>
        <p:txBody>
          <a:bodyPr wrap="square">
            <a:spAutoFit/>
          </a:bodyPr>
          <a:lstStyle/>
          <a:p>
            <a:r>
              <a:rPr lang="en-US" dirty="0"/>
              <a:t>(</a:t>
            </a:r>
            <a:r>
              <a:rPr lang="en-US" dirty="0" err="1"/>
              <a:t>Ehardt</a:t>
            </a:r>
            <a:r>
              <a:rPr lang="en-US" dirty="0"/>
              <a:t>, 2005)</a:t>
            </a:r>
            <a:endParaRPr lang="en-CA" dirty="0"/>
          </a:p>
        </p:txBody>
      </p:sp>
      <p:pic>
        <p:nvPicPr>
          <p:cNvPr id="9" name="Picture 2" descr="enter image description here">
            <a:extLst>
              <a:ext uri="{FF2B5EF4-FFF2-40B4-BE49-F238E27FC236}">
                <a16:creationId xmlns:a16="http://schemas.microsoft.com/office/drawing/2014/main" id="{2D0632DA-F8CB-C888-66E4-C63D5672777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0" y="1895414"/>
            <a:ext cx="4321588" cy="34812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57A9AC7-C090-8DF6-A6E6-99ECC8F3352F}"/>
              </a:ext>
            </a:extLst>
          </p:cNvPr>
          <p:cNvSpPr txBox="1"/>
          <p:nvPr/>
        </p:nvSpPr>
        <p:spPr>
          <a:xfrm>
            <a:off x="6012427" y="6313020"/>
            <a:ext cx="4572000" cy="369332"/>
          </a:xfrm>
          <a:prstGeom prst="rect">
            <a:avLst/>
          </a:prstGeom>
          <a:noFill/>
        </p:spPr>
        <p:txBody>
          <a:bodyPr wrap="square">
            <a:spAutoFit/>
          </a:bodyPr>
          <a:lstStyle/>
          <a:p>
            <a:r>
              <a:rPr lang="en-US" dirty="0"/>
              <a:t>(Tester101, 2012)</a:t>
            </a:r>
            <a:endParaRPr lang="en-CA" dirty="0"/>
          </a:p>
        </p:txBody>
      </p:sp>
    </p:spTree>
    <p:extLst>
      <p:ext uri="{BB962C8B-B14F-4D97-AF65-F5344CB8AC3E}">
        <p14:creationId xmlns:p14="http://schemas.microsoft.com/office/powerpoint/2010/main" val="104832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3C3F7-E78C-B5D7-A686-C5F2751BA788}"/>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A570F729-DB48-72F6-9614-BA6950A3A8F8}"/>
              </a:ext>
            </a:extLst>
          </p:cNvPr>
          <p:cNvSpPr>
            <a:spLocks noGrp="1"/>
          </p:cNvSpPr>
          <p:nvPr>
            <p:ph idx="1"/>
          </p:nvPr>
        </p:nvSpPr>
        <p:spPr/>
        <p:txBody>
          <a:bodyPr/>
          <a:lstStyle/>
          <a:p>
            <a:r>
              <a:rPr lang="en-US" dirty="0"/>
              <a:t>Electric charge</a:t>
            </a:r>
          </a:p>
          <a:p>
            <a:r>
              <a:rPr lang="en-US" dirty="0"/>
              <a:t>Insulators </a:t>
            </a:r>
          </a:p>
          <a:p>
            <a:r>
              <a:rPr lang="en-US" dirty="0"/>
              <a:t>Conductors </a:t>
            </a:r>
          </a:p>
          <a:p>
            <a:r>
              <a:rPr lang="en-US" dirty="0"/>
              <a:t>Electrical flow through material</a:t>
            </a:r>
          </a:p>
          <a:p>
            <a:endParaRPr lang="en-US" dirty="0"/>
          </a:p>
        </p:txBody>
      </p:sp>
    </p:spTree>
    <p:extLst>
      <p:ext uri="{BB962C8B-B14F-4D97-AF65-F5344CB8AC3E}">
        <p14:creationId xmlns:p14="http://schemas.microsoft.com/office/powerpoint/2010/main" val="316608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44BE-7F9C-6E4C-522C-5D595347F171}"/>
              </a:ext>
            </a:extLst>
          </p:cNvPr>
          <p:cNvSpPr>
            <a:spLocks noGrp="1"/>
          </p:cNvSpPr>
          <p:nvPr>
            <p:ph type="title"/>
          </p:nvPr>
        </p:nvSpPr>
        <p:spPr/>
        <p:txBody>
          <a:bodyPr/>
          <a:lstStyle/>
          <a:p>
            <a:r>
              <a:rPr lang="en-CA" dirty="0"/>
              <a:t>Conductor (Wire) Size</a:t>
            </a:r>
          </a:p>
        </p:txBody>
      </p:sp>
      <p:sp>
        <p:nvSpPr>
          <p:cNvPr id="3" name="Content Placeholder 2">
            <a:extLst>
              <a:ext uri="{FF2B5EF4-FFF2-40B4-BE49-F238E27FC236}">
                <a16:creationId xmlns:a16="http://schemas.microsoft.com/office/drawing/2014/main" id="{989578B7-60B6-AB53-3ED9-A049BC978EF2}"/>
              </a:ext>
            </a:extLst>
          </p:cNvPr>
          <p:cNvSpPr>
            <a:spLocks noGrp="1"/>
          </p:cNvSpPr>
          <p:nvPr>
            <p:ph idx="1"/>
          </p:nvPr>
        </p:nvSpPr>
        <p:spPr>
          <a:xfrm>
            <a:off x="428625" y="1307455"/>
            <a:ext cx="7715250" cy="4243090"/>
          </a:xfrm>
        </p:spPr>
        <p:txBody>
          <a:bodyPr/>
          <a:lstStyle/>
          <a:p>
            <a:r>
              <a:rPr lang="en-CA" dirty="0"/>
              <a:t>Conductor size is measured in both gauge number (AWG) or in mils</a:t>
            </a:r>
          </a:p>
          <a:p>
            <a:r>
              <a:rPr lang="en-CA" dirty="0"/>
              <a:t>Diameter of a conductor can be measured in </a:t>
            </a:r>
          </a:p>
          <a:p>
            <a:pPr lvl="1"/>
            <a:r>
              <a:rPr lang="en-CA" dirty="0"/>
              <a:t>American Wire Gauge (AWG)</a:t>
            </a:r>
          </a:p>
          <a:p>
            <a:pPr lvl="2"/>
            <a:r>
              <a:rPr lang="en-CA" dirty="0"/>
              <a:t>Smaller numbers = larger wire size</a:t>
            </a:r>
          </a:p>
          <a:p>
            <a:pPr lvl="1"/>
            <a:r>
              <a:rPr lang="en-CA" dirty="0"/>
              <a:t>Metric</a:t>
            </a:r>
          </a:p>
          <a:p>
            <a:pPr lvl="2"/>
            <a:r>
              <a:rPr lang="en-CA" dirty="0"/>
              <a:t>Measurement of cross-sectional area of wire (mm</a:t>
            </a:r>
            <a:r>
              <a:rPr lang="en-CA" baseline="30000" dirty="0"/>
              <a:t>2</a:t>
            </a:r>
            <a:r>
              <a:rPr lang="en-CA" dirty="0"/>
              <a:t>)</a:t>
            </a:r>
          </a:p>
          <a:p>
            <a:pPr lvl="1"/>
            <a:r>
              <a:rPr lang="en-CA" dirty="0"/>
              <a:t>Circular Mils (</a:t>
            </a:r>
            <a:r>
              <a:rPr lang="en-CA" dirty="0" err="1"/>
              <a:t>cmil</a:t>
            </a:r>
            <a:r>
              <a:rPr lang="en-CA" dirty="0"/>
              <a:t>)</a:t>
            </a:r>
          </a:p>
          <a:p>
            <a:pPr lvl="2"/>
            <a:r>
              <a:rPr lang="en-CA" dirty="0"/>
              <a:t>Measurement of cross-sectional area of wire (1/1000</a:t>
            </a:r>
            <a:r>
              <a:rPr lang="en-CA" baseline="30000" dirty="0"/>
              <a:t>th</a:t>
            </a:r>
            <a:r>
              <a:rPr lang="en-CA" dirty="0"/>
              <a:t> of an inch)</a:t>
            </a:r>
          </a:p>
          <a:p>
            <a:pPr lvl="1"/>
            <a:r>
              <a:rPr lang="en-CA" dirty="0"/>
              <a:t>Thousands of circular mils (MCMs)</a:t>
            </a:r>
          </a:p>
          <a:p>
            <a:pPr lvl="2"/>
            <a:r>
              <a:rPr lang="en-CA" dirty="0"/>
              <a:t>Used for large diameter wire measurements</a:t>
            </a:r>
          </a:p>
        </p:txBody>
      </p:sp>
    </p:spTree>
    <p:extLst>
      <p:ext uri="{BB962C8B-B14F-4D97-AF65-F5344CB8AC3E}">
        <p14:creationId xmlns:p14="http://schemas.microsoft.com/office/powerpoint/2010/main" val="174527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7349-8305-E217-C0A4-F443267C94C5}"/>
              </a:ext>
            </a:extLst>
          </p:cNvPr>
          <p:cNvSpPr>
            <a:spLocks noGrp="1"/>
          </p:cNvSpPr>
          <p:nvPr>
            <p:ph type="title"/>
          </p:nvPr>
        </p:nvSpPr>
        <p:spPr/>
        <p:txBody>
          <a:bodyPr/>
          <a:lstStyle/>
          <a:p>
            <a:r>
              <a:rPr lang="en-CA" dirty="0"/>
              <a:t>Wire size</a:t>
            </a:r>
          </a:p>
        </p:txBody>
      </p:sp>
      <p:pic>
        <p:nvPicPr>
          <p:cNvPr id="3074" name="Picture 2">
            <a:extLst>
              <a:ext uri="{FF2B5EF4-FFF2-40B4-BE49-F238E27FC236}">
                <a16:creationId xmlns:a16="http://schemas.microsoft.com/office/drawing/2014/main" id="{7E30C774-CF0C-0B8B-9F34-A958257734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 y="1724238"/>
            <a:ext cx="7619048" cy="3409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FC6283-44F1-A1B5-8A55-C391E86CBC0A}"/>
              </a:ext>
            </a:extLst>
          </p:cNvPr>
          <p:cNvSpPr txBox="1"/>
          <p:nvPr/>
        </p:nvSpPr>
        <p:spPr>
          <a:xfrm>
            <a:off x="3523774" y="6111924"/>
            <a:ext cx="4572000" cy="369332"/>
          </a:xfrm>
          <a:prstGeom prst="rect">
            <a:avLst/>
          </a:prstGeom>
          <a:noFill/>
        </p:spPr>
        <p:txBody>
          <a:bodyPr wrap="square">
            <a:spAutoFit/>
          </a:bodyPr>
          <a:lstStyle/>
          <a:p>
            <a:r>
              <a:rPr lang="en-US" dirty="0"/>
              <a:t>(</a:t>
            </a:r>
            <a:r>
              <a:rPr lang="en-US" dirty="0" err="1"/>
              <a:t>Powerfox</a:t>
            </a:r>
            <a:r>
              <a:rPr lang="en-US" dirty="0"/>
              <a:t>, 2019)</a:t>
            </a:r>
            <a:endParaRPr lang="en-CA" dirty="0"/>
          </a:p>
        </p:txBody>
      </p:sp>
    </p:spTree>
    <p:extLst>
      <p:ext uri="{BB962C8B-B14F-4D97-AF65-F5344CB8AC3E}">
        <p14:creationId xmlns:p14="http://schemas.microsoft.com/office/powerpoint/2010/main" val="142746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C6A2-6ABC-5B23-4492-1466E93BF40D}"/>
              </a:ext>
            </a:extLst>
          </p:cNvPr>
          <p:cNvSpPr>
            <a:spLocks noGrp="1"/>
          </p:cNvSpPr>
          <p:nvPr>
            <p:ph type="title"/>
          </p:nvPr>
        </p:nvSpPr>
        <p:spPr/>
        <p:txBody>
          <a:bodyPr/>
          <a:lstStyle/>
          <a:p>
            <a:r>
              <a:rPr lang="en-CA" dirty="0"/>
              <a:t>Ampacity</a:t>
            </a:r>
          </a:p>
        </p:txBody>
      </p:sp>
      <p:sp>
        <p:nvSpPr>
          <p:cNvPr id="3" name="Content Placeholder 2">
            <a:extLst>
              <a:ext uri="{FF2B5EF4-FFF2-40B4-BE49-F238E27FC236}">
                <a16:creationId xmlns:a16="http://schemas.microsoft.com/office/drawing/2014/main" id="{19D75BC5-E7D2-DC11-6911-585C9BA9A478}"/>
              </a:ext>
            </a:extLst>
          </p:cNvPr>
          <p:cNvSpPr>
            <a:spLocks noGrp="1"/>
          </p:cNvSpPr>
          <p:nvPr>
            <p:ph idx="1"/>
          </p:nvPr>
        </p:nvSpPr>
        <p:spPr/>
        <p:txBody>
          <a:bodyPr/>
          <a:lstStyle/>
          <a:p>
            <a:r>
              <a:rPr lang="en-CA" dirty="0"/>
              <a:t>Measurement of the maximum current a wire can allow</a:t>
            </a:r>
          </a:p>
          <a:p>
            <a:r>
              <a:rPr lang="en-CA" dirty="0"/>
              <a:t>Depending on the current load, wire may need to be derated</a:t>
            </a:r>
          </a:p>
          <a:p>
            <a:pPr lvl="1"/>
            <a:r>
              <a:rPr lang="en-CA" dirty="0"/>
              <a:t>Derating a wire is reducing the maximum ampacity of a wire</a:t>
            </a:r>
          </a:p>
          <a:p>
            <a:endParaRPr lang="en-CA" dirty="0"/>
          </a:p>
        </p:txBody>
      </p:sp>
    </p:spTree>
    <p:extLst>
      <p:ext uri="{BB962C8B-B14F-4D97-AF65-F5344CB8AC3E}">
        <p14:creationId xmlns:p14="http://schemas.microsoft.com/office/powerpoint/2010/main" val="308761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339E-D035-6477-0BFB-9970A35D8AA9}"/>
              </a:ext>
            </a:extLst>
          </p:cNvPr>
          <p:cNvSpPr>
            <a:spLocks noGrp="1"/>
          </p:cNvSpPr>
          <p:nvPr>
            <p:ph type="title"/>
          </p:nvPr>
        </p:nvSpPr>
        <p:spPr/>
        <p:txBody>
          <a:bodyPr/>
          <a:lstStyle/>
          <a:p>
            <a:r>
              <a:rPr lang="en-CA" dirty="0"/>
              <a:t>Derating</a:t>
            </a:r>
          </a:p>
        </p:txBody>
      </p:sp>
      <p:sp>
        <p:nvSpPr>
          <p:cNvPr id="3" name="Content Placeholder 2">
            <a:extLst>
              <a:ext uri="{FF2B5EF4-FFF2-40B4-BE49-F238E27FC236}">
                <a16:creationId xmlns:a16="http://schemas.microsoft.com/office/drawing/2014/main" id="{2B0483B6-DF43-3D82-1B58-C4D6DCA23F1B}"/>
              </a:ext>
            </a:extLst>
          </p:cNvPr>
          <p:cNvSpPr>
            <a:spLocks noGrp="1"/>
          </p:cNvSpPr>
          <p:nvPr>
            <p:ph idx="1"/>
          </p:nvPr>
        </p:nvSpPr>
        <p:spPr/>
        <p:txBody>
          <a:bodyPr/>
          <a:lstStyle/>
          <a:p>
            <a:r>
              <a:rPr lang="en-US" dirty="0"/>
              <a:t>T</a:t>
            </a:r>
            <a:r>
              <a:rPr lang="en-US" b="0" i="0" dirty="0">
                <a:effectLst/>
              </a:rPr>
              <a:t>o lower the rated capability of (something, such as an electrical or mechanical apparatus) because of deterioration or inadequacy</a:t>
            </a:r>
            <a:br>
              <a:rPr lang="en-US" b="0" i="0" dirty="0">
                <a:effectLst/>
              </a:rPr>
            </a:br>
            <a:r>
              <a:rPr lang="en-US" dirty="0"/>
              <a:t>(Merriam-Webster, n.d.)</a:t>
            </a:r>
            <a:endParaRPr lang="en-CA" dirty="0"/>
          </a:p>
        </p:txBody>
      </p:sp>
    </p:spTree>
    <p:extLst>
      <p:ext uri="{BB962C8B-B14F-4D97-AF65-F5344CB8AC3E}">
        <p14:creationId xmlns:p14="http://schemas.microsoft.com/office/powerpoint/2010/main" val="427881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70B4-7A07-9968-1D8D-40819C5E5EB6}"/>
              </a:ext>
            </a:extLst>
          </p:cNvPr>
          <p:cNvSpPr>
            <a:spLocks noGrp="1"/>
          </p:cNvSpPr>
          <p:nvPr>
            <p:ph type="title"/>
          </p:nvPr>
        </p:nvSpPr>
        <p:spPr/>
        <p:txBody>
          <a:bodyPr/>
          <a:lstStyle/>
          <a:p>
            <a:r>
              <a:rPr lang="en-CA" dirty="0"/>
              <a:t>Derating Factors</a:t>
            </a:r>
          </a:p>
        </p:txBody>
      </p:sp>
      <p:sp>
        <p:nvSpPr>
          <p:cNvPr id="3" name="Content Placeholder 2">
            <a:extLst>
              <a:ext uri="{FF2B5EF4-FFF2-40B4-BE49-F238E27FC236}">
                <a16:creationId xmlns:a16="http://schemas.microsoft.com/office/drawing/2014/main" id="{9EB36346-5E16-D264-66DF-F2359A3B2FF9}"/>
              </a:ext>
            </a:extLst>
          </p:cNvPr>
          <p:cNvSpPr>
            <a:spLocks noGrp="1"/>
          </p:cNvSpPr>
          <p:nvPr>
            <p:ph idx="1"/>
          </p:nvPr>
        </p:nvSpPr>
        <p:spPr/>
        <p:txBody>
          <a:bodyPr/>
          <a:lstStyle/>
          <a:p>
            <a:r>
              <a:rPr lang="en-CA" dirty="0"/>
              <a:t>Temperature</a:t>
            </a:r>
          </a:p>
          <a:p>
            <a:pPr lvl="1"/>
            <a:r>
              <a:rPr lang="en-CA" dirty="0"/>
              <a:t>Hotter ambient temperature means the cable can carry less current</a:t>
            </a:r>
          </a:p>
          <a:p>
            <a:pPr lvl="1"/>
            <a:r>
              <a:rPr lang="en-CA" dirty="0"/>
              <a:t>Ground temperature derates more than air temperature</a:t>
            </a:r>
          </a:p>
          <a:p>
            <a:r>
              <a:rPr lang="en-CA" dirty="0"/>
              <a:t>Insulation rating</a:t>
            </a:r>
          </a:p>
          <a:p>
            <a:pPr lvl="1"/>
            <a:r>
              <a:rPr lang="en-CA" dirty="0"/>
              <a:t>The higher the insulation rating, the more current a wire can carry </a:t>
            </a:r>
          </a:p>
          <a:p>
            <a:r>
              <a:rPr lang="en-CA" dirty="0"/>
              <a:t>Load factor (LF)</a:t>
            </a:r>
          </a:p>
          <a:p>
            <a:pPr lvl="1"/>
            <a:r>
              <a:rPr lang="en-CA" dirty="0"/>
              <a:t>More heat is generated for a higher load factor</a:t>
            </a:r>
          </a:p>
          <a:p>
            <a:endParaRPr lang="en-CA" dirty="0"/>
          </a:p>
        </p:txBody>
      </p:sp>
    </p:spTree>
    <p:extLst>
      <p:ext uri="{BB962C8B-B14F-4D97-AF65-F5344CB8AC3E}">
        <p14:creationId xmlns:p14="http://schemas.microsoft.com/office/powerpoint/2010/main" val="217039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E4AD-5C24-DBAE-ECE0-9ED111F36831}"/>
              </a:ext>
            </a:extLst>
          </p:cNvPr>
          <p:cNvSpPr>
            <a:spLocks noGrp="1"/>
          </p:cNvSpPr>
          <p:nvPr>
            <p:ph type="title"/>
          </p:nvPr>
        </p:nvSpPr>
        <p:spPr/>
        <p:txBody>
          <a:bodyPr/>
          <a:lstStyle/>
          <a:p>
            <a:r>
              <a:rPr lang="en-CA" dirty="0"/>
              <a:t>Derating Factors</a:t>
            </a:r>
          </a:p>
        </p:txBody>
      </p:sp>
      <p:sp>
        <p:nvSpPr>
          <p:cNvPr id="3" name="Content Placeholder 2">
            <a:extLst>
              <a:ext uri="{FF2B5EF4-FFF2-40B4-BE49-F238E27FC236}">
                <a16:creationId xmlns:a16="http://schemas.microsoft.com/office/drawing/2014/main" id="{7B3B62A6-D4B4-25AC-C59D-D0195D424610}"/>
              </a:ext>
            </a:extLst>
          </p:cNvPr>
          <p:cNvSpPr>
            <a:spLocks noGrp="1"/>
          </p:cNvSpPr>
          <p:nvPr>
            <p:ph idx="1"/>
          </p:nvPr>
        </p:nvSpPr>
        <p:spPr/>
        <p:txBody>
          <a:bodyPr/>
          <a:lstStyle/>
          <a:p>
            <a:r>
              <a:rPr lang="en-CA" dirty="0"/>
              <a:t>Ground terminal resistance</a:t>
            </a:r>
          </a:p>
          <a:p>
            <a:pPr lvl="1"/>
            <a:r>
              <a:rPr lang="en-CA" dirty="0"/>
              <a:t>More thermal resistance from the environment increases heat in cable</a:t>
            </a:r>
          </a:p>
          <a:p>
            <a:r>
              <a:rPr lang="en-CA" dirty="0"/>
              <a:t>Underground laying depth</a:t>
            </a:r>
          </a:p>
          <a:p>
            <a:pPr lvl="1"/>
            <a:r>
              <a:rPr lang="en-CA" dirty="0"/>
              <a:t>Buried cables have a design depth; if not met, will require derating. </a:t>
            </a:r>
          </a:p>
          <a:p>
            <a:r>
              <a:rPr lang="en-CA" dirty="0"/>
              <a:t>Cable configuration</a:t>
            </a:r>
          </a:p>
          <a:p>
            <a:pPr lvl="1"/>
            <a:r>
              <a:rPr lang="en-CA" dirty="0"/>
              <a:t>Cables in close proximity cannot shed the temperature load</a:t>
            </a:r>
          </a:p>
          <a:p>
            <a:endParaRPr lang="en-CA" dirty="0"/>
          </a:p>
        </p:txBody>
      </p:sp>
    </p:spTree>
    <p:extLst>
      <p:ext uri="{BB962C8B-B14F-4D97-AF65-F5344CB8AC3E}">
        <p14:creationId xmlns:p14="http://schemas.microsoft.com/office/powerpoint/2010/main" val="1670366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1EE5-A09E-4F54-9D70-E144E45D7757}"/>
              </a:ext>
            </a:extLst>
          </p:cNvPr>
          <p:cNvSpPr>
            <a:spLocks noGrp="1"/>
          </p:cNvSpPr>
          <p:nvPr>
            <p:ph type="title"/>
          </p:nvPr>
        </p:nvSpPr>
        <p:spPr/>
        <p:txBody>
          <a:bodyPr/>
          <a:lstStyle/>
          <a:p>
            <a:r>
              <a:rPr lang="en-CA" dirty="0"/>
              <a:t>Calculating Derating Factors</a:t>
            </a:r>
          </a:p>
        </p:txBody>
      </p:sp>
      <p:sp>
        <p:nvSpPr>
          <p:cNvPr id="3" name="Content Placeholder 2">
            <a:extLst>
              <a:ext uri="{FF2B5EF4-FFF2-40B4-BE49-F238E27FC236}">
                <a16:creationId xmlns:a16="http://schemas.microsoft.com/office/drawing/2014/main" id="{1D2C4180-4EB2-8763-4714-DC9F62853BA3}"/>
              </a:ext>
            </a:extLst>
          </p:cNvPr>
          <p:cNvSpPr>
            <a:spLocks noGrp="1"/>
          </p:cNvSpPr>
          <p:nvPr>
            <p:ph idx="1"/>
          </p:nvPr>
        </p:nvSpPr>
        <p:spPr/>
        <p:txBody>
          <a:bodyPr/>
          <a:lstStyle/>
          <a:p>
            <a:r>
              <a:rPr lang="en-CA" dirty="0"/>
              <a:t>For each factor that must be applied, it is multiplied together</a:t>
            </a:r>
          </a:p>
          <a:p>
            <a:r>
              <a:rPr lang="en-CA" dirty="0"/>
              <a:t>Multiply the resulting factor to the ampacity of the wire</a:t>
            </a:r>
          </a:p>
          <a:p>
            <a:r>
              <a:rPr lang="en-CA" dirty="0"/>
              <a:t>If the adjusted value is less than the use case, a larger conductor must be used</a:t>
            </a:r>
          </a:p>
        </p:txBody>
      </p:sp>
    </p:spTree>
    <p:extLst>
      <p:ext uri="{BB962C8B-B14F-4D97-AF65-F5344CB8AC3E}">
        <p14:creationId xmlns:p14="http://schemas.microsoft.com/office/powerpoint/2010/main" val="118649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F522-C82C-1EE0-044A-2D0044528557}"/>
              </a:ext>
            </a:extLst>
          </p:cNvPr>
          <p:cNvSpPr>
            <a:spLocks noGrp="1"/>
          </p:cNvSpPr>
          <p:nvPr>
            <p:ph type="title"/>
          </p:nvPr>
        </p:nvSpPr>
        <p:spPr/>
        <p:txBody>
          <a:bodyPr/>
          <a:lstStyle/>
          <a:p>
            <a:r>
              <a:rPr lang="en-US" dirty="0"/>
              <a:t>Relevancy</a:t>
            </a:r>
          </a:p>
        </p:txBody>
      </p:sp>
      <p:sp>
        <p:nvSpPr>
          <p:cNvPr id="3" name="Content Placeholder 2">
            <a:extLst>
              <a:ext uri="{FF2B5EF4-FFF2-40B4-BE49-F238E27FC236}">
                <a16:creationId xmlns:a16="http://schemas.microsoft.com/office/drawing/2014/main" id="{EE46E8E9-D5C9-3BD1-34AB-F666E94F4FB1}"/>
              </a:ext>
            </a:extLst>
          </p:cNvPr>
          <p:cNvSpPr>
            <a:spLocks noGrp="1"/>
          </p:cNvSpPr>
          <p:nvPr>
            <p:ph idx="1"/>
          </p:nvPr>
        </p:nvSpPr>
        <p:spPr/>
        <p:txBody>
          <a:bodyPr/>
          <a:lstStyle/>
          <a:p>
            <a:r>
              <a:rPr lang="en-US" dirty="0"/>
              <a:t>Understanding the basics of electricity</a:t>
            </a:r>
          </a:p>
          <a:p>
            <a:r>
              <a:rPr lang="en-US" dirty="0"/>
              <a:t>To promote </a:t>
            </a:r>
            <a:r>
              <a:rPr lang="en-US"/>
              <a:t>an engineering mindset</a:t>
            </a:r>
            <a:endParaRPr lang="en-US" dirty="0"/>
          </a:p>
        </p:txBody>
      </p:sp>
    </p:spTree>
    <p:extLst>
      <p:ext uri="{BB962C8B-B14F-4D97-AF65-F5344CB8AC3E}">
        <p14:creationId xmlns:p14="http://schemas.microsoft.com/office/powerpoint/2010/main" val="277211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7797-A7DA-C990-53EA-AF7D4642F1E4}"/>
              </a:ext>
            </a:extLst>
          </p:cNvPr>
          <p:cNvSpPr>
            <a:spLocks noGrp="1"/>
          </p:cNvSpPr>
          <p:nvPr>
            <p:ph type="title"/>
          </p:nvPr>
        </p:nvSpPr>
        <p:spPr/>
        <p:txBody>
          <a:bodyPr/>
          <a:lstStyle/>
          <a:p>
            <a:r>
              <a:rPr lang="en-US" dirty="0"/>
              <a:t>Parts of an Atom</a:t>
            </a:r>
          </a:p>
        </p:txBody>
      </p:sp>
      <p:pic>
        <p:nvPicPr>
          <p:cNvPr id="1026" name="Picture 2">
            <a:extLst>
              <a:ext uri="{FF2B5EF4-FFF2-40B4-BE49-F238E27FC236}">
                <a16:creationId xmlns:a16="http://schemas.microsoft.com/office/drawing/2014/main" id="{56BE5D9F-D112-EA0E-A607-2B0D0B3D2D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4078" y="1090385"/>
            <a:ext cx="5391042" cy="533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7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EB63-7957-A77D-354D-E86C7CF3B75F}"/>
              </a:ext>
            </a:extLst>
          </p:cNvPr>
          <p:cNvSpPr>
            <a:spLocks noGrp="1"/>
          </p:cNvSpPr>
          <p:nvPr>
            <p:ph type="title"/>
          </p:nvPr>
        </p:nvSpPr>
        <p:spPr/>
        <p:txBody>
          <a:bodyPr/>
          <a:lstStyle/>
          <a:p>
            <a:r>
              <a:rPr lang="en-CA" dirty="0"/>
              <a:t>Static Electricity</a:t>
            </a:r>
          </a:p>
        </p:txBody>
      </p:sp>
      <p:sp>
        <p:nvSpPr>
          <p:cNvPr id="3" name="Content Placeholder 2">
            <a:extLst>
              <a:ext uri="{FF2B5EF4-FFF2-40B4-BE49-F238E27FC236}">
                <a16:creationId xmlns:a16="http://schemas.microsoft.com/office/drawing/2014/main" id="{3B0B0254-96C9-D926-0E54-193DE8B6D994}"/>
              </a:ext>
            </a:extLst>
          </p:cNvPr>
          <p:cNvSpPr>
            <a:spLocks noGrp="1"/>
          </p:cNvSpPr>
          <p:nvPr>
            <p:ph idx="1"/>
          </p:nvPr>
        </p:nvSpPr>
        <p:spPr/>
        <p:txBody>
          <a:bodyPr/>
          <a:lstStyle/>
          <a:p>
            <a:r>
              <a:rPr lang="en-US" b="0" i="0" dirty="0">
                <a:effectLst/>
                <a:latin typeface="Arial" panose="020B0604020202020204" pitchFamily="34" charset="0"/>
              </a:rPr>
              <a:t>Electric charge that has accumulated on an object. Static electricity is often created when two objects that are not good electrical conductors are rubbed together, and electrons from one of the objects rub off onto the other. This happens, for example, when combing one's hair or taking off a sweater. Sudden releases of built-up static electricity can take the form of an </a:t>
            </a:r>
            <a:r>
              <a:rPr lang="en-US" b="1" i="0" dirty="0">
                <a:effectLst/>
                <a:latin typeface="Arial" panose="020B0604020202020204" pitchFamily="34" charset="0"/>
              </a:rPr>
              <a:t>electric arc</a:t>
            </a:r>
            <a:r>
              <a:rPr lang="en-US" b="0" i="0" dirty="0">
                <a:effectLst/>
                <a:latin typeface="Arial" panose="020B0604020202020204" pitchFamily="34" charset="0"/>
              </a:rPr>
              <a:t>.</a:t>
            </a:r>
          </a:p>
          <a:p>
            <a:r>
              <a:rPr lang="en-US" dirty="0"/>
              <a:t>(Dictionary.com, 2022)</a:t>
            </a:r>
            <a:endParaRPr lang="en-CA" dirty="0"/>
          </a:p>
        </p:txBody>
      </p:sp>
    </p:spTree>
    <p:extLst>
      <p:ext uri="{BB962C8B-B14F-4D97-AF65-F5344CB8AC3E}">
        <p14:creationId xmlns:p14="http://schemas.microsoft.com/office/powerpoint/2010/main" val="32041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EEFB-6B68-1A6F-EB43-EC05050D5988}"/>
              </a:ext>
            </a:extLst>
          </p:cNvPr>
          <p:cNvSpPr>
            <a:spLocks noGrp="1"/>
          </p:cNvSpPr>
          <p:nvPr>
            <p:ph type="title"/>
          </p:nvPr>
        </p:nvSpPr>
        <p:spPr>
          <a:xfrm>
            <a:off x="0" y="70872"/>
            <a:ext cx="4978400" cy="675204"/>
          </a:xfrm>
        </p:spPr>
        <p:txBody>
          <a:bodyPr/>
          <a:lstStyle/>
          <a:p>
            <a:r>
              <a:rPr lang="en-CA" dirty="0"/>
              <a:t>Examples of Static Charge and Uses</a:t>
            </a:r>
          </a:p>
        </p:txBody>
      </p:sp>
      <p:sp>
        <p:nvSpPr>
          <p:cNvPr id="3" name="Content Placeholder 2">
            <a:extLst>
              <a:ext uri="{FF2B5EF4-FFF2-40B4-BE49-F238E27FC236}">
                <a16:creationId xmlns:a16="http://schemas.microsoft.com/office/drawing/2014/main" id="{D9821862-2C57-920F-E84C-9BB531D201F0}"/>
              </a:ext>
            </a:extLst>
          </p:cNvPr>
          <p:cNvSpPr>
            <a:spLocks noGrp="1"/>
          </p:cNvSpPr>
          <p:nvPr>
            <p:ph idx="1"/>
          </p:nvPr>
        </p:nvSpPr>
        <p:spPr/>
        <p:txBody>
          <a:bodyPr/>
          <a:lstStyle/>
          <a:p>
            <a:r>
              <a:rPr lang="en-CA" dirty="0"/>
              <a:t>CRT television screen</a:t>
            </a:r>
          </a:p>
          <a:p>
            <a:r>
              <a:rPr lang="en-CA" dirty="0"/>
              <a:t>Lightning</a:t>
            </a:r>
          </a:p>
          <a:p>
            <a:r>
              <a:rPr lang="en-CA" dirty="0"/>
              <a:t>Clothes dryer</a:t>
            </a:r>
          </a:p>
          <a:p>
            <a:r>
              <a:rPr lang="en-CA" dirty="0"/>
              <a:t>Electrostatic paint sprayer</a:t>
            </a:r>
          </a:p>
          <a:p>
            <a:r>
              <a:rPr lang="en-CA" dirty="0"/>
              <a:t>Pollution management</a:t>
            </a:r>
          </a:p>
          <a:p>
            <a:r>
              <a:rPr lang="en-CA" dirty="0"/>
              <a:t>Water ionization</a:t>
            </a:r>
          </a:p>
          <a:p>
            <a:endParaRPr lang="en-CA" dirty="0"/>
          </a:p>
        </p:txBody>
      </p:sp>
    </p:spTree>
    <p:extLst>
      <p:ext uri="{BB962C8B-B14F-4D97-AF65-F5344CB8AC3E}">
        <p14:creationId xmlns:p14="http://schemas.microsoft.com/office/powerpoint/2010/main" val="14739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397E-A9C0-D03C-749B-9503173A2B50}"/>
              </a:ext>
            </a:extLst>
          </p:cNvPr>
          <p:cNvSpPr>
            <a:spLocks noGrp="1"/>
          </p:cNvSpPr>
          <p:nvPr>
            <p:ph type="title"/>
          </p:nvPr>
        </p:nvSpPr>
        <p:spPr/>
        <p:txBody>
          <a:bodyPr/>
          <a:lstStyle/>
          <a:p>
            <a:r>
              <a:rPr lang="en-US" dirty="0"/>
              <a:t>What is an Insulator</a:t>
            </a:r>
          </a:p>
        </p:txBody>
      </p:sp>
      <p:sp>
        <p:nvSpPr>
          <p:cNvPr id="3" name="Content Placeholder 2">
            <a:extLst>
              <a:ext uri="{FF2B5EF4-FFF2-40B4-BE49-F238E27FC236}">
                <a16:creationId xmlns:a16="http://schemas.microsoft.com/office/drawing/2014/main" id="{9DC735EE-5A0F-6DC2-7C8C-6D97EF008237}"/>
              </a:ext>
            </a:extLst>
          </p:cNvPr>
          <p:cNvSpPr>
            <a:spLocks noGrp="1"/>
          </p:cNvSpPr>
          <p:nvPr>
            <p:ph idx="1"/>
          </p:nvPr>
        </p:nvSpPr>
        <p:spPr/>
        <p:txBody>
          <a:bodyPr/>
          <a:lstStyle/>
          <a:p>
            <a:r>
              <a:rPr lang="en-US" b="0" i="0" dirty="0">
                <a:effectLst/>
                <a:latin typeface="Arial" panose="020B0604020202020204" pitchFamily="34" charset="0"/>
              </a:rPr>
              <a:t>A material or an object that does not easily allow heat, electricity, light, or sound to pass through it. Air, cloth and rubber are good electrical insulators; feathers and wool make good thermal insulators.</a:t>
            </a:r>
          </a:p>
          <a:p>
            <a:r>
              <a:rPr lang="en-US" dirty="0"/>
              <a:t>(Dictionary.com, 2022)</a:t>
            </a:r>
          </a:p>
        </p:txBody>
      </p:sp>
    </p:spTree>
    <p:extLst>
      <p:ext uri="{BB962C8B-B14F-4D97-AF65-F5344CB8AC3E}">
        <p14:creationId xmlns:p14="http://schemas.microsoft.com/office/powerpoint/2010/main" val="196813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C5DF-26CD-0D02-4701-CF3A4BA795DC}"/>
              </a:ext>
            </a:extLst>
          </p:cNvPr>
          <p:cNvSpPr>
            <a:spLocks noGrp="1"/>
          </p:cNvSpPr>
          <p:nvPr>
            <p:ph type="title"/>
          </p:nvPr>
        </p:nvSpPr>
        <p:spPr/>
        <p:txBody>
          <a:bodyPr/>
          <a:lstStyle/>
          <a:p>
            <a:r>
              <a:rPr lang="en-CA" dirty="0"/>
              <a:t>Insulator Analogy</a:t>
            </a:r>
          </a:p>
        </p:txBody>
      </p:sp>
      <p:sp>
        <p:nvSpPr>
          <p:cNvPr id="3" name="Content Placeholder 2">
            <a:extLst>
              <a:ext uri="{FF2B5EF4-FFF2-40B4-BE49-F238E27FC236}">
                <a16:creationId xmlns:a16="http://schemas.microsoft.com/office/drawing/2014/main" id="{8A00961F-9065-781A-CCE7-573E1F1B4E7F}"/>
              </a:ext>
            </a:extLst>
          </p:cNvPr>
          <p:cNvSpPr>
            <a:spLocks noGrp="1"/>
          </p:cNvSpPr>
          <p:nvPr>
            <p:ph idx="1"/>
          </p:nvPr>
        </p:nvSpPr>
        <p:spPr/>
        <p:txBody>
          <a:bodyPr/>
          <a:lstStyle/>
          <a:p>
            <a:r>
              <a:rPr lang="en-CA" dirty="0"/>
              <a:t>When compared to water, insulators would be the obstructions that block the flow of water.</a:t>
            </a:r>
          </a:p>
          <a:p>
            <a:r>
              <a:rPr lang="en-CA" dirty="0"/>
              <a:t>When compared to light, insulators would be similar to opaque windows or blackout curtains, where light cannot penetrate into a space</a:t>
            </a:r>
          </a:p>
        </p:txBody>
      </p:sp>
    </p:spTree>
    <p:extLst>
      <p:ext uri="{BB962C8B-B14F-4D97-AF65-F5344CB8AC3E}">
        <p14:creationId xmlns:p14="http://schemas.microsoft.com/office/powerpoint/2010/main" val="140464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016A-CD2D-AA2A-A10E-437DF014805C}"/>
              </a:ext>
            </a:extLst>
          </p:cNvPr>
          <p:cNvSpPr>
            <a:spLocks noGrp="1"/>
          </p:cNvSpPr>
          <p:nvPr>
            <p:ph type="title"/>
          </p:nvPr>
        </p:nvSpPr>
        <p:spPr/>
        <p:txBody>
          <a:bodyPr/>
          <a:lstStyle/>
          <a:p>
            <a:r>
              <a:rPr lang="en-CA" dirty="0"/>
              <a:t>Insulator</a:t>
            </a:r>
          </a:p>
        </p:txBody>
      </p:sp>
      <p:sp>
        <p:nvSpPr>
          <p:cNvPr id="5" name="TextBox 4">
            <a:extLst>
              <a:ext uri="{FF2B5EF4-FFF2-40B4-BE49-F238E27FC236}">
                <a16:creationId xmlns:a16="http://schemas.microsoft.com/office/drawing/2014/main" id="{AFC6BDBD-232A-A540-19D7-A2A413D32761}"/>
              </a:ext>
            </a:extLst>
          </p:cNvPr>
          <p:cNvSpPr txBox="1"/>
          <p:nvPr/>
        </p:nvSpPr>
        <p:spPr>
          <a:xfrm>
            <a:off x="3780503" y="6255463"/>
            <a:ext cx="4572000" cy="369332"/>
          </a:xfrm>
          <a:prstGeom prst="rect">
            <a:avLst/>
          </a:prstGeom>
          <a:noFill/>
        </p:spPr>
        <p:txBody>
          <a:bodyPr wrap="square">
            <a:spAutoFit/>
          </a:bodyPr>
          <a:lstStyle/>
          <a:p>
            <a:r>
              <a:rPr lang="en-US" dirty="0"/>
              <a:t>(Moore, 2019)</a:t>
            </a:r>
            <a:endParaRPr lang="en-CA" dirty="0"/>
          </a:p>
        </p:txBody>
      </p:sp>
      <p:pic>
        <p:nvPicPr>
          <p:cNvPr id="2050" name="Picture 2">
            <a:extLst>
              <a:ext uri="{FF2B5EF4-FFF2-40B4-BE49-F238E27FC236}">
                <a16:creationId xmlns:a16="http://schemas.microsoft.com/office/drawing/2014/main" id="{D2907608-F24D-9F3C-387B-74118E4CE8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616" y="875410"/>
            <a:ext cx="7660768" cy="510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30239"/>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pack Module Template" id="{40D31E92-E6E2-4D0D-B64D-B1408DB104CF}" vid="{CDBED850-7DBE-40BE-8401-40BF1C0F4E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B9AD875E6FA84899A62228A33F89F1" ma:contentTypeVersion="7" ma:contentTypeDescription="Create a new document." ma:contentTypeScope="" ma:versionID="bc6e68485cccbbe04a21a5996d7c1120">
  <xsd:schema xmlns:xsd="http://www.w3.org/2001/XMLSchema" xmlns:xs="http://www.w3.org/2001/XMLSchema" xmlns:p="http://schemas.microsoft.com/office/2006/metadata/properties" xmlns:ns2="ed7db459-c967-41b6-b7e8-c3b138df5ced" targetNamespace="http://schemas.microsoft.com/office/2006/metadata/properties" ma:root="true" ma:fieldsID="13b1a080164a547f1b1f727b32997931" ns2:_="">
    <xsd:import namespace="ed7db459-c967-41b6-b7e8-c3b138df5ce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db459-c967-41b6-b7e8-c3b138df5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951A3-8628-4E4A-83F6-9A5215FC1F7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b3f11d3-e06f-483e-85d2-fc50beb488a5"/>
    <ds:schemaRef ds:uri="1cbb6d17-cf84-4448-90bc-9c37ac7b8820"/>
    <ds:schemaRef ds:uri="http://www.w3.org/XML/1998/namespace"/>
    <ds:schemaRef ds:uri="http://purl.org/dc/dcmitype/"/>
  </ds:schemaRefs>
</ds:datastoreItem>
</file>

<file path=customXml/itemProps2.xml><?xml version="1.0" encoding="utf-8"?>
<ds:datastoreItem xmlns:ds="http://schemas.openxmlformats.org/officeDocument/2006/customXml" ds:itemID="{BB07AA6A-79EC-4BA2-B0D4-5A8A17592359}">
  <ds:schemaRefs>
    <ds:schemaRef ds:uri="http://schemas.microsoft.com/sharepoint/v3/contenttype/forms"/>
  </ds:schemaRefs>
</ds:datastoreItem>
</file>

<file path=customXml/itemProps3.xml><?xml version="1.0" encoding="utf-8"?>
<ds:datastoreItem xmlns:ds="http://schemas.openxmlformats.org/officeDocument/2006/customXml" ds:itemID="{14D111E8-CE35-4A9A-B517-8C8455A1C2E1}"/>
</file>

<file path=docProps/app.xml><?xml version="1.0" encoding="utf-8"?>
<Properties xmlns="http://schemas.openxmlformats.org/officeDocument/2006/extended-properties" xmlns:vt="http://schemas.openxmlformats.org/officeDocument/2006/docPropsVTypes">
  <Template>Slidepack Module Template</Template>
  <TotalTime>12569</TotalTime>
  <Words>1015</Words>
  <Application>Microsoft Office PowerPoint</Application>
  <PresentationFormat>On-screen Show (4:3)</PresentationFormat>
  <Paragraphs>137</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Franklin Gothic Book</vt:lpstr>
      <vt:lpstr>Franklin Gothic Medium</vt:lpstr>
      <vt:lpstr>IDB Belize Minimal Presentation - Design_ TEMPLATE</vt:lpstr>
      <vt:lpstr>PowerPoint Presentation</vt:lpstr>
      <vt:lpstr>Topics</vt:lpstr>
      <vt:lpstr>Relevancy</vt:lpstr>
      <vt:lpstr>Parts of an Atom</vt:lpstr>
      <vt:lpstr>Static Electricity</vt:lpstr>
      <vt:lpstr>Examples of Static Charge and Uses</vt:lpstr>
      <vt:lpstr>What is an Insulator</vt:lpstr>
      <vt:lpstr>Insulator Analogy</vt:lpstr>
      <vt:lpstr>Insulator</vt:lpstr>
      <vt:lpstr>Examples</vt:lpstr>
      <vt:lpstr>PowerPoint Presentation</vt:lpstr>
      <vt:lpstr>What is a Conductor</vt:lpstr>
      <vt:lpstr>Conductor Analogy</vt:lpstr>
      <vt:lpstr>Conductor</vt:lpstr>
      <vt:lpstr>Examples</vt:lpstr>
      <vt:lpstr>PowerPoint Presentation</vt:lpstr>
      <vt:lpstr>How Electricity Flows</vt:lpstr>
      <vt:lpstr>Wires and Cables</vt:lpstr>
      <vt:lpstr>Stranded vs Solid Wire</vt:lpstr>
      <vt:lpstr>Conductor (Wire) Size</vt:lpstr>
      <vt:lpstr>Wire size</vt:lpstr>
      <vt:lpstr>Ampacity</vt:lpstr>
      <vt:lpstr>Derating</vt:lpstr>
      <vt:lpstr>Derating Factors</vt:lpstr>
      <vt:lpstr>Derating Factors</vt:lpstr>
      <vt:lpstr>Calculating Derating Factors</vt:lpstr>
    </vt:vector>
  </TitlesOfParts>
  <Company>Nova Scotia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Li,Steven</dc:creator>
  <cp:lastModifiedBy>Li,Steven</cp:lastModifiedBy>
  <cp:revision>2</cp:revision>
  <cp:lastPrinted>2022-03-14T17:26:26Z</cp:lastPrinted>
  <dcterms:created xsi:type="dcterms:W3CDTF">2022-05-31T20:40:00Z</dcterms:created>
  <dcterms:modified xsi:type="dcterms:W3CDTF">2022-06-16T21:13:23Z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0x010100FCB9AD875E6FA84899A62228A33F89F1</vt:lpwstr>
  </property>
</Properties>
</file>