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Cambria Math"/>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fUHKwIG20I4rhO2SzzWY9s69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CambriaMath-regular.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9" Type="http://schemas.openxmlformats.org/officeDocument/2006/relationships/customXml" Target="../customXml/item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slide" Target="slides/slide19.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customschemas.google.com/relationships/presentationmetadata" Target="metadata"/><Relationship Id="rId14" Type="http://schemas.openxmlformats.org/officeDocument/2006/relationships/slide" Target="slides/slide10.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Atoms have an equal number of electrons to protons.</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The outer most electron is also called valence electrons.  Free electrons are valence electrons that have been separated from the atom.  The free electrons cause the “flow” of electricity</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The positive particles are protons while the white neutral particles are neutrons.</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The bulk of the atom’s weight is at the core, where the protons and the neutrons are.  The electrons carry very little weight.  </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When the electrons and protons are not equal, the atom is known as an ion.</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Energy needs to dislodge a single valence electron is significantly less than it is to dislodge an almost full outer shell.</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(SrKellyOP, 2021)</a:t>
            </a:r>
            <a:r>
              <a:rPr b="0" i="0" lang="en-US" sz="18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Arial"/>
              <a:buChar char="•"/>
            </a:pPr>
            <a:r>
              <a:rPr lang="en-US"/>
              <a:t>This means that electric charge comes in discrete amounts, and there is a smallest possible amount of charge that an object can have. In the SI system, this smallest amount is </a:t>
            </a:r>
            <a:r>
              <a:rPr b="0" i="0" lang="en-US">
                <a:latin typeface="Cambria Math"/>
                <a:ea typeface="Cambria Math"/>
                <a:cs typeface="Cambria Math"/>
                <a:sym typeface="Cambria Math"/>
              </a:rPr>
              <a:t>𝑒=1.602𝑥10^(−19) 𝐶</a:t>
            </a:r>
            <a:r>
              <a:rPr lang="en-US"/>
              <a:t>. No free particle can have less charge than this, and, therefore, the charge on any object—the charge on all objects—must be an integer multiple of this amount. All macroscopic, charged objects have charge because electrons have either been added or taken away from them, resulting in a net charge.</a:t>
            </a:r>
            <a:endParaRPr/>
          </a:p>
          <a:p>
            <a:pPr indent="0" lvl="0" marL="0" rtl="0" algn="l">
              <a:spcBef>
                <a:spcPts val="0"/>
              </a:spcBef>
              <a:spcAft>
                <a:spcPts val="0"/>
              </a:spcAft>
              <a:buClr>
                <a:schemeClr val="dk1"/>
              </a:buClr>
              <a:buSzPts val="1200"/>
              <a:buFont typeface="Arial"/>
              <a:buNone/>
            </a:pPr>
            <a:r>
              <a:t/>
            </a:r>
            <a:endParaRPr/>
          </a:p>
          <a:p>
            <a:pPr indent="-228600" lvl="0" marL="228600" rtl="0" algn="l">
              <a:spcBef>
                <a:spcPts val="0"/>
              </a:spcBef>
              <a:spcAft>
                <a:spcPts val="0"/>
              </a:spcAft>
              <a:buClr>
                <a:schemeClr val="dk1"/>
              </a:buClr>
              <a:buSzPts val="1200"/>
              <a:buFont typeface="Arial"/>
              <a:buChar char="•"/>
            </a:pPr>
            <a:r>
              <a:rPr lang="en-US"/>
              <a:t>Phrased another way, the smallest possible positive charge (to four significant figures) is </a:t>
            </a:r>
            <a:r>
              <a:rPr b="0" i="0" lang="en-US">
                <a:latin typeface="Cambria Math"/>
                <a:ea typeface="Cambria Math"/>
                <a:cs typeface="Cambria Math"/>
                <a:sym typeface="Cambria Math"/>
              </a:rPr>
              <a:t>+1.602𝑥10^(−19) 𝐶</a:t>
            </a:r>
            <a:r>
              <a:rPr lang="en-US"/>
              <a:t>, and the smallest possible negative charge is </a:t>
            </a:r>
            <a:r>
              <a:rPr b="0" i="0" lang="en-US">
                <a:latin typeface="Cambria Math"/>
                <a:ea typeface="Cambria Math"/>
                <a:cs typeface="Cambria Math"/>
                <a:sym typeface="Cambria Math"/>
              </a:rPr>
              <a:t>-1.602𝑥10^(−19) 𝐶</a:t>
            </a:r>
            <a:r>
              <a:rPr lang="en-US"/>
              <a:t>; these values are exactly equal. This is simply how the laws of physics in our universe turned out</a:t>
            </a:r>
            <a:endParaRPr/>
          </a:p>
          <a:p>
            <a:pPr indent="0" lvl="0" marL="0" rtl="0" algn="l">
              <a:spcBef>
                <a:spcPts val="0"/>
              </a:spcBef>
              <a:spcAft>
                <a:spcPts val="0"/>
              </a:spcAft>
              <a:buClr>
                <a:schemeClr val="dk1"/>
              </a:buClr>
              <a:buSzPts val="1200"/>
              <a:buFont typeface="Arial"/>
              <a:buNone/>
            </a:pPr>
            <a:r>
              <a:t/>
            </a:r>
            <a:endParaRPr/>
          </a:p>
          <a:p>
            <a:pPr indent="-228600" lvl="0" marL="228600" rtl="0" algn="l">
              <a:spcBef>
                <a:spcPts val="0"/>
              </a:spcBef>
              <a:spcAft>
                <a:spcPts val="0"/>
              </a:spcAft>
              <a:buClr>
                <a:schemeClr val="dk1"/>
              </a:buClr>
              <a:buSzPts val="1200"/>
              <a:buFont typeface="Arial"/>
              <a:buChar char="•"/>
            </a:pPr>
            <a:r>
              <a:rPr lang="en-US"/>
              <a:t>Charge can neither be created nor destroyed; it can only be transferred from place to place, from one object to another. Frequently, we speak of two charges “canceling”; this is verbal shorthand. It means that if two objects that have equal and opposite charges are physically close to each other, then the (oppositely directed) forces they apply on some other charged object cancel, for a net force of zero. It is important that you understand that the charges on the objects by no means disappear, however. The net charge of the universe is constant</a:t>
            </a:r>
            <a:endParaRPr/>
          </a:p>
          <a:p>
            <a:pPr indent="0" lvl="0" marL="0" rtl="0" algn="l">
              <a:spcBef>
                <a:spcPts val="0"/>
              </a:spcBef>
              <a:spcAft>
                <a:spcPts val="0"/>
              </a:spcAft>
              <a:buClr>
                <a:schemeClr val="dk1"/>
              </a:buClr>
              <a:buSzPts val="1200"/>
              <a:buFont typeface="Arial"/>
              <a:buNone/>
            </a:pPr>
            <a:r>
              <a:t/>
            </a:r>
            <a:endParaRPr/>
          </a:p>
          <a:p>
            <a:pPr indent="-228600" lvl="0" marL="228600" rtl="0" algn="l">
              <a:spcBef>
                <a:spcPts val="0"/>
              </a:spcBef>
              <a:spcAft>
                <a:spcPts val="0"/>
              </a:spcAft>
              <a:buClr>
                <a:schemeClr val="dk1"/>
              </a:buClr>
              <a:buSzPts val="1200"/>
              <a:buFont typeface="Arial"/>
              <a:buChar char="•"/>
            </a:pPr>
            <a:r>
              <a:rPr lang="en-US"/>
              <a:t>In principle, if a negative charge disappeared from your lab bench and reappeared on the Moon, conservation of charge would still hold. However, this never happens. If the total charge you have in your local system on your lab bench is changing, there will be a measurable flow of charge into or out of the system. Again, charges can and do move around, and their effects can and do cancel, but the net charge in your local environment (if closed) is conserved. The last two items are both referred to as the law of conservation of charge.</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the students think of where the losses are?</a:t>
            </a:r>
            <a:endParaRPr/>
          </a:p>
        </p:txBody>
      </p:sp>
      <p:sp>
        <p:nvSpPr>
          <p:cNvPr id="169" name="Google Shape;16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576072" y="1124712"/>
            <a:ext cx="11036808" cy="317296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8000"/>
              <a:buFont typeface="Avenir"/>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576072" y="4727448"/>
            <a:ext cx="11036808" cy="1481328"/>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3"/>
          <p:cNvSpPr txBox="1"/>
          <p:nvPr>
            <p:ph idx="10" type="dt"/>
          </p:nvPr>
        </p:nvSpPr>
        <p:spPr>
          <a:xfrm>
            <a:off x="576072"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886968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3"/>
          <p:cNvSpPr/>
          <p:nvPr/>
        </p:nvSpPr>
        <p:spPr>
          <a:xfrm rot="5400000">
            <a:off x="857544" y="346791"/>
            <a:ext cx="146304"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 name="Google Shape;22;p23"/>
          <p:cNvSpPr/>
          <p:nvPr/>
        </p:nvSpPr>
        <p:spPr>
          <a:xfrm flipH="1" rot="10800000">
            <a:off x="578652" y="4501201"/>
            <a:ext cx="11034696" cy="18288"/>
          </a:xfrm>
          <a:prstGeom prst="rect">
            <a:avLst/>
          </a:prstGeom>
          <a:solidFill>
            <a:srgbClr val="DAC2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4"/>
          <p:cNvSpPr/>
          <p:nvPr/>
        </p:nvSpPr>
        <p:spPr>
          <a:xfrm>
            <a:off x="558209" y="0"/>
            <a:ext cx="11167447" cy="2018806"/>
          </a:xfrm>
          <a:prstGeom prst="rect">
            <a:avLst/>
          </a:prstGeom>
          <a:solidFill>
            <a:schemeClr val="lt1"/>
          </a:solidFill>
          <a:ln cap="flat" cmpd="sng" w="9525">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5" name="Google Shape;25;p24"/>
          <p:cNvSpPr/>
          <p:nvPr/>
        </p:nvSpPr>
        <p:spPr>
          <a:xfrm>
            <a:off x="566928" y="0"/>
            <a:ext cx="11155680" cy="20116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6" name="Google Shape;26;p24"/>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7" name="Google Shape;27;p24"/>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4"/>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4"/>
          <p:cNvSpPr txBox="1"/>
          <p:nvPr>
            <p:ph idx="10" type="dt"/>
          </p:nvPr>
        </p:nvSpPr>
        <p:spPr>
          <a:xfrm>
            <a:off x="1115568"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5"/>
          <p:cNvSpPr/>
          <p:nvPr/>
        </p:nvSpPr>
        <p:spPr>
          <a:xfrm>
            <a:off x="558209" y="0"/>
            <a:ext cx="11167447" cy="2018806"/>
          </a:xfrm>
          <a:prstGeom prst="rect">
            <a:avLst/>
          </a:prstGeom>
          <a:solidFill>
            <a:schemeClr val="lt1"/>
          </a:solidFill>
          <a:ln cap="flat" cmpd="sng" w="9525">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4" name="Google Shape;34;p25"/>
          <p:cNvSpPr/>
          <p:nvPr/>
        </p:nvSpPr>
        <p:spPr>
          <a:xfrm>
            <a:off x="566928" y="0"/>
            <a:ext cx="11155680" cy="20116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5" name="Google Shape;35;p25"/>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 name="Google Shape;36;p25"/>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5"/>
          <p:cNvSpPr txBox="1"/>
          <p:nvPr>
            <p:ph idx="1" type="body"/>
          </p:nvPr>
        </p:nvSpPr>
        <p:spPr>
          <a:xfrm>
            <a:off x="1115568" y="2478024"/>
            <a:ext cx="4937760" cy="36941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5"/>
          <p:cNvSpPr txBox="1"/>
          <p:nvPr>
            <p:ph idx="2" type="body"/>
          </p:nvPr>
        </p:nvSpPr>
        <p:spPr>
          <a:xfrm>
            <a:off x="6345936" y="2478024"/>
            <a:ext cx="4937760" cy="36941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5"/>
          <p:cNvSpPr txBox="1"/>
          <p:nvPr>
            <p:ph idx="10" type="dt"/>
          </p:nvPr>
        </p:nvSpPr>
        <p:spPr>
          <a:xfrm>
            <a:off x="1115568"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26"/>
          <p:cNvSpPr/>
          <p:nvPr/>
        </p:nvSpPr>
        <p:spPr>
          <a:xfrm>
            <a:off x="558210" y="4981421"/>
            <a:ext cx="11134956" cy="822960"/>
          </a:xfrm>
          <a:prstGeom prst="rect">
            <a:avLst/>
          </a:prstGeom>
          <a:solidFill>
            <a:schemeClr val="lt1"/>
          </a:solidFill>
          <a:ln cap="flat" cmpd="sng" w="12700">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4" name="Google Shape;44;p26"/>
          <p:cNvSpPr/>
          <p:nvPr/>
        </p:nvSpPr>
        <p:spPr>
          <a:xfrm>
            <a:off x="498834" y="5118581"/>
            <a:ext cx="146304" cy="5486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5" name="Google Shape;45;p26"/>
          <p:cNvSpPr txBox="1"/>
          <p:nvPr>
            <p:ph type="title"/>
          </p:nvPr>
        </p:nvSpPr>
        <p:spPr>
          <a:xfrm>
            <a:off x="557784" y="640080"/>
            <a:ext cx="10890504" cy="4114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00"/>
              <a:buFont typeface="Avenir"/>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841248" y="5102352"/>
            <a:ext cx="10607040" cy="585216"/>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solidFill>
                  <a:schemeClr val="dk1"/>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7"/>
          <p:cNvSpPr/>
          <p:nvPr/>
        </p:nvSpPr>
        <p:spPr>
          <a:xfrm>
            <a:off x="558209" y="0"/>
            <a:ext cx="11167447" cy="2018806"/>
          </a:xfrm>
          <a:prstGeom prst="rect">
            <a:avLst/>
          </a:prstGeom>
          <a:solidFill>
            <a:schemeClr val="lt1"/>
          </a:solidFill>
          <a:ln cap="flat" cmpd="sng" w="9525">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2" name="Google Shape;52;p27"/>
          <p:cNvSpPr/>
          <p:nvPr/>
        </p:nvSpPr>
        <p:spPr>
          <a:xfrm>
            <a:off x="566928" y="0"/>
            <a:ext cx="11155680" cy="20116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3" name="Google Shape;53;p27"/>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4" name="Google Shape;54;p27"/>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 type="body"/>
          </p:nvPr>
        </p:nvSpPr>
        <p:spPr>
          <a:xfrm>
            <a:off x="1115568" y="2372650"/>
            <a:ext cx="493776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7"/>
          <p:cNvSpPr txBox="1"/>
          <p:nvPr>
            <p:ph idx="2" type="body"/>
          </p:nvPr>
        </p:nvSpPr>
        <p:spPr>
          <a:xfrm>
            <a:off x="1115568" y="3203688"/>
            <a:ext cx="4937760" cy="2968512"/>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Clr>
                <a:schemeClr val="dk1"/>
              </a:buClr>
              <a:buSzPts val="2400"/>
              <a:buChar char="•"/>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7"/>
          <p:cNvSpPr txBox="1"/>
          <p:nvPr>
            <p:ph idx="3" type="body"/>
          </p:nvPr>
        </p:nvSpPr>
        <p:spPr>
          <a:xfrm>
            <a:off x="6345936" y="2372650"/>
            <a:ext cx="493776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b="1" sz="2400" cap="none"/>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7"/>
          <p:cNvSpPr txBox="1"/>
          <p:nvPr>
            <p:ph idx="4" type="body"/>
          </p:nvPr>
        </p:nvSpPr>
        <p:spPr>
          <a:xfrm>
            <a:off x="6345936" y="3203687"/>
            <a:ext cx="4937760" cy="2968511"/>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1000"/>
              </a:spcBef>
              <a:spcAft>
                <a:spcPts val="0"/>
              </a:spcAft>
              <a:buClr>
                <a:schemeClr val="dk1"/>
              </a:buClr>
              <a:buSzPts val="2400"/>
              <a:buChar char="•"/>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7"/>
          <p:cNvSpPr txBox="1"/>
          <p:nvPr>
            <p:ph idx="10" type="dt"/>
          </p:nvPr>
        </p:nvSpPr>
        <p:spPr>
          <a:xfrm>
            <a:off x="1115568"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2" type="sldNum"/>
          </p:nvPr>
        </p:nvSpPr>
        <p:spPr>
          <a:xfrm>
            <a:off x="8540496"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28"/>
          <p:cNvSpPr/>
          <p:nvPr/>
        </p:nvSpPr>
        <p:spPr>
          <a:xfrm>
            <a:off x="665853" y="1533525"/>
            <a:ext cx="10917063" cy="3790950"/>
          </a:xfrm>
          <a:prstGeom prst="rect">
            <a:avLst/>
          </a:prstGeom>
          <a:solidFill>
            <a:schemeClr val="lt1"/>
          </a:solidFill>
          <a:ln cap="flat" cmpd="sng" w="12700">
            <a:solidFill>
              <a:srgbClr val="EFE8E1"/>
            </a:solidFill>
            <a:prstDash val="solid"/>
            <a:miter lim="800000"/>
            <a:headEnd len="sm" w="sm" type="none"/>
            <a:tailEnd len="sm" w="sm" type="none"/>
          </a:ln>
          <a:effectLst>
            <a:outerShdw blurRad="50800" rotWithShape="0" algn="tl" dir="2700000" dist="38100">
              <a:srgbClr val="C7D2D2">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4" name="Google Shape;64;p28"/>
          <p:cNvSpPr/>
          <p:nvPr/>
        </p:nvSpPr>
        <p:spPr>
          <a:xfrm>
            <a:off x="609084" y="2971798"/>
            <a:ext cx="128016"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5" name="Google Shape;65;p28"/>
          <p:cNvSpPr txBox="1"/>
          <p:nvPr>
            <p:ph type="title"/>
          </p:nvPr>
        </p:nvSpPr>
        <p:spPr>
          <a:xfrm>
            <a:off x="1078992" y="1938528"/>
            <a:ext cx="10177272" cy="29900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Avenir"/>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30"/>
          <p:cNvSpPr/>
          <p:nvPr/>
        </p:nvSpPr>
        <p:spPr>
          <a:xfrm>
            <a:off x="558210" y="1162033"/>
            <a:ext cx="3740740" cy="4643344"/>
          </a:xfrm>
          <a:prstGeom prst="rect">
            <a:avLst/>
          </a:prstGeom>
          <a:solidFill>
            <a:schemeClr val="lt1"/>
          </a:solidFill>
          <a:ln cap="flat" cmpd="sng" w="12700">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5" name="Google Shape;75;p30"/>
          <p:cNvSpPr/>
          <p:nvPr/>
        </p:nvSpPr>
        <p:spPr>
          <a:xfrm>
            <a:off x="498834" y="1618375"/>
            <a:ext cx="146304" cy="822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6" name="Google Shape;76;p30"/>
          <p:cNvSpPr txBox="1"/>
          <p:nvPr>
            <p:ph type="title"/>
          </p:nvPr>
        </p:nvSpPr>
        <p:spPr>
          <a:xfrm>
            <a:off x="868680" y="1709928"/>
            <a:ext cx="3099816" cy="170992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400"/>
              <a:buFont typeface="Avenir"/>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0"/>
          <p:cNvSpPr txBox="1"/>
          <p:nvPr>
            <p:ph idx="1" type="body"/>
          </p:nvPr>
        </p:nvSpPr>
        <p:spPr>
          <a:xfrm>
            <a:off x="4965192" y="1709928"/>
            <a:ext cx="6729984" cy="4096512"/>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0"/>
          <p:cNvSpPr txBox="1"/>
          <p:nvPr>
            <p:ph idx="2" type="body"/>
          </p:nvPr>
        </p:nvSpPr>
        <p:spPr>
          <a:xfrm>
            <a:off x="868680" y="3429000"/>
            <a:ext cx="3099816" cy="2066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0"/>
          <p:cNvSpPr txBox="1"/>
          <p:nvPr>
            <p:ph idx="10" type="dt"/>
          </p:nvPr>
        </p:nvSpPr>
        <p:spPr>
          <a:xfrm>
            <a:off x="86868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1"/>
          <p:cNvSpPr/>
          <p:nvPr/>
        </p:nvSpPr>
        <p:spPr>
          <a:xfrm>
            <a:off x="558210" y="1162033"/>
            <a:ext cx="3740740" cy="4643344"/>
          </a:xfrm>
          <a:prstGeom prst="rect">
            <a:avLst/>
          </a:prstGeom>
          <a:solidFill>
            <a:schemeClr val="lt1"/>
          </a:solidFill>
          <a:ln cap="flat" cmpd="sng" w="12700">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84" name="Google Shape;84;p31"/>
          <p:cNvSpPr/>
          <p:nvPr/>
        </p:nvSpPr>
        <p:spPr>
          <a:xfrm>
            <a:off x="498834" y="1618375"/>
            <a:ext cx="146304" cy="822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85" name="Google Shape;85;p31"/>
          <p:cNvSpPr txBox="1"/>
          <p:nvPr>
            <p:ph type="title"/>
          </p:nvPr>
        </p:nvSpPr>
        <p:spPr>
          <a:xfrm>
            <a:off x="868680" y="1709928"/>
            <a:ext cx="3099816" cy="170992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400"/>
              <a:buFont typeface="Avenir"/>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1"/>
          <p:cNvSpPr/>
          <p:nvPr>
            <p:ph idx="2" type="pic"/>
          </p:nvPr>
        </p:nvSpPr>
        <p:spPr>
          <a:xfrm>
            <a:off x="4965192" y="1161288"/>
            <a:ext cx="6729984" cy="4645152"/>
          </a:xfrm>
          <a:prstGeom prst="rect">
            <a:avLst/>
          </a:prstGeom>
          <a:noFill/>
          <a:ln>
            <a:noFill/>
          </a:ln>
        </p:spPr>
      </p:sp>
      <p:sp>
        <p:nvSpPr>
          <p:cNvPr id="87" name="Google Shape;87;p31"/>
          <p:cNvSpPr txBox="1"/>
          <p:nvPr>
            <p:ph idx="1" type="body"/>
          </p:nvPr>
        </p:nvSpPr>
        <p:spPr>
          <a:xfrm>
            <a:off x="868680" y="3438144"/>
            <a:ext cx="3099816" cy="20574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sz="18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31"/>
          <p:cNvSpPr txBox="1"/>
          <p:nvPr>
            <p:ph idx="10" type="dt"/>
          </p:nvPr>
        </p:nvSpPr>
        <p:spPr>
          <a:xfrm>
            <a:off x="86868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venir"/>
              <a:buNone/>
              <a:defRPr b="0" i="0" sz="44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1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11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08" name="Google Shape;108;p1"/>
          <p:cNvPicPr preferRelativeResize="0"/>
          <p:nvPr/>
        </p:nvPicPr>
        <p:blipFill rotWithShape="1">
          <a:blip r:embed="rId3">
            <a:alphaModFix/>
          </a:blip>
          <a:srcRect b="0" l="26640" r="0" t="0"/>
          <a:stretch/>
        </p:blipFill>
        <p:spPr>
          <a:xfrm>
            <a:off x="4110127" y="10"/>
            <a:ext cx="8081873" cy="6857990"/>
          </a:xfrm>
          <a:custGeom>
            <a:rect b="b" l="l" r="r" t="t"/>
            <a:pathLst>
              <a:path extrusionOk="0" h="6858000" w="8081873">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109" name="Google Shape;109;p1"/>
          <p:cNvSpPr/>
          <p:nvPr/>
        </p:nvSpPr>
        <p:spPr>
          <a:xfrm>
            <a:off x="0" y="0"/>
            <a:ext cx="4959047" cy="6858000"/>
          </a:xfrm>
          <a:custGeom>
            <a:rect b="b" l="l" r="r" t="t"/>
            <a:pathLst>
              <a:path extrusionOk="0" h="6858000" w="4959047">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cap="flat" cmpd="sng" w="9525">
            <a:solidFill>
              <a:srgbClr val="EFE8E1"/>
            </a:solidFill>
            <a:prstDash val="solid"/>
            <a:miter lim="800000"/>
            <a:headEnd len="sm" w="sm" type="none"/>
            <a:tailEnd len="sm" w="sm" type="none"/>
          </a:ln>
          <a:effectLst>
            <a:outerShdw blurRad="50800" rotWithShape="0" algn="l"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0" name="Google Shape;110;p1"/>
          <p:cNvSpPr/>
          <p:nvPr/>
        </p:nvSpPr>
        <p:spPr>
          <a:xfrm>
            <a:off x="0" y="0"/>
            <a:ext cx="4948887" cy="6858000"/>
          </a:xfrm>
          <a:custGeom>
            <a:rect b="b" l="l" r="r" t="t"/>
            <a:pathLst>
              <a:path extrusionOk="0" h="6858000" w="4948887">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1" name="Google Shape;111;p1"/>
          <p:cNvSpPr txBox="1"/>
          <p:nvPr>
            <p:ph type="ctrTitle"/>
          </p:nvPr>
        </p:nvSpPr>
        <p:spPr>
          <a:xfrm>
            <a:off x="477981" y="112236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Avenir"/>
              <a:buNone/>
            </a:pPr>
            <a:r>
              <a:rPr lang="en-US" sz="4800"/>
              <a:t>Course 5 – Electricity and Circuits</a:t>
            </a:r>
            <a:endParaRPr sz="4800"/>
          </a:p>
        </p:txBody>
      </p:sp>
      <p:sp>
        <p:nvSpPr>
          <p:cNvPr id="112" name="Google Shape;112;p1"/>
          <p:cNvSpPr txBox="1"/>
          <p:nvPr>
            <p:ph idx="1" type="subTitle"/>
          </p:nvPr>
        </p:nvSpPr>
        <p:spPr>
          <a:xfrm>
            <a:off x="477981" y="4872922"/>
            <a:ext cx="3933306" cy="120814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000"/>
              <a:buNone/>
            </a:pPr>
            <a:r>
              <a:t/>
            </a:r>
            <a:endParaRPr sz="2000"/>
          </a:p>
        </p:txBody>
      </p:sp>
      <p:sp>
        <p:nvSpPr>
          <p:cNvPr id="113" name="Google Shape;113;p1"/>
          <p:cNvSpPr/>
          <p:nvPr/>
        </p:nvSpPr>
        <p:spPr>
          <a:xfrm rot="5400000">
            <a:off x="759921" y="346791"/>
            <a:ext cx="146304"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4" name="Google Shape;114;p1"/>
          <p:cNvSpPr/>
          <p:nvPr/>
        </p:nvSpPr>
        <p:spPr>
          <a:xfrm>
            <a:off x="481029" y="4546920"/>
            <a:ext cx="4023360" cy="18288"/>
          </a:xfrm>
          <a:prstGeom prst="rect">
            <a:avLst/>
          </a:prstGeom>
          <a:solidFill>
            <a:srgbClr val="DAC2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0"/>
          <p:cNvSpPr/>
          <p:nvPr/>
        </p:nvSpPr>
        <p:spPr>
          <a:xfrm>
            <a:off x="558209" y="0"/>
            <a:ext cx="11167447" cy="2018806"/>
          </a:xfrm>
          <a:prstGeom prst="rect">
            <a:avLst/>
          </a:prstGeom>
          <a:solidFill>
            <a:schemeClr val="lt1"/>
          </a:solidFill>
          <a:ln cap="flat" cmpd="sng" w="9525">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78" name="Google Shape;178;p10"/>
          <p:cNvSpPr/>
          <p:nvPr/>
        </p:nvSpPr>
        <p:spPr>
          <a:xfrm>
            <a:off x="566928" y="0"/>
            <a:ext cx="11155680" cy="20116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79" name="Google Shape;179;p10"/>
          <p:cNvSpPr/>
          <p:nvPr/>
        </p:nvSpPr>
        <p:spPr>
          <a:xfrm>
            <a:off x="498834" y="787352"/>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0" name="Google Shape;180;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81" name="Google Shape;181;p10"/>
          <p:cNvSpPr/>
          <p:nvPr/>
        </p:nvSpPr>
        <p:spPr>
          <a:xfrm>
            <a:off x="409575" y="633619"/>
            <a:ext cx="4279383" cy="5495925"/>
          </a:xfrm>
          <a:prstGeom prst="rect">
            <a:avLst/>
          </a:prstGeom>
          <a:solidFill>
            <a:schemeClr val="lt1"/>
          </a:solidFill>
          <a:ln cap="flat" cmpd="sng" w="9525">
            <a:solidFill>
              <a:srgbClr val="EFE8E1"/>
            </a:solidFill>
            <a:prstDash val="solid"/>
            <a:miter lim="800000"/>
            <a:headEnd len="sm" w="sm" type="none"/>
            <a:tailEnd len="sm" w="sm" type="none"/>
          </a:ln>
          <a:effectLst>
            <a:outerShdw blurRad="50800" rotWithShape="0" algn="tl" dir="2700000"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2" name="Google Shape;182;p10"/>
          <p:cNvSpPr txBox="1"/>
          <p:nvPr>
            <p:ph type="title"/>
          </p:nvPr>
        </p:nvSpPr>
        <p:spPr>
          <a:xfrm>
            <a:off x="841247" y="978619"/>
            <a:ext cx="3410712" cy="11064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venir"/>
              <a:buNone/>
            </a:pPr>
            <a:r>
              <a:rPr lang="en-US" sz="2800"/>
              <a:t>Energy</a:t>
            </a:r>
            <a:endParaRPr/>
          </a:p>
        </p:txBody>
      </p:sp>
      <p:sp>
        <p:nvSpPr>
          <p:cNvPr id="183" name="Google Shape;183;p10"/>
          <p:cNvSpPr/>
          <p:nvPr/>
        </p:nvSpPr>
        <p:spPr>
          <a:xfrm>
            <a:off x="345567" y="1171300"/>
            <a:ext cx="128016" cy="7040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4" name="Google Shape;184;p10"/>
          <p:cNvSpPr/>
          <p:nvPr/>
        </p:nvSpPr>
        <p:spPr>
          <a:xfrm>
            <a:off x="877459" y="2093976"/>
            <a:ext cx="3328416" cy="9144"/>
          </a:xfrm>
          <a:prstGeom prst="rect">
            <a:avLst/>
          </a:prstGeom>
          <a:solidFill>
            <a:srgbClr val="DAC2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5" name="Google Shape;185;p10"/>
          <p:cNvSpPr txBox="1"/>
          <p:nvPr>
            <p:ph idx="1" type="body"/>
          </p:nvPr>
        </p:nvSpPr>
        <p:spPr>
          <a:xfrm>
            <a:off x="841248" y="2252870"/>
            <a:ext cx="3412219" cy="356025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1700"/>
              <a:buChar char="•"/>
            </a:pPr>
            <a:r>
              <a:rPr lang="en-US" sz="1700"/>
              <a:t>The ability or capacity to do work</a:t>
            </a:r>
            <a:endParaRPr/>
          </a:p>
          <a:p>
            <a:pPr indent="-228600" lvl="0" marL="228600" rtl="0" algn="l">
              <a:lnSpc>
                <a:spcPct val="110000"/>
              </a:lnSpc>
              <a:spcBef>
                <a:spcPts val="1000"/>
              </a:spcBef>
              <a:spcAft>
                <a:spcPts val="0"/>
              </a:spcAft>
              <a:buClr>
                <a:schemeClr val="dk1"/>
              </a:buClr>
              <a:buSzPts val="1700"/>
              <a:buChar char="•"/>
            </a:pPr>
            <a:r>
              <a:rPr lang="en-US" sz="1700"/>
              <a:t>Measured in joules</a:t>
            </a:r>
            <a:endParaRPr/>
          </a:p>
          <a:p>
            <a:pPr indent="-228600" lvl="0" marL="228600" rtl="0" algn="l">
              <a:lnSpc>
                <a:spcPct val="110000"/>
              </a:lnSpc>
              <a:spcBef>
                <a:spcPts val="1000"/>
              </a:spcBef>
              <a:spcAft>
                <a:spcPts val="0"/>
              </a:spcAft>
              <a:buClr>
                <a:schemeClr val="dk1"/>
              </a:buClr>
              <a:buSzPts val="1700"/>
              <a:buChar char="•"/>
            </a:pPr>
            <a:r>
              <a:rPr lang="en-US" sz="1700"/>
              <a:t>Electricity producers charge consumers based on kWh used</a:t>
            </a:r>
            <a:endParaRPr/>
          </a:p>
          <a:p>
            <a:pPr indent="-228600" lvl="0" marL="228600" rtl="0" algn="l">
              <a:lnSpc>
                <a:spcPct val="110000"/>
              </a:lnSpc>
              <a:spcBef>
                <a:spcPts val="1000"/>
              </a:spcBef>
              <a:spcAft>
                <a:spcPts val="0"/>
              </a:spcAft>
              <a:buClr>
                <a:schemeClr val="dk1"/>
              </a:buClr>
              <a:buSzPts val="1700"/>
              <a:buChar char="•"/>
            </a:pPr>
            <a:r>
              <a:rPr lang="en-US" sz="1700"/>
              <a:t>1 kWh = 3,600,000 joules</a:t>
            </a:r>
            <a:endParaRPr/>
          </a:p>
        </p:txBody>
      </p:sp>
      <p:pic>
        <p:nvPicPr>
          <p:cNvPr id="186" name="Google Shape;186;p10"/>
          <p:cNvPicPr preferRelativeResize="0"/>
          <p:nvPr>
            <p:ph idx="2" type="body"/>
          </p:nvPr>
        </p:nvPicPr>
        <p:blipFill rotWithShape="1">
          <a:blip r:embed="rId3">
            <a:alphaModFix/>
          </a:blip>
          <a:srcRect b="0" l="0" r="0" t="0"/>
          <a:stretch/>
        </p:blipFill>
        <p:spPr>
          <a:xfrm>
            <a:off x="5197255" y="630936"/>
            <a:ext cx="6503602" cy="549554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Power vs Energy</a:t>
            </a:r>
            <a:endParaRPr/>
          </a:p>
        </p:txBody>
      </p:sp>
      <p:sp>
        <p:nvSpPr>
          <p:cNvPr id="192" name="Google Shape;192;p11"/>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Power is a snapshot in time</a:t>
            </a:r>
            <a:endParaRPr/>
          </a:p>
          <a:p>
            <a:pPr indent="-228600" lvl="0" marL="228600" rtl="0" algn="l">
              <a:lnSpc>
                <a:spcPct val="110000"/>
              </a:lnSpc>
              <a:spcBef>
                <a:spcPts val="1000"/>
              </a:spcBef>
              <a:spcAft>
                <a:spcPts val="0"/>
              </a:spcAft>
              <a:buClr>
                <a:schemeClr val="dk1"/>
              </a:buClr>
              <a:buSzPts val="2800"/>
              <a:buChar char="•"/>
            </a:pPr>
            <a:r>
              <a:rPr lang="en-US"/>
              <a:t>Energy is total power consumed over time</a:t>
            </a:r>
            <a:endParaRPr/>
          </a:p>
          <a:p>
            <a:pPr indent="-228600" lvl="0" marL="228600" rtl="0" algn="l">
              <a:lnSpc>
                <a:spcPct val="110000"/>
              </a:lnSpc>
              <a:spcBef>
                <a:spcPts val="1000"/>
              </a:spcBef>
              <a:spcAft>
                <a:spcPts val="0"/>
              </a:spcAft>
              <a:buClr>
                <a:schemeClr val="dk1"/>
              </a:buClr>
              <a:buSzPts val="2800"/>
              <a:buChar char="•"/>
            </a:pPr>
            <a:r>
              <a:rPr lang="en-US"/>
              <a:t>Energy is independent of power</a:t>
            </a:r>
            <a:endParaRPr/>
          </a:p>
          <a:p>
            <a:pPr indent="-228600" lvl="0" marL="228600" rtl="0" algn="l">
              <a:lnSpc>
                <a:spcPct val="110000"/>
              </a:lnSpc>
              <a:spcBef>
                <a:spcPts val="1000"/>
              </a:spcBef>
              <a:spcAft>
                <a:spcPts val="0"/>
              </a:spcAft>
              <a:buClr>
                <a:schemeClr val="dk1"/>
              </a:buClr>
              <a:buSzPts val="2800"/>
              <a:buChar char="•"/>
            </a:pPr>
            <a:r>
              <a:rPr lang="en-US"/>
              <a:t>Work and energy have the same base units (joules)</a:t>
            </a:r>
            <a:endParaRPr/>
          </a:p>
          <a:p>
            <a:pPr indent="-228600" lvl="0" marL="228600" rtl="0" algn="l">
              <a:lnSpc>
                <a:spcPct val="110000"/>
              </a:lnSpc>
              <a:spcBef>
                <a:spcPts val="1000"/>
              </a:spcBef>
              <a:spcAft>
                <a:spcPts val="0"/>
              </a:spcAft>
              <a:buClr>
                <a:schemeClr val="dk1"/>
              </a:buClr>
              <a:buSzPts val="2800"/>
              <a:buChar char="•"/>
            </a:pPr>
            <a:r>
              <a:rPr lang="en-US"/>
              <a:t>Work is energy used for a task</a:t>
            </a:r>
            <a:endParaRPr/>
          </a:p>
          <a:p>
            <a:pPr indent="-50800" lvl="0" marL="228600" rtl="0" algn="l">
              <a:lnSpc>
                <a:spcPct val="11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Power vs Energy Examples</a:t>
            </a:r>
            <a:endParaRPr/>
          </a:p>
        </p:txBody>
      </p:sp>
      <p:sp>
        <p:nvSpPr>
          <p:cNvPr id="198" name="Google Shape;198;p12"/>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An electricity customer gets billed for 681 kWh used</a:t>
            </a:r>
            <a:endParaRPr/>
          </a:p>
          <a:p>
            <a:pPr indent="-228600" lvl="0" marL="228600" rtl="0" algn="l">
              <a:lnSpc>
                <a:spcPct val="110000"/>
              </a:lnSpc>
              <a:spcBef>
                <a:spcPts val="1000"/>
              </a:spcBef>
              <a:spcAft>
                <a:spcPts val="0"/>
              </a:spcAft>
              <a:buClr>
                <a:schemeClr val="dk1"/>
              </a:buClr>
              <a:buSzPts val="2800"/>
              <a:buChar char="•"/>
            </a:pPr>
            <a:r>
              <a:rPr lang="en-US"/>
              <a:t>Is the customer paying for energy or power?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Power vs Energy Examples</a:t>
            </a:r>
            <a:endParaRPr/>
          </a:p>
        </p:txBody>
      </p:sp>
      <p:sp>
        <p:nvSpPr>
          <p:cNvPr id="204" name="Google Shape;204;p13"/>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An electricity customer gets billed for 681 kWh used</a:t>
            </a:r>
            <a:endParaRPr/>
          </a:p>
          <a:p>
            <a:pPr indent="-228600" lvl="0" marL="228600" rtl="0" algn="l">
              <a:lnSpc>
                <a:spcPct val="110000"/>
              </a:lnSpc>
              <a:spcBef>
                <a:spcPts val="1000"/>
              </a:spcBef>
              <a:spcAft>
                <a:spcPts val="0"/>
              </a:spcAft>
              <a:buClr>
                <a:schemeClr val="dk1"/>
              </a:buClr>
              <a:buSzPts val="2800"/>
              <a:buChar char="•"/>
            </a:pPr>
            <a:r>
              <a:rPr lang="en-US"/>
              <a:t>Is the customer paying for energy or power?</a:t>
            </a:r>
            <a:endParaRPr/>
          </a:p>
          <a:p>
            <a:pPr indent="-228600" lvl="0" marL="228600" rtl="0" algn="l">
              <a:lnSpc>
                <a:spcPct val="110000"/>
              </a:lnSpc>
              <a:spcBef>
                <a:spcPts val="1000"/>
              </a:spcBef>
              <a:spcAft>
                <a:spcPts val="0"/>
              </a:spcAft>
              <a:buClr>
                <a:schemeClr val="dk1"/>
              </a:buClr>
              <a:buSzPts val="2800"/>
              <a:buChar char="•"/>
            </a:pPr>
            <a:r>
              <a:rPr lang="en-US"/>
              <a:t>The customer is paying for energy</a:t>
            </a:r>
            <a:endParaRPr/>
          </a:p>
          <a:p>
            <a:pPr indent="-50800" lvl="0" marL="228600" rtl="0" algn="l">
              <a:lnSpc>
                <a:spcPct val="11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Power vs Energy Examples</a:t>
            </a:r>
            <a:endParaRPr/>
          </a:p>
        </p:txBody>
      </p:sp>
      <p:sp>
        <p:nvSpPr>
          <p:cNvPr id="210" name="Google Shape;210;p14"/>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A solar panel has a rated output of 330 watts</a:t>
            </a:r>
            <a:endParaRPr/>
          </a:p>
          <a:p>
            <a:pPr indent="-228600" lvl="0" marL="228600" rtl="0" algn="l">
              <a:lnSpc>
                <a:spcPct val="110000"/>
              </a:lnSpc>
              <a:spcBef>
                <a:spcPts val="1000"/>
              </a:spcBef>
              <a:spcAft>
                <a:spcPts val="0"/>
              </a:spcAft>
              <a:buClr>
                <a:schemeClr val="dk1"/>
              </a:buClr>
              <a:buSzPts val="2800"/>
              <a:buChar char="•"/>
            </a:pPr>
            <a:r>
              <a:rPr lang="en-US"/>
              <a:t>Is this power or energy?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Power vs Energy Examples</a:t>
            </a:r>
            <a:endParaRPr/>
          </a:p>
        </p:txBody>
      </p:sp>
      <p:sp>
        <p:nvSpPr>
          <p:cNvPr id="216" name="Google Shape;216;p15"/>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A solar panel has a rated output of 330 watts</a:t>
            </a:r>
            <a:endParaRPr/>
          </a:p>
          <a:p>
            <a:pPr indent="-228600" lvl="0" marL="228600" rtl="0" algn="l">
              <a:lnSpc>
                <a:spcPct val="110000"/>
              </a:lnSpc>
              <a:spcBef>
                <a:spcPts val="1000"/>
              </a:spcBef>
              <a:spcAft>
                <a:spcPts val="0"/>
              </a:spcAft>
              <a:buClr>
                <a:schemeClr val="dk1"/>
              </a:buClr>
              <a:buSzPts val="2800"/>
              <a:buChar char="•"/>
            </a:pPr>
            <a:r>
              <a:rPr lang="en-US"/>
              <a:t>Is this power or energy?</a:t>
            </a:r>
            <a:endParaRPr/>
          </a:p>
          <a:p>
            <a:pPr indent="-228600" lvl="0" marL="228600" rtl="0" algn="l">
              <a:lnSpc>
                <a:spcPct val="110000"/>
              </a:lnSpc>
              <a:spcBef>
                <a:spcPts val="1000"/>
              </a:spcBef>
              <a:spcAft>
                <a:spcPts val="0"/>
              </a:spcAft>
              <a:buClr>
                <a:schemeClr val="dk1"/>
              </a:buClr>
              <a:buSzPts val="2800"/>
              <a:buChar char="•"/>
            </a:pPr>
            <a:r>
              <a:rPr lang="en-US"/>
              <a:t>This is power</a:t>
            </a:r>
            <a:endParaRPr/>
          </a:p>
          <a:p>
            <a:pPr indent="-228600" lvl="0" marL="228600" rtl="0" algn="l">
              <a:lnSpc>
                <a:spcPct val="110000"/>
              </a:lnSpc>
              <a:spcBef>
                <a:spcPts val="1000"/>
              </a:spcBef>
              <a:spcAft>
                <a:spcPts val="0"/>
              </a:spcAft>
              <a:buClr>
                <a:schemeClr val="dk1"/>
              </a:buClr>
              <a:buSzPts val="2800"/>
              <a:buChar char="•"/>
            </a:pPr>
            <a:r>
              <a:rPr lang="en-US"/>
              <a:t>Remember that this is a rate of output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Conversion</a:t>
            </a:r>
            <a:endParaRPr/>
          </a:p>
        </p:txBody>
      </p:sp>
      <p:sp>
        <p:nvSpPr>
          <p:cNvPr id="222" name="Google Shape;222;p16"/>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Electrical energy is generally obtained from other sources</a:t>
            </a:r>
            <a:endParaRPr/>
          </a:p>
          <a:p>
            <a:pPr indent="-228600" lvl="1" marL="685800" rtl="0" algn="l">
              <a:lnSpc>
                <a:spcPct val="110000"/>
              </a:lnSpc>
              <a:spcBef>
                <a:spcPts val="500"/>
              </a:spcBef>
              <a:spcAft>
                <a:spcPts val="0"/>
              </a:spcAft>
              <a:buClr>
                <a:schemeClr val="dk1"/>
              </a:buClr>
              <a:buSzPts val="2400"/>
              <a:buChar char="•"/>
            </a:pPr>
            <a:r>
              <a:rPr lang="en-US"/>
              <a:t>Mechanical</a:t>
            </a:r>
            <a:endParaRPr/>
          </a:p>
          <a:p>
            <a:pPr indent="-228600" lvl="1" marL="685800" rtl="0" algn="l">
              <a:lnSpc>
                <a:spcPct val="110000"/>
              </a:lnSpc>
              <a:spcBef>
                <a:spcPts val="500"/>
              </a:spcBef>
              <a:spcAft>
                <a:spcPts val="0"/>
              </a:spcAft>
              <a:buClr>
                <a:schemeClr val="dk1"/>
              </a:buClr>
              <a:buSzPts val="2400"/>
              <a:buChar char="•"/>
            </a:pPr>
            <a:r>
              <a:rPr lang="en-US"/>
              <a:t>Chemical </a:t>
            </a:r>
            <a:endParaRPr/>
          </a:p>
          <a:p>
            <a:pPr indent="-228600" lvl="1" marL="685800" rtl="0" algn="l">
              <a:lnSpc>
                <a:spcPct val="110000"/>
              </a:lnSpc>
              <a:spcBef>
                <a:spcPts val="500"/>
              </a:spcBef>
              <a:spcAft>
                <a:spcPts val="0"/>
              </a:spcAft>
              <a:buClr>
                <a:schemeClr val="dk1"/>
              </a:buClr>
              <a:buSzPts val="2400"/>
              <a:buChar char="•"/>
            </a:pPr>
            <a:r>
              <a:rPr lang="en-US"/>
              <a:t>Light  </a:t>
            </a:r>
            <a:endParaRPr/>
          </a:p>
          <a:p>
            <a:pPr indent="-228600" lvl="0" marL="228600" rtl="0" algn="l">
              <a:lnSpc>
                <a:spcPct val="110000"/>
              </a:lnSpc>
              <a:spcBef>
                <a:spcPts val="1000"/>
              </a:spcBef>
              <a:spcAft>
                <a:spcPts val="0"/>
              </a:spcAft>
              <a:buClr>
                <a:schemeClr val="dk1"/>
              </a:buClr>
              <a:buSzPts val="2800"/>
              <a:buChar char="•"/>
            </a:pPr>
            <a:r>
              <a:rPr lang="en-US"/>
              <a:t>Energy conversion is rarely 100% efficient</a:t>
            </a:r>
            <a:endParaRPr/>
          </a:p>
          <a:p>
            <a:pPr indent="-50800" lvl="0" marL="228600" rtl="0" algn="l">
              <a:lnSpc>
                <a:spcPct val="11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Efficiency</a:t>
            </a:r>
            <a:endParaRPr/>
          </a:p>
        </p:txBody>
      </p:sp>
      <p:sp>
        <p:nvSpPr>
          <p:cNvPr id="228" name="Google Shape;228;p17"/>
          <p:cNvSpPr txBox="1"/>
          <p:nvPr>
            <p:ph idx="1" type="body"/>
          </p:nvPr>
        </p:nvSpPr>
        <p:spPr>
          <a:xfrm>
            <a:off x="1115568" y="2478024"/>
            <a:ext cx="10168128" cy="3694176"/>
          </a:xfrm>
          <a:prstGeom prst="rect">
            <a:avLst/>
          </a:prstGeom>
          <a:blipFill rotWithShape="1">
            <a:blip r:embed="rId3">
              <a:alphaModFix/>
            </a:blip>
            <a:stretch>
              <a:fillRect b="0" l="-1078" r="-1737" t="-1319"/>
            </a:stretch>
          </a:blip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800"/>
              <a:buChar char="•"/>
            </a:pPr>
            <a:r>
              <a:rPr lang="en-US"/>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Efficiency Examples</a:t>
            </a:r>
            <a:endParaRPr/>
          </a:p>
        </p:txBody>
      </p:sp>
      <p:sp>
        <p:nvSpPr>
          <p:cNvPr id="234" name="Google Shape;234;p18"/>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A solar panel converts 1300 joules of light energy into 260 joules of electrical energy</a:t>
            </a:r>
            <a:endParaRPr/>
          </a:p>
          <a:p>
            <a:pPr indent="-228600" lvl="0" marL="228600" rtl="0" algn="l">
              <a:lnSpc>
                <a:spcPct val="110000"/>
              </a:lnSpc>
              <a:spcBef>
                <a:spcPts val="1000"/>
              </a:spcBef>
              <a:spcAft>
                <a:spcPts val="0"/>
              </a:spcAft>
              <a:buClr>
                <a:schemeClr val="dk1"/>
              </a:buClr>
              <a:buSzPts val="2800"/>
              <a:buChar char="•"/>
            </a:pPr>
            <a:r>
              <a:rPr lang="en-US"/>
              <a:t>What is the efficiency of the panel?</a:t>
            </a:r>
            <a:endParaRPr/>
          </a:p>
          <a:p>
            <a:pPr indent="-50800" lvl="0" marL="228600" rtl="0" algn="l">
              <a:lnSpc>
                <a:spcPct val="11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9"/>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Efficiency Examples</a:t>
            </a:r>
            <a:endParaRPr/>
          </a:p>
        </p:txBody>
      </p:sp>
      <p:sp>
        <p:nvSpPr>
          <p:cNvPr id="240" name="Google Shape;240;p19"/>
          <p:cNvSpPr txBox="1"/>
          <p:nvPr>
            <p:ph idx="1" type="body"/>
          </p:nvPr>
        </p:nvSpPr>
        <p:spPr>
          <a:xfrm>
            <a:off x="1115568" y="2478023"/>
            <a:ext cx="10168128" cy="4166057"/>
          </a:xfrm>
          <a:prstGeom prst="rect">
            <a:avLst/>
          </a:prstGeom>
          <a:blipFill rotWithShape="1">
            <a:blip r:embed="rId3">
              <a:alphaModFix/>
            </a:blip>
            <a:stretch>
              <a:fillRect b="0" l="-1078" r="0" t="-1022"/>
            </a:stretch>
          </a:blip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800"/>
              <a:buChar char="•"/>
            </a:pPr>
            <a:r>
              <a:rPr lang="en-US"/>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Objectives</a:t>
            </a:r>
            <a:endParaRPr/>
          </a:p>
        </p:txBody>
      </p:sp>
      <p:sp>
        <p:nvSpPr>
          <p:cNvPr id="120" name="Google Shape;120;p2"/>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Electric Charge</a:t>
            </a:r>
            <a:endParaRPr/>
          </a:p>
          <a:p>
            <a:pPr indent="-228600" lvl="0" marL="228600" rtl="0" algn="l">
              <a:lnSpc>
                <a:spcPct val="110000"/>
              </a:lnSpc>
              <a:spcBef>
                <a:spcPts val="1000"/>
              </a:spcBef>
              <a:spcAft>
                <a:spcPts val="0"/>
              </a:spcAft>
              <a:buClr>
                <a:schemeClr val="dk1"/>
              </a:buClr>
              <a:buSzPts val="2800"/>
              <a:buChar char="•"/>
            </a:pPr>
            <a:r>
              <a:rPr lang="en-US"/>
              <a:t>System Power</a:t>
            </a:r>
            <a:endParaRPr/>
          </a:p>
          <a:p>
            <a:pPr indent="-228600" lvl="0" marL="228600" rtl="0" algn="l">
              <a:lnSpc>
                <a:spcPct val="110000"/>
              </a:lnSpc>
              <a:spcBef>
                <a:spcPts val="1000"/>
              </a:spcBef>
              <a:spcAft>
                <a:spcPts val="0"/>
              </a:spcAft>
              <a:buClr>
                <a:schemeClr val="dk1"/>
              </a:buClr>
              <a:buSzPts val="2800"/>
              <a:buChar char="•"/>
            </a:pPr>
            <a:r>
              <a:rPr lang="en-US"/>
              <a:t>System Losses</a:t>
            </a:r>
            <a:endParaRPr/>
          </a:p>
          <a:p>
            <a:pPr indent="-228600" lvl="0" marL="228600" rtl="0" algn="l">
              <a:lnSpc>
                <a:spcPct val="110000"/>
              </a:lnSpc>
              <a:spcBef>
                <a:spcPts val="1000"/>
              </a:spcBef>
              <a:spcAft>
                <a:spcPts val="0"/>
              </a:spcAft>
              <a:buClr>
                <a:schemeClr val="dk1"/>
              </a:buClr>
              <a:buSzPts val="2800"/>
              <a:buChar char="•"/>
            </a:pPr>
            <a:r>
              <a:rPr lang="en-US"/>
              <a:t>Energy</a:t>
            </a:r>
            <a:endParaRPr/>
          </a:p>
          <a:p>
            <a:pPr indent="-228600" lvl="0" marL="228600" rtl="0" algn="l">
              <a:lnSpc>
                <a:spcPct val="110000"/>
              </a:lnSpc>
              <a:spcBef>
                <a:spcPts val="1000"/>
              </a:spcBef>
              <a:spcAft>
                <a:spcPts val="0"/>
              </a:spcAft>
              <a:buClr>
                <a:schemeClr val="dk1"/>
              </a:buClr>
              <a:buSzPts val="2800"/>
              <a:buChar char="•"/>
            </a:pPr>
            <a:r>
              <a:rPr lang="en-US"/>
              <a:t>Efficiency </a:t>
            </a:r>
            <a:endParaRPr/>
          </a:p>
          <a:p>
            <a:pPr indent="-50800" lvl="0" marL="228600" rtl="0" algn="l">
              <a:lnSpc>
                <a:spcPct val="11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0"/>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Efficiency Examples</a:t>
            </a:r>
            <a:endParaRPr/>
          </a:p>
        </p:txBody>
      </p:sp>
      <p:sp>
        <p:nvSpPr>
          <p:cNvPr id="246" name="Google Shape;246;p20"/>
          <p:cNvSpPr txBox="1"/>
          <p:nvPr>
            <p:ph idx="1" type="body"/>
          </p:nvPr>
        </p:nvSpPr>
        <p:spPr>
          <a:xfrm>
            <a:off x="1115568" y="2478023"/>
            <a:ext cx="10168128" cy="4166057"/>
          </a:xfrm>
          <a:prstGeom prst="rect">
            <a:avLst/>
          </a:prstGeom>
          <a:blipFill rotWithShape="1">
            <a:blip r:embed="rId3">
              <a:alphaModFix/>
            </a:blip>
            <a:stretch>
              <a:fillRect b="0" l="-1078" r="0" t="-1022"/>
            </a:stretch>
          </a:blip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800"/>
              <a:buChar char="•"/>
            </a:pPr>
            <a:r>
              <a:rPr lang="en-US"/>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1"/>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Efficiency Examples</a:t>
            </a:r>
            <a:endParaRPr/>
          </a:p>
        </p:txBody>
      </p:sp>
      <p:sp>
        <p:nvSpPr>
          <p:cNvPr id="252" name="Google Shape;252;p21"/>
          <p:cNvSpPr txBox="1"/>
          <p:nvPr>
            <p:ph idx="1" type="body"/>
          </p:nvPr>
        </p:nvSpPr>
        <p:spPr>
          <a:xfrm>
            <a:off x="1115568" y="2478023"/>
            <a:ext cx="10168128" cy="4166057"/>
          </a:xfrm>
          <a:prstGeom prst="rect">
            <a:avLst/>
          </a:prstGeom>
          <a:blipFill rotWithShape="1">
            <a:blip r:embed="rId3">
              <a:alphaModFix/>
            </a:blip>
            <a:stretch>
              <a:fillRect b="0" l="-1078" r="0" t="-1022"/>
            </a:stretch>
          </a:blip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800"/>
              <a:buChar char="•"/>
            </a:pPr>
            <a:r>
              <a:rPr lang="en-US"/>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Relevancy</a:t>
            </a:r>
            <a:endParaRPr/>
          </a:p>
        </p:txBody>
      </p:sp>
      <p:sp>
        <p:nvSpPr>
          <p:cNvPr id="126" name="Google Shape;126;p3"/>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To understand the basics of electricity</a:t>
            </a:r>
            <a:endParaRPr/>
          </a:p>
          <a:p>
            <a:pPr indent="-228600" lvl="0" marL="228600" rtl="0" algn="l">
              <a:lnSpc>
                <a:spcPct val="110000"/>
              </a:lnSpc>
              <a:spcBef>
                <a:spcPts val="1000"/>
              </a:spcBef>
              <a:spcAft>
                <a:spcPts val="0"/>
              </a:spcAft>
              <a:buClr>
                <a:schemeClr val="dk1"/>
              </a:buClr>
              <a:buSzPts val="2800"/>
              <a:buChar char="•"/>
            </a:pPr>
            <a:r>
              <a:rPr lang="en-US"/>
              <a:t>To promote an  engineering mindset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Parts of an Atom</a:t>
            </a:r>
            <a:endParaRPr/>
          </a:p>
        </p:txBody>
      </p:sp>
      <p:pic>
        <p:nvPicPr>
          <p:cNvPr id="133" name="Google Shape;133;p4"/>
          <p:cNvPicPr preferRelativeResize="0"/>
          <p:nvPr>
            <p:ph idx="1" type="body"/>
          </p:nvPr>
        </p:nvPicPr>
        <p:blipFill rotWithShape="1">
          <a:blip r:embed="rId3">
            <a:alphaModFix/>
          </a:blip>
          <a:srcRect b="0" l="0" r="0" t="0"/>
          <a:stretch/>
        </p:blipFill>
        <p:spPr>
          <a:xfrm>
            <a:off x="4334237" y="2478088"/>
            <a:ext cx="3731489" cy="3694112"/>
          </a:xfrm>
          <a:prstGeom prst="rect">
            <a:avLst/>
          </a:prstGeom>
          <a:noFill/>
          <a:ln>
            <a:noFill/>
          </a:ln>
        </p:spPr>
      </p:pic>
      <p:cxnSp>
        <p:nvCxnSpPr>
          <p:cNvPr id="134" name="Google Shape;134;p4"/>
          <p:cNvCxnSpPr>
            <a:stCxn id="135" idx="1"/>
          </p:cNvCxnSpPr>
          <p:nvPr/>
        </p:nvCxnSpPr>
        <p:spPr>
          <a:xfrm flipH="1">
            <a:off x="6635582" y="2662754"/>
            <a:ext cx="1912800" cy="14394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36" name="Google Shape;136;p4"/>
          <p:cNvCxnSpPr>
            <a:stCxn id="137" idx="1"/>
          </p:cNvCxnSpPr>
          <p:nvPr/>
        </p:nvCxnSpPr>
        <p:spPr>
          <a:xfrm rot="10800000">
            <a:off x="6635817" y="4509734"/>
            <a:ext cx="1541100" cy="14778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38" name="Google Shape;138;p4"/>
          <p:cNvCxnSpPr>
            <a:stCxn id="139" idx="3"/>
          </p:cNvCxnSpPr>
          <p:nvPr/>
        </p:nvCxnSpPr>
        <p:spPr>
          <a:xfrm>
            <a:off x="3304822" y="4165754"/>
            <a:ext cx="1029300" cy="70800"/>
          </a:xfrm>
          <a:prstGeom prst="straightConnector1">
            <a:avLst/>
          </a:prstGeom>
          <a:noFill/>
          <a:ln cap="flat" cmpd="sng" w="9525">
            <a:solidFill>
              <a:schemeClr val="accent1"/>
            </a:solidFill>
            <a:prstDash val="solid"/>
            <a:miter lim="800000"/>
            <a:headEnd len="sm" w="sm" type="none"/>
            <a:tailEnd len="med" w="med" type="triangle"/>
          </a:ln>
        </p:spPr>
      </p:cxnSp>
      <p:sp>
        <p:nvSpPr>
          <p:cNvPr id="135" name="Google Shape;135;p4"/>
          <p:cNvSpPr txBox="1"/>
          <p:nvPr/>
        </p:nvSpPr>
        <p:spPr>
          <a:xfrm>
            <a:off x="8548382" y="2478088"/>
            <a:ext cx="9805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venir"/>
                <a:ea typeface="Avenir"/>
                <a:cs typeface="Avenir"/>
                <a:sym typeface="Avenir"/>
              </a:rPr>
              <a:t>Protons</a:t>
            </a:r>
            <a:endParaRPr sz="1800">
              <a:solidFill>
                <a:schemeClr val="dk1"/>
              </a:solidFill>
              <a:latin typeface="Avenir"/>
              <a:ea typeface="Avenir"/>
              <a:cs typeface="Avenir"/>
              <a:sym typeface="Avenir"/>
            </a:endParaRPr>
          </a:p>
        </p:txBody>
      </p:sp>
      <p:sp>
        <p:nvSpPr>
          <p:cNvPr id="137" name="Google Shape;137;p4"/>
          <p:cNvSpPr txBox="1"/>
          <p:nvPr/>
        </p:nvSpPr>
        <p:spPr>
          <a:xfrm>
            <a:off x="8176917" y="5802868"/>
            <a:ext cx="1193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Neutrons</a:t>
            </a:r>
            <a:endParaRPr sz="1800">
              <a:solidFill>
                <a:schemeClr val="dk1"/>
              </a:solidFill>
              <a:latin typeface="Avenir"/>
              <a:ea typeface="Avenir"/>
              <a:cs typeface="Avenir"/>
              <a:sym typeface="Avenir"/>
            </a:endParaRPr>
          </a:p>
        </p:txBody>
      </p:sp>
      <p:sp>
        <p:nvSpPr>
          <p:cNvPr id="139" name="Google Shape;139;p4"/>
          <p:cNvSpPr txBox="1"/>
          <p:nvPr/>
        </p:nvSpPr>
        <p:spPr>
          <a:xfrm>
            <a:off x="2148095" y="3981088"/>
            <a:ext cx="11567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Electrons</a:t>
            </a:r>
            <a:endParaRPr sz="180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Properties of Electric Charge</a:t>
            </a:r>
            <a:endParaRPr/>
          </a:p>
        </p:txBody>
      </p:sp>
      <p:sp>
        <p:nvSpPr>
          <p:cNvPr id="146" name="Google Shape;146;p5"/>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Charge is quantized</a:t>
            </a:r>
            <a:endParaRPr/>
          </a:p>
          <a:p>
            <a:pPr indent="-228600" lvl="0" marL="228600" rtl="0" algn="l">
              <a:lnSpc>
                <a:spcPct val="110000"/>
              </a:lnSpc>
              <a:spcBef>
                <a:spcPts val="1000"/>
              </a:spcBef>
              <a:spcAft>
                <a:spcPts val="0"/>
              </a:spcAft>
              <a:buClr>
                <a:schemeClr val="dk1"/>
              </a:buClr>
              <a:buSzPts val="2800"/>
              <a:buChar char="•"/>
            </a:pPr>
            <a:r>
              <a:rPr lang="en-US"/>
              <a:t>Magnitude of charge is independent of type</a:t>
            </a:r>
            <a:endParaRPr/>
          </a:p>
          <a:p>
            <a:pPr indent="-228600" lvl="0" marL="228600" rtl="0" algn="l">
              <a:lnSpc>
                <a:spcPct val="110000"/>
              </a:lnSpc>
              <a:spcBef>
                <a:spcPts val="1000"/>
              </a:spcBef>
              <a:spcAft>
                <a:spcPts val="0"/>
              </a:spcAft>
              <a:buClr>
                <a:schemeClr val="dk1"/>
              </a:buClr>
              <a:buSzPts val="2800"/>
              <a:buChar char="•"/>
            </a:pPr>
            <a:r>
              <a:rPr lang="en-US"/>
              <a:t>Charge is conserved</a:t>
            </a:r>
            <a:endParaRPr/>
          </a:p>
          <a:p>
            <a:pPr indent="-228600" lvl="0" marL="228600" rtl="0" algn="l">
              <a:lnSpc>
                <a:spcPct val="110000"/>
              </a:lnSpc>
              <a:spcBef>
                <a:spcPts val="1000"/>
              </a:spcBef>
              <a:spcAft>
                <a:spcPts val="0"/>
              </a:spcAft>
              <a:buClr>
                <a:schemeClr val="dk1"/>
              </a:buClr>
              <a:buSzPts val="2800"/>
              <a:buChar char="•"/>
            </a:pPr>
            <a:r>
              <a:rPr lang="en-US"/>
              <a:t>Charge is conserved in closed systems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Static Electricity</a:t>
            </a:r>
            <a:endParaRPr/>
          </a:p>
        </p:txBody>
      </p:sp>
      <p:sp>
        <p:nvSpPr>
          <p:cNvPr id="152" name="Google Shape;152;p6"/>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Clr>
                <a:schemeClr val="dk1"/>
              </a:buClr>
              <a:buSzPts val="2800"/>
              <a:buChar char="•"/>
            </a:pPr>
            <a:r>
              <a:rPr lang="en-US"/>
              <a:t>Electric charge that has accumulated on an object. Static electricity is often created when two objects that are not good electrical conductors are rubbed together, and electrons from one of the objects rub off onto the other. This happens, for example, when combing one's hair or taking off a sweater. Sudden releases of built-up static electricity can take the form of an electric arc.​</a:t>
            </a:r>
            <a:endParaRPr/>
          </a:p>
          <a:p>
            <a:pPr indent="-228600" lvl="0" marL="228600" rtl="0" algn="l">
              <a:lnSpc>
                <a:spcPct val="110000"/>
              </a:lnSpc>
              <a:spcBef>
                <a:spcPts val="1000"/>
              </a:spcBef>
              <a:spcAft>
                <a:spcPts val="0"/>
              </a:spcAft>
              <a:buClr>
                <a:schemeClr val="dk1"/>
              </a:buClr>
              <a:buSzPts val="2800"/>
              <a:buChar char="•"/>
            </a:pPr>
            <a:r>
              <a:rPr lang="en-US"/>
              <a:t>(Dictionary.com, 2022)​</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Examples of Static Charges and Uses</a:t>
            </a:r>
            <a:endParaRPr/>
          </a:p>
        </p:txBody>
      </p:sp>
      <p:sp>
        <p:nvSpPr>
          <p:cNvPr id="159" name="Google Shape;159;p7"/>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CRT television screen​</a:t>
            </a:r>
            <a:endParaRPr/>
          </a:p>
          <a:p>
            <a:pPr indent="-228600" lvl="0" marL="228600" rtl="0" algn="l">
              <a:lnSpc>
                <a:spcPct val="110000"/>
              </a:lnSpc>
              <a:spcBef>
                <a:spcPts val="1000"/>
              </a:spcBef>
              <a:spcAft>
                <a:spcPts val="0"/>
              </a:spcAft>
              <a:buClr>
                <a:schemeClr val="dk1"/>
              </a:buClr>
              <a:buSzPts val="2800"/>
              <a:buChar char="•"/>
            </a:pPr>
            <a:r>
              <a:rPr lang="en-US"/>
              <a:t>Lightning​</a:t>
            </a:r>
            <a:endParaRPr/>
          </a:p>
          <a:p>
            <a:pPr indent="-228600" lvl="0" marL="228600" rtl="0" algn="l">
              <a:lnSpc>
                <a:spcPct val="110000"/>
              </a:lnSpc>
              <a:spcBef>
                <a:spcPts val="1000"/>
              </a:spcBef>
              <a:spcAft>
                <a:spcPts val="0"/>
              </a:spcAft>
              <a:buClr>
                <a:schemeClr val="dk1"/>
              </a:buClr>
              <a:buSzPts val="2800"/>
              <a:buChar char="•"/>
            </a:pPr>
            <a:r>
              <a:rPr lang="en-US"/>
              <a:t>Clothes dryer​</a:t>
            </a:r>
            <a:endParaRPr/>
          </a:p>
          <a:p>
            <a:pPr indent="-228600" lvl="0" marL="228600" rtl="0" algn="l">
              <a:lnSpc>
                <a:spcPct val="110000"/>
              </a:lnSpc>
              <a:spcBef>
                <a:spcPts val="1000"/>
              </a:spcBef>
              <a:spcAft>
                <a:spcPts val="0"/>
              </a:spcAft>
              <a:buClr>
                <a:schemeClr val="dk1"/>
              </a:buClr>
              <a:buSzPts val="2800"/>
              <a:buChar char="•"/>
            </a:pPr>
            <a:r>
              <a:rPr lang="en-US"/>
              <a:t>Electrostatic paint sprayer​</a:t>
            </a:r>
            <a:endParaRPr/>
          </a:p>
          <a:p>
            <a:pPr indent="-228600" lvl="0" marL="228600" rtl="0" algn="l">
              <a:lnSpc>
                <a:spcPct val="110000"/>
              </a:lnSpc>
              <a:spcBef>
                <a:spcPts val="1000"/>
              </a:spcBef>
              <a:spcAft>
                <a:spcPts val="0"/>
              </a:spcAft>
              <a:buClr>
                <a:schemeClr val="dk1"/>
              </a:buClr>
              <a:buSzPts val="2800"/>
              <a:buChar char="•"/>
            </a:pPr>
            <a:r>
              <a:rPr lang="en-US"/>
              <a:t>Pollution management​</a:t>
            </a:r>
            <a:endParaRPr/>
          </a:p>
          <a:p>
            <a:pPr indent="-228600" lvl="0" marL="228600" rtl="0" algn="l">
              <a:lnSpc>
                <a:spcPct val="110000"/>
              </a:lnSpc>
              <a:spcBef>
                <a:spcPts val="1000"/>
              </a:spcBef>
              <a:spcAft>
                <a:spcPts val="0"/>
              </a:spcAft>
              <a:buClr>
                <a:schemeClr val="dk1"/>
              </a:buClr>
              <a:buSzPts val="2800"/>
              <a:buChar char="•"/>
            </a:pPr>
            <a:r>
              <a:rPr lang="en-US"/>
              <a:t>Water ionization​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System Power and System Losses</a:t>
            </a:r>
            <a:endParaRPr/>
          </a:p>
        </p:txBody>
      </p:sp>
      <p:sp>
        <p:nvSpPr>
          <p:cNvPr id="165" name="Google Shape;165;p8"/>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Also defined as work</a:t>
            </a:r>
            <a:endParaRPr/>
          </a:p>
          <a:p>
            <a:pPr indent="-228600" lvl="0" marL="228600" rtl="0" algn="l">
              <a:lnSpc>
                <a:spcPct val="110000"/>
              </a:lnSpc>
              <a:spcBef>
                <a:spcPts val="1000"/>
              </a:spcBef>
              <a:spcAft>
                <a:spcPts val="0"/>
              </a:spcAft>
              <a:buClr>
                <a:schemeClr val="dk1"/>
              </a:buClr>
              <a:buSzPts val="2800"/>
              <a:buChar char="•"/>
            </a:pPr>
            <a:r>
              <a:rPr lang="en-US"/>
              <a:t>A force moving through a distance</a:t>
            </a:r>
            <a:endParaRPr/>
          </a:p>
          <a:p>
            <a:pPr indent="-228600" lvl="0" marL="228600" rtl="0" algn="l">
              <a:lnSpc>
                <a:spcPct val="110000"/>
              </a:lnSpc>
              <a:spcBef>
                <a:spcPts val="1000"/>
              </a:spcBef>
              <a:spcAft>
                <a:spcPts val="0"/>
              </a:spcAft>
              <a:buClr>
                <a:schemeClr val="dk1"/>
              </a:buClr>
              <a:buSzPts val="2800"/>
              <a:buChar char="•"/>
            </a:pPr>
            <a:r>
              <a:rPr lang="en-US"/>
              <a:t>Generally, the limiting factor</a:t>
            </a:r>
            <a:endParaRPr/>
          </a:p>
          <a:p>
            <a:pPr indent="-228600" lvl="0" marL="228600" rtl="0" algn="l">
              <a:lnSpc>
                <a:spcPct val="110000"/>
              </a:lnSpc>
              <a:spcBef>
                <a:spcPts val="1000"/>
              </a:spcBef>
              <a:spcAft>
                <a:spcPts val="0"/>
              </a:spcAft>
              <a:buClr>
                <a:schemeClr val="dk1"/>
              </a:buClr>
              <a:buSzPts val="2800"/>
              <a:buChar char="•"/>
            </a:pPr>
            <a:r>
              <a:rPr lang="en-US"/>
              <a:t>Measured in watt, a </a:t>
            </a:r>
            <a:r>
              <a:rPr b="1" lang="en-US"/>
              <a:t>rate of energy conversion</a:t>
            </a:r>
            <a:endParaRPr/>
          </a:p>
          <a:p>
            <a:pPr indent="-228600" lvl="0" marL="228600" rtl="0" algn="l">
              <a:lnSpc>
                <a:spcPct val="110000"/>
              </a:lnSpc>
              <a:spcBef>
                <a:spcPts val="1000"/>
              </a:spcBef>
              <a:spcAft>
                <a:spcPts val="0"/>
              </a:spcAft>
              <a:buClr>
                <a:schemeClr val="dk1"/>
              </a:buClr>
              <a:buSzPts val="2800"/>
              <a:buChar char="•"/>
            </a:pPr>
            <a:r>
              <a:rPr lang="en-US"/>
              <a:t>System loss is work that is not usefully converted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1115568" y="548640"/>
            <a:ext cx="10168128" cy="11795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a:t>Examples of Systems with Losses</a:t>
            </a:r>
            <a:endParaRPr/>
          </a:p>
        </p:txBody>
      </p:sp>
      <p:sp>
        <p:nvSpPr>
          <p:cNvPr id="172" name="Google Shape;172;p9"/>
          <p:cNvSpPr txBox="1"/>
          <p:nvPr>
            <p:ph idx="1" type="body"/>
          </p:nvPr>
        </p:nvSpPr>
        <p:spPr>
          <a:xfrm>
            <a:off x="1115568" y="2478024"/>
            <a:ext cx="10168128"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800"/>
              <a:buChar char="•"/>
            </a:pPr>
            <a:r>
              <a:rPr lang="en-US"/>
              <a:t>Incandescent lightbulb</a:t>
            </a:r>
            <a:endParaRPr/>
          </a:p>
          <a:p>
            <a:pPr indent="-228600" lvl="0" marL="228600" rtl="0" algn="l">
              <a:lnSpc>
                <a:spcPct val="110000"/>
              </a:lnSpc>
              <a:spcBef>
                <a:spcPts val="1000"/>
              </a:spcBef>
              <a:spcAft>
                <a:spcPts val="0"/>
              </a:spcAft>
              <a:buClr>
                <a:schemeClr val="dk1"/>
              </a:buClr>
              <a:buSzPts val="2800"/>
              <a:buChar char="•"/>
            </a:pPr>
            <a:r>
              <a:rPr lang="en-US"/>
              <a:t>Cordless drills</a:t>
            </a:r>
            <a:endParaRPr/>
          </a:p>
          <a:p>
            <a:pPr indent="-228600" lvl="0" marL="228600" rtl="0" algn="l">
              <a:lnSpc>
                <a:spcPct val="110000"/>
              </a:lnSpc>
              <a:spcBef>
                <a:spcPts val="1000"/>
              </a:spcBef>
              <a:spcAft>
                <a:spcPts val="0"/>
              </a:spcAft>
              <a:buClr>
                <a:schemeClr val="dk1"/>
              </a:buClr>
              <a:buSzPts val="2800"/>
              <a:buChar char="•"/>
            </a:pPr>
            <a:r>
              <a:rPr lang="en-US"/>
              <a:t>Electric stove</a:t>
            </a:r>
            <a:endParaRPr/>
          </a:p>
          <a:p>
            <a:pPr indent="-228600" lvl="0" marL="228600" rtl="0" algn="l">
              <a:lnSpc>
                <a:spcPct val="110000"/>
              </a:lnSpc>
              <a:spcBef>
                <a:spcPts val="1000"/>
              </a:spcBef>
              <a:spcAft>
                <a:spcPts val="0"/>
              </a:spcAft>
              <a:buClr>
                <a:schemeClr val="dk1"/>
              </a:buClr>
              <a:buSzPts val="2800"/>
              <a:buChar char="•"/>
            </a:pPr>
            <a:r>
              <a:rPr lang="en-US"/>
              <a:t>Electrical grid</a:t>
            </a:r>
            <a:endParaRPr/>
          </a:p>
          <a:p>
            <a:pPr indent="-50800" lvl="0" marL="228600" rtl="0" algn="l">
              <a:lnSpc>
                <a:spcPct val="110000"/>
              </a:lnSpc>
              <a:spcBef>
                <a:spcPts val="1000"/>
              </a:spcBef>
              <a:spcAft>
                <a:spcPts val="0"/>
              </a:spcAft>
              <a:buClr>
                <a:schemeClr val="dk1"/>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ccentBoxVTI">
  <a:themeElements>
    <a:clrScheme name="AnalogousFromDarkSeedLeftStep">
      <a:dk1>
        <a:srgbClr val="000000"/>
      </a:dk1>
      <a:lt1>
        <a:srgbClr val="FFFFFF"/>
      </a:lt1>
      <a:dk2>
        <a:srgbClr val="30201B"/>
      </a:dk2>
      <a:lt2>
        <a:srgbClr val="F0F3F3"/>
      </a:lt2>
      <a:accent1>
        <a:srgbClr val="C3684D"/>
      </a:accent1>
      <a:accent2>
        <a:srgbClr val="B13B51"/>
      </a:accent2>
      <a:accent3>
        <a:srgbClr val="C34D94"/>
      </a:accent3>
      <a:accent4>
        <a:srgbClr val="AF3BB1"/>
      </a:accent4>
      <a:accent5>
        <a:srgbClr val="904DC3"/>
      </a:accent5>
      <a:accent6>
        <a:srgbClr val="5140B3"/>
      </a:accent6>
      <a:hlink>
        <a:srgbClr val="9C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B9AD875E6FA84899A62228A33F89F1" ma:contentTypeVersion="7" ma:contentTypeDescription="Create a new document." ma:contentTypeScope="" ma:versionID="bc6e68485cccbbe04a21a5996d7c1120">
  <xsd:schema xmlns:xsd="http://www.w3.org/2001/XMLSchema" xmlns:xs="http://www.w3.org/2001/XMLSchema" xmlns:p="http://schemas.microsoft.com/office/2006/metadata/properties" xmlns:ns2="ed7db459-c967-41b6-b7e8-c3b138df5ced" targetNamespace="http://schemas.microsoft.com/office/2006/metadata/properties" ma:root="true" ma:fieldsID="13b1a080164a547f1b1f727b32997931" ns2:_="">
    <xsd:import namespace="ed7db459-c967-41b6-b7e8-c3b138df5ce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db459-c967-41b6-b7e8-c3b138df5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B504A4-C74E-4863-A9F0-02E4C65EC267}"/>
</file>

<file path=customXml/itemProps2.xml><?xml version="1.0" encoding="utf-8"?>
<ds:datastoreItem xmlns:ds="http://schemas.openxmlformats.org/officeDocument/2006/customXml" ds:itemID="{F2047088-8A34-44E7-B966-44C98BA642EA}"/>
</file>

<file path=customXml/itemProps3.xml><?xml version="1.0" encoding="utf-8"?>
<ds:datastoreItem xmlns:ds="http://schemas.openxmlformats.org/officeDocument/2006/customXml" ds:itemID="{301D4E96-F6CD-45DF-A27B-E038DD47350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Li,Steven</dc:creator>
  <dcterms:created xsi:type="dcterms:W3CDTF">2022-07-31T01:08:57Z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0x010100FCB9AD875E6FA84899A62228A33F89F1</vt:lpwstr>
  </property>
</Properties>
</file>