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4"/>
  </p:sldMasterIdLst>
  <p:notesMasterIdLst>
    <p:notesMasterId r:id="rId33"/>
  </p:notesMasterIdLst>
  <p:sldIdLst>
    <p:sldId id="257" r:id="rId5"/>
    <p:sldId id="258" r:id="rId6"/>
    <p:sldId id="259" r:id="rId7"/>
    <p:sldId id="278" r:id="rId8"/>
    <p:sldId id="271" r:id="rId9"/>
    <p:sldId id="273" r:id="rId10"/>
    <p:sldId id="279" r:id="rId11"/>
    <p:sldId id="266" r:id="rId12"/>
    <p:sldId id="283" r:id="rId13"/>
    <p:sldId id="268" r:id="rId14"/>
    <p:sldId id="269" r:id="rId15"/>
    <p:sldId id="270" r:id="rId16"/>
    <p:sldId id="284" r:id="rId17"/>
    <p:sldId id="285" r:id="rId18"/>
    <p:sldId id="280" r:id="rId19"/>
    <p:sldId id="286" r:id="rId20"/>
    <p:sldId id="282" r:id="rId21"/>
    <p:sldId id="287" r:id="rId22"/>
    <p:sldId id="288" r:id="rId23"/>
    <p:sldId id="289" r:id="rId24"/>
    <p:sldId id="290" r:id="rId25"/>
    <p:sldId id="291" r:id="rId26"/>
    <p:sldId id="293" r:id="rId27"/>
    <p:sldId id="292" r:id="rId28"/>
    <p:sldId id="294" r:id="rId29"/>
    <p:sldId id="275" r:id="rId30"/>
    <p:sldId id="277" r:id="rId31"/>
    <p:sldId id="295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915175-1F86-443B-97B2-1B0401CE2FED}" v="117" dt="2022-08-02T00:55:07.3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6369" autoAdjust="0"/>
  </p:normalViewPr>
  <p:slideViewPr>
    <p:cSldViewPr snapToGrid="0">
      <p:cViewPr varScale="1">
        <p:scale>
          <a:sx n="98" d="100"/>
          <a:sy n="98" d="100"/>
        </p:scale>
        <p:origin x="10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,Steven" userId="a468023f-e1e3-478c-91c8-9b16cd05ed11" providerId="ADAL" clId="{0D915175-1F86-443B-97B2-1B0401CE2FED}"/>
    <pc:docChg chg="custSel addSld delSld modSld">
      <pc:chgData name="Li,Steven" userId="a468023f-e1e3-478c-91c8-9b16cd05ed11" providerId="ADAL" clId="{0D915175-1F86-443B-97B2-1B0401CE2FED}" dt="2022-08-02T01:00:19.942" v="918" actId="47"/>
      <pc:docMkLst>
        <pc:docMk/>
      </pc:docMkLst>
      <pc:sldChg chg="modSp del mod">
        <pc:chgData name="Li,Steven" userId="a468023f-e1e3-478c-91c8-9b16cd05ed11" providerId="ADAL" clId="{0D915175-1F86-443B-97B2-1B0401CE2FED}" dt="2022-08-02T01:00:19.942" v="918" actId="47"/>
        <pc:sldMkLst>
          <pc:docMk/>
          <pc:sldMk cId="2926217986" sldId="281"/>
        </pc:sldMkLst>
        <pc:spChg chg="mod">
          <ac:chgData name="Li,Steven" userId="a468023f-e1e3-478c-91c8-9b16cd05ed11" providerId="ADAL" clId="{0D915175-1F86-443B-97B2-1B0401CE2FED}" dt="2022-08-02T01:00:16.141" v="917" actId="20577"/>
          <ac:spMkLst>
            <pc:docMk/>
            <pc:sldMk cId="2926217986" sldId="281"/>
            <ac:spMk id="3" creationId="{228F6884-4297-6B4F-1A8F-49A748EBD01F}"/>
          </ac:spMkLst>
        </pc:spChg>
      </pc:sldChg>
      <pc:sldChg chg="modSp mod">
        <pc:chgData name="Li,Steven" userId="a468023f-e1e3-478c-91c8-9b16cd05ed11" providerId="ADAL" clId="{0D915175-1F86-443B-97B2-1B0401CE2FED}" dt="2022-08-01T20:52:28.360" v="157" actId="20577"/>
        <pc:sldMkLst>
          <pc:docMk/>
          <pc:sldMk cId="384191579" sldId="289"/>
        </pc:sldMkLst>
        <pc:spChg chg="mod">
          <ac:chgData name="Li,Steven" userId="a468023f-e1e3-478c-91c8-9b16cd05ed11" providerId="ADAL" clId="{0D915175-1F86-443B-97B2-1B0401CE2FED}" dt="2022-08-01T20:52:28.360" v="157" actId="20577"/>
          <ac:spMkLst>
            <pc:docMk/>
            <pc:sldMk cId="384191579" sldId="289"/>
            <ac:spMk id="3" creationId="{7455EBC8-138A-C9EF-B5C7-B48E6E872CAB}"/>
          </ac:spMkLst>
        </pc:spChg>
      </pc:sldChg>
      <pc:sldChg chg="modSp new mod">
        <pc:chgData name="Li,Steven" userId="a468023f-e1e3-478c-91c8-9b16cd05ed11" providerId="ADAL" clId="{0D915175-1F86-443B-97B2-1B0401CE2FED}" dt="2022-08-01T20:58:25.302" v="569" actId="20577"/>
        <pc:sldMkLst>
          <pc:docMk/>
          <pc:sldMk cId="1072982283" sldId="290"/>
        </pc:sldMkLst>
        <pc:spChg chg="mod">
          <ac:chgData name="Li,Steven" userId="a468023f-e1e3-478c-91c8-9b16cd05ed11" providerId="ADAL" clId="{0D915175-1F86-443B-97B2-1B0401CE2FED}" dt="2022-08-01T20:53:15.407" v="180" actId="20577"/>
          <ac:spMkLst>
            <pc:docMk/>
            <pc:sldMk cId="1072982283" sldId="290"/>
            <ac:spMk id="2" creationId="{BDB5E987-E941-2427-C612-E9340A896202}"/>
          </ac:spMkLst>
        </pc:spChg>
        <pc:spChg chg="mod">
          <ac:chgData name="Li,Steven" userId="a468023f-e1e3-478c-91c8-9b16cd05ed11" providerId="ADAL" clId="{0D915175-1F86-443B-97B2-1B0401CE2FED}" dt="2022-08-01T20:58:25.302" v="569" actId="20577"/>
          <ac:spMkLst>
            <pc:docMk/>
            <pc:sldMk cId="1072982283" sldId="290"/>
            <ac:spMk id="3" creationId="{C17AE2FB-E591-35F5-8820-A79A6F97DB18}"/>
          </ac:spMkLst>
        </pc:spChg>
      </pc:sldChg>
      <pc:sldChg chg="modSp new mod">
        <pc:chgData name="Li,Steven" userId="a468023f-e1e3-478c-91c8-9b16cd05ed11" providerId="ADAL" clId="{0D915175-1F86-443B-97B2-1B0401CE2FED}" dt="2022-08-02T00:50:57.093" v="746"/>
        <pc:sldMkLst>
          <pc:docMk/>
          <pc:sldMk cId="1636801667" sldId="291"/>
        </pc:sldMkLst>
        <pc:spChg chg="mod">
          <ac:chgData name="Li,Steven" userId="a468023f-e1e3-478c-91c8-9b16cd05ed11" providerId="ADAL" clId="{0D915175-1F86-443B-97B2-1B0401CE2FED}" dt="2022-08-01T20:53:22.640" v="209" actId="20577"/>
          <ac:spMkLst>
            <pc:docMk/>
            <pc:sldMk cId="1636801667" sldId="291"/>
            <ac:spMk id="2" creationId="{E198F797-77AB-C72A-4858-6D9EDA036B50}"/>
          </ac:spMkLst>
        </pc:spChg>
        <pc:spChg chg="mod">
          <ac:chgData name="Li,Steven" userId="a468023f-e1e3-478c-91c8-9b16cd05ed11" providerId="ADAL" clId="{0D915175-1F86-443B-97B2-1B0401CE2FED}" dt="2022-08-02T00:50:57.093" v="746"/>
          <ac:spMkLst>
            <pc:docMk/>
            <pc:sldMk cId="1636801667" sldId="291"/>
            <ac:spMk id="3" creationId="{B027868D-0217-3CA0-E6A0-ADC292593FB0}"/>
          </ac:spMkLst>
        </pc:spChg>
      </pc:sldChg>
      <pc:sldChg chg="modSp add mod">
        <pc:chgData name="Li,Steven" userId="a468023f-e1e3-478c-91c8-9b16cd05ed11" providerId="ADAL" clId="{0D915175-1F86-443B-97B2-1B0401CE2FED}" dt="2022-08-01T23:56:46.805" v="666" actId="20577"/>
        <pc:sldMkLst>
          <pc:docMk/>
          <pc:sldMk cId="4127688097" sldId="292"/>
        </pc:sldMkLst>
        <pc:spChg chg="mod">
          <ac:chgData name="Li,Steven" userId="a468023f-e1e3-478c-91c8-9b16cd05ed11" providerId="ADAL" clId="{0D915175-1F86-443B-97B2-1B0401CE2FED}" dt="2022-08-01T23:56:46.805" v="666" actId="20577"/>
          <ac:spMkLst>
            <pc:docMk/>
            <pc:sldMk cId="4127688097" sldId="292"/>
            <ac:spMk id="3" creationId="{B027868D-0217-3CA0-E6A0-ADC292593FB0}"/>
          </ac:spMkLst>
        </pc:spChg>
      </pc:sldChg>
      <pc:sldChg chg="modSp add mod">
        <pc:chgData name="Li,Steven" userId="a468023f-e1e3-478c-91c8-9b16cd05ed11" providerId="ADAL" clId="{0D915175-1F86-443B-97B2-1B0401CE2FED}" dt="2022-08-02T00:51:25.046" v="858" actId="20577"/>
        <pc:sldMkLst>
          <pc:docMk/>
          <pc:sldMk cId="1109308663" sldId="293"/>
        </pc:sldMkLst>
        <pc:spChg chg="mod">
          <ac:chgData name="Li,Steven" userId="a468023f-e1e3-478c-91c8-9b16cd05ed11" providerId="ADAL" clId="{0D915175-1F86-443B-97B2-1B0401CE2FED}" dt="2022-08-02T00:51:25.046" v="858" actId="20577"/>
          <ac:spMkLst>
            <pc:docMk/>
            <pc:sldMk cId="1109308663" sldId="293"/>
            <ac:spMk id="3" creationId="{B027868D-0217-3CA0-E6A0-ADC292593FB0}"/>
          </ac:spMkLst>
        </pc:spChg>
      </pc:sldChg>
      <pc:sldChg chg="modSp add mod">
        <pc:chgData name="Li,Steven" userId="a468023f-e1e3-478c-91c8-9b16cd05ed11" providerId="ADAL" clId="{0D915175-1F86-443B-97B2-1B0401CE2FED}" dt="2022-08-02T00:53:04.533" v="893" actId="20577"/>
        <pc:sldMkLst>
          <pc:docMk/>
          <pc:sldMk cId="820565118" sldId="294"/>
        </pc:sldMkLst>
        <pc:spChg chg="mod">
          <ac:chgData name="Li,Steven" userId="a468023f-e1e3-478c-91c8-9b16cd05ed11" providerId="ADAL" clId="{0D915175-1F86-443B-97B2-1B0401CE2FED}" dt="2022-08-02T00:53:04.533" v="893" actId="20577"/>
          <ac:spMkLst>
            <pc:docMk/>
            <pc:sldMk cId="820565118" sldId="294"/>
            <ac:spMk id="3" creationId="{B027868D-0217-3CA0-E6A0-ADC292593FB0}"/>
          </ac:spMkLst>
        </pc:spChg>
      </pc:sldChg>
      <pc:sldChg chg="addSp delSp modSp new mod">
        <pc:chgData name="Li,Steven" userId="a468023f-e1e3-478c-91c8-9b16cd05ed11" providerId="ADAL" clId="{0D915175-1F86-443B-97B2-1B0401CE2FED}" dt="2022-08-02T00:55:07.367" v="909" actId="1076"/>
        <pc:sldMkLst>
          <pc:docMk/>
          <pc:sldMk cId="3210847647" sldId="295"/>
        </pc:sldMkLst>
        <pc:spChg chg="mod">
          <ac:chgData name="Li,Steven" userId="a468023f-e1e3-478c-91c8-9b16cd05ed11" providerId="ADAL" clId="{0D915175-1F86-443B-97B2-1B0401CE2FED}" dt="2022-08-02T00:53:22.636" v="904" actId="20577"/>
          <ac:spMkLst>
            <pc:docMk/>
            <pc:sldMk cId="3210847647" sldId="295"/>
            <ac:spMk id="2" creationId="{5A43EB57-424E-DBC1-5D16-7E9BB12F015E}"/>
          </ac:spMkLst>
        </pc:spChg>
        <pc:spChg chg="del">
          <ac:chgData name="Li,Steven" userId="a468023f-e1e3-478c-91c8-9b16cd05ed11" providerId="ADAL" clId="{0D915175-1F86-443B-97B2-1B0401CE2FED}" dt="2022-08-02T00:54:45.539" v="905"/>
          <ac:spMkLst>
            <pc:docMk/>
            <pc:sldMk cId="3210847647" sldId="295"/>
            <ac:spMk id="3" creationId="{D0CE9AA3-FCCB-3F52-5AA7-46ECA9EB84F3}"/>
          </ac:spMkLst>
        </pc:spChg>
        <pc:picChg chg="add mod">
          <ac:chgData name="Li,Steven" userId="a468023f-e1e3-478c-91c8-9b16cd05ed11" providerId="ADAL" clId="{0D915175-1F86-443B-97B2-1B0401CE2FED}" dt="2022-08-02T00:55:07.367" v="909" actId="1076"/>
          <ac:picMkLst>
            <pc:docMk/>
            <pc:sldMk cId="3210847647" sldId="295"/>
            <ac:picMk id="3074" creationId="{0A9A0705-DD01-6EA3-C6CF-AE27117CF1D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F6C907-D277-4B44-AF69-EAD9DACBF16B}" type="datetimeFigureOut">
              <a:rPr lang="en-CA" smtClean="0"/>
              <a:t>2022-08-01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9400F8-61F1-4CAE-B23E-11D42955BE9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20467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lectronics-lab.com/conventional-flow-vs-electron-flow-explained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allaboutcircuits.com/textbook/direct-current/chpt-1/conventional-versus-electron-flow/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ound.education/electric-plumbing-analogy-static-electricity/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sound.education/wp-content/uploads/2015/03/water-analogy.png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Conventional Flow vs Electron Flow Explained - Electronics-Lab.com</a:t>
            </a:r>
            <a:endParaRPr lang="en-US" dirty="0"/>
          </a:p>
          <a:p>
            <a:r>
              <a:rPr lang="en-US" dirty="0">
                <a:hlinkClick r:id="rId4"/>
              </a:rPr>
              <a:t>Conventional Versus Electron Flow | Basic Concepts Of Electricity | Electronics Textbook (allaboutcircuits.com)</a:t>
            </a:r>
            <a:endParaRPr lang="en-US" dirty="0"/>
          </a:p>
          <a:p>
            <a:endParaRPr lang="en-US" dirty="0"/>
          </a:p>
          <a:p>
            <a:r>
              <a:rPr lang="en-US" dirty="0"/>
              <a:t>Conventional flow is based on the idea of a deficiency in electrons at the negative terminal, therefore current flows from the positive to the negative side</a:t>
            </a:r>
          </a:p>
          <a:p>
            <a:r>
              <a:rPr lang="en-US" dirty="0"/>
              <a:t>Electron flow is based on the flow of electron charge from the negative terminal to the positive terminal.  </a:t>
            </a:r>
          </a:p>
          <a:p>
            <a:endParaRPr lang="en-US" dirty="0"/>
          </a:p>
          <a:p>
            <a:r>
              <a:rPr lang="en-US" dirty="0"/>
              <a:t>Easy method to remember.  Electron flow is about electrons, which is negative.  Therefore we must be moving the negative to the positive.  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9400F8-61F1-4CAE-B23E-11D42955BE91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54121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Voltage is the water reservoir.  The higher the height, the more force there is behind the water.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C134C6-403D-4428-9F20-F15D9913DB6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67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C134C6-403D-4428-9F20-F15D9913DB64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449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Electric Plumbing Analogy and Static Electricity - Live Sound Education</a:t>
            </a:r>
            <a:endParaRPr lang="en-US" dirty="0"/>
          </a:p>
          <a:p>
            <a:r>
              <a:rPr lang="en-US" dirty="0">
                <a:hlinkClick r:id="rId4"/>
              </a:rPr>
              <a:t>water-analogy.png (857×305) (</a:t>
            </a:r>
            <a:r>
              <a:rPr lang="en-US" dirty="0" err="1">
                <a:hlinkClick r:id="rId4"/>
              </a:rPr>
              <a:t>sound.education</a:t>
            </a:r>
            <a:r>
              <a:rPr lang="en-US" dirty="0">
                <a:hlinkClick r:id="rId4"/>
              </a:rPr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C134C6-403D-4428-9F20-F15D9913DB64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645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856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460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8/1/2022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9261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989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08" r:id="rId2"/>
    <p:sldLayoutId id="2147483707" r:id="rId3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8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3">
            <a:extLst>
              <a:ext uri="{FF2B5EF4-FFF2-40B4-BE49-F238E27FC236}">
                <a16:creationId xmlns:a16="http://schemas.microsoft.com/office/drawing/2014/main" id="{AC0F2722-0E97-A4EB-6C21-271AD9B6B7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41"/>
          <a:stretch/>
        </p:blipFill>
        <p:spPr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20" name="Freeform: Shape 10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1" name="Freeform: Shape 12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F049A3-E78C-5F39-2856-C4C7AD2484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r>
              <a:rPr lang="en-US" sz="4800"/>
              <a:t>Course 5 – Electricity and Circuits</a:t>
            </a:r>
            <a:endParaRPr lang="en-CA" sz="48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7E948E-68AC-C20D-18A6-10713F73C2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1" y="4872922"/>
            <a:ext cx="3933306" cy="1208141"/>
          </a:xfrm>
        </p:spPr>
        <p:txBody>
          <a:bodyPr>
            <a:normAutofit/>
          </a:bodyPr>
          <a:lstStyle/>
          <a:p>
            <a:endParaRPr lang="en-CA" sz="2000"/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4500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787B6-6A5D-82FF-3822-C079A7FA8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Voltage Analogy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60A517AA-3EC8-11D6-2110-9D76FB4C24A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439"/>
          <a:stretch/>
        </p:blipFill>
        <p:spPr bwMode="auto">
          <a:xfrm>
            <a:off x="3799861" y="1627357"/>
            <a:ext cx="4592279" cy="360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B422237-9732-5045-C12A-177D19DF8BF7}"/>
              </a:ext>
            </a:extLst>
          </p:cNvPr>
          <p:cNvSpPr txBox="1"/>
          <p:nvPr/>
        </p:nvSpPr>
        <p:spPr>
          <a:xfrm>
            <a:off x="4999703" y="611192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Krol</a:t>
            </a:r>
            <a:r>
              <a:rPr lang="en-US" dirty="0"/>
              <a:t>, 2020)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48343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BBC53-396A-D5D2-CCF0-C1597E015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Voltage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A08ED-0E72-52ED-5596-8516212DE5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In your own words, describe voltage</a:t>
            </a:r>
          </a:p>
        </p:txBody>
      </p:sp>
    </p:spTree>
    <p:extLst>
      <p:ext uri="{BB962C8B-B14F-4D97-AF65-F5344CB8AC3E}">
        <p14:creationId xmlns:p14="http://schemas.microsoft.com/office/powerpoint/2010/main" val="518914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9A428-3F28-8952-6109-8C0FC6840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Voltage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F5F7F5-5165-59D1-110D-D3C3FAE5B7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Give your own analogy for voltage</a:t>
            </a:r>
          </a:p>
        </p:txBody>
      </p:sp>
    </p:spTree>
    <p:extLst>
      <p:ext uri="{BB962C8B-B14F-4D97-AF65-F5344CB8AC3E}">
        <p14:creationId xmlns:p14="http://schemas.microsoft.com/office/powerpoint/2010/main" val="37012156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9BF1A-1E90-3991-5B4E-9CF5D22C8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Voltage Generation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B2133-AA7A-2D74-C89E-4AE3907951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Voltage can be generated by converting one form of energy into electrical energy, such as:</a:t>
            </a:r>
          </a:p>
          <a:p>
            <a:pPr lvl="1"/>
            <a:r>
              <a:rPr lang="en-CA" dirty="0"/>
              <a:t>Mechanical energy</a:t>
            </a:r>
          </a:p>
          <a:p>
            <a:pPr lvl="1"/>
            <a:r>
              <a:rPr lang="en-CA" dirty="0"/>
              <a:t>Electric chemical</a:t>
            </a:r>
          </a:p>
          <a:p>
            <a:pPr lvl="1"/>
            <a:r>
              <a:rPr lang="en-CA" dirty="0"/>
              <a:t>Heat </a:t>
            </a:r>
          </a:p>
          <a:p>
            <a:pPr lvl="1"/>
            <a:r>
              <a:rPr lang="en-CA" dirty="0"/>
              <a:t>Crystals</a:t>
            </a:r>
          </a:p>
          <a:p>
            <a:pPr lvl="1"/>
            <a:r>
              <a:rPr lang="en-CA" dirty="0"/>
              <a:t>Solar cells </a:t>
            </a:r>
          </a:p>
        </p:txBody>
      </p:sp>
    </p:spTree>
    <p:extLst>
      <p:ext uri="{BB962C8B-B14F-4D97-AF65-F5344CB8AC3E}">
        <p14:creationId xmlns:p14="http://schemas.microsoft.com/office/powerpoint/2010/main" val="2724023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9BF1A-1E90-3991-5B4E-9CF5D22C8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Voltage Generation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B2133-AA7A-2D74-C89E-4AE3907951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How do you think voltage is generated from each of the following:</a:t>
            </a:r>
          </a:p>
          <a:p>
            <a:pPr lvl="1"/>
            <a:r>
              <a:rPr lang="en-CA" dirty="0"/>
              <a:t>Mechanical energy</a:t>
            </a:r>
          </a:p>
          <a:p>
            <a:pPr lvl="1"/>
            <a:r>
              <a:rPr lang="en-CA" dirty="0"/>
              <a:t>Electric chemical</a:t>
            </a:r>
          </a:p>
          <a:p>
            <a:pPr lvl="1"/>
            <a:r>
              <a:rPr lang="en-CA" dirty="0"/>
              <a:t>Heat </a:t>
            </a:r>
          </a:p>
          <a:p>
            <a:pPr lvl="1"/>
            <a:r>
              <a:rPr lang="en-CA" dirty="0"/>
              <a:t>Crystals</a:t>
            </a:r>
          </a:p>
          <a:p>
            <a:pPr lvl="1"/>
            <a:r>
              <a:rPr lang="en-CA" dirty="0"/>
              <a:t>Solar cells </a:t>
            </a:r>
          </a:p>
        </p:txBody>
      </p:sp>
    </p:spTree>
    <p:extLst>
      <p:ext uri="{BB962C8B-B14F-4D97-AF65-F5344CB8AC3E}">
        <p14:creationId xmlns:p14="http://schemas.microsoft.com/office/powerpoint/2010/main" val="3974211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40BD8-84F5-ACAE-EA88-D2A516277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Resistance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97AA14-B7FA-58E0-02E6-3222669E3B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The opposition a material offers to current</a:t>
            </a:r>
          </a:p>
          <a:p>
            <a:r>
              <a:rPr lang="en-CA" dirty="0"/>
              <a:t>All materials naturally offers resistance which is converted to heat energy</a:t>
            </a:r>
          </a:p>
          <a:p>
            <a:r>
              <a:rPr lang="en-CA" dirty="0"/>
              <a:t>Symbol is R</a:t>
            </a:r>
          </a:p>
          <a:p>
            <a:r>
              <a:rPr lang="en-CA" dirty="0"/>
              <a:t>Base unit of ohms (</a:t>
            </a:r>
            <a:r>
              <a:rPr lang="el-GR" dirty="0"/>
              <a:t>Ω</a:t>
            </a:r>
            <a:r>
              <a:rPr lang="en-CA" dirty="0"/>
              <a:t>)</a:t>
            </a:r>
          </a:p>
          <a:p>
            <a:r>
              <a:rPr lang="en-CA" dirty="0"/>
              <a:t>Every material has a specific resistance</a:t>
            </a:r>
          </a:p>
        </p:txBody>
      </p:sp>
    </p:spTree>
    <p:extLst>
      <p:ext uri="{BB962C8B-B14F-4D97-AF65-F5344CB8AC3E}">
        <p14:creationId xmlns:p14="http://schemas.microsoft.com/office/powerpoint/2010/main" val="4179288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9A9A9-1DF9-0251-47A0-4F9FAF49D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Resistance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0EED6-5C05-4E15-E21D-33961827C3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Conductors generally have low resistance to current</a:t>
            </a:r>
          </a:p>
          <a:p>
            <a:r>
              <a:rPr lang="en-CA" dirty="0"/>
              <a:t>Insulators have high resistance to current</a:t>
            </a:r>
          </a:p>
          <a:p>
            <a:r>
              <a:rPr lang="en-CA" dirty="0"/>
              <a:t>Superconductors have no resistance to current</a:t>
            </a:r>
          </a:p>
          <a:p>
            <a:r>
              <a:rPr lang="en-CA" dirty="0"/>
              <a:t>Semiconductors have medium resistance to current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65817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3451F-B48E-C4CC-1F8A-C689B8BA6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Resistance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DD801FE-1094-DA64-6186-940A2D3611C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32" t="-3018" r="-5150" b="32530"/>
          <a:stretch/>
        </p:blipFill>
        <p:spPr bwMode="auto">
          <a:xfrm>
            <a:off x="3552943" y="2342446"/>
            <a:ext cx="5293378" cy="426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612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8AD59-63A3-088D-72CA-93F01CCAF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Resistance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5E861E9-1C78-CE1F-57CA-4B75CA20B7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CA" dirty="0"/>
                  <a:t>Resistance for materials change in relation to its temperature, known as </a:t>
                </a:r>
                <a:r>
                  <a:rPr lang="en-CA" i="1" dirty="0"/>
                  <a:t>temperature coefficient of resistance</a:t>
                </a:r>
                <a:endParaRPr lang="en-CA" dirty="0"/>
              </a:p>
              <a:p>
                <a:r>
                  <a:rPr lang="en-CA" dirty="0"/>
                  <a:t>A material’s resistance is determined by its </a:t>
                </a:r>
                <a:r>
                  <a:rPr lang="en-CA" i="1" dirty="0"/>
                  <a:t>resistivity </a:t>
                </a:r>
                <a:r>
                  <a:rPr lang="en-CA" dirty="0"/>
                  <a:t>or </a:t>
                </a:r>
                <a:r>
                  <a:rPr lang="en-CA" i="1" dirty="0"/>
                  <a:t>specific resistance</a:t>
                </a:r>
                <a:r>
                  <a:rPr lang="en-CA" dirty="0"/>
                  <a:t>, which is measurement of how much resistance is present /unit of length</a:t>
                </a:r>
              </a:p>
              <a:p>
                <a:r>
                  <a:rPr lang="en-CA" dirty="0"/>
                  <a:t>Resistance for any given material can be calculated by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𝑟𝑒𝑠𝑖𝑠𝑡𝑎𝑛𝑐𝑒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𝑟𝑒𝑠𝑖𝑠𝑡𝑖𝑣𝑖𝑡𝑦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</m:d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𝑙𝑒𝑛𝑔𝑡h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𝑎𝑟𝑒𝑎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CA" dirty="0"/>
              </a:p>
              <a:p>
                <a:endParaRPr lang="en-CA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5E861E9-1C78-CE1F-57CA-4B75CA20B7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79" t="-165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9248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12EBE-CA49-C071-DDB0-19B7EDA17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Conductance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F2B62A-B931-BCF4-3049-14E383E689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CA" dirty="0"/>
                  <a:t>The ability to conduct current</a:t>
                </a:r>
              </a:p>
              <a:p>
                <a:r>
                  <a:rPr lang="en-CA" dirty="0"/>
                  <a:t>Inverse of resistance</a:t>
                </a:r>
              </a:p>
              <a:p>
                <a:r>
                  <a:rPr lang="en-CA" dirty="0"/>
                  <a:t>Denoted with the symbol “G”</a:t>
                </a:r>
              </a:p>
              <a:p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𝑐𝑜𝑛𝑑𝑢𝑐𝑡𝑎𝑛𝑐𝑒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𝑟𝑒𝑠𝑖𝑠𝑡𝑎𝑛𝑐𝑒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CA" dirty="0"/>
              </a:p>
              <a:p>
                <a:endParaRPr lang="en-CA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F2B62A-B931-BCF4-3049-14E383E689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79" t="-132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2756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5BF4B-D5C5-FD17-DCCC-83666FE4E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FA1BED-E8C0-1AD3-AA7F-F9030634A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Electrical Quantities</a:t>
            </a:r>
          </a:p>
          <a:p>
            <a:pPr lvl="1"/>
            <a:r>
              <a:rPr lang="en-US" dirty="0"/>
              <a:t>Charge</a:t>
            </a:r>
          </a:p>
          <a:p>
            <a:pPr lvl="1"/>
            <a:r>
              <a:rPr lang="en-US" dirty="0"/>
              <a:t>Voltage</a:t>
            </a:r>
          </a:p>
          <a:p>
            <a:pPr lvl="1"/>
            <a:r>
              <a:rPr lang="en-US" dirty="0"/>
              <a:t>Current</a:t>
            </a:r>
          </a:p>
          <a:p>
            <a:pPr lvl="1"/>
            <a:r>
              <a:rPr lang="en-US" dirty="0"/>
              <a:t>Resistance</a:t>
            </a:r>
          </a:p>
          <a:p>
            <a:pPr lvl="1"/>
            <a:r>
              <a:rPr lang="en-US" dirty="0"/>
              <a:t>Conductance</a:t>
            </a:r>
          </a:p>
          <a:p>
            <a:pPr lvl="1"/>
            <a:r>
              <a:rPr lang="en-US" dirty="0"/>
              <a:t>Power</a:t>
            </a:r>
          </a:p>
          <a:p>
            <a:pPr lvl="1"/>
            <a:r>
              <a:rPr lang="en-US" dirty="0"/>
              <a:t>Energy</a:t>
            </a:r>
          </a:p>
          <a:p>
            <a:r>
              <a:rPr lang="en-US" dirty="0"/>
              <a:t>Ohm’s Law</a:t>
            </a:r>
          </a:p>
        </p:txBody>
      </p:sp>
    </p:spTree>
    <p:extLst>
      <p:ext uri="{BB962C8B-B14F-4D97-AF65-F5344CB8AC3E}">
        <p14:creationId xmlns:p14="http://schemas.microsoft.com/office/powerpoint/2010/main" val="3505955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0CB1D-9AAD-0767-9519-6FFA3A12F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Power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55EBC8-138A-C9EF-B5C7-B48E6E872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CA" dirty="0"/>
                  <a:t>A rate of doing work or using energy</a:t>
                </a:r>
              </a:p>
              <a:p>
                <a:r>
                  <a:rPr lang="en-CA" dirty="0"/>
                  <a:t>Base unit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𝑗𝑜𝑢𝑙𝑒</m:t>
                        </m:r>
                      </m:num>
                      <m:den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𝑠𝑒𝑐</m:t>
                        </m:r>
                      </m:den>
                    </m:f>
                  </m:oMath>
                </a14:m>
                <a:r>
                  <a:rPr lang="en-CA" dirty="0"/>
                  <a:t> or watt</a:t>
                </a:r>
              </a:p>
              <a:p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𝑃𝑜𝑤𝑒𝑟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𝑒𝑛𝑒𝑟𝑔𝑦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𝑡𝑖𝑚𝑒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CA" dirty="0"/>
              </a:p>
              <a:p>
                <a:endParaRPr lang="en-CA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55EBC8-138A-C9EF-B5C7-B48E6E872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79" t="-132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191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5E987-E941-2427-C612-E9340A896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Energy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7AE2FB-E591-35F5-8820-A79A6F97DB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CA" dirty="0"/>
                  <a:t>The ability to do work</a:t>
                </a:r>
              </a:p>
              <a:p>
                <a:r>
                  <a:rPr lang="en-CA" dirty="0"/>
                  <a:t>Base unit is </a:t>
                </a:r>
                <a:r>
                  <a:rPr lang="en-CA" i="1" dirty="0"/>
                  <a:t>watt-second </a:t>
                </a:r>
                <a:r>
                  <a:rPr lang="en-CA" dirty="0"/>
                  <a:t>or </a:t>
                </a:r>
                <a:r>
                  <a:rPr lang="en-CA" i="1" dirty="0"/>
                  <a:t>joule</a:t>
                </a:r>
                <a:endParaRPr lang="en-CA" dirty="0"/>
              </a:p>
              <a:p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𝑒𝑛𝑒𝑟𝑔𝑦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𝑝𝑜𝑤𝑒𝑟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𝑡𝑖𝑚𝑒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/>
              </a:p>
              <a:p>
                <a:r>
                  <a:rPr lang="en-CA" dirty="0"/>
                  <a:t>1 joule is = 1 </a:t>
                </a:r>
                <a:r>
                  <a:rPr lang="en-CA" dirty="0" err="1"/>
                  <a:t>wattsecond</a:t>
                </a:r>
                <a:endParaRPr lang="en-CA" dirty="0"/>
              </a:p>
              <a:p>
                <a:r>
                  <a:rPr lang="en-CA" dirty="0"/>
                  <a:t>1kWh = 3.6 million J</a:t>
                </a:r>
              </a:p>
              <a:p>
                <a:endParaRPr lang="en-CA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7AE2FB-E591-35F5-8820-A79A6F97DB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79" t="-132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2982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8F797-77AB-C72A-4858-6D9EDA036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Power and Energy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7868D-0217-3CA0-E6A0-ADC292593F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A solar panel array produced 3.2 kWh today</a:t>
            </a:r>
          </a:p>
          <a:p>
            <a:r>
              <a:rPr lang="en-CA" dirty="0"/>
              <a:t>Is this power or energy?</a:t>
            </a:r>
          </a:p>
        </p:txBody>
      </p:sp>
    </p:spTree>
    <p:extLst>
      <p:ext uri="{BB962C8B-B14F-4D97-AF65-F5344CB8AC3E}">
        <p14:creationId xmlns:p14="http://schemas.microsoft.com/office/powerpoint/2010/main" val="1636801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8F797-77AB-C72A-4858-6D9EDA036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Power and Energy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7868D-0217-3CA0-E6A0-ADC292593F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A solar panel array produced 3.2 kWh today</a:t>
            </a:r>
          </a:p>
          <a:p>
            <a:r>
              <a:rPr lang="en-CA" dirty="0"/>
              <a:t>Is this power or energy?</a:t>
            </a:r>
          </a:p>
          <a:p>
            <a:r>
              <a:rPr lang="en-CA" dirty="0"/>
              <a:t>This is energy</a:t>
            </a:r>
          </a:p>
          <a:p>
            <a:r>
              <a:rPr lang="en-CA" dirty="0"/>
              <a:t>Remember that energy is total production with a time component</a:t>
            </a:r>
          </a:p>
        </p:txBody>
      </p:sp>
    </p:spTree>
    <p:extLst>
      <p:ext uri="{BB962C8B-B14F-4D97-AF65-F5344CB8AC3E}">
        <p14:creationId xmlns:p14="http://schemas.microsoft.com/office/powerpoint/2010/main" val="1109308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8F797-77AB-C72A-4858-6D9EDA036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Power and Energy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7868D-0217-3CA0-E6A0-ADC292593F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A solar array produces 18 kWh in 3 hours</a:t>
            </a:r>
          </a:p>
          <a:p>
            <a:r>
              <a:rPr lang="en-CA" dirty="0"/>
              <a:t>What is the power production of the array?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27688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8F797-77AB-C72A-4858-6D9EDA036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Power and Energy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7868D-0217-3CA0-E6A0-ADC292593F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A solar array produces 18 kWh in 3 hours</a:t>
            </a:r>
          </a:p>
          <a:p>
            <a:r>
              <a:rPr lang="en-CA" dirty="0"/>
              <a:t>What is the power production of the array?</a:t>
            </a:r>
          </a:p>
          <a:p>
            <a:r>
              <a:rPr lang="en-CA" dirty="0"/>
              <a:t>The power production is 6 kW</a:t>
            </a:r>
          </a:p>
        </p:txBody>
      </p:sp>
    </p:spTree>
    <p:extLst>
      <p:ext uri="{BB962C8B-B14F-4D97-AF65-F5344CB8AC3E}">
        <p14:creationId xmlns:p14="http://schemas.microsoft.com/office/powerpoint/2010/main" val="820565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7954D-AE1D-EC65-9565-AC5CE34E8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Electricity vs Water Comparison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F8CCEF-0BAD-7A58-84AC-035457142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/>
              <a:t>Charge = Volume of water</a:t>
            </a:r>
          </a:p>
          <a:p>
            <a:r>
              <a:rPr lang="en-CA" dirty="0"/>
              <a:t>Voltage = Pressure</a:t>
            </a:r>
          </a:p>
          <a:p>
            <a:r>
              <a:rPr lang="en-CA" dirty="0"/>
              <a:t>Current = Pipe size</a:t>
            </a:r>
          </a:p>
          <a:p>
            <a:r>
              <a:rPr lang="en-CA" dirty="0"/>
              <a:t>Resistance = Constriction or obstruction</a:t>
            </a:r>
          </a:p>
          <a:p>
            <a:r>
              <a:rPr lang="en-CA" dirty="0"/>
              <a:t>Power =  Reservoir (when opened = instantaneous energy, which is power)</a:t>
            </a:r>
          </a:p>
          <a:p>
            <a:r>
              <a:rPr lang="en-CA" dirty="0"/>
              <a:t>Cell/battery = Reservoir (stored energy)</a:t>
            </a:r>
          </a:p>
        </p:txBody>
      </p:sp>
    </p:spTree>
    <p:extLst>
      <p:ext uri="{BB962C8B-B14F-4D97-AF65-F5344CB8AC3E}">
        <p14:creationId xmlns:p14="http://schemas.microsoft.com/office/powerpoint/2010/main" val="2368776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>
            <a:extLst>
              <a:ext uri="{FF2B5EF4-FFF2-40B4-BE49-F238E27FC236}">
                <a16:creationId xmlns:a16="http://schemas.microsoft.com/office/drawing/2014/main" id="{52BA7E7E-A517-D708-B992-98C73B336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 Plumbing Analogy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8A62A3E-F8F3-BAA8-FD99-A35A3B53286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013" y="2515797"/>
            <a:ext cx="10167937" cy="3618694"/>
          </a:xfrm>
        </p:spPr>
      </p:pic>
    </p:spTree>
    <p:extLst>
      <p:ext uri="{BB962C8B-B14F-4D97-AF65-F5344CB8AC3E}">
        <p14:creationId xmlns:p14="http://schemas.microsoft.com/office/powerpoint/2010/main" val="2804012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3EB57-424E-DBC1-5D16-7E9BB12F0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Ohm’s Law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A9A0705-DD01-6EA3-C6CF-AE27117CF1D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695" y="2160229"/>
            <a:ext cx="6638610" cy="414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847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A83DD-2E1D-230E-59A2-51AF7EBB9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Relevancy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7091C-9783-7F90-63D4-EE909CF2E8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understand the basics of electricity</a:t>
            </a:r>
          </a:p>
          <a:p>
            <a:r>
              <a:rPr lang="en-US" dirty="0"/>
              <a:t>To promote an  engineering mindset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08447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97946-93DD-02D6-D9C9-75C6851F7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Charge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901AF0-B612-F494-1483-68861AFCCD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CA" dirty="0"/>
                  <a:t>Electrical property of electrons and protons</a:t>
                </a:r>
              </a:p>
              <a:p>
                <a:r>
                  <a:rPr lang="en-CA" dirty="0"/>
                  <a:t>Can be compared to volume of water</a:t>
                </a:r>
              </a:p>
              <a:p>
                <a:r>
                  <a:rPr lang="en-CA" dirty="0"/>
                  <a:t>Base unit is </a:t>
                </a:r>
                <a:r>
                  <a:rPr lang="en-CA" i="1" dirty="0"/>
                  <a:t>coulomb</a:t>
                </a:r>
                <a:endParaRPr lang="en-CA" dirty="0"/>
              </a:p>
              <a:p>
                <a:r>
                  <a:rPr lang="en-CA" dirty="0"/>
                  <a:t>1 coulomb =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6.25∗</m:t>
                    </m:r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18</m:t>
                        </m:r>
                      </m:sup>
                    </m:sSup>
                    <m:r>
                      <a:rPr lang="en-CA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𝑒𝑙𝑒𝑐𝑡𝑟𝑜𝑛𝑠</m:t>
                    </m:r>
                  </m:oMath>
                </a14:m>
                <a:endParaRPr lang="en-CA" dirty="0"/>
              </a:p>
              <a:p>
                <a:r>
                  <a:rPr lang="en-CA" dirty="0"/>
                  <a:t>Symbol for charge = </a:t>
                </a:r>
                <a:r>
                  <a:rPr lang="en-CA" i="1" dirty="0"/>
                  <a:t>Q</a:t>
                </a:r>
              </a:p>
              <a:p>
                <a:r>
                  <a:rPr lang="en-CA" dirty="0"/>
                  <a:t>Coulomb can be written as a “C”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901AF0-B612-F494-1483-68861AFCCD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79" t="-132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1270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E6D6C-F9D6-A85B-FC21-4D9A4E8AF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Current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C52013-C9ED-A11E-7196-0E193E6F69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CA" dirty="0"/>
                  <a:t>The flow of electric charge</a:t>
                </a:r>
              </a:p>
              <a:p>
                <a:r>
                  <a:rPr lang="en-US" dirty="0"/>
                  <a:t>(Merriam-Webster, n.d.)</a:t>
                </a:r>
              </a:p>
              <a:p>
                <a:r>
                  <a:rPr lang="en-CA" dirty="0"/>
                  <a:t>The flow of electrons in a specific direction</a:t>
                </a:r>
              </a:p>
              <a:p>
                <a:r>
                  <a:rPr lang="en-CA" dirty="0"/>
                  <a:t>Electron flow can happen through all states of matter</a:t>
                </a:r>
              </a:p>
              <a:p>
                <a:r>
                  <a:rPr lang="en-CA" dirty="0"/>
                  <a:t>Symbol for current is </a:t>
                </a:r>
                <a:r>
                  <a:rPr lang="en-CA" i="1" dirty="0"/>
                  <a:t>I</a:t>
                </a:r>
              </a:p>
              <a:p>
                <a:r>
                  <a:rPr lang="en-CA" dirty="0"/>
                  <a:t>Measured as 1 coulomb/second or 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𝑐𝑢𝑟𝑟𝑒𝑛𝑡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𝑐h𝑎𝑟𝑔𝑒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𝑡𝑖𝑚𝑒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CA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C52013-C9ED-A11E-7196-0E193E6F69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79" t="-165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6864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14C2F-C9F7-3D84-B4C1-F5AC60BF3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Current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0E87491-08CE-0B24-B317-61414849DCD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2" t="56024" r="-3357" b="308"/>
          <a:stretch/>
        </p:blipFill>
        <p:spPr bwMode="auto">
          <a:xfrm>
            <a:off x="2125218" y="3307307"/>
            <a:ext cx="7941564" cy="211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8116E5-E951-81F3-4A63-84466C84A593}"/>
              </a:ext>
            </a:extLst>
          </p:cNvPr>
          <p:cNvSpPr txBox="1"/>
          <p:nvPr/>
        </p:nvSpPr>
        <p:spPr>
          <a:xfrm>
            <a:off x="5328731" y="6124694"/>
            <a:ext cx="15345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Krol</a:t>
            </a:r>
            <a:r>
              <a:rPr lang="en-US" dirty="0"/>
              <a:t>, 2020)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85791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CB2E5-FA34-D17D-F299-B9DAD28E2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Conventional Flow vs Electron Flow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6C5DEC-8B33-E611-6F03-491D94856B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Conventional flow is positive to negative</a:t>
            </a:r>
          </a:p>
          <a:p>
            <a:r>
              <a:rPr lang="en-US" dirty="0"/>
              <a:t>Electron flow is negative to positive</a:t>
            </a:r>
          </a:p>
          <a:p>
            <a:endParaRPr lang="en-US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54065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87128-E010-1CA5-3191-9B604425C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Voltage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4B1059-193B-6D06-1FF6-A3368FF946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Electric potential or potential difference expressed in volts</a:t>
            </a:r>
          </a:p>
          <a:p>
            <a:r>
              <a:rPr lang="en-US" dirty="0"/>
              <a:t>(Merriam-Webster, n.d.)</a:t>
            </a:r>
          </a:p>
          <a:p>
            <a:r>
              <a:rPr lang="en-CA" dirty="0"/>
              <a:t>Voltage is the electrical force that pushes the electrons</a:t>
            </a:r>
          </a:p>
          <a:p>
            <a:r>
              <a:rPr lang="en-CA" dirty="0"/>
              <a:t>Also called </a:t>
            </a:r>
            <a:r>
              <a:rPr lang="en-CA" i="1" dirty="0"/>
              <a:t>electromotive force </a:t>
            </a:r>
            <a:r>
              <a:rPr lang="en-CA" dirty="0"/>
              <a:t>or </a:t>
            </a:r>
            <a:r>
              <a:rPr lang="en-CA" i="1" dirty="0"/>
              <a:t>potential difference</a:t>
            </a:r>
          </a:p>
        </p:txBody>
      </p:sp>
    </p:spTree>
    <p:extLst>
      <p:ext uri="{BB962C8B-B14F-4D97-AF65-F5344CB8AC3E}">
        <p14:creationId xmlns:p14="http://schemas.microsoft.com/office/powerpoint/2010/main" val="3060828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87128-E010-1CA5-3191-9B604425C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Voltage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4B1059-193B-6D06-1FF6-A3368FF946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CA" dirty="0"/>
                  <a:t>Symbol is V</a:t>
                </a:r>
              </a:p>
              <a:p>
                <a:r>
                  <a:rPr lang="en-CA" dirty="0"/>
                  <a:t>Base unit is volts</a:t>
                </a:r>
              </a:p>
              <a:p>
                <a:r>
                  <a:rPr lang="en-CA" dirty="0"/>
                  <a:t>Can be expressed as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𝑣𝑜𝑙𝑡𝑎𝑔𝑒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𝑒𝑛𝑒𝑟𝑔𝑦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𝑐h𝑎𝑟𝑔𝑒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CA" dirty="0"/>
              </a:p>
              <a:p>
                <a:r>
                  <a:rPr lang="en-CA" dirty="0"/>
                  <a:t>Can has polarity, such as positive or negative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4B1059-193B-6D06-1FF6-A3368FF946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79" t="-132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5096587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nalogousFromDarkSeedLeftStep">
      <a:dk1>
        <a:srgbClr val="000000"/>
      </a:dk1>
      <a:lt1>
        <a:srgbClr val="FFFFFF"/>
      </a:lt1>
      <a:dk2>
        <a:srgbClr val="30201B"/>
      </a:dk2>
      <a:lt2>
        <a:srgbClr val="F0F3F3"/>
      </a:lt2>
      <a:accent1>
        <a:srgbClr val="C3684D"/>
      </a:accent1>
      <a:accent2>
        <a:srgbClr val="B13B51"/>
      </a:accent2>
      <a:accent3>
        <a:srgbClr val="C34D94"/>
      </a:accent3>
      <a:accent4>
        <a:srgbClr val="AF3BB1"/>
      </a:accent4>
      <a:accent5>
        <a:srgbClr val="904DC3"/>
      </a:accent5>
      <a:accent6>
        <a:srgbClr val="5140B3"/>
      </a:accent6>
      <a:hlink>
        <a:srgbClr val="9C3FBF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B9AD875E6FA84899A62228A33F89F1" ma:contentTypeVersion="7" ma:contentTypeDescription="Create a new document." ma:contentTypeScope="" ma:versionID="bc6e68485cccbbe04a21a5996d7c1120">
  <xsd:schema xmlns:xsd="http://www.w3.org/2001/XMLSchema" xmlns:xs="http://www.w3.org/2001/XMLSchema" xmlns:p="http://schemas.microsoft.com/office/2006/metadata/properties" xmlns:ns2="ed7db459-c967-41b6-b7e8-c3b138df5ced" targetNamespace="http://schemas.microsoft.com/office/2006/metadata/properties" ma:root="true" ma:fieldsID="13b1a080164a547f1b1f727b32997931" ns2:_="">
    <xsd:import namespace="ed7db459-c967-41b6-b7e8-c3b138df5ce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7db459-c967-41b6-b7e8-c3b138df5c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DF07208-7C31-495F-A992-5B03C71D8B09}"/>
</file>

<file path=customXml/itemProps2.xml><?xml version="1.0" encoding="utf-8"?>
<ds:datastoreItem xmlns:ds="http://schemas.openxmlformats.org/officeDocument/2006/customXml" ds:itemID="{9F8373BE-25BA-417E-8F3E-E338CEB661A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CE8F395-A5A9-4223-9D49-F9720C1E3409}">
  <ds:schemaRefs>
    <ds:schemaRef ds:uri="http://purl.org/dc/terms/"/>
    <ds:schemaRef ds:uri="598fb851-828c-4dee-9399-c8e1c40bfcf6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cabc6240-c0cb-4280-9c56-222fa8c34409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614</TotalTime>
  <Words>748</Words>
  <Application>Microsoft Office PowerPoint</Application>
  <PresentationFormat>Widescreen</PresentationFormat>
  <Paragraphs>132</Paragraphs>
  <Slides>28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Avenir Next LT Pro</vt:lpstr>
      <vt:lpstr>Calibri</vt:lpstr>
      <vt:lpstr>Cambria Math</vt:lpstr>
      <vt:lpstr>AccentBoxVTI</vt:lpstr>
      <vt:lpstr>Course 5 – Electricity and Circuits</vt:lpstr>
      <vt:lpstr>Objectives</vt:lpstr>
      <vt:lpstr>Relevancy</vt:lpstr>
      <vt:lpstr>Charge</vt:lpstr>
      <vt:lpstr>Current</vt:lpstr>
      <vt:lpstr>Current</vt:lpstr>
      <vt:lpstr>Conventional Flow vs Electron Flow</vt:lpstr>
      <vt:lpstr>Voltage</vt:lpstr>
      <vt:lpstr>Voltage</vt:lpstr>
      <vt:lpstr>Voltage Analogy</vt:lpstr>
      <vt:lpstr>Voltage</vt:lpstr>
      <vt:lpstr>Voltage</vt:lpstr>
      <vt:lpstr>Voltage Generation</vt:lpstr>
      <vt:lpstr>Voltage Generation</vt:lpstr>
      <vt:lpstr>Resistance</vt:lpstr>
      <vt:lpstr>Resistance</vt:lpstr>
      <vt:lpstr>Resistance</vt:lpstr>
      <vt:lpstr>Resistance</vt:lpstr>
      <vt:lpstr>Conductance</vt:lpstr>
      <vt:lpstr>Power</vt:lpstr>
      <vt:lpstr>Energy</vt:lpstr>
      <vt:lpstr>Power and Energy Example</vt:lpstr>
      <vt:lpstr>Power and Energy Example</vt:lpstr>
      <vt:lpstr>Power and Energy Example</vt:lpstr>
      <vt:lpstr>Power and Energy Example</vt:lpstr>
      <vt:lpstr>Electricity vs Water Comparison</vt:lpstr>
      <vt:lpstr>Electric Plumbing Analogy</vt:lpstr>
      <vt:lpstr>Ohm’s Law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5 – Electricity and Circuits</dc:title>
  <dc:creator>Li,Steven</dc:creator>
  <cp:lastModifiedBy>Li,Steven</cp:lastModifiedBy>
  <cp:revision>1</cp:revision>
  <dcterms:created xsi:type="dcterms:W3CDTF">2022-08-01T14:45:58Z</dcterms:created>
  <dcterms:modified xsi:type="dcterms:W3CDTF">2022-08-02T01:00:28Z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0x010100FCB9AD875E6FA84899A62228A33F89F1</vt:lpwstr>
  </property>
</Properties>
</file>