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1"/>
  </p:notesMasterIdLst>
  <p:sldIdLst>
    <p:sldId id="564" r:id="rId5"/>
    <p:sldId id="259" r:id="rId6"/>
    <p:sldId id="552" r:id="rId7"/>
    <p:sldId id="553" r:id="rId8"/>
    <p:sldId id="563" r:id="rId9"/>
    <p:sldId id="261" r:id="rId10"/>
    <p:sldId id="267" r:id="rId11"/>
    <p:sldId id="272" r:id="rId12"/>
    <p:sldId id="270" r:id="rId13"/>
    <p:sldId id="273" r:id="rId14"/>
    <p:sldId id="271" r:id="rId15"/>
    <p:sldId id="269" r:id="rId16"/>
    <p:sldId id="262" r:id="rId17"/>
    <p:sldId id="263" r:id="rId18"/>
    <p:sldId id="566" r:id="rId19"/>
    <p:sldId id="264" r:id="rId20"/>
    <p:sldId id="567" r:id="rId21"/>
    <p:sldId id="568" r:id="rId22"/>
    <p:sldId id="266" r:id="rId23"/>
    <p:sldId id="274" r:id="rId24"/>
    <p:sldId id="276" r:id="rId25"/>
    <p:sldId id="277" r:id="rId26"/>
    <p:sldId id="279" r:id="rId27"/>
    <p:sldId id="571" r:id="rId28"/>
    <p:sldId id="575" r:id="rId29"/>
    <p:sldId id="275" r:id="rId30"/>
    <p:sldId id="278" r:id="rId31"/>
    <p:sldId id="576" r:id="rId32"/>
    <p:sldId id="572" r:id="rId33"/>
    <p:sldId id="573" r:id="rId34"/>
    <p:sldId id="574" r:id="rId35"/>
    <p:sldId id="577" r:id="rId36"/>
    <p:sldId id="569" r:id="rId37"/>
    <p:sldId id="570" r:id="rId38"/>
    <p:sldId id="280" r:id="rId39"/>
    <p:sldId id="579" r:id="rId40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72C07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719" autoAdjust="0"/>
  </p:normalViewPr>
  <p:slideViewPr>
    <p:cSldViewPr snapToGrid="0">
      <p:cViewPr varScale="1">
        <p:scale>
          <a:sx n="101" d="100"/>
          <a:sy n="101" d="100"/>
        </p:scale>
        <p:origin x="11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0B18B-0B89-4F83-B093-001A2A975881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134C6-403D-4428-9F20-F15D9913D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2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2E7A6BA-E1CB-4984-8746-C8EEDC5FF0E9}" type="slidenum">
              <a:rPr lang="en-US" altLang="en-US" sz="1200" b="0"/>
              <a:pPr/>
              <a:t>33</a:t>
            </a:fld>
            <a:endParaRPr lang="en-US" altLang="en-US" sz="1200" b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417" y="2006977"/>
            <a:ext cx="7286625" cy="137814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7355" y="3643312"/>
            <a:ext cx="6000750" cy="164306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C9F4C-AFBF-4F5D-A4E8-91E16EDA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6BF26-1986-4BD1-B784-EF04E4A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E6AF3-C456-4BDD-892A-45F0FF9B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408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257473"/>
            <a:ext cx="1928813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57473"/>
            <a:ext cx="5643563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786A3-8417-4021-82F2-D693CDB7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785DB-52F6-4904-9C81-18075E24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5421A-5857-491E-9E35-303392C3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644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3F354-C2D7-470F-A588-425F7259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0239E-E498-417E-B7AA-8A057C44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23703-9839-45ED-A5D4-D701A0A9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50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08" y="176689"/>
            <a:ext cx="7286625" cy="127694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725044"/>
            <a:ext cx="7286625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E5E78-F63C-419B-9E57-2941BA5D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E6243-9F6E-440D-88D1-CAC14DD1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25ED1-CDA2-46B5-87A8-52AB9869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553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352716-F24B-4BC2-AF26-C073664D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2022-10-09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BEF213-0434-49E5-B44D-D3B6996C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A6405-7F06-45AA-B19A-F01CDC46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934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439168"/>
            <a:ext cx="3787676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038945"/>
            <a:ext cx="3787676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439168"/>
            <a:ext cx="3789164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2038945"/>
            <a:ext cx="3789164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2DA733-8E1B-4CDD-A136-5421A970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2022-10-09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CBA0EA-025F-433A-B3DA-C5755D1B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AE12ED-4F4C-428F-B896-8F108B88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83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D9D54E-A7AE-4FE8-9523-9BE9D9A7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2022-10-09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1AE07C-5A10-4F48-B857-1E361181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F7AE76-D0C0-4B70-8FA3-25AD54E5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28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C8ECF2-BEB7-47B6-AA46-6F738D49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2022-10-09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B5E2D8B-600A-4ABC-A989-A2928AC3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36F2DA-9CFA-4191-AA0D-7B87F1BF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854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55984"/>
            <a:ext cx="2820293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255985"/>
            <a:ext cx="4792266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345406"/>
            <a:ext cx="2820293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2919D7-C9BD-41D1-B75A-296EDA65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2022-10-09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4A4CF1-53C2-4759-9E48-0697A094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D58E26-E1ED-4C04-B09B-D509731D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510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4500562"/>
            <a:ext cx="51435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574477"/>
            <a:ext cx="5143500" cy="3857625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5031879"/>
            <a:ext cx="51435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AD6B19-A033-473C-804A-66A34F68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2022-10-09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7FAAA0-A5D7-41CA-85DE-864E0C49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466F24-7951-4459-B31C-8C99935F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241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5934E32-267C-4407-87B5-EE8B158EC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307455"/>
            <a:ext cx="7715250" cy="424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1EDD7-1C4F-4E85-B0CF-954A50689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D8D739-10B1-4E41-898A-F4A5A661E1FB}" type="datetimeFigureOut">
              <a:rPr lang="en-CA" smtClean="0"/>
              <a:pPr/>
              <a:t>2022-10-09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40201-63CB-4A9F-8758-1A674FCB1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8938" y="5959078"/>
            <a:ext cx="2714625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B49E4-A0B7-470A-8CC0-E6243A240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3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556769-3A6E-4D3B-86A6-AA99A2F274AB}"/>
              </a:ext>
            </a:extLst>
          </p:cNvPr>
          <p:cNvSpPr/>
          <p:nvPr userDrawn="1"/>
        </p:nvSpPr>
        <p:spPr>
          <a:xfrm>
            <a:off x="0" y="160020"/>
            <a:ext cx="4949190" cy="51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36FAA11-82AE-4EF6-B591-009735C04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" y="70872"/>
            <a:ext cx="4137660" cy="67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5602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5pPr>
      <a:lvl6pPr marL="42862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6pPr>
      <a:lvl7pPr marL="85725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7pPr>
      <a:lvl8pPr marL="128587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8pPr>
      <a:lvl9pPr marL="171450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1469" indent="-32146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696516" indent="-26789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25" kern="1200">
          <a:solidFill>
            <a:schemeClr val="bg1"/>
          </a:solidFill>
          <a:latin typeface="+mn-lt"/>
          <a:ea typeface="+mn-ea"/>
          <a:cs typeface="+mn-cs"/>
        </a:defRPr>
      </a:lvl2pPr>
      <a:lvl3pPr marL="107156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3pPr>
      <a:lvl4pPr marL="1500188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bg1"/>
          </a:solidFill>
          <a:latin typeface="+mn-lt"/>
          <a:ea typeface="+mn-ea"/>
          <a:cs typeface="+mn-cs"/>
        </a:defRPr>
      </a:lvl4pPr>
      <a:lvl5pPr marL="19288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75" kern="1200">
          <a:solidFill>
            <a:schemeClr val="bg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extbc.ca/chemistryatomfirst2eopenstax/chapter/batteries-and-fuel-cells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LNugJwBRow?start=234&amp;feature=oembe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ennis court with palm trees&#10;&#10;Description automatically generated with medium confidence">
            <a:extLst>
              <a:ext uri="{FF2B5EF4-FFF2-40B4-BE49-F238E27FC236}">
                <a16:creationId xmlns:a16="http://schemas.microsoft.com/office/drawing/2014/main" id="{54751BC6-ECB8-0748-AF08-BEFB9760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243" y="305733"/>
            <a:ext cx="9441332" cy="62991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4FB872-804A-F54A-8317-B1BD8F3F1A78}"/>
              </a:ext>
            </a:extLst>
          </p:cNvPr>
          <p:cNvSpPr/>
          <p:nvPr/>
        </p:nvSpPr>
        <p:spPr>
          <a:xfrm>
            <a:off x="-616352" y="510014"/>
            <a:ext cx="10266028" cy="1276109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01C572AF-A586-AC45-A4BF-58191406BCE9}"/>
              </a:ext>
            </a:extLst>
          </p:cNvPr>
          <p:cNvSpPr/>
          <p:nvPr/>
        </p:nvSpPr>
        <p:spPr>
          <a:xfrm rot="20712204">
            <a:off x="-2821251" y="-1281538"/>
            <a:ext cx="8075654" cy="9103068"/>
          </a:xfrm>
          <a:prstGeom prst="triangle">
            <a:avLst/>
          </a:prstGeom>
          <a:solidFill>
            <a:srgbClr val="10497E">
              <a:alpha val="867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24F58-9C31-E443-A04B-717FE2D08411}"/>
              </a:ext>
            </a:extLst>
          </p:cNvPr>
          <p:cNvSpPr txBox="1"/>
          <p:nvPr/>
        </p:nvSpPr>
        <p:spPr>
          <a:xfrm>
            <a:off x="0" y="2621538"/>
            <a:ext cx="4079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Implementation of Pilot of a TVET Renewable Energy Course </a:t>
            </a:r>
            <a:endParaRPr lang="en-CA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070E36-A84C-1C45-A804-243B343AE34B}"/>
              </a:ext>
            </a:extLst>
          </p:cNvPr>
          <p:cNvSpPr txBox="1"/>
          <p:nvPr/>
        </p:nvSpPr>
        <p:spPr>
          <a:xfrm>
            <a:off x="0" y="3930190"/>
            <a:ext cx="358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 #5 - TRAINING COURSES &amp; PROFESSIONAL DEVELOPMENT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5A1FD6FA-1557-EC45-9A09-17E0F4C629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0000" y="1079999"/>
            <a:ext cx="1984343" cy="6575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C5D84BA-C6D1-7542-99D8-CD38963AB23C}"/>
              </a:ext>
            </a:extLst>
          </p:cNvPr>
          <p:cNvSpPr txBox="1"/>
          <p:nvPr/>
        </p:nvSpPr>
        <p:spPr>
          <a:xfrm>
            <a:off x="-1" y="5107435"/>
            <a:ext cx="3467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31 (07 October 2022) – C09 Electricity and Circuits 2</a:t>
            </a:r>
          </a:p>
        </p:txBody>
      </p:sp>
      <p:pic>
        <p:nvPicPr>
          <p:cNvPr id="12" name="Picture 11" descr="A picture containing text, blur&#10;&#10;Description automatically generated">
            <a:extLst>
              <a:ext uri="{FF2B5EF4-FFF2-40B4-BE49-F238E27FC236}">
                <a16:creationId xmlns:a16="http://schemas.microsoft.com/office/drawing/2014/main" id="{9BAADFDD-0779-BE3F-62D5-56918A820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0" y="539999"/>
            <a:ext cx="1572815" cy="108000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22C7F23F-E6FD-4E79-1432-8DEF0B8698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1044000"/>
            <a:ext cx="1816150" cy="6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73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A8D9-54A2-2EE6-1194-2B82F3C5C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8F17A-AE6E-67BE-F23A-394611277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Peak load – the power required to start the load</a:t>
            </a:r>
          </a:p>
          <a:p>
            <a:r>
              <a:rPr lang="en-US" dirty="0"/>
              <a:t>Average load – the power it takes to keep a load running</a:t>
            </a:r>
          </a:p>
          <a:p>
            <a:r>
              <a:rPr lang="en-US" dirty="0"/>
              <a:t>Duty Cycle – also called depth of discharge</a:t>
            </a:r>
            <a:endParaRPr lang="en-CA" dirty="0"/>
          </a:p>
          <a:p>
            <a:r>
              <a:rPr lang="en-CA" dirty="0"/>
              <a:t>Inverter – converts DC to 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122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DD02B-5025-5C4F-596E-3B11DA2B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a Battery?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0EEDD-9A0E-0E8F-460F-2837CFB0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An electrochemical energy storage</a:t>
            </a:r>
          </a:p>
          <a:p>
            <a:r>
              <a:rPr lang="en-CA" dirty="0"/>
              <a:t>Converts chemical energy to electrical energy</a:t>
            </a:r>
          </a:p>
          <a:p>
            <a:r>
              <a:rPr lang="en-CA" dirty="0"/>
              <a:t>Has a positive and negative terminal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988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B849F-3459-24C9-C60C-5A07E1F19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Parts of a battery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51145B07-9EE7-1C53-A8B5-A856E3D88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14450" y="1543050"/>
            <a:ext cx="5943600" cy="37719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DA715E-0536-270F-B2F5-DE14F9541101}"/>
              </a:ext>
            </a:extLst>
          </p:cNvPr>
          <p:cNvSpPr txBox="1"/>
          <p:nvPr/>
        </p:nvSpPr>
        <p:spPr>
          <a:xfrm>
            <a:off x="1314450" y="5314950"/>
            <a:ext cx="594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3" tooltip="https://opentextbc.ca/chemistryatomfirst2eopenstax/chapter/batteries-and-fuel-cells/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4" tooltip="https://creativecommons.org/licenses/by/3.0/"/>
              </a:rPr>
              <a:t>CC BY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2792131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D73EC-622C-CE45-8E36-ECD1C69FF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Types of Batteries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4B2AF-48F5-A012-4982-7178B60CA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Lead acid</a:t>
            </a:r>
          </a:p>
          <a:p>
            <a:pPr lvl="1"/>
            <a:r>
              <a:rPr lang="en-CA" dirty="0"/>
              <a:t>Flooded </a:t>
            </a:r>
          </a:p>
          <a:p>
            <a:pPr lvl="1"/>
            <a:r>
              <a:rPr lang="en-CA" dirty="0"/>
              <a:t>Sealed </a:t>
            </a:r>
          </a:p>
          <a:p>
            <a:r>
              <a:rPr lang="en-CA" dirty="0"/>
              <a:t>Lithium</a:t>
            </a:r>
          </a:p>
          <a:p>
            <a:pPr lvl="1"/>
            <a:r>
              <a:rPr lang="en-CA" dirty="0"/>
              <a:t>Lithium-ion</a:t>
            </a:r>
          </a:p>
          <a:p>
            <a:pPr lvl="1"/>
            <a:r>
              <a:rPr lang="en-CA" dirty="0"/>
              <a:t>Lithium-Iron-Phosphate</a:t>
            </a:r>
          </a:p>
        </p:txBody>
      </p:sp>
    </p:spTree>
    <p:extLst>
      <p:ext uri="{BB962C8B-B14F-4D97-AF65-F5344CB8AC3E}">
        <p14:creationId xmlns:p14="http://schemas.microsoft.com/office/powerpoint/2010/main" val="4260731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CBBE2-6D28-2435-9E3A-3793782FA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Flooded Lead Acid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D2918-BFF1-75A1-9F17-F78A072193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Wet cell</a:t>
            </a:r>
          </a:p>
          <a:p>
            <a:r>
              <a:rPr lang="en-CA" dirty="0"/>
              <a:t>Cheap</a:t>
            </a:r>
          </a:p>
          <a:p>
            <a:r>
              <a:rPr lang="en-CA" dirty="0"/>
              <a:t>Requires ventilation</a:t>
            </a:r>
          </a:p>
          <a:p>
            <a:r>
              <a:rPr lang="en-CA" dirty="0"/>
              <a:t>Low depth of discharge (DoD) @ 50%</a:t>
            </a:r>
          </a:p>
          <a:p>
            <a:r>
              <a:rPr lang="en-CA" dirty="0"/>
              <a:t>Upright storage</a:t>
            </a:r>
          </a:p>
          <a:p>
            <a:r>
              <a:rPr lang="en-CA" dirty="0"/>
              <a:t>Low cycle life</a:t>
            </a:r>
          </a:p>
          <a:p>
            <a:r>
              <a:rPr lang="en-CA" dirty="0"/>
              <a:t>Requires regular maintenance</a:t>
            </a:r>
          </a:p>
          <a:p>
            <a:endParaRPr lang="en-CA" dirty="0"/>
          </a:p>
        </p:txBody>
      </p:sp>
      <p:pic>
        <p:nvPicPr>
          <p:cNvPr id="1026" name="Picture 2" descr="Fig. 3">
            <a:extLst>
              <a:ext uri="{FF2B5EF4-FFF2-40B4-BE49-F238E27FC236}">
                <a16:creationId xmlns:a16="http://schemas.microsoft.com/office/drawing/2014/main" id="{113F2E59-2F1D-128C-DD2D-BBEBE1B8716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924853"/>
            <a:ext cx="4731732" cy="339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77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CBBE2-6D28-2435-9E3A-3793782FA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Absorbent Glass Mat (AGM)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D2918-BFF1-75A1-9F17-F78A072193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More expensive the lead acid</a:t>
            </a:r>
          </a:p>
          <a:p>
            <a:r>
              <a:rPr lang="en-CA" dirty="0"/>
              <a:t>Cheaper than lithium</a:t>
            </a:r>
          </a:p>
          <a:p>
            <a:r>
              <a:rPr lang="en-CA" dirty="0"/>
              <a:t>Capable of 80% DOD</a:t>
            </a:r>
          </a:p>
          <a:p>
            <a:r>
              <a:rPr lang="en-CA" dirty="0"/>
              <a:t>Maintenance free</a:t>
            </a:r>
          </a:p>
          <a:p>
            <a:r>
              <a:rPr lang="en-CA" dirty="0"/>
              <a:t>Low cycle life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3F2E59-2F1D-128C-DD2D-BBEBE1B8716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7228" y="1924853"/>
            <a:ext cx="4526901" cy="339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705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8922-B117-1E57-945C-6DF9D6FA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Lithium-Ion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0CA67-35F9-D3EF-0247-9FB57507D0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Requires little maintenance</a:t>
            </a:r>
          </a:p>
          <a:p>
            <a:r>
              <a:rPr lang="en-CA" dirty="0"/>
              <a:t>Expensive</a:t>
            </a:r>
          </a:p>
          <a:p>
            <a:r>
              <a:rPr lang="en-CA" dirty="0"/>
              <a:t>Higher energy density (150-200 </a:t>
            </a:r>
            <a:r>
              <a:rPr lang="en-CA" dirty="0" err="1"/>
              <a:t>Wh</a:t>
            </a:r>
            <a:r>
              <a:rPr lang="en-CA" dirty="0"/>
              <a:t>/kg</a:t>
            </a:r>
          </a:p>
          <a:p>
            <a:r>
              <a:rPr lang="en-CA" dirty="0"/>
              <a:t>High depth of discharge</a:t>
            </a:r>
          </a:p>
          <a:p>
            <a:r>
              <a:rPr lang="en-CA" dirty="0"/>
              <a:t>Little thermal protection</a:t>
            </a:r>
          </a:p>
          <a:p>
            <a:endParaRPr lang="en-C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CEF1ECB-7435-B506-20AE-EDA7340AAE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9188" y="1151885"/>
            <a:ext cx="3786187" cy="282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839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8922-B117-1E57-945C-6DF9D6FA6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872"/>
            <a:ext cx="4929188" cy="675204"/>
          </a:xfrm>
        </p:spPr>
        <p:txBody>
          <a:bodyPr/>
          <a:lstStyle/>
          <a:p>
            <a:r>
              <a:rPr lang="en-CA" dirty="0"/>
              <a:t>Lithium Iron Phosphate (LiFePO</a:t>
            </a:r>
            <a:r>
              <a:rPr lang="en-CA" baseline="-25000" dirty="0"/>
              <a:t>4</a:t>
            </a:r>
            <a:r>
              <a:rPr lang="en-CA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0CA67-35F9-D3EF-0247-9FB57507D0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Requires little maintenance</a:t>
            </a:r>
          </a:p>
          <a:p>
            <a:r>
              <a:rPr lang="en-CA" dirty="0"/>
              <a:t>Expensive</a:t>
            </a:r>
          </a:p>
          <a:p>
            <a:r>
              <a:rPr lang="en-CA" dirty="0"/>
              <a:t>High energy density (90-120 </a:t>
            </a:r>
            <a:r>
              <a:rPr lang="en-CA" dirty="0" err="1"/>
              <a:t>Wh</a:t>
            </a:r>
            <a:r>
              <a:rPr lang="en-CA" dirty="0"/>
              <a:t>/kg)</a:t>
            </a:r>
          </a:p>
          <a:p>
            <a:r>
              <a:rPr lang="en-CA" dirty="0"/>
              <a:t>High depth of discharge</a:t>
            </a:r>
          </a:p>
          <a:p>
            <a:r>
              <a:rPr lang="en-CA" dirty="0"/>
              <a:t>Safer from thermal runaway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CEF1ECB-7435-B506-20AE-EDA7340AAE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9188" y="1144786"/>
            <a:ext cx="3786187" cy="283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353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E7D4E-24BC-E00F-E90F-901D6B89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Runaway</a:t>
            </a:r>
            <a:endParaRPr lang="en-CA" dirty="0"/>
          </a:p>
        </p:txBody>
      </p:sp>
      <p:pic>
        <p:nvPicPr>
          <p:cNvPr id="3074" name="Picture 2" descr="lithium ion battery thermal runaway">
            <a:extLst>
              <a:ext uri="{FF2B5EF4-FFF2-40B4-BE49-F238E27FC236}">
                <a16:creationId xmlns:a16="http://schemas.microsoft.com/office/drawing/2014/main" id="{E01334E9-4DE4-C319-D958-1DA77F3383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342" y="1201256"/>
            <a:ext cx="8205316" cy="445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092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1B226-61FA-0FFB-64DA-C217439ED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en-CA" dirty="0"/>
          </a:p>
        </p:txBody>
      </p:sp>
      <p:pic>
        <p:nvPicPr>
          <p:cNvPr id="4" name="Content Placeholder 4" descr="Magnifying glass and question mark">
            <a:extLst>
              <a:ext uri="{FF2B5EF4-FFF2-40B4-BE49-F238E27FC236}">
                <a16:creationId xmlns:a16="http://schemas.microsoft.com/office/drawing/2014/main" id="{67C59FCA-5E4D-C31C-9DEF-5D948107C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0" y="1308100"/>
            <a:ext cx="7540699" cy="4241800"/>
          </a:xfrm>
        </p:spPr>
      </p:pic>
    </p:spTree>
    <p:extLst>
      <p:ext uri="{BB962C8B-B14F-4D97-AF65-F5344CB8AC3E}">
        <p14:creationId xmlns:p14="http://schemas.microsoft.com/office/powerpoint/2010/main" val="252674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C3F7-E78C-B5D7-A686-C5F2751BA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0F729-DB48-72F6-9614-BA6950A3A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</a:rPr>
              <a:t>Understand the battery as a source of electricity.</a:t>
            </a:r>
          </a:p>
          <a:p>
            <a:pPr algn="l"/>
            <a:r>
              <a:rPr lang="en-US" b="0" i="0" dirty="0">
                <a:effectLst/>
              </a:rPr>
              <a:t>Understand series and parallel connections for batteries.</a:t>
            </a:r>
          </a:p>
          <a:p>
            <a:pPr algn="l"/>
            <a:r>
              <a:rPr lang="en-US" b="0" i="0" dirty="0">
                <a:effectLst/>
              </a:rPr>
              <a:t>Describe the different types of batteries used in RE systems.</a:t>
            </a:r>
          </a:p>
          <a:p>
            <a:pPr algn="l"/>
            <a:r>
              <a:rPr lang="en-US" b="0" i="0" dirty="0">
                <a:effectLst/>
              </a:rPr>
              <a:t>Understand magnetism, motors and generators.</a:t>
            </a:r>
          </a:p>
          <a:p>
            <a:pPr algn="l"/>
            <a:r>
              <a:rPr lang="en-US" b="0" i="0" dirty="0">
                <a:effectLst/>
              </a:rPr>
              <a:t>Understand how the electric grid operates related to small RE systems</a:t>
            </a:r>
          </a:p>
        </p:txBody>
      </p:sp>
    </p:spTree>
    <p:extLst>
      <p:ext uri="{BB962C8B-B14F-4D97-AF65-F5344CB8AC3E}">
        <p14:creationId xmlns:p14="http://schemas.microsoft.com/office/powerpoint/2010/main" val="3166089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C7F7-029E-2FBC-F900-39CC37F4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F5895-2B88-5CC0-7402-7CAEBE3C5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  <a:p>
            <a:r>
              <a:rPr lang="en-US" dirty="0"/>
              <a:t>Parallel </a:t>
            </a:r>
          </a:p>
          <a:p>
            <a:r>
              <a:rPr lang="en-US" dirty="0"/>
              <a:t>Series-parallel</a:t>
            </a:r>
          </a:p>
        </p:txBody>
      </p:sp>
    </p:spTree>
    <p:extLst>
      <p:ext uri="{BB962C8B-B14F-4D97-AF65-F5344CB8AC3E}">
        <p14:creationId xmlns:p14="http://schemas.microsoft.com/office/powerpoint/2010/main" val="1855307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AA2683-E0EA-424D-9891-7FDA523EDED8}"/>
              </a:ext>
            </a:extLst>
          </p:cNvPr>
          <p:cNvSpPr txBox="1"/>
          <p:nvPr/>
        </p:nvSpPr>
        <p:spPr>
          <a:xfrm>
            <a:off x="267947" y="1768558"/>
            <a:ext cx="110881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1: 60 cell</a:t>
            </a:r>
          </a:p>
          <a:p>
            <a:r>
              <a:rPr lang="en-US" dirty="0"/>
              <a:t>250 – 350 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156E8-5305-40B4-AED1-C2F478325B0A}"/>
              </a:ext>
            </a:extLst>
          </p:cNvPr>
          <p:cNvSpPr txBox="1"/>
          <p:nvPr/>
        </p:nvSpPr>
        <p:spPr>
          <a:xfrm>
            <a:off x="267947" y="2372105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2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CAF09-8C36-4844-A6F1-B85978474F26}"/>
              </a:ext>
            </a:extLst>
          </p:cNvPr>
          <p:cNvSpPr txBox="1"/>
          <p:nvPr/>
        </p:nvSpPr>
        <p:spPr>
          <a:xfrm>
            <a:off x="267947" y="2975652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3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9E0C0-FE40-4AD6-8D9E-3225B938E0F2}"/>
              </a:ext>
            </a:extLst>
          </p:cNvPr>
          <p:cNvSpPr txBox="1"/>
          <p:nvPr/>
        </p:nvSpPr>
        <p:spPr>
          <a:xfrm>
            <a:off x="267947" y="3579199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4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DE7DBA-49AC-43B5-A605-41A3AE4FDBCE}"/>
              </a:ext>
            </a:extLst>
          </p:cNvPr>
          <p:cNvSpPr txBox="1"/>
          <p:nvPr/>
        </p:nvSpPr>
        <p:spPr>
          <a:xfrm>
            <a:off x="267947" y="4178247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5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1BC90-B7DA-42F4-99D1-B3E1538CDBE9}"/>
              </a:ext>
            </a:extLst>
          </p:cNvPr>
          <p:cNvSpPr txBox="1"/>
          <p:nvPr/>
        </p:nvSpPr>
        <p:spPr>
          <a:xfrm>
            <a:off x="267947" y="4763521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6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429156-63D4-4533-98CB-AF504C88769A}"/>
              </a:ext>
            </a:extLst>
          </p:cNvPr>
          <p:cNvSpPr txBox="1"/>
          <p:nvPr/>
        </p:nvSpPr>
        <p:spPr>
          <a:xfrm>
            <a:off x="2063096" y="1763000"/>
            <a:ext cx="10929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μ</a:t>
            </a:r>
            <a:r>
              <a:rPr lang="en-US" dirty="0"/>
              <a:t> inverter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6D80EB-E666-4047-9375-23D3683191CC}"/>
              </a:ext>
            </a:extLst>
          </p:cNvPr>
          <p:cNvSpPr txBox="1"/>
          <p:nvPr/>
        </p:nvSpPr>
        <p:spPr>
          <a:xfrm>
            <a:off x="2059891" y="2985065"/>
            <a:ext cx="10929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μ</a:t>
            </a:r>
            <a:r>
              <a:rPr lang="en-US" dirty="0"/>
              <a:t> inverter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0A0695-C9CA-4F51-BF14-092783E92224}"/>
              </a:ext>
            </a:extLst>
          </p:cNvPr>
          <p:cNvSpPr txBox="1"/>
          <p:nvPr/>
        </p:nvSpPr>
        <p:spPr>
          <a:xfrm>
            <a:off x="2059891" y="4178246"/>
            <a:ext cx="10929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μ</a:t>
            </a:r>
            <a:r>
              <a:rPr lang="en-US" dirty="0"/>
              <a:t> inverter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C70C37-3B63-469E-9305-7AF6A3D53C3B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1399719" y="1947666"/>
            <a:ext cx="663377" cy="11876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997F83-4EEA-429E-8312-45596FC80E60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1399719" y="3169731"/>
            <a:ext cx="660172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50E2FB-7BED-44AB-85E6-23053C40DA3B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1376764" y="4362912"/>
            <a:ext cx="683127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F3B740-8FD0-41E5-9A6B-6EDB894F8B44}"/>
              </a:ext>
            </a:extLst>
          </p:cNvPr>
          <p:cNvCxnSpPr>
            <a:cxnSpLocks/>
            <a:stCxn id="36" idx="1"/>
          </p:cNvCxnSpPr>
          <p:nvPr/>
        </p:nvCxnSpPr>
        <p:spPr>
          <a:xfrm flipH="1" flipV="1">
            <a:off x="1383083" y="2630028"/>
            <a:ext cx="680013" cy="3018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C0DEC2-B2C4-468A-921B-6271C981FADF}"/>
              </a:ext>
            </a:extLst>
          </p:cNvPr>
          <p:cNvCxnSpPr>
            <a:cxnSpLocks/>
            <a:stCxn id="37" idx="1"/>
          </p:cNvCxnSpPr>
          <p:nvPr/>
        </p:nvCxnSpPr>
        <p:spPr>
          <a:xfrm flipH="1" flipV="1">
            <a:off x="1399719" y="3757626"/>
            <a:ext cx="634582" cy="29571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FD35A2-AFF7-4AAC-BBFF-D6E744F70927}"/>
              </a:ext>
            </a:extLst>
          </p:cNvPr>
          <p:cNvCxnSpPr>
            <a:cxnSpLocks/>
            <a:stCxn id="38" idx="1"/>
            <a:endCxn id="9" idx="3"/>
          </p:cNvCxnSpPr>
          <p:nvPr/>
        </p:nvCxnSpPr>
        <p:spPr>
          <a:xfrm flipH="1">
            <a:off x="1376764" y="5065755"/>
            <a:ext cx="688657" cy="2093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CD6823-53A0-4B51-A876-C437938D573B}"/>
              </a:ext>
            </a:extLst>
          </p:cNvPr>
          <p:cNvCxnSpPr>
            <a:cxnSpLocks/>
          </p:cNvCxnSpPr>
          <p:nvPr/>
        </p:nvCxnSpPr>
        <p:spPr>
          <a:xfrm flipH="1">
            <a:off x="3179033" y="1702378"/>
            <a:ext cx="388512" cy="19212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700D75-3940-4A76-ABBC-B870DFE88D0B}"/>
              </a:ext>
            </a:extLst>
          </p:cNvPr>
          <p:cNvCxnSpPr>
            <a:cxnSpLocks/>
          </p:cNvCxnSpPr>
          <p:nvPr/>
        </p:nvCxnSpPr>
        <p:spPr>
          <a:xfrm flipH="1">
            <a:off x="3166963" y="4178246"/>
            <a:ext cx="400583" cy="133268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F58184A-51FD-4881-8F2A-5534C902C213}"/>
              </a:ext>
            </a:extLst>
          </p:cNvPr>
          <p:cNvCxnSpPr>
            <a:cxnSpLocks/>
          </p:cNvCxnSpPr>
          <p:nvPr/>
        </p:nvCxnSpPr>
        <p:spPr>
          <a:xfrm flipH="1" flipV="1">
            <a:off x="3179033" y="3123564"/>
            <a:ext cx="388512" cy="1385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1FFE5C0-3412-42A6-A5DB-F671A55AEC48}"/>
              </a:ext>
            </a:extLst>
          </p:cNvPr>
          <p:cNvCxnSpPr>
            <a:cxnSpLocks/>
          </p:cNvCxnSpPr>
          <p:nvPr/>
        </p:nvCxnSpPr>
        <p:spPr>
          <a:xfrm flipH="1">
            <a:off x="3179033" y="2985064"/>
            <a:ext cx="388512" cy="1385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F62189-F2A3-4DC8-9F24-613DF0518598}"/>
              </a:ext>
            </a:extLst>
          </p:cNvPr>
          <p:cNvCxnSpPr>
            <a:cxnSpLocks/>
          </p:cNvCxnSpPr>
          <p:nvPr/>
        </p:nvCxnSpPr>
        <p:spPr>
          <a:xfrm flipH="1" flipV="1">
            <a:off x="3179033" y="1901500"/>
            <a:ext cx="388512" cy="1385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7944CC9-D3BD-4A33-B23A-7642CE4C81A9}"/>
              </a:ext>
            </a:extLst>
          </p:cNvPr>
          <p:cNvCxnSpPr/>
          <p:nvPr/>
        </p:nvCxnSpPr>
        <p:spPr>
          <a:xfrm flipH="1">
            <a:off x="3567545" y="1702377"/>
            <a:ext cx="400583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3C171A-3536-448E-B8EF-051178386761}"/>
              </a:ext>
            </a:extLst>
          </p:cNvPr>
          <p:cNvCxnSpPr>
            <a:cxnSpLocks/>
          </p:cNvCxnSpPr>
          <p:nvPr/>
        </p:nvCxnSpPr>
        <p:spPr>
          <a:xfrm>
            <a:off x="3567545" y="2039999"/>
            <a:ext cx="0" cy="442395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835D130-891C-48F1-8B5C-07DE1AF6B149}"/>
              </a:ext>
            </a:extLst>
          </p:cNvPr>
          <p:cNvCxnSpPr>
            <a:cxnSpLocks/>
          </p:cNvCxnSpPr>
          <p:nvPr/>
        </p:nvCxnSpPr>
        <p:spPr>
          <a:xfrm>
            <a:off x="3537797" y="3256828"/>
            <a:ext cx="0" cy="407143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FE7D2F5-B918-4072-ACC4-F89460C735EA}"/>
              </a:ext>
            </a:extLst>
          </p:cNvPr>
          <p:cNvCxnSpPr>
            <a:cxnSpLocks/>
          </p:cNvCxnSpPr>
          <p:nvPr/>
        </p:nvCxnSpPr>
        <p:spPr>
          <a:xfrm flipH="1" flipV="1">
            <a:off x="3166963" y="4316746"/>
            <a:ext cx="400583" cy="1385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0A60507-D33C-49A8-9ADB-CFD3F522E99F}"/>
              </a:ext>
            </a:extLst>
          </p:cNvPr>
          <p:cNvSpPr txBox="1"/>
          <p:nvPr/>
        </p:nvSpPr>
        <p:spPr>
          <a:xfrm>
            <a:off x="3567544" y="5079792"/>
            <a:ext cx="1004455" cy="20774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50" dirty="0"/>
              <a:t>Terminator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0F3C75-A3C6-42CC-9D52-90D217AD50A5}"/>
              </a:ext>
            </a:extLst>
          </p:cNvPr>
          <p:cNvSpPr txBox="1"/>
          <p:nvPr/>
        </p:nvSpPr>
        <p:spPr>
          <a:xfrm>
            <a:off x="3968127" y="1480705"/>
            <a:ext cx="1470643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AC Disconnect</a:t>
            </a:r>
          </a:p>
          <a:p>
            <a:r>
              <a:rPr lang="en-US" dirty="0"/>
              <a:t>240 VAC</a:t>
            </a:r>
          </a:p>
          <a:p>
            <a:r>
              <a:rPr lang="en-US" dirty="0"/>
              <a:t>&lt; 10 amp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F09F20A-4F3B-4C9B-B93A-BCCA3B296F06}"/>
              </a:ext>
            </a:extLst>
          </p:cNvPr>
          <p:cNvCxnSpPr>
            <a:cxnSpLocks/>
          </p:cNvCxnSpPr>
          <p:nvPr/>
        </p:nvCxnSpPr>
        <p:spPr>
          <a:xfrm flipH="1">
            <a:off x="5175874" y="1702377"/>
            <a:ext cx="580690" cy="0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17A7889-1ADE-4605-A218-BBF29F5CA0AF}"/>
              </a:ext>
            </a:extLst>
          </p:cNvPr>
          <p:cNvSpPr txBox="1"/>
          <p:nvPr/>
        </p:nvSpPr>
        <p:spPr>
          <a:xfrm>
            <a:off x="5756564" y="1356128"/>
            <a:ext cx="136124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 Lab High Voltage Trainer</a:t>
            </a:r>
          </a:p>
          <a:p>
            <a:r>
              <a:rPr lang="en-US" dirty="0"/>
              <a:t>Trenched conduit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F8E59C-6BF5-D17F-6B4C-BF7D23D5CF84}"/>
              </a:ext>
            </a:extLst>
          </p:cNvPr>
          <p:cNvSpPr txBox="1"/>
          <p:nvPr/>
        </p:nvSpPr>
        <p:spPr>
          <a:xfrm>
            <a:off x="2063096" y="2448380"/>
            <a:ext cx="10929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μ</a:t>
            </a:r>
            <a:r>
              <a:rPr lang="en-US" dirty="0"/>
              <a:t> inverter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4482AC-D22D-7F60-B4E5-F015776A1BF4}"/>
              </a:ext>
            </a:extLst>
          </p:cNvPr>
          <p:cNvSpPr txBox="1"/>
          <p:nvPr/>
        </p:nvSpPr>
        <p:spPr>
          <a:xfrm>
            <a:off x="2034301" y="3602531"/>
            <a:ext cx="10929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μ</a:t>
            </a:r>
            <a:r>
              <a:rPr lang="en-US" dirty="0"/>
              <a:t> inverter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943D79-405A-996E-C881-2B7639730763}"/>
              </a:ext>
            </a:extLst>
          </p:cNvPr>
          <p:cNvSpPr txBox="1"/>
          <p:nvPr/>
        </p:nvSpPr>
        <p:spPr>
          <a:xfrm>
            <a:off x="2065421" y="4881089"/>
            <a:ext cx="10929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μ</a:t>
            </a:r>
            <a:r>
              <a:rPr lang="en-US" dirty="0"/>
              <a:t> inverter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63C2B5-9E39-23B4-9FFE-34561DDEA57B}"/>
              </a:ext>
            </a:extLst>
          </p:cNvPr>
          <p:cNvCxnSpPr>
            <a:cxnSpLocks/>
          </p:cNvCxnSpPr>
          <p:nvPr/>
        </p:nvCxnSpPr>
        <p:spPr>
          <a:xfrm flipH="1" flipV="1">
            <a:off x="3166963" y="5019968"/>
            <a:ext cx="400583" cy="1385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D78884-036B-D940-9A50-959D4C63B7C5}"/>
              </a:ext>
            </a:extLst>
          </p:cNvPr>
          <p:cNvCxnSpPr>
            <a:cxnSpLocks/>
          </p:cNvCxnSpPr>
          <p:nvPr/>
        </p:nvCxnSpPr>
        <p:spPr>
          <a:xfrm flipH="1" flipV="1">
            <a:off x="3137215" y="3778093"/>
            <a:ext cx="400583" cy="1385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B4E7854-8964-86A2-E3BE-568BB29DF502}"/>
              </a:ext>
            </a:extLst>
          </p:cNvPr>
          <p:cNvCxnSpPr>
            <a:cxnSpLocks/>
          </p:cNvCxnSpPr>
          <p:nvPr/>
        </p:nvCxnSpPr>
        <p:spPr>
          <a:xfrm flipH="1" flipV="1">
            <a:off x="3182239" y="2624254"/>
            <a:ext cx="400583" cy="1385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045DB1-7A02-E7F6-915B-9B8AB595D980}"/>
              </a:ext>
            </a:extLst>
          </p:cNvPr>
          <p:cNvCxnSpPr>
            <a:cxnSpLocks/>
          </p:cNvCxnSpPr>
          <p:nvPr/>
        </p:nvCxnSpPr>
        <p:spPr>
          <a:xfrm flipH="1">
            <a:off x="3175763" y="4866234"/>
            <a:ext cx="400583" cy="133268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3BE329F-AC4C-D38B-ABCC-0E969DDDF85E}"/>
              </a:ext>
            </a:extLst>
          </p:cNvPr>
          <p:cNvCxnSpPr>
            <a:cxnSpLocks/>
          </p:cNvCxnSpPr>
          <p:nvPr/>
        </p:nvCxnSpPr>
        <p:spPr>
          <a:xfrm flipH="1">
            <a:off x="3137215" y="3624358"/>
            <a:ext cx="400583" cy="133268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07E16A9-4186-41B8-5875-706224C978C3}"/>
              </a:ext>
            </a:extLst>
          </p:cNvPr>
          <p:cNvCxnSpPr>
            <a:cxnSpLocks/>
          </p:cNvCxnSpPr>
          <p:nvPr/>
        </p:nvCxnSpPr>
        <p:spPr>
          <a:xfrm flipH="1">
            <a:off x="3188148" y="2482394"/>
            <a:ext cx="400583" cy="133268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FAC9E36-1BFF-C8ED-B83B-CEA4A474245D}"/>
              </a:ext>
            </a:extLst>
          </p:cNvPr>
          <p:cNvCxnSpPr>
            <a:cxnSpLocks/>
          </p:cNvCxnSpPr>
          <p:nvPr/>
        </p:nvCxnSpPr>
        <p:spPr>
          <a:xfrm flipH="1">
            <a:off x="3567545" y="2753035"/>
            <a:ext cx="8801" cy="23203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C71FC87-058E-A1A4-D357-75D0BBE31EBE}"/>
              </a:ext>
            </a:extLst>
          </p:cNvPr>
          <p:cNvCxnSpPr>
            <a:cxnSpLocks/>
          </p:cNvCxnSpPr>
          <p:nvPr/>
        </p:nvCxnSpPr>
        <p:spPr>
          <a:xfrm>
            <a:off x="3537797" y="3911591"/>
            <a:ext cx="0" cy="266655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1D59404-73EE-21D9-8E88-904E7B824C2F}"/>
              </a:ext>
            </a:extLst>
          </p:cNvPr>
          <p:cNvCxnSpPr>
            <a:cxnSpLocks/>
          </p:cNvCxnSpPr>
          <p:nvPr/>
        </p:nvCxnSpPr>
        <p:spPr>
          <a:xfrm>
            <a:off x="3567546" y="4455245"/>
            <a:ext cx="21185" cy="43977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itle 19">
            <a:extLst>
              <a:ext uri="{FF2B5EF4-FFF2-40B4-BE49-F238E27FC236}">
                <a16:creationId xmlns:a16="http://schemas.microsoft.com/office/drawing/2014/main" id="{3376348A-522B-2132-21E3-E24966C7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Rooftop Trainer</a:t>
            </a:r>
          </a:p>
        </p:txBody>
      </p:sp>
    </p:spTree>
    <p:extLst>
      <p:ext uri="{BB962C8B-B14F-4D97-AF65-F5344CB8AC3E}">
        <p14:creationId xmlns:p14="http://schemas.microsoft.com/office/powerpoint/2010/main" val="370146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AA2683-E0EA-424D-9891-7FDA523EDED8}"/>
              </a:ext>
            </a:extLst>
          </p:cNvPr>
          <p:cNvSpPr txBox="1"/>
          <p:nvPr/>
        </p:nvSpPr>
        <p:spPr>
          <a:xfrm>
            <a:off x="820397" y="1768558"/>
            <a:ext cx="110881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1: 60 cell</a:t>
            </a:r>
          </a:p>
          <a:p>
            <a:r>
              <a:rPr lang="en-US" dirty="0"/>
              <a:t>250 – 350 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156E8-5305-40B4-AED1-C2F478325B0A}"/>
              </a:ext>
            </a:extLst>
          </p:cNvPr>
          <p:cNvSpPr txBox="1"/>
          <p:nvPr/>
        </p:nvSpPr>
        <p:spPr>
          <a:xfrm>
            <a:off x="820397" y="2372105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2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CAF09-8C36-4844-A6F1-B85978474F26}"/>
              </a:ext>
            </a:extLst>
          </p:cNvPr>
          <p:cNvSpPr txBox="1"/>
          <p:nvPr/>
        </p:nvSpPr>
        <p:spPr>
          <a:xfrm>
            <a:off x="820397" y="2975652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3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9E0C0-FE40-4AD6-8D9E-3225B938E0F2}"/>
              </a:ext>
            </a:extLst>
          </p:cNvPr>
          <p:cNvSpPr txBox="1"/>
          <p:nvPr/>
        </p:nvSpPr>
        <p:spPr>
          <a:xfrm>
            <a:off x="820397" y="3579199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4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DE7DBA-49AC-43B5-A605-41A3AE4FDBCE}"/>
              </a:ext>
            </a:extLst>
          </p:cNvPr>
          <p:cNvSpPr txBox="1"/>
          <p:nvPr/>
        </p:nvSpPr>
        <p:spPr>
          <a:xfrm>
            <a:off x="820397" y="4178247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5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1BC90-B7DA-42F4-99D1-B3E1538CDBE9}"/>
              </a:ext>
            </a:extLst>
          </p:cNvPr>
          <p:cNvSpPr txBox="1"/>
          <p:nvPr/>
        </p:nvSpPr>
        <p:spPr>
          <a:xfrm>
            <a:off x="820397" y="4763521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6</a:t>
            </a: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C70C37-3B63-469E-9305-7AF6A3D53C3B}"/>
              </a:ext>
            </a:extLst>
          </p:cNvPr>
          <p:cNvCxnSpPr>
            <a:cxnSpLocks/>
          </p:cNvCxnSpPr>
          <p:nvPr/>
        </p:nvCxnSpPr>
        <p:spPr>
          <a:xfrm flipH="1">
            <a:off x="1939629" y="1891843"/>
            <a:ext cx="2042119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997F83-4EEA-429E-8312-45596FC80E60}"/>
              </a:ext>
            </a:extLst>
          </p:cNvPr>
          <p:cNvCxnSpPr>
            <a:cxnSpLocks/>
          </p:cNvCxnSpPr>
          <p:nvPr/>
        </p:nvCxnSpPr>
        <p:spPr>
          <a:xfrm flipH="1">
            <a:off x="1926009" y="2728709"/>
            <a:ext cx="42782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50E2FB-7BED-44AB-85E6-23053C40DA3B}"/>
              </a:ext>
            </a:extLst>
          </p:cNvPr>
          <p:cNvCxnSpPr>
            <a:cxnSpLocks/>
          </p:cNvCxnSpPr>
          <p:nvPr/>
        </p:nvCxnSpPr>
        <p:spPr>
          <a:xfrm flipH="1">
            <a:off x="1939629" y="3326146"/>
            <a:ext cx="651171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F3B740-8FD0-41E5-9A6B-6EDB894F8B44}"/>
              </a:ext>
            </a:extLst>
          </p:cNvPr>
          <p:cNvCxnSpPr>
            <a:cxnSpLocks/>
          </p:cNvCxnSpPr>
          <p:nvPr/>
        </p:nvCxnSpPr>
        <p:spPr>
          <a:xfrm flipH="1">
            <a:off x="1926009" y="2515148"/>
            <a:ext cx="42782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C0DEC2-B2C4-468A-921B-6271C981FADF}"/>
              </a:ext>
            </a:extLst>
          </p:cNvPr>
          <p:cNvCxnSpPr>
            <a:cxnSpLocks/>
          </p:cNvCxnSpPr>
          <p:nvPr/>
        </p:nvCxnSpPr>
        <p:spPr>
          <a:xfrm flipH="1">
            <a:off x="1915650" y="3114317"/>
            <a:ext cx="438183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FD35A2-AFF7-4AAC-BBFF-D6E744F70927}"/>
              </a:ext>
            </a:extLst>
          </p:cNvPr>
          <p:cNvCxnSpPr>
            <a:cxnSpLocks/>
          </p:cNvCxnSpPr>
          <p:nvPr/>
        </p:nvCxnSpPr>
        <p:spPr>
          <a:xfrm flipH="1">
            <a:off x="1939629" y="3876749"/>
            <a:ext cx="40480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BC964D-0726-44BE-AADE-DAC1A3515195}"/>
              </a:ext>
            </a:extLst>
          </p:cNvPr>
          <p:cNvCxnSpPr>
            <a:cxnSpLocks/>
          </p:cNvCxnSpPr>
          <p:nvPr/>
        </p:nvCxnSpPr>
        <p:spPr>
          <a:xfrm>
            <a:off x="2353833" y="2141929"/>
            <a:ext cx="0" cy="373219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05E9F31-1B6D-422E-9F6B-149486EA473C}"/>
              </a:ext>
            </a:extLst>
          </p:cNvPr>
          <p:cNvCxnSpPr>
            <a:cxnSpLocks/>
          </p:cNvCxnSpPr>
          <p:nvPr/>
        </p:nvCxnSpPr>
        <p:spPr>
          <a:xfrm>
            <a:off x="2353833" y="2710543"/>
            <a:ext cx="0" cy="403775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7D29D60-B80C-4289-A206-DD1FFEBF5DF5}"/>
              </a:ext>
            </a:extLst>
          </p:cNvPr>
          <p:cNvCxnSpPr>
            <a:cxnSpLocks/>
          </p:cNvCxnSpPr>
          <p:nvPr/>
        </p:nvCxnSpPr>
        <p:spPr>
          <a:xfrm>
            <a:off x="2335033" y="3885995"/>
            <a:ext cx="0" cy="430751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CD6823-53A0-4B51-A876-C437938D573B}"/>
              </a:ext>
            </a:extLst>
          </p:cNvPr>
          <p:cNvCxnSpPr>
            <a:cxnSpLocks/>
          </p:cNvCxnSpPr>
          <p:nvPr/>
        </p:nvCxnSpPr>
        <p:spPr>
          <a:xfrm flipH="1">
            <a:off x="2590800" y="2044882"/>
            <a:ext cx="1377327" cy="1939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700D75-3940-4A76-ABBC-B870DFE88D0B}"/>
              </a:ext>
            </a:extLst>
          </p:cNvPr>
          <p:cNvCxnSpPr>
            <a:cxnSpLocks/>
          </p:cNvCxnSpPr>
          <p:nvPr/>
        </p:nvCxnSpPr>
        <p:spPr>
          <a:xfrm flipH="1">
            <a:off x="1915650" y="4922350"/>
            <a:ext cx="428783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F58184A-51FD-4881-8F2A-5534C902C213}"/>
              </a:ext>
            </a:extLst>
          </p:cNvPr>
          <p:cNvCxnSpPr>
            <a:cxnSpLocks/>
          </p:cNvCxnSpPr>
          <p:nvPr/>
        </p:nvCxnSpPr>
        <p:spPr>
          <a:xfrm flipV="1">
            <a:off x="2335033" y="4507012"/>
            <a:ext cx="0" cy="397619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1FFE5C0-3412-42A6-A5DB-F671A55AEC48}"/>
              </a:ext>
            </a:extLst>
          </p:cNvPr>
          <p:cNvCxnSpPr>
            <a:cxnSpLocks/>
          </p:cNvCxnSpPr>
          <p:nvPr/>
        </p:nvCxnSpPr>
        <p:spPr>
          <a:xfrm flipH="1">
            <a:off x="1929214" y="3696014"/>
            <a:ext cx="955703" cy="1574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F62189-F2A3-4DC8-9F24-613DF0518598}"/>
              </a:ext>
            </a:extLst>
          </p:cNvPr>
          <p:cNvCxnSpPr>
            <a:cxnSpLocks/>
          </p:cNvCxnSpPr>
          <p:nvPr/>
        </p:nvCxnSpPr>
        <p:spPr>
          <a:xfrm flipH="1" flipV="1">
            <a:off x="1915650" y="2141929"/>
            <a:ext cx="438183" cy="3352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7944CC9-D3BD-4A33-B23A-7642CE4C81A9}"/>
              </a:ext>
            </a:extLst>
          </p:cNvPr>
          <p:cNvCxnSpPr/>
          <p:nvPr/>
        </p:nvCxnSpPr>
        <p:spPr>
          <a:xfrm flipH="1">
            <a:off x="1934450" y="4306319"/>
            <a:ext cx="400583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3C171A-3536-448E-B8EF-051178386761}"/>
              </a:ext>
            </a:extLst>
          </p:cNvPr>
          <p:cNvCxnSpPr>
            <a:cxnSpLocks/>
          </p:cNvCxnSpPr>
          <p:nvPr/>
        </p:nvCxnSpPr>
        <p:spPr>
          <a:xfrm>
            <a:off x="2590800" y="2048626"/>
            <a:ext cx="0" cy="1273776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835D130-891C-48F1-8B5C-07DE1AF6B149}"/>
              </a:ext>
            </a:extLst>
          </p:cNvPr>
          <p:cNvCxnSpPr>
            <a:cxnSpLocks/>
          </p:cNvCxnSpPr>
          <p:nvPr/>
        </p:nvCxnSpPr>
        <p:spPr>
          <a:xfrm>
            <a:off x="2884917" y="2194214"/>
            <a:ext cx="0" cy="151754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FE7D2F5-B918-4072-ACC4-F89460C735EA}"/>
              </a:ext>
            </a:extLst>
          </p:cNvPr>
          <p:cNvCxnSpPr>
            <a:cxnSpLocks/>
          </p:cNvCxnSpPr>
          <p:nvPr/>
        </p:nvCxnSpPr>
        <p:spPr>
          <a:xfrm flipH="1">
            <a:off x="1926008" y="4507012"/>
            <a:ext cx="40902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A0F3C75-A3C6-42CC-9D52-90D217AD50A5}"/>
              </a:ext>
            </a:extLst>
          </p:cNvPr>
          <p:cNvSpPr txBox="1"/>
          <p:nvPr/>
        </p:nvSpPr>
        <p:spPr>
          <a:xfrm>
            <a:off x="3962952" y="1614901"/>
            <a:ext cx="1874385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DC Disconnect/</a:t>
            </a:r>
          </a:p>
          <a:p>
            <a:r>
              <a:rPr lang="en-US" dirty="0"/>
              <a:t>Combiner</a:t>
            </a:r>
          </a:p>
          <a:p>
            <a:r>
              <a:rPr lang="en-US" dirty="0"/>
              <a:t>150 DC</a:t>
            </a:r>
          </a:p>
          <a:p>
            <a:r>
              <a:rPr lang="en-US" dirty="0"/>
              <a:t>Circuit Breakers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F09F20A-4F3B-4C9B-B93A-BCCA3B296F06}"/>
              </a:ext>
            </a:extLst>
          </p:cNvPr>
          <p:cNvCxnSpPr>
            <a:cxnSpLocks/>
          </p:cNvCxnSpPr>
          <p:nvPr/>
        </p:nvCxnSpPr>
        <p:spPr>
          <a:xfrm flipH="1">
            <a:off x="5837337" y="1977568"/>
            <a:ext cx="580690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17A7889-1ADE-4605-A218-BBF29F5CA0AF}"/>
              </a:ext>
            </a:extLst>
          </p:cNvPr>
          <p:cNvSpPr txBox="1"/>
          <p:nvPr/>
        </p:nvSpPr>
        <p:spPr>
          <a:xfrm>
            <a:off x="6438741" y="1585492"/>
            <a:ext cx="136124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 Lab High Voltage Trainer</a:t>
            </a:r>
          </a:p>
          <a:p>
            <a:r>
              <a:rPr lang="en-US" dirty="0"/>
              <a:t>Trenched conduit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F8BFF68-EA30-4EA4-9789-D230FA286D8A}"/>
              </a:ext>
            </a:extLst>
          </p:cNvPr>
          <p:cNvCxnSpPr>
            <a:cxnSpLocks/>
          </p:cNvCxnSpPr>
          <p:nvPr/>
        </p:nvCxnSpPr>
        <p:spPr>
          <a:xfrm flipH="1">
            <a:off x="1939630" y="5150950"/>
            <a:ext cx="115361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A531257-1DA0-4B4F-B8EF-B05BED2C2BE4}"/>
              </a:ext>
            </a:extLst>
          </p:cNvPr>
          <p:cNvCxnSpPr>
            <a:cxnSpLocks/>
          </p:cNvCxnSpPr>
          <p:nvPr/>
        </p:nvCxnSpPr>
        <p:spPr>
          <a:xfrm flipH="1">
            <a:off x="2884917" y="2194214"/>
            <a:ext cx="108321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D024952-F96B-494F-979C-EA9006F3D40B}"/>
              </a:ext>
            </a:extLst>
          </p:cNvPr>
          <p:cNvCxnSpPr>
            <a:cxnSpLocks/>
          </p:cNvCxnSpPr>
          <p:nvPr/>
        </p:nvCxnSpPr>
        <p:spPr>
          <a:xfrm>
            <a:off x="3055105" y="2329874"/>
            <a:ext cx="38135" cy="2821076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636A51A-10BF-47E1-9AC1-6B11EB24DE4D}"/>
              </a:ext>
            </a:extLst>
          </p:cNvPr>
          <p:cNvCxnSpPr>
            <a:cxnSpLocks/>
          </p:cNvCxnSpPr>
          <p:nvPr/>
        </p:nvCxnSpPr>
        <p:spPr>
          <a:xfrm flipH="1">
            <a:off x="3038030" y="2324156"/>
            <a:ext cx="924923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D3EF5B8-B42F-CEB8-7A06-315055BFA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Rooftop Trainer</a:t>
            </a:r>
          </a:p>
        </p:txBody>
      </p:sp>
    </p:spTree>
    <p:extLst>
      <p:ext uri="{BB962C8B-B14F-4D97-AF65-F5344CB8AC3E}">
        <p14:creationId xmlns:p14="http://schemas.microsoft.com/office/powerpoint/2010/main" val="828117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3AB66-0F94-D739-0D49-DDBCB93C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Magnets</a:t>
            </a:r>
            <a:endParaRPr lang="en-CA" dirty="0"/>
          </a:p>
        </p:txBody>
      </p:sp>
      <p:pic>
        <p:nvPicPr>
          <p:cNvPr id="2050" name="Picture 2" descr="How do Magnets Work?">
            <a:extLst>
              <a:ext uri="{FF2B5EF4-FFF2-40B4-BE49-F238E27FC236}">
                <a16:creationId xmlns:a16="http://schemas.microsoft.com/office/drawing/2014/main" id="{5E0B7F08-1FE8-CDE1-B813-07608DAE8A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85" y="946149"/>
            <a:ext cx="7004230" cy="559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041D05-0DB3-6CD7-2720-BB1EEBA24343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5827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5257800" y="4495800"/>
            <a:ext cx="838200" cy="381000"/>
            <a:chOff x="1488" y="3456"/>
            <a:chExt cx="528" cy="240"/>
          </a:xfrm>
        </p:grpSpPr>
        <p:sp>
          <p:nvSpPr>
            <p:cNvPr id="26682" name="Oval 29"/>
            <p:cNvSpPr>
              <a:spLocks noChangeArrowheads="1"/>
            </p:cNvSpPr>
            <p:nvPr/>
          </p:nvSpPr>
          <p:spPr bwMode="auto">
            <a:xfrm>
              <a:off x="1488" y="3456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/>
                <a:t>     </a:t>
              </a:r>
            </a:p>
          </p:txBody>
        </p:sp>
        <p:sp>
          <p:nvSpPr>
            <p:cNvPr id="26683" name="Line 53"/>
            <p:cNvSpPr>
              <a:spLocks noChangeShapeType="1"/>
            </p:cNvSpPr>
            <p:nvPr/>
          </p:nvSpPr>
          <p:spPr bwMode="auto">
            <a:xfrm>
              <a:off x="1728" y="357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2895600" y="4419600"/>
            <a:ext cx="762000" cy="381000"/>
            <a:chOff x="2880" y="3456"/>
            <a:chExt cx="480" cy="240"/>
          </a:xfrm>
        </p:grpSpPr>
        <p:sp>
          <p:nvSpPr>
            <p:cNvPr id="26680" name="Oval 52"/>
            <p:cNvSpPr>
              <a:spLocks noChangeArrowheads="1"/>
            </p:cNvSpPr>
            <p:nvPr/>
          </p:nvSpPr>
          <p:spPr bwMode="auto">
            <a:xfrm>
              <a:off x="3120" y="3456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/>
                <a:t>     </a:t>
              </a:r>
            </a:p>
          </p:txBody>
        </p:sp>
        <p:sp>
          <p:nvSpPr>
            <p:cNvPr id="26681" name="Line 54"/>
            <p:cNvSpPr>
              <a:spLocks noChangeShapeType="1"/>
            </p:cNvSpPr>
            <p:nvPr/>
          </p:nvSpPr>
          <p:spPr bwMode="auto">
            <a:xfrm flipH="1">
              <a:off x="2880" y="3576"/>
              <a:ext cx="24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304800" y="4267200"/>
            <a:ext cx="8458200" cy="762000"/>
            <a:chOff x="432" y="1488"/>
            <a:chExt cx="5328" cy="480"/>
          </a:xfrm>
        </p:grpSpPr>
        <p:sp>
          <p:nvSpPr>
            <p:cNvPr id="26661" name="Rectangle 58"/>
            <p:cNvSpPr>
              <a:spLocks noChangeArrowheads="1"/>
            </p:cNvSpPr>
            <p:nvPr/>
          </p:nvSpPr>
          <p:spPr bwMode="auto">
            <a:xfrm>
              <a:off x="576" y="1488"/>
              <a:ext cx="1056" cy="4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62" name="Rectangle 59"/>
            <p:cNvSpPr>
              <a:spLocks noChangeArrowheads="1"/>
            </p:cNvSpPr>
            <p:nvPr/>
          </p:nvSpPr>
          <p:spPr bwMode="auto">
            <a:xfrm>
              <a:off x="4560" y="1488"/>
              <a:ext cx="1056" cy="4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63" name="AutoShape 60"/>
            <p:cNvSpPr>
              <a:spLocks noChangeArrowheads="1"/>
            </p:cNvSpPr>
            <p:nvPr/>
          </p:nvSpPr>
          <p:spPr bwMode="auto">
            <a:xfrm rot="5400000">
              <a:off x="480" y="1440"/>
              <a:ext cx="480" cy="576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64" name="AutoShape 61"/>
            <p:cNvSpPr>
              <a:spLocks noChangeArrowheads="1"/>
            </p:cNvSpPr>
            <p:nvPr/>
          </p:nvSpPr>
          <p:spPr bwMode="auto">
            <a:xfrm rot="5400000">
              <a:off x="5232" y="1440"/>
              <a:ext cx="480" cy="576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6665" name="Group 62"/>
            <p:cNvGrpSpPr>
              <a:grpSpLocks/>
            </p:cNvGrpSpPr>
            <p:nvPr/>
          </p:nvGrpSpPr>
          <p:grpSpPr bwMode="auto">
            <a:xfrm>
              <a:off x="1632" y="1536"/>
              <a:ext cx="2928" cy="0"/>
              <a:chOff x="1632" y="1536"/>
              <a:chExt cx="2928" cy="0"/>
            </a:xfrm>
          </p:grpSpPr>
          <p:sp>
            <p:nvSpPr>
              <p:cNvPr id="26678" name="Line 63"/>
              <p:cNvSpPr>
                <a:spLocks noChangeShapeType="1"/>
              </p:cNvSpPr>
              <p:nvPr/>
            </p:nvSpPr>
            <p:spPr bwMode="auto">
              <a:xfrm>
                <a:off x="1632" y="153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9" name="Line 64"/>
              <p:cNvSpPr>
                <a:spLocks noChangeShapeType="1"/>
              </p:cNvSpPr>
              <p:nvPr/>
            </p:nvSpPr>
            <p:spPr bwMode="auto">
              <a:xfrm>
                <a:off x="1824" y="1536"/>
                <a:ext cx="27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66" name="Group 65"/>
            <p:cNvGrpSpPr>
              <a:grpSpLocks/>
            </p:cNvGrpSpPr>
            <p:nvPr/>
          </p:nvGrpSpPr>
          <p:grpSpPr bwMode="auto">
            <a:xfrm>
              <a:off x="1632" y="1632"/>
              <a:ext cx="2928" cy="0"/>
              <a:chOff x="1632" y="1536"/>
              <a:chExt cx="2928" cy="0"/>
            </a:xfrm>
          </p:grpSpPr>
          <p:sp>
            <p:nvSpPr>
              <p:cNvPr id="26676" name="Line 66"/>
              <p:cNvSpPr>
                <a:spLocks noChangeShapeType="1"/>
              </p:cNvSpPr>
              <p:nvPr/>
            </p:nvSpPr>
            <p:spPr bwMode="auto">
              <a:xfrm>
                <a:off x="1632" y="153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7" name="Line 67"/>
              <p:cNvSpPr>
                <a:spLocks noChangeShapeType="1"/>
              </p:cNvSpPr>
              <p:nvPr/>
            </p:nvSpPr>
            <p:spPr bwMode="auto">
              <a:xfrm>
                <a:off x="1824" y="1536"/>
                <a:ext cx="27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67" name="Group 68"/>
            <p:cNvGrpSpPr>
              <a:grpSpLocks/>
            </p:cNvGrpSpPr>
            <p:nvPr/>
          </p:nvGrpSpPr>
          <p:grpSpPr bwMode="auto">
            <a:xfrm>
              <a:off x="1632" y="1728"/>
              <a:ext cx="2928" cy="0"/>
              <a:chOff x="1632" y="1536"/>
              <a:chExt cx="2928" cy="0"/>
            </a:xfrm>
          </p:grpSpPr>
          <p:sp>
            <p:nvSpPr>
              <p:cNvPr id="26674" name="Line 69"/>
              <p:cNvSpPr>
                <a:spLocks noChangeShapeType="1"/>
              </p:cNvSpPr>
              <p:nvPr/>
            </p:nvSpPr>
            <p:spPr bwMode="auto">
              <a:xfrm>
                <a:off x="1632" y="153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5" name="Line 70"/>
              <p:cNvSpPr>
                <a:spLocks noChangeShapeType="1"/>
              </p:cNvSpPr>
              <p:nvPr/>
            </p:nvSpPr>
            <p:spPr bwMode="auto">
              <a:xfrm>
                <a:off x="1824" y="1536"/>
                <a:ext cx="27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68" name="Group 71"/>
            <p:cNvGrpSpPr>
              <a:grpSpLocks/>
            </p:cNvGrpSpPr>
            <p:nvPr/>
          </p:nvGrpSpPr>
          <p:grpSpPr bwMode="auto">
            <a:xfrm>
              <a:off x="1632" y="1824"/>
              <a:ext cx="2928" cy="0"/>
              <a:chOff x="1632" y="1536"/>
              <a:chExt cx="2928" cy="0"/>
            </a:xfrm>
          </p:grpSpPr>
          <p:sp>
            <p:nvSpPr>
              <p:cNvPr id="26672" name="Line 72"/>
              <p:cNvSpPr>
                <a:spLocks noChangeShapeType="1"/>
              </p:cNvSpPr>
              <p:nvPr/>
            </p:nvSpPr>
            <p:spPr bwMode="auto">
              <a:xfrm>
                <a:off x="1632" y="153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3" name="Line 73"/>
              <p:cNvSpPr>
                <a:spLocks noChangeShapeType="1"/>
              </p:cNvSpPr>
              <p:nvPr/>
            </p:nvSpPr>
            <p:spPr bwMode="auto">
              <a:xfrm>
                <a:off x="1824" y="1536"/>
                <a:ext cx="27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69" name="Group 74"/>
            <p:cNvGrpSpPr>
              <a:grpSpLocks/>
            </p:cNvGrpSpPr>
            <p:nvPr/>
          </p:nvGrpSpPr>
          <p:grpSpPr bwMode="auto">
            <a:xfrm>
              <a:off x="1632" y="1920"/>
              <a:ext cx="2928" cy="0"/>
              <a:chOff x="1632" y="1536"/>
              <a:chExt cx="2928" cy="0"/>
            </a:xfrm>
          </p:grpSpPr>
          <p:sp>
            <p:nvSpPr>
              <p:cNvPr id="26670" name="Line 75"/>
              <p:cNvSpPr>
                <a:spLocks noChangeShapeType="1"/>
              </p:cNvSpPr>
              <p:nvPr/>
            </p:nvSpPr>
            <p:spPr bwMode="auto">
              <a:xfrm>
                <a:off x="1632" y="153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1" name="Line 76"/>
              <p:cNvSpPr>
                <a:spLocks noChangeShapeType="1"/>
              </p:cNvSpPr>
              <p:nvPr/>
            </p:nvSpPr>
            <p:spPr bwMode="auto">
              <a:xfrm>
                <a:off x="1824" y="1536"/>
                <a:ext cx="27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304800" y="1219200"/>
            <a:ext cx="8458200" cy="762000"/>
            <a:chOff x="432" y="1488"/>
            <a:chExt cx="5328" cy="480"/>
          </a:xfrm>
        </p:grpSpPr>
        <p:sp>
          <p:nvSpPr>
            <p:cNvPr id="26642" name="Rectangle 2"/>
            <p:cNvSpPr>
              <a:spLocks noChangeArrowheads="1"/>
            </p:cNvSpPr>
            <p:nvPr/>
          </p:nvSpPr>
          <p:spPr bwMode="auto">
            <a:xfrm>
              <a:off x="576" y="1488"/>
              <a:ext cx="1056" cy="4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43" name="Rectangle 3"/>
            <p:cNvSpPr>
              <a:spLocks noChangeArrowheads="1"/>
            </p:cNvSpPr>
            <p:nvPr/>
          </p:nvSpPr>
          <p:spPr bwMode="auto">
            <a:xfrm>
              <a:off x="4560" y="1488"/>
              <a:ext cx="1056" cy="4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44" name="AutoShape 5"/>
            <p:cNvSpPr>
              <a:spLocks noChangeArrowheads="1"/>
            </p:cNvSpPr>
            <p:nvPr/>
          </p:nvSpPr>
          <p:spPr bwMode="auto">
            <a:xfrm rot="5400000">
              <a:off x="480" y="1440"/>
              <a:ext cx="480" cy="576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45" name="AutoShape 6"/>
            <p:cNvSpPr>
              <a:spLocks noChangeArrowheads="1"/>
            </p:cNvSpPr>
            <p:nvPr/>
          </p:nvSpPr>
          <p:spPr bwMode="auto">
            <a:xfrm rot="5400000">
              <a:off x="5232" y="1440"/>
              <a:ext cx="480" cy="576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6646" name="Group 27"/>
            <p:cNvGrpSpPr>
              <a:grpSpLocks/>
            </p:cNvGrpSpPr>
            <p:nvPr/>
          </p:nvGrpSpPr>
          <p:grpSpPr bwMode="auto">
            <a:xfrm>
              <a:off x="1632" y="1536"/>
              <a:ext cx="2928" cy="0"/>
              <a:chOff x="1632" y="1536"/>
              <a:chExt cx="2928" cy="0"/>
            </a:xfrm>
          </p:grpSpPr>
          <p:sp>
            <p:nvSpPr>
              <p:cNvPr id="26659" name="Line 8"/>
              <p:cNvSpPr>
                <a:spLocks noChangeShapeType="1"/>
              </p:cNvSpPr>
              <p:nvPr/>
            </p:nvSpPr>
            <p:spPr bwMode="auto">
              <a:xfrm>
                <a:off x="1632" y="153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0" name="Line 10"/>
              <p:cNvSpPr>
                <a:spLocks noChangeShapeType="1"/>
              </p:cNvSpPr>
              <p:nvPr/>
            </p:nvSpPr>
            <p:spPr bwMode="auto">
              <a:xfrm>
                <a:off x="1824" y="1536"/>
                <a:ext cx="27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47" name="Group 30"/>
            <p:cNvGrpSpPr>
              <a:grpSpLocks/>
            </p:cNvGrpSpPr>
            <p:nvPr/>
          </p:nvGrpSpPr>
          <p:grpSpPr bwMode="auto">
            <a:xfrm>
              <a:off x="1632" y="1632"/>
              <a:ext cx="2928" cy="0"/>
              <a:chOff x="1632" y="1536"/>
              <a:chExt cx="2928" cy="0"/>
            </a:xfrm>
          </p:grpSpPr>
          <p:sp>
            <p:nvSpPr>
              <p:cNvPr id="26657" name="Line 31"/>
              <p:cNvSpPr>
                <a:spLocks noChangeShapeType="1"/>
              </p:cNvSpPr>
              <p:nvPr/>
            </p:nvSpPr>
            <p:spPr bwMode="auto">
              <a:xfrm>
                <a:off x="1632" y="153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8" name="Line 32"/>
              <p:cNvSpPr>
                <a:spLocks noChangeShapeType="1"/>
              </p:cNvSpPr>
              <p:nvPr/>
            </p:nvSpPr>
            <p:spPr bwMode="auto">
              <a:xfrm>
                <a:off x="1824" y="1536"/>
                <a:ext cx="27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48" name="Group 33"/>
            <p:cNvGrpSpPr>
              <a:grpSpLocks/>
            </p:cNvGrpSpPr>
            <p:nvPr/>
          </p:nvGrpSpPr>
          <p:grpSpPr bwMode="auto">
            <a:xfrm>
              <a:off x="1632" y="1728"/>
              <a:ext cx="2928" cy="0"/>
              <a:chOff x="1632" y="1536"/>
              <a:chExt cx="2928" cy="0"/>
            </a:xfrm>
          </p:grpSpPr>
          <p:sp>
            <p:nvSpPr>
              <p:cNvPr id="26655" name="Line 34"/>
              <p:cNvSpPr>
                <a:spLocks noChangeShapeType="1"/>
              </p:cNvSpPr>
              <p:nvPr/>
            </p:nvSpPr>
            <p:spPr bwMode="auto">
              <a:xfrm>
                <a:off x="1632" y="153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6" name="Line 35"/>
              <p:cNvSpPr>
                <a:spLocks noChangeShapeType="1"/>
              </p:cNvSpPr>
              <p:nvPr/>
            </p:nvSpPr>
            <p:spPr bwMode="auto">
              <a:xfrm>
                <a:off x="1824" y="1536"/>
                <a:ext cx="27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49" name="Group 36"/>
            <p:cNvGrpSpPr>
              <a:grpSpLocks/>
            </p:cNvGrpSpPr>
            <p:nvPr/>
          </p:nvGrpSpPr>
          <p:grpSpPr bwMode="auto">
            <a:xfrm>
              <a:off x="1632" y="1824"/>
              <a:ext cx="2928" cy="0"/>
              <a:chOff x="1632" y="1536"/>
              <a:chExt cx="2928" cy="0"/>
            </a:xfrm>
          </p:grpSpPr>
          <p:sp>
            <p:nvSpPr>
              <p:cNvPr id="26653" name="Line 37"/>
              <p:cNvSpPr>
                <a:spLocks noChangeShapeType="1"/>
              </p:cNvSpPr>
              <p:nvPr/>
            </p:nvSpPr>
            <p:spPr bwMode="auto">
              <a:xfrm>
                <a:off x="1632" y="153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4" name="Line 38"/>
              <p:cNvSpPr>
                <a:spLocks noChangeShapeType="1"/>
              </p:cNvSpPr>
              <p:nvPr/>
            </p:nvSpPr>
            <p:spPr bwMode="auto">
              <a:xfrm>
                <a:off x="1824" y="1536"/>
                <a:ext cx="27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50" name="Group 39"/>
            <p:cNvGrpSpPr>
              <a:grpSpLocks/>
            </p:cNvGrpSpPr>
            <p:nvPr/>
          </p:nvGrpSpPr>
          <p:grpSpPr bwMode="auto">
            <a:xfrm>
              <a:off x="1632" y="1920"/>
              <a:ext cx="2928" cy="0"/>
              <a:chOff x="1632" y="1536"/>
              <a:chExt cx="2928" cy="0"/>
            </a:xfrm>
          </p:grpSpPr>
          <p:sp>
            <p:nvSpPr>
              <p:cNvPr id="26651" name="Line 40"/>
              <p:cNvSpPr>
                <a:spLocks noChangeShapeType="1"/>
              </p:cNvSpPr>
              <p:nvPr/>
            </p:nvSpPr>
            <p:spPr bwMode="auto">
              <a:xfrm>
                <a:off x="1632" y="153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2" name="Line 41"/>
              <p:cNvSpPr>
                <a:spLocks noChangeShapeType="1"/>
              </p:cNvSpPr>
              <p:nvPr/>
            </p:nvSpPr>
            <p:spPr bwMode="auto">
              <a:xfrm>
                <a:off x="1824" y="1536"/>
                <a:ext cx="27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77"/>
          <p:cNvGrpSpPr>
            <a:grpSpLocks/>
          </p:cNvGrpSpPr>
          <p:nvPr/>
        </p:nvGrpSpPr>
        <p:grpSpPr bwMode="auto">
          <a:xfrm>
            <a:off x="2743200" y="1219200"/>
            <a:ext cx="393700" cy="838200"/>
            <a:chOff x="1968" y="1488"/>
            <a:chExt cx="248" cy="528"/>
          </a:xfrm>
        </p:grpSpPr>
        <p:grpSp>
          <p:nvGrpSpPr>
            <p:cNvPr id="26638" name="Group 45"/>
            <p:cNvGrpSpPr>
              <a:grpSpLocks/>
            </p:cNvGrpSpPr>
            <p:nvPr/>
          </p:nvGrpSpPr>
          <p:grpSpPr bwMode="auto">
            <a:xfrm>
              <a:off x="1968" y="1488"/>
              <a:ext cx="248" cy="404"/>
              <a:chOff x="3360" y="3436"/>
              <a:chExt cx="248" cy="404"/>
            </a:xfrm>
          </p:grpSpPr>
          <p:sp>
            <p:nvSpPr>
              <p:cNvPr id="26640" name="Oval 26"/>
              <p:cNvSpPr>
                <a:spLocks noChangeArrowheads="1"/>
              </p:cNvSpPr>
              <p:nvPr/>
            </p:nvSpPr>
            <p:spPr bwMode="auto">
              <a:xfrm>
                <a:off x="3360" y="3552"/>
                <a:ext cx="240" cy="24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/>
                  <a:t> </a:t>
                </a:r>
                <a:r>
                  <a:rPr lang="en-US" altLang="en-US">
                    <a:latin typeface="Arial" panose="020B0604020202020204" pitchFamily="34" charset="0"/>
                  </a:rPr>
                  <a:t>   </a:t>
                </a:r>
                <a:r>
                  <a:rPr lang="en-US" altLang="en-US" sz="3600"/>
                  <a:t> </a:t>
                </a:r>
                <a:r>
                  <a:rPr lang="en-US" altLang="en-US"/>
                  <a:t>  </a:t>
                </a:r>
              </a:p>
            </p:txBody>
          </p:sp>
          <p:sp>
            <p:nvSpPr>
              <p:cNvPr id="26641" name="Rectangle 43"/>
              <p:cNvSpPr>
                <a:spLocks noChangeArrowheads="1"/>
              </p:cNvSpPr>
              <p:nvPr/>
            </p:nvSpPr>
            <p:spPr bwMode="auto">
              <a:xfrm>
                <a:off x="3360" y="3436"/>
                <a:ext cx="24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3600">
                    <a:solidFill>
                      <a:srgbClr val="CC3300"/>
                    </a:solidFill>
                    <a:latin typeface="Symbol" panose="05050102010706020507" pitchFamily="18" charset="2"/>
                  </a:rPr>
                  <a:t>·</a:t>
                </a:r>
              </a:p>
            </p:txBody>
          </p:sp>
        </p:grpSp>
        <p:sp>
          <p:nvSpPr>
            <p:cNvPr id="26639" name="Line 46"/>
            <p:cNvSpPr>
              <a:spLocks noChangeShapeType="1"/>
            </p:cNvSpPr>
            <p:nvPr/>
          </p:nvSpPr>
          <p:spPr bwMode="auto">
            <a:xfrm>
              <a:off x="2092" y="1824"/>
              <a:ext cx="0" cy="19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79"/>
          <p:cNvGrpSpPr>
            <a:grpSpLocks/>
          </p:cNvGrpSpPr>
          <p:nvPr/>
        </p:nvGrpSpPr>
        <p:grpSpPr bwMode="auto">
          <a:xfrm>
            <a:off x="5410200" y="1143000"/>
            <a:ext cx="381000" cy="609600"/>
            <a:chOff x="3648" y="1440"/>
            <a:chExt cx="240" cy="384"/>
          </a:xfrm>
        </p:grpSpPr>
        <p:sp>
          <p:nvSpPr>
            <p:cNvPr id="26636" name="Oval 24"/>
            <p:cNvSpPr>
              <a:spLocks noChangeArrowheads="1"/>
            </p:cNvSpPr>
            <p:nvPr/>
          </p:nvSpPr>
          <p:spPr bwMode="auto">
            <a:xfrm>
              <a:off x="3648" y="1584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/>
                <a:t>   </a:t>
              </a:r>
              <a:r>
                <a:rPr lang="en-US" altLang="en-US" b="1">
                  <a:solidFill>
                    <a:srgbClr val="CC0000"/>
                  </a:solidFill>
                </a:rPr>
                <a:t>X</a:t>
              </a:r>
              <a:r>
                <a:rPr lang="en-US" altLang="en-US"/>
                <a:t>  </a:t>
              </a:r>
            </a:p>
          </p:txBody>
        </p:sp>
        <p:sp>
          <p:nvSpPr>
            <p:cNvPr id="26637" name="Line 78"/>
            <p:cNvSpPr>
              <a:spLocks noChangeShapeType="1"/>
            </p:cNvSpPr>
            <p:nvPr/>
          </p:nvSpPr>
          <p:spPr bwMode="auto">
            <a:xfrm flipV="1">
              <a:off x="3768" y="1440"/>
              <a:ext cx="0" cy="14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706" name="Text Box 82"/>
          <p:cNvSpPr txBox="1">
            <a:spLocks noChangeArrowheads="1"/>
          </p:cNvSpPr>
          <p:nvPr/>
        </p:nvSpPr>
        <p:spPr bwMode="auto">
          <a:xfrm>
            <a:off x="822325" y="2317750"/>
            <a:ext cx="73902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</a:rPr>
              <a:t>Voltage is induced when conductors cut lines of flux.</a:t>
            </a:r>
          </a:p>
          <a:p>
            <a:r>
              <a:rPr lang="en-US" altLang="en-US" b="1" dirty="0">
                <a:solidFill>
                  <a:schemeClr val="bg1"/>
                </a:solidFill>
              </a:rPr>
              <a:t>Green arrow shows direction of conductor movement.</a:t>
            </a:r>
          </a:p>
          <a:p>
            <a:r>
              <a:rPr lang="en-US" altLang="en-US" b="1" dirty="0">
                <a:solidFill>
                  <a:schemeClr val="bg1"/>
                </a:solidFill>
              </a:rPr>
              <a:t>Dot and X show direction of current caused by voltage.</a:t>
            </a:r>
          </a:p>
        </p:txBody>
      </p:sp>
      <p:sp>
        <p:nvSpPr>
          <p:cNvPr id="26708" name="Text Box 84"/>
          <p:cNvSpPr txBox="1">
            <a:spLocks noChangeArrowheads="1"/>
          </p:cNvSpPr>
          <p:nvPr/>
        </p:nvSpPr>
        <p:spPr bwMode="auto">
          <a:xfrm>
            <a:off x="990600" y="5349875"/>
            <a:ext cx="71513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</a:rPr>
              <a:t>No voltage is induced when conductors move parallel</a:t>
            </a:r>
          </a:p>
          <a:p>
            <a:r>
              <a:rPr lang="en-US" altLang="en-US" b="1" dirty="0">
                <a:solidFill>
                  <a:schemeClr val="bg1"/>
                </a:solidFill>
              </a:rPr>
              <a:t>to the to the lines of flux.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7E15B9-B6D0-C6AD-4CF1-0583B0A0B5CF}"/>
              </a:ext>
            </a:extLst>
          </p:cNvPr>
          <p:cNvSpPr txBox="1">
            <a:spLocks/>
          </p:cNvSpPr>
          <p:nvPr/>
        </p:nvSpPr>
        <p:spPr>
          <a:xfrm>
            <a:off x="140970" y="146069"/>
            <a:ext cx="4137660" cy="55260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28625"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857250"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285875"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714500"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dirty="0"/>
              <a:t>Induced Voltage</a:t>
            </a:r>
            <a:endParaRPr lang="en-CA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06" grpId="0" autoUpdateAnimBg="0"/>
      <p:bldP spid="2670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7441E3-1AC6-CBB6-0898-ADAB957A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Sine Wave Generation</a:t>
            </a:r>
            <a:endParaRPr lang="en-CA" dirty="0"/>
          </a:p>
        </p:txBody>
      </p:sp>
      <p:pic>
        <p:nvPicPr>
          <p:cNvPr id="8" name="Online Media 7" title="AC Generator">
            <a:hlinkClick r:id="" action="ppaction://media"/>
            <a:extLst>
              <a:ext uri="{FF2B5EF4-FFF2-40B4-BE49-F238E27FC236}">
                <a16:creationId xmlns:a16="http://schemas.microsoft.com/office/drawing/2014/main" id="{828CD543-0207-4805-4043-6CBBA295F0B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6013" y="1003300"/>
            <a:ext cx="7065962" cy="52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2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Fully Troubleshoot Your Motorcycles Charging System ...">
            <a:extLst>
              <a:ext uri="{FF2B5EF4-FFF2-40B4-BE49-F238E27FC236}">
                <a16:creationId xmlns:a16="http://schemas.microsoft.com/office/drawing/2014/main" id="{EBA11BA4-4399-49F8-B854-6FBC43799A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74" y="1225070"/>
            <a:ext cx="7666852" cy="50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EEEDB25D-1DB5-61F3-EA6D-000B0301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Sine Wave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6350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E19F1-EE83-E6F1-9B61-D26B00DD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Generation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5A22DC-DA90-3C4F-45ED-B3F624478D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6" y="1681162"/>
            <a:ext cx="8163552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574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CDA5D-02BC-FD00-291A-0A263DA5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en-CA" dirty="0"/>
          </a:p>
        </p:txBody>
      </p:sp>
      <p:pic>
        <p:nvPicPr>
          <p:cNvPr id="5" name="Content Placeholder 4" descr="Magnifying glass and question mark">
            <a:extLst>
              <a:ext uri="{FF2B5EF4-FFF2-40B4-BE49-F238E27FC236}">
                <a16:creationId xmlns:a16="http://schemas.microsoft.com/office/drawing/2014/main" id="{380D1019-F39C-F3CA-79F4-BF0F05F3B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0" y="1308100"/>
            <a:ext cx="7540699" cy="4241800"/>
          </a:xfrm>
        </p:spPr>
      </p:pic>
    </p:spTree>
    <p:extLst>
      <p:ext uri="{BB962C8B-B14F-4D97-AF65-F5344CB8AC3E}">
        <p14:creationId xmlns:p14="http://schemas.microsoft.com/office/powerpoint/2010/main" val="556004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7006FD4-577F-8B6B-994A-A2583611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Generation</a:t>
            </a:r>
            <a:endParaRPr lang="en-CA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5BB7481-D088-3EEF-944A-535BE2652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hydroelectric turbine converts the kinetic energy to electricity</a:t>
            </a:r>
            <a:endParaRPr lang="en-CA" dirty="0"/>
          </a:p>
        </p:txBody>
      </p:sp>
      <p:pic>
        <p:nvPicPr>
          <p:cNvPr id="4100" name="Picture 4" descr="Neo Born: Hydroelectric power: How it works">
            <a:extLst>
              <a:ext uri="{FF2B5EF4-FFF2-40B4-BE49-F238E27FC236}">
                <a16:creationId xmlns:a16="http://schemas.microsoft.com/office/drawing/2014/main" id="{E35554D8-48B2-F963-2355-8CE6CBF2254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474" y="1500188"/>
            <a:ext cx="3716901" cy="387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2. Term 2 Course Introductions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79844-4E4F-816A-BFA4-A7E15D70A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4" y="746076"/>
            <a:ext cx="8248016" cy="499720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 09: Electricity and Circuits 2</a:t>
            </a:r>
          </a:p>
          <a:p>
            <a:r>
              <a:rPr lang="en-US" dirty="0"/>
              <a:t>Elec. Cir. 2 (in Calendar Table)</a:t>
            </a:r>
          </a:p>
          <a:p>
            <a:r>
              <a:rPr lang="en-US" dirty="0"/>
              <a:t>Introduce the battery as a resource of stored electricity </a:t>
            </a:r>
          </a:p>
          <a:p>
            <a:r>
              <a:rPr lang="en-US" dirty="0"/>
              <a:t>Series &amp; parallel connections for batteries &amp; PV panels </a:t>
            </a:r>
          </a:p>
          <a:p>
            <a:r>
              <a:rPr lang="en-US" dirty="0"/>
              <a:t>List the types of batteries  </a:t>
            </a:r>
          </a:p>
          <a:p>
            <a:r>
              <a:rPr lang="en-US" dirty="0"/>
              <a:t>Understand magnetism, motors and generators</a:t>
            </a:r>
          </a:p>
          <a:p>
            <a:r>
              <a:rPr lang="en-US" dirty="0"/>
              <a:t>Introduce alternating current (AC), voltage, and power</a:t>
            </a:r>
          </a:p>
          <a:p>
            <a:r>
              <a:rPr lang="en-US" dirty="0"/>
              <a:t>Understand types of wire and cable   </a:t>
            </a:r>
          </a:p>
        </p:txBody>
      </p:sp>
    </p:spTree>
    <p:extLst>
      <p:ext uri="{BB962C8B-B14F-4D97-AF65-F5344CB8AC3E}">
        <p14:creationId xmlns:p14="http://schemas.microsoft.com/office/powerpoint/2010/main" val="1007333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E8F7F-5D79-9E20-C6DA-332305AE6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Generation</a:t>
            </a:r>
            <a:endParaRPr lang="en-CA" dirty="0"/>
          </a:p>
        </p:txBody>
      </p:sp>
      <p:pic>
        <p:nvPicPr>
          <p:cNvPr id="5122" name="Picture 2" descr="Articles O Karmic: 2012-07-01 | Free Articles Of All">
            <a:extLst>
              <a:ext uri="{FF2B5EF4-FFF2-40B4-BE49-F238E27FC236}">
                <a16:creationId xmlns:a16="http://schemas.microsoft.com/office/drawing/2014/main" id="{212AECA7-B5DC-0430-965E-826D459254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937" y="1202531"/>
            <a:ext cx="8118126" cy="48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58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FA82-29DE-FAC3-9F48-5FE36A19E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Power Generation</a:t>
            </a:r>
            <a:endParaRPr lang="en-CA" dirty="0"/>
          </a:p>
        </p:txBody>
      </p:sp>
      <p:pic>
        <p:nvPicPr>
          <p:cNvPr id="6146" name="Picture 2" descr="Feasibility Analysis of an Islanded Microgrid in Tohatchi, New Mexico ...">
            <a:extLst>
              <a:ext uri="{FF2B5EF4-FFF2-40B4-BE49-F238E27FC236}">
                <a16:creationId xmlns:a16="http://schemas.microsoft.com/office/drawing/2014/main" id="{BBACF67E-C6A7-E28F-99CE-072706D9A2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255" y="1685508"/>
            <a:ext cx="8352057" cy="348698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13580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43BC3-F103-8DA9-A7F6-FAE53714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Generation</a:t>
            </a:r>
            <a:endParaRPr lang="en-CA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8B84ADB-EC94-2F25-B791-3ED48BBDD3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847850"/>
            <a:ext cx="76200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47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7"/>
          <p:cNvGrpSpPr>
            <a:grpSpLocks/>
          </p:cNvGrpSpPr>
          <p:nvPr/>
        </p:nvGrpSpPr>
        <p:grpSpPr bwMode="auto">
          <a:xfrm>
            <a:off x="6324600" y="1066800"/>
            <a:ext cx="1981200" cy="1758950"/>
            <a:chOff x="3984" y="672"/>
            <a:chExt cx="1248" cy="1108"/>
          </a:xfrm>
        </p:grpSpPr>
        <p:grpSp>
          <p:nvGrpSpPr>
            <p:cNvPr id="23614" name="Group 129"/>
            <p:cNvGrpSpPr>
              <a:grpSpLocks/>
            </p:cNvGrpSpPr>
            <p:nvPr/>
          </p:nvGrpSpPr>
          <p:grpSpPr bwMode="auto">
            <a:xfrm rot="-3108777">
              <a:off x="3792" y="1152"/>
              <a:ext cx="1104" cy="144"/>
              <a:chOff x="2880" y="2640"/>
              <a:chExt cx="1104" cy="144"/>
            </a:xfrm>
          </p:grpSpPr>
          <p:cxnSp>
            <p:nvCxnSpPr>
              <p:cNvPr id="23639" name="AutoShape 130"/>
              <p:cNvCxnSpPr>
                <a:cxnSpLocks noChangeShapeType="1"/>
              </p:cNvCxnSpPr>
              <p:nvPr/>
            </p:nvCxnSpPr>
            <p:spPr bwMode="auto">
              <a:xfrm flipV="1">
                <a:off x="3344" y="2640"/>
                <a:ext cx="84" cy="144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40" name="AutoShape 131"/>
              <p:cNvCxnSpPr>
                <a:cxnSpLocks noChangeShapeType="1"/>
              </p:cNvCxnSpPr>
              <p:nvPr/>
            </p:nvCxnSpPr>
            <p:spPr bwMode="auto">
              <a:xfrm flipV="1">
                <a:off x="3484" y="2640"/>
                <a:ext cx="84" cy="144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641" name="Line 132"/>
              <p:cNvSpPr>
                <a:spLocks noChangeShapeType="1"/>
              </p:cNvSpPr>
              <p:nvPr/>
            </p:nvSpPr>
            <p:spPr bwMode="auto">
              <a:xfrm>
                <a:off x="3288" y="2640"/>
                <a:ext cx="56" cy="14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2" name="Line 133"/>
              <p:cNvSpPr>
                <a:spLocks noChangeShapeType="1"/>
              </p:cNvSpPr>
              <p:nvPr/>
            </p:nvSpPr>
            <p:spPr bwMode="auto">
              <a:xfrm>
                <a:off x="3428" y="2640"/>
                <a:ext cx="56" cy="14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3" name="Line 134"/>
              <p:cNvSpPr>
                <a:spLocks noChangeShapeType="1"/>
              </p:cNvSpPr>
              <p:nvPr/>
            </p:nvSpPr>
            <p:spPr bwMode="auto">
              <a:xfrm>
                <a:off x="3568" y="2640"/>
                <a:ext cx="56" cy="14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3644" name="AutoShape 135"/>
              <p:cNvCxnSpPr>
                <a:cxnSpLocks noChangeShapeType="1"/>
                <a:stCxn id="23641" idx="0"/>
              </p:cNvCxnSpPr>
              <p:nvPr/>
            </p:nvCxnSpPr>
            <p:spPr bwMode="auto">
              <a:xfrm flipH="1">
                <a:off x="3216" y="2640"/>
                <a:ext cx="72" cy="96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645" name="Line 136"/>
              <p:cNvSpPr>
                <a:spLocks noChangeShapeType="1"/>
              </p:cNvSpPr>
              <p:nvPr/>
            </p:nvSpPr>
            <p:spPr bwMode="auto">
              <a:xfrm flipH="1">
                <a:off x="2880" y="2736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6" name="Line 137"/>
              <p:cNvSpPr>
                <a:spLocks noChangeShapeType="1"/>
              </p:cNvSpPr>
              <p:nvPr/>
            </p:nvSpPr>
            <p:spPr bwMode="auto">
              <a:xfrm flipH="1">
                <a:off x="3648" y="2736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7" name="Line 138"/>
              <p:cNvSpPr>
                <a:spLocks noChangeShapeType="1"/>
              </p:cNvSpPr>
              <p:nvPr/>
            </p:nvSpPr>
            <p:spPr bwMode="auto">
              <a:xfrm flipH="1">
                <a:off x="3600" y="2736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615" name="Group 139"/>
            <p:cNvGrpSpPr>
              <a:grpSpLocks/>
            </p:cNvGrpSpPr>
            <p:nvPr/>
          </p:nvGrpSpPr>
          <p:grpSpPr bwMode="auto">
            <a:xfrm rot="3788049">
              <a:off x="4416" y="1152"/>
              <a:ext cx="1104" cy="144"/>
              <a:chOff x="2880" y="2640"/>
              <a:chExt cx="1104" cy="144"/>
            </a:xfrm>
          </p:grpSpPr>
          <p:cxnSp>
            <p:nvCxnSpPr>
              <p:cNvPr id="23630" name="AutoShape 140"/>
              <p:cNvCxnSpPr>
                <a:cxnSpLocks noChangeShapeType="1"/>
              </p:cNvCxnSpPr>
              <p:nvPr/>
            </p:nvCxnSpPr>
            <p:spPr bwMode="auto">
              <a:xfrm flipV="1">
                <a:off x="3344" y="2640"/>
                <a:ext cx="84" cy="144"/>
              </a:xfrm>
              <a:prstGeom prst="straightConnector1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31" name="AutoShape 141"/>
              <p:cNvCxnSpPr>
                <a:cxnSpLocks noChangeShapeType="1"/>
              </p:cNvCxnSpPr>
              <p:nvPr/>
            </p:nvCxnSpPr>
            <p:spPr bwMode="auto">
              <a:xfrm flipV="1">
                <a:off x="3484" y="2640"/>
                <a:ext cx="84" cy="144"/>
              </a:xfrm>
              <a:prstGeom prst="straightConnector1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632" name="Line 142"/>
              <p:cNvSpPr>
                <a:spLocks noChangeShapeType="1"/>
              </p:cNvSpPr>
              <p:nvPr/>
            </p:nvSpPr>
            <p:spPr bwMode="auto">
              <a:xfrm>
                <a:off x="3288" y="2640"/>
                <a:ext cx="56" cy="144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3" name="Line 143"/>
              <p:cNvSpPr>
                <a:spLocks noChangeShapeType="1"/>
              </p:cNvSpPr>
              <p:nvPr/>
            </p:nvSpPr>
            <p:spPr bwMode="auto">
              <a:xfrm>
                <a:off x="3428" y="2640"/>
                <a:ext cx="56" cy="144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4" name="Line 144"/>
              <p:cNvSpPr>
                <a:spLocks noChangeShapeType="1"/>
              </p:cNvSpPr>
              <p:nvPr/>
            </p:nvSpPr>
            <p:spPr bwMode="auto">
              <a:xfrm>
                <a:off x="3568" y="2640"/>
                <a:ext cx="56" cy="144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3635" name="AutoShape 145"/>
              <p:cNvCxnSpPr>
                <a:cxnSpLocks noChangeShapeType="1"/>
                <a:stCxn id="23632" idx="0"/>
              </p:cNvCxnSpPr>
              <p:nvPr/>
            </p:nvCxnSpPr>
            <p:spPr bwMode="auto">
              <a:xfrm flipH="1">
                <a:off x="3216" y="2640"/>
                <a:ext cx="72" cy="96"/>
              </a:xfrm>
              <a:prstGeom prst="straightConnector1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636" name="Line 146"/>
              <p:cNvSpPr>
                <a:spLocks noChangeShapeType="1"/>
              </p:cNvSpPr>
              <p:nvPr/>
            </p:nvSpPr>
            <p:spPr bwMode="auto">
              <a:xfrm flipH="1">
                <a:off x="2880" y="2736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7" name="Line 147"/>
              <p:cNvSpPr>
                <a:spLocks noChangeShapeType="1"/>
              </p:cNvSpPr>
              <p:nvPr/>
            </p:nvSpPr>
            <p:spPr bwMode="auto">
              <a:xfrm flipH="1">
                <a:off x="3648" y="2736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8" name="Line 148"/>
              <p:cNvSpPr>
                <a:spLocks noChangeShapeType="1"/>
              </p:cNvSpPr>
              <p:nvPr/>
            </p:nvSpPr>
            <p:spPr bwMode="auto">
              <a:xfrm flipH="1">
                <a:off x="3600" y="2736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616" name="Oval 149"/>
            <p:cNvSpPr>
              <a:spLocks noChangeArrowheads="1"/>
            </p:cNvSpPr>
            <p:nvPr/>
          </p:nvSpPr>
          <p:spPr bwMode="auto">
            <a:xfrm>
              <a:off x="3984" y="1633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7" name="Oval 151"/>
            <p:cNvSpPr>
              <a:spLocks noChangeArrowheads="1"/>
            </p:cNvSpPr>
            <p:nvPr/>
          </p:nvSpPr>
          <p:spPr bwMode="auto">
            <a:xfrm>
              <a:off x="5136" y="16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8" name="Oval 152"/>
            <p:cNvSpPr>
              <a:spLocks noChangeArrowheads="1"/>
            </p:cNvSpPr>
            <p:nvPr/>
          </p:nvSpPr>
          <p:spPr bwMode="auto">
            <a:xfrm>
              <a:off x="4656" y="72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619" name="Group 186"/>
            <p:cNvGrpSpPr>
              <a:grpSpLocks/>
            </p:cNvGrpSpPr>
            <p:nvPr/>
          </p:nvGrpSpPr>
          <p:grpSpPr bwMode="auto">
            <a:xfrm>
              <a:off x="4032" y="1628"/>
              <a:ext cx="1152" cy="152"/>
              <a:chOff x="4032" y="1628"/>
              <a:chExt cx="1152" cy="152"/>
            </a:xfrm>
          </p:grpSpPr>
          <p:grpSp>
            <p:nvGrpSpPr>
              <p:cNvPr id="23620" name="Group 168"/>
              <p:cNvGrpSpPr>
                <a:grpSpLocks/>
              </p:cNvGrpSpPr>
              <p:nvPr/>
            </p:nvGrpSpPr>
            <p:grpSpPr bwMode="auto">
              <a:xfrm>
                <a:off x="4416" y="1628"/>
                <a:ext cx="382" cy="152"/>
                <a:chOff x="4416" y="1628"/>
                <a:chExt cx="382" cy="152"/>
              </a:xfrm>
            </p:grpSpPr>
            <p:cxnSp>
              <p:nvCxnSpPr>
                <p:cNvPr id="23623" name="AutoShape 84"/>
                <p:cNvCxnSpPr>
                  <a:cxnSpLocks noChangeShapeType="1"/>
                </p:cNvCxnSpPr>
                <p:nvPr/>
              </p:nvCxnSpPr>
              <p:spPr bwMode="auto">
                <a:xfrm rot="72008" flipV="1">
                  <a:off x="4496" y="1631"/>
                  <a:ext cx="84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624" name="AutoShape 85"/>
                <p:cNvCxnSpPr>
                  <a:cxnSpLocks noChangeShapeType="1"/>
                </p:cNvCxnSpPr>
                <p:nvPr/>
              </p:nvCxnSpPr>
              <p:spPr bwMode="auto">
                <a:xfrm rot="72008" flipV="1">
                  <a:off x="4635" y="1633"/>
                  <a:ext cx="84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625" name="Line 87"/>
                <p:cNvSpPr>
                  <a:spLocks noChangeShapeType="1"/>
                </p:cNvSpPr>
                <p:nvPr/>
              </p:nvSpPr>
              <p:spPr bwMode="auto">
                <a:xfrm rot="72008">
                  <a:off x="4440" y="1629"/>
                  <a:ext cx="56" cy="14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6" name="Line 88"/>
                <p:cNvSpPr>
                  <a:spLocks noChangeShapeType="1"/>
                </p:cNvSpPr>
                <p:nvPr/>
              </p:nvSpPr>
              <p:spPr bwMode="auto">
                <a:xfrm rot="72008">
                  <a:off x="4579" y="1632"/>
                  <a:ext cx="56" cy="14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7" name="Line 89"/>
                <p:cNvSpPr>
                  <a:spLocks noChangeShapeType="1"/>
                </p:cNvSpPr>
                <p:nvPr/>
              </p:nvSpPr>
              <p:spPr bwMode="auto">
                <a:xfrm rot="72008">
                  <a:off x="4719" y="1635"/>
                  <a:ext cx="56" cy="14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3628" name="AutoShape 91"/>
                <p:cNvCxnSpPr>
                  <a:cxnSpLocks noChangeShapeType="1"/>
                  <a:stCxn id="23625" idx="0"/>
                </p:cNvCxnSpPr>
                <p:nvPr/>
              </p:nvCxnSpPr>
              <p:spPr bwMode="auto">
                <a:xfrm flipH="1">
                  <a:off x="4416" y="1628"/>
                  <a:ext cx="25" cy="52"/>
                </a:xfrm>
                <a:prstGeom prst="straightConnector1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629" name="Line 117"/>
                <p:cNvSpPr>
                  <a:spLocks noChangeShapeType="1"/>
                </p:cNvSpPr>
                <p:nvPr/>
              </p:nvSpPr>
              <p:spPr bwMode="auto">
                <a:xfrm rot="72008" flipH="1">
                  <a:off x="4750" y="173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621" name="Line 165"/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2" name="Line 167"/>
              <p:cNvSpPr>
                <a:spLocks noChangeShapeType="1"/>
              </p:cNvSpPr>
              <p:nvPr/>
            </p:nvSpPr>
            <p:spPr bwMode="auto">
              <a:xfrm>
                <a:off x="4032" y="168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174"/>
          <p:cNvGrpSpPr>
            <a:grpSpLocks/>
          </p:cNvGrpSpPr>
          <p:nvPr/>
        </p:nvGrpSpPr>
        <p:grpSpPr bwMode="auto">
          <a:xfrm>
            <a:off x="914400" y="1490663"/>
            <a:ext cx="1760538" cy="1709737"/>
            <a:chOff x="576" y="939"/>
            <a:chExt cx="1109" cy="1077"/>
          </a:xfrm>
        </p:grpSpPr>
        <p:grpSp>
          <p:nvGrpSpPr>
            <p:cNvPr id="23578" name="Group 150"/>
            <p:cNvGrpSpPr>
              <a:grpSpLocks/>
            </p:cNvGrpSpPr>
            <p:nvPr/>
          </p:nvGrpSpPr>
          <p:grpSpPr bwMode="auto">
            <a:xfrm>
              <a:off x="576" y="963"/>
              <a:ext cx="1056" cy="861"/>
              <a:chOff x="528" y="1056"/>
              <a:chExt cx="1056" cy="861"/>
            </a:xfrm>
          </p:grpSpPr>
          <p:grpSp>
            <p:nvGrpSpPr>
              <p:cNvPr id="23582" name="Group 61"/>
              <p:cNvGrpSpPr>
                <a:grpSpLocks/>
              </p:cNvGrpSpPr>
              <p:nvPr/>
            </p:nvGrpSpPr>
            <p:grpSpPr bwMode="auto">
              <a:xfrm>
                <a:off x="576" y="1056"/>
                <a:ext cx="528" cy="720"/>
                <a:chOff x="576" y="1056"/>
                <a:chExt cx="528" cy="720"/>
              </a:xfrm>
            </p:grpSpPr>
            <p:sp>
              <p:nvSpPr>
                <p:cNvPr id="23605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912" y="1056"/>
                  <a:ext cx="192" cy="240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6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576" y="163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607" name="Group 39"/>
                <p:cNvGrpSpPr>
                  <a:grpSpLocks/>
                </p:cNvGrpSpPr>
                <p:nvPr/>
              </p:nvGrpSpPr>
              <p:grpSpPr bwMode="auto">
                <a:xfrm rot="5400000" flipH="1">
                  <a:off x="576" y="1296"/>
                  <a:ext cx="432" cy="336"/>
                  <a:chOff x="1776" y="3024"/>
                  <a:chExt cx="432" cy="336"/>
                </a:xfrm>
              </p:grpSpPr>
              <p:sp>
                <p:nvSpPr>
                  <p:cNvPr id="23608" name="Arc 40"/>
                  <p:cNvSpPr>
                    <a:spLocks/>
                  </p:cNvSpPr>
                  <p:nvPr/>
                </p:nvSpPr>
                <p:spPr bwMode="auto">
                  <a:xfrm>
                    <a:off x="1931" y="3181"/>
                    <a:ext cx="133" cy="134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43200"/>
                      <a:gd name="T11" fmla="*/ 43200 w 43200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43200" fill="none" extrusionOk="0">
                        <a:moveTo>
                          <a:pt x="20289" y="39"/>
                        </a:moveTo>
                        <a:cubicBezTo>
                          <a:pt x="20726" y="13"/>
                          <a:pt x="21163" y="-1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8915"/>
                          <a:pt x="500" y="16255"/>
                          <a:pt x="1475" y="13754"/>
                        </a:cubicBezTo>
                      </a:path>
                      <a:path w="43200" h="43200" stroke="0" extrusionOk="0">
                        <a:moveTo>
                          <a:pt x="20289" y="39"/>
                        </a:moveTo>
                        <a:cubicBezTo>
                          <a:pt x="20726" y="13"/>
                          <a:pt x="21163" y="-1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8915"/>
                          <a:pt x="500" y="16255"/>
                          <a:pt x="1475" y="13754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09" name="Arc 41"/>
                  <p:cNvSpPr>
                    <a:spLocks/>
                  </p:cNvSpPr>
                  <p:nvPr/>
                </p:nvSpPr>
                <p:spPr bwMode="auto">
                  <a:xfrm>
                    <a:off x="1870" y="3226"/>
                    <a:ext cx="133" cy="134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43200"/>
                      <a:gd name="T11" fmla="*/ 43200 w 43200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43200" fill="none" extrusionOk="0">
                        <a:moveTo>
                          <a:pt x="21637" y="0"/>
                        </a:moveTo>
                        <a:cubicBezTo>
                          <a:pt x="33552" y="20"/>
                          <a:pt x="43200" y="9685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9451"/>
                          <a:pt x="320" y="17315"/>
                          <a:pt x="950" y="15261"/>
                        </a:cubicBezTo>
                      </a:path>
                      <a:path w="43200" h="43200" stroke="0" extrusionOk="0">
                        <a:moveTo>
                          <a:pt x="21637" y="0"/>
                        </a:moveTo>
                        <a:cubicBezTo>
                          <a:pt x="33552" y="20"/>
                          <a:pt x="43200" y="9685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9451"/>
                          <a:pt x="320" y="17315"/>
                          <a:pt x="950" y="15261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10" name="Arc 42"/>
                  <p:cNvSpPr>
                    <a:spLocks/>
                  </p:cNvSpPr>
                  <p:nvPr/>
                </p:nvSpPr>
                <p:spPr bwMode="auto">
                  <a:xfrm>
                    <a:off x="2058" y="3086"/>
                    <a:ext cx="133" cy="134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43200"/>
                      <a:gd name="T11" fmla="*/ 43200 w 43200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43200" fill="none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8915"/>
                          <a:pt x="500" y="16255"/>
                          <a:pt x="1475" y="13754"/>
                        </a:cubicBezTo>
                      </a:path>
                      <a:path w="43200" h="43200" stroke="0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8915"/>
                          <a:pt x="500" y="16255"/>
                          <a:pt x="1475" y="13754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11" name="Arc 43"/>
                  <p:cNvSpPr>
                    <a:spLocks/>
                  </p:cNvSpPr>
                  <p:nvPr/>
                </p:nvSpPr>
                <p:spPr bwMode="auto">
                  <a:xfrm>
                    <a:off x="1992" y="3131"/>
                    <a:ext cx="133" cy="134"/>
                  </a:xfrm>
                  <a:custGeom>
                    <a:avLst/>
                    <a:gdLst>
                      <a:gd name="T0" fmla="*/ 0 w 43200"/>
                      <a:gd name="T1" fmla="*/ 0 h 43190"/>
                      <a:gd name="T2" fmla="*/ 0 w 43200"/>
                      <a:gd name="T3" fmla="*/ 0 h 43190"/>
                      <a:gd name="T4" fmla="*/ 0 w 43200"/>
                      <a:gd name="T5" fmla="*/ 0 h 43190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43190"/>
                      <a:gd name="T11" fmla="*/ 43200 w 43200"/>
                      <a:gd name="T12" fmla="*/ 43190 h 4319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43190" fill="none" extrusionOk="0">
                        <a:moveTo>
                          <a:pt x="22256" y="-1"/>
                        </a:moveTo>
                        <a:cubicBezTo>
                          <a:pt x="33924" y="354"/>
                          <a:pt x="43200" y="9916"/>
                          <a:pt x="43200" y="21590"/>
                        </a:cubicBezTo>
                        <a:cubicBezTo>
                          <a:pt x="43200" y="33519"/>
                          <a:pt x="33529" y="43190"/>
                          <a:pt x="21600" y="43190"/>
                        </a:cubicBezTo>
                        <a:cubicBezTo>
                          <a:pt x="9670" y="43190"/>
                          <a:pt x="0" y="33519"/>
                          <a:pt x="0" y="21590"/>
                        </a:cubicBezTo>
                        <a:cubicBezTo>
                          <a:pt x="-1" y="19718"/>
                          <a:pt x="243" y="17854"/>
                          <a:pt x="723" y="16045"/>
                        </a:cubicBezTo>
                      </a:path>
                      <a:path w="43200" h="43190" stroke="0" extrusionOk="0">
                        <a:moveTo>
                          <a:pt x="22256" y="-1"/>
                        </a:moveTo>
                        <a:cubicBezTo>
                          <a:pt x="33924" y="354"/>
                          <a:pt x="43200" y="9916"/>
                          <a:pt x="43200" y="21590"/>
                        </a:cubicBezTo>
                        <a:cubicBezTo>
                          <a:pt x="43200" y="33519"/>
                          <a:pt x="33529" y="43190"/>
                          <a:pt x="21600" y="43190"/>
                        </a:cubicBezTo>
                        <a:cubicBezTo>
                          <a:pt x="9670" y="43190"/>
                          <a:pt x="0" y="33519"/>
                          <a:pt x="0" y="21590"/>
                        </a:cubicBezTo>
                        <a:cubicBezTo>
                          <a:pt x="-1" y="19718"/>
                          <a:pt x="243" y="17854"/>
                          <a:pt x="723" y="16045"/>
                        </a:cubicBezTo>
                        <a:lnTo>
                          <a:pt x="21600" y="2159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12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25" y="3024"/>
                    <a:ext cx="83" cy="6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13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276"/>
                    <a:ext cx="94" cy="67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583" name="Group 51"/>
              <p:cNvGrpSpPr>
                <a:grpSpLocks/>
              </p:cNvGrpSpPr>
              <p:nvPr/>
            </p:nvGrpSpPr>
            <p:grpSpPr bwMode="auto">
              <a:xfrm>
                <a:off x="576" y="1755"/>
                <a:ext cx="996" cy="162"/>
                <a:chOff x="540" y="1755"/>
                <a:chExt cx="996" cy="162"/>
              </a:xfrm>
            </p:grpSpPr>
            <p:sp>
              <p:nvSpPr>
                <p:cNvPr id="23597" name="Arc 2"/>
                <p:cNvSpPr>
                  <a:spLocks/>
                </p:cNvSpPr>
                <p:nvPr/>
              </p:nvSpPr>
              <p:spPr bwMode="auto">
                <a:xfrm rot="19327500" flipH="1">
                  <a:off x="959" y="1780"/>
                  <a:ext cx="133" cy="1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20289" y="39"/>
                      </a:moveTo>
                      <a:cubicBezTo>
                        <a:pt x="20726" y="13"/>
                        <a:pt x="21163" y="-1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8915"/>
                        <a:pt x="500" y="16255"/>
                        <a:pt x="1475" y="13754"/>
                      </a:cubicBezTo>
                    </a:path>
                    <a:path w="43200" h="43200" stroke="0" extrusionOk="0">
                      <a:moveTo>
                        <a:pt x="20289" y="39"/>
                      </a:moveTo>
                      <a:cubicBezTo>
                        <a:pt x="20726" y="13"/>
                        <a:pt x="21163" y="-1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8915"/>
                        <a:pt x="500" y="16255"/>
                        <a:pt x="1475" y="137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8" name="Arc 3"/>
                <p:cNvSpPr>
                  <a:spLocks/>
                </p:cNvSpPr>
                <p:nvPr/>
              </p:nvSpPr>
              <p:spPr bwMode="auto">
                <a:xfrm rot="19327500" flipH="1">
                  <a:off x="1035" y="1778"/>
                  <a:ext cx="133" cy="1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21637" y="0"/>
                      </a:moveTo>
                      <a:cubicBezTo>
                        <a:pt x="33552" y="20"/>
                        <a:pt x="43200" y="9685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9451"/>
                        <a:pt x="320" y="17315"/>
                        <a:pt x="950" y="15261"/>
                      </a:cubicBezTo>
                    </a:path>
                    <a:path w="43200" h="43200" stroke="0" extrusionOk="0">
                      <a:moveTo>
                        <a:pt x="21637" y="0"/>
                      </a:moveTo>
                      <a:cubicBezTo>
                        <a:pt x="33552" y="20"/>
                        <a:pt x="43200" y="9685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9451"/>
                        <a:pt x="320" y="17315"/>
                        <a:pt x="950" y="15261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9" name="Arc 4"/>
                <p:cNvSpPr>
                  <a:spLocks/>
                </p:cNvSpPr>
                <p:nvPr/>
              </p:nvSpPr>
              <p:spPr bwMode="auto">
                <a:xfrm rot="19327500" flipH="1">
                  <a:off x="800" y="1783"/>
                  <a:ext cx="133" cy="1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8915"/>
                        <a:pt x="500" y="16255"/>
                        <a:pt x="1475" y="13754"/>
                      </a:cubicBezTo>
                    </a:path>
                    <a:path w="43200" h="43200" stroke="0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8915"/>
                        <a:pt x="500" y="16255"/>
                        <a:pt x="1475" y="137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0" name="Arc 5"/>
                <p:cNvSpPr>
                  <a:spLocks/>
                </p:cNvSpPr>
                <p:nvPr/>
              </p:nvSpPr>
              <p:spPr bwMode="auto">
                <a:xfrm rot="19327500" flipH="1">
                  <a:off x="880" y="1778"/>
                  <a:ext cx="133" cy="134"/>
                </a:xfrm>
                <a:custGeom>
                  <a:avLst/>
                  <a:gdLst>
                    <a:gd name="T0" fmla="*/ 0 w 43200"/>
                    <a:gd name="T1" fmla="*/ 0 h 43190"/>
                    <a:gd name="T2" fmla="*/ 0 w 43200"/>
                    <a:gd name="T3" fmla="*/ 0 h 43190"/>
                    <a:gd name="T4" fmla="*/ 0 w 43200"/>
                    <a:gd name="T5" fmla="*/ 0 h 4319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190"/>
                    <a:gd name="T11" fmla="*/ 43200 w 43200"/>
                    <a:gd name="T12" fmla="*/ 43190 h 431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190" fill="none" extrusionOk="0">
                      <a:moveTo>
                        <a:pt x="22256" y="-1"/>
                      </a:moveTo>
                      <a:cubicBezTo>
                        <a:pt x="33924" y="354"/>
                        <a:pt x="43200" y="9916"/>
                        <a:pt x="43200" y="21590"/>
                      </a:cubicBezTo>
                      <a:cubicBezTo>
                        <a:pt x="43200" y="33519"/>
                        <a:pt x="33529" y="43190"/>
                        <a:pt x="21600" y="43190"/>
                      </a:cubicBezTo>
                      <a:cubicBezTo>
                        <a:pt x="9670" y="43190"/>
                        <a:pt x="0" y="33519"/>
                        <a:pt x="0" y="21590"/>
                      </a:cubicBezTo>
                      <a:cubicBezTo>
                        <a:pt x="-1" y="19718"/>
                        <a:pt x="243" y="17854"/>
                        <a:pt x="723" y="16045"/>
                      </a:cubicBezTo>
                    </a:path>
                    <a:path w="43200" h="43190" stroke="0" extrusionOk="0">
                      <a:moveTo>
                        <a:pt x="22256" y="-1"/>
                      </a:moveTo>
                      <a:cubicBezTo>
                        <a:pt x="33924" y="354"/>
                        <a:pt x="43200" y="9916"/>
                        <a:pt x="43200" y="21590"/>
                      </a:cubicBezTo>
                      <a:cubicBezTo>
                        <a:pt x="43200" y="33519"/>
                        <a:pt x="33529" y="43190"/>
                        <a:pt x="21600" y="43190"/>
                      </a:cubicBezTo>
                      <a:cubicBezTo>
                        <a:pt x="9670" y="43190"/>
                        <a:pt x="0" y="33519"/>
                        <a:pt x="0" y="21590"/>
                      </a:cubicBezTo>
                      <a:cubicBezTo>
                        <a:pt x="-1" y="19718"/>
                        <a:pt x="243" y="17854"/>
                        <a:pt x="723" y="16045"/>
                      </a:cubicBezTo>
                      <a:lnTo>
                        <a:pt x="21600" y="2159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1" name="Line 6"/>
                <p:cNvSpPr>
                  <a:spLocks noChangeShapeType="1"/>
                </p:cNvSpPr>
                <p:nvPr/>
              </p:nvSpPr>
              <p:spPr bwMode="auto">
                <a:xfrm rot="-2272500" flipH="1" flipV="1">
                  <a:off x="732" y="1767"/>
                  <a:ext cx="83" cy="62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2" name="Line 7"/>
                <p:cNvSpPr>
                  <a:spLocks noChangeShapeType="1"/>
                </p:cNvSpPr>
                <p:nvPr/>
              </p:nvSpPr>
              <p:spPr bwMode="auto">
                <a:xfrm rot="-2272500">
                  <a:off x="1154" y="1755"/>
                  <a:ext cx="94" cy="67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3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540" y="179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4" name="Line 50"/>
                <p:cNvSpPr>
                  <a:spLocks noChangeShapeType="1"/>
                </p:cNvSpPr>
                <p:nvPr/>
              </p:nvSpPr>
              <p:spPr bwMode="auto">
                <a:xfrm>
                  <a:off x="1248" y="17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84" name="Group 55"/>
              <p:cNvGrpSpPr>
                <a:grpSpLocks/>
              </p:cNvGrpSpPr>
              <p:nvPr/>
            </p:nvGrpSpPr>
            <p:grpSpPr bwMode="auto">
              <a:xfrm>
                <a:off x="1056" y="1104"/>
                <a:ext cx="528" cy="720"/>
                <a:chOff x="1056" y="1104"/>
                <a:chExt cx="528" cy="720"/>
              </a:xfrm>
            </p:grpSpPr>
            <p:grpSp>
              <p:nvGrpSpPr>
                <p:cNvPr id="23588" name="Group 11"/>
                <p:cNvGrpSpPr>
                  <a:grpSpLocks/>
                </p:cNvGrpSpPr>
                <p:nvPr/>
              </p:nvGrpSpPr>
              <p:grpSpPr bwMode="auto">
                <a:xfrm rot="-5400000">
                  <a:off x="1104" y="1296"/>
                  <a:ext cx="432" cy="336"/>
                  <a:chOff x="1776" y="3024"/>
                  <a:chExt cx="432" cy="336"/>
                </a:xfrm>
              </p:grpSpPr>
              <p:sp>
                <p:nvSpPr>
                  <p:cNvPr id="23591" name="Arc 12"/>
                  <p:cNvSpPr>
                    <a:spLocks/>
                  </p:cNvSpPr>
                  <p:nvPr/>
                </p:nvSpPr>
                <p:spPr bwMode="auto">
                  <a:xfrm>
                    <a:off x="1931" y="3181"/>
                    <a:ext cx="133" cy="134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43200"/>
                      <a:gd name="T11" fmla="*/ 43200 w 43200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43200" fill="none" extrusionOk="0">
                        <a:moveTo>
                          <a:pt x="20289" y="39"/>
                        </a:moveTo>
                        <a:cubicBezTo>
                          <a:pt x="20726" y="13"/>
                          <a:pt x="21163" y="-1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8915"/>
                          <a:pt x="500" y="16255"/>
                          <a:pt x="1475" y="13754"/>
                        </a:cubicBezTo>
                      </a:path>
                      <a:path w="43200" h="43200" stroke="0" extrusionOk="0">
                        <a:moveTo>
                          <a:pt x="20289" y="39"/>
                        </a:moveTo>
                        <a:cubicBezTo>
                          <a:pt x="20726" y="13"/>
                          <a:pt x="21163" y="-1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8915"/>
                          <a:pt x="500" y="16255"/>
                          <a:pt x="1475" y="13754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592" name="Arc 13"/>
                  <p:cNvSpPr>
                    <a:spLocks/>
                  </p:cNvSpPr>
                  <p:nvPr/>
                </p:nvSpPr>
                <p:spPr bwMode="auto">
                  <a:xfrm>
                    <a:off x="1870" y="3226"/>
                    <a:ext cx="133" cy="134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43200"/>
                      <a:gd name="T11" fmla="*/ 43200 w 43200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43200" fill="none" extrusionOk="0">
                        <a:moveTo>
                          <a:pt x="21637" y="0"/>
                        </a:moveTo>
                        <a:cubicBezTo>
                          <a:pt x="33552" y="20"/>
                          <a:pt x="43200" y="9685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9451"/>
                          <a:pt x="320" y="17315"/>
                          <a:pt x="950" y="15261"/>
                        </a:cubicBezTo>
                      </a:path>
                      <a:path w="43200" h="43200" stroke="0" extrusionOk="0">
                        <a:moveTo>
                          <a:pt x="21637" y="0"/>
                        </a:moveTo>
                        <a:cubicBezTo>
                          <a:pt x="33552" y="20"/>
                          <a:pt x="43200" y="9685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9451"/>
                          <a:pt x="320" y="17315"/>
                          <a:pt x="950" y="15261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593" name="Arc 14"/>
                  <p:cNvSpPr>
                    <a:spLocks/>
                  </p:cNvSpPr>
                  <p:nvPr/>
                </p:nvSpPr>
                <p:spPr bwMode="auto">
                  <a:xfrm>
                    <a:off x="2058" y="3086"/>
                    <a:ext cx="133" cy="134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43200"/>
                      <a:gd name="T11" fmla="*/ 43200 w 43200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43200" fill="none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8915"/>
                          <a:pt x="500" y="16255"/>
                          <a:pt x="1475" y="13754"/>
                        </a:cubicBezTo>
                      </a:path>
                      <a:path w="43200" h="43200" stroke="0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8915"/>
                          <a:pt x="500" y="16255"/>
                          <a:pt x="1475" y="13754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594" name="Arc 15"/>
                  <p:cNvSpPr>
                    <a:spLocks/>
                  </p:cNvSpPr>
                  <p:nvPr/>
                </p:nvSpPr>
                <p:spPr bwMode="auto">
                  <a:xfrm>
                    <a:off x="1992" y="3131"/>
                    <a:ext cx="133" cy="134"/>
                  </a:xfrm>
                  <a:custGeom>
                    <a:avLst/>
                    <a:gdLst>
                      <a:gd name="T0" fmla="*/ 0 w 43200"/>
                      <a:gd name="T1" fmla="*/ 0 h 43190"/>
                      <a:gd name="T2" fmla="*/ 0 w 43200"/>
                      <a:gd name="T3" fmla="*/ 0 h 43190"/>
                      <a:gd name="T4" fmla="*/ 0 w 43200"/>
                      <a:gd name="T5" fmla="*/ 0 h 43190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43190"/>
                      <a:gd name="T11" fmla="*/ 43200 w 43200"/>
                      <a:gd name="T12" fmla="*/ 43190 h 4319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43190" fill="none" extrusionOk="0">
                        <a:moveTo>
                          <a:pt x="22256" y="-1"/>
                        </a:moveTo>
                        <a:cubicBezTo>
                          <a:pt x="33924" y="354"/>
                          <a:pt x="43200" y="9916"/>
                          <a:pt x="43200" y="21590"/>
                        </a:cubicBezTo>
                        <a:cubicBezTo>
                          <a:pt x="43200" y="33519"/>
                          <a:pt x="33529" y="43190"/>
                          <a:pt x="21600" y="43190"/>
                        </a:cubicBezTo>
                        <a:cubicBezTo>
                          <a:pt x="9670" y="43190"/>
                          <a:pt x="0" y="33519"/>
                          <a:pt x="0" y="21590"/>
                        </a:cubicBezTo>
                        <a:cubicBezTo>
                          <a:pt x="-1" y="19718"/>
                          <a:pt x="243" y="17854"/>
                          <a:pt x="723" y="16045"/>
                        </a:cubicBezTo>
                      </a:path>
                      <a:path w="43200" h="43190" stroke="0" extrusionOk="0">
                        <a:moveTo>
                          <a:pt x="22256" y="-1"/>
                        </a:moveTo>
                        <a:cubicBezTo>
                          <a:pt x="33924" y="354"/>
                          <a:pt x="43200" y="9916"/>
                          <a:pt x="43200" y="21590"/>
                        </a:cubicBezTo>
                        <a:cubicBezTo>
                          <a:pt x="43200" y="33519"/>
                          <a:pt x="33529" y="43190"/>
                          <a:pt x="21600" y="43190"/>
                        </a:cubicBezTo>
                        <a:cubicBezTo>
                          <a:pt x="9670" y="43190"/>
                          <a:pt x="0" y="33519"/>
                          <a:pt x="0" y="21590"/>
                        </a:cubicBezTo>
                        <a:cubicBezTo>
                          <a:pt x="-1" y="19718"/>
                          <a:pt x="243" y="17854"/>
                          <a:pt x="723" y="16045"/>
                        </a:cubicBezTo>
                        <a:lnTo>
                          <a:pt x="21600" y="2159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595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25" y="3024"/>
                    <a:ext cx="83" cy="62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596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276"/>
                    <a:ext cx="94" cy="67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589" name="Line 52"/>
                <p:cNvSpPr>
                  <a:spLocks noChangeShapeType="1"/>
                </p:cNvSpPr>
                <p:nvPr/>
              </p:nvSpPr>
              <p:spPr bwMode="auto">
                <a:xfrm>
                  <a:off x="1440" y="163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0" name="Line 53"/>
                <p:cNvSpPr>
                  <a:spLocks noChangeShapeType="1"/>
                </p:cNvSpPr>
                <p:nvPr/>
              </p:nvSpPr>
              <p:spPr bwMode="auto">
                <a:xfrm>
                  <a:off x="1056" y="1104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85" name="Oval 56"/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586" name="Oval 57"/>
              <p:cNvSpPr>
                <a:spLocks noChangeArrowheads="1"/>
              </p:cNvSpPr>
              <p:nvPr/>
            </p:nvSpPr>
            <p:spPr bwMode="auto">
              <a:xfrm>
                <a:off x="5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587" name="Oval 58"/>
              <p:cNvSpPr>
                <a:spLocks noChangeArrowheads="1"/>
              </p:cNvSpPr>
              <p:nvPr/>
            </p:nvSpPr>
            <p:spPr bwMode="auto">
              <a:xfrm>
                <a:off x="148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579" name="Text Box 171"/>
            <p:cNvSpPr txBox="1">
              <a:spLocks noChangeArrowheads="1"/>
            </p:cNvSpPr>
            <p:nvPr/>
          </p:nvSpPr>
          <p:spPr bwMode="auto">
            <a:xfrm>
              <a:off x="785" y="1804"/>
              <a:ext cx="5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solidFill>
                    <a:schemeClr val="accent2"/>
                  </a:solidFill>
                </a:rPr>
                <a:t>Phase 3</a:t>
              </a:r>
              <a:endParaRPr lang="en-US" altLang="en-US" sz="2400"/>
            </a:p>
          </p:txBody>
        </p:sp>
        <p:sp>
          <p:nvSpPr>
            <p:cNvPr id="23580" name="Text Box 172"/>
            <p:cNvSpPr txBox="1">
              <a:spLocks noChangeArrowheads="1"/>
            </p:cNvSpPr>
            <p:nvPr/>
          </p:nvSpPr>
          <p:spPr bwMode="auto">
            <a:xfrm rot="3227693">
              <a:off x="1313" y="1184"/>
              <a:ext cx="5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solidFill>
                    <a:srgbClr val="008000"/>
                  </a:solidFill>
                </a:rPr>
                <a:t>Phase 2</a:t>
              </a:r>
              <a:endParaRPr lang="en-US" altLang="en-US" sz="2400"/>
            </a:p>
          </p:txBody>
        </p:sp>
        <p:sp>
          <p:nvSpPr>
            <p:cNvPr id="23581" name="Text Box 173"/>
            <p:cNvSpPr txBox="1">
              <a:spLocks noChangeArrowheads="1"/>
            </p:cNvSpPr>
            <p:nvPr/>
          </p:nvSpPr>
          <p:spPr bwMode="auto">
            <a:xfrm rot="-3152200">
              <a:off x="450" y="1099"/>
              <a:ext cx="5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solidFill>
                    <a:srgbClr val="CC0000"/>
                  </a:solidFill>
                </a:rPr>
                <a:t>Phase</a:t>
              </a:r>
              <a:r>
                <a:rPr lang="en-US" altLang="en-US" sz="1600">
                  <a:solidFill>
                    <a:srgbClr val="CC3300"/>
                  </a:solidFill>
                </a:rPr>
                <a:t> 1</a:t>
              </a:r>
              <a:endParaRPr lang="en-US" altLang="en-US" sz="2400"/>
            </a:p>
          </p:txBody>
        </p:sp>
      </p:grpSp>
      <p:grpSp>
        <p:nvGrpSpPr>
          <p:cNvPr id="14" name="Group 178"/>
          <p:cNvGrpSpPr>
            <a:grpSpLocks/>
          </p:cNvGrpSpPr>
          <p:nvPr/>
        </p:nvGrpSpPr>
        <p:grpSpPr bwMode="auto">
          <a:xfrm>
            <a:off x="1752600" y="1143000"/>
            <a:ext cx="5715000" cy="381000"/>
            <a:chOff x="1104" y="720"/>
            <a:chExt cx="3600" cy="240"/>
          </a:xfrm>
        </p:grpSpPr>
        <p:grpSp>
          <p:nvGrpSpPr>
            <p:cNvPr id="23574" name="Group 162"/>
            <p:cNvGrpSpPr>
              <a:grpSpLocks/>
            </p:cNvGrpSpPr>
            <p:nvPr/>
          </p:nvGrpSpPr>
          <p:grpSpPr bwMode="auto">
            <a:xfrm>
              <a:off x="1104" y="768"/>
              <a:ext cx="3600" cy="192"/>
              <a:chOff x="1056" y="912"/>
              <a:chExt cx="3600" cy="192"/>
            </a:xfrm>
          </p:grpSpPr>
          <p:sp>
            <p:nvSpPr>
              <p:cNvPr id="23576" name="Line 159"/>
              <p:cNvSpPr>
                <a:spLocks noChangeShapeType="1"/>
              </p:cNvSpPr>
              <p:nvPr/>
            </p:nvSpPr>
            <p:spPr bwMode="auto">
              <a:xfrm flipH="1">
                <a:off x="1056" y="912"/>
                <a:ext cx="3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7" name="Line 160"/>
              <p:cNvSpPr>
                <a:spLocks noChangeShapeType="1"/>
              </p:cNvSpPr>
              <p:nvPr/>
            </p:nvSpPr>
            <p:spPr bwMode="auto">
              <a:xfrm flipV="1">
                <a:off x="1056" y="9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75" name="Text Box 175"/>
            <p:cNvSpPr txBox="1">
              <a:spLocks noChangeArrowheads="1"/>
            </p:cNvSpPr>
            <p:nvPr/>
          </p:nvSpPr>
          <p:spPr bwMode="auto">
            <a:xfrm>
              <a:off x="2496" y="720"/>
              <a:ext cx="4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/>
                <a:t>Line 1</a:t>
              </a:r>
              <a:endParaRPr lang="en-US" altLang="en-US" sz="2400"/>
            </a:p>
          </p:txBody>
        </p:sp>
      </p:grpSp>
      <p:grpSp>
        <p:nvGrpSpPr>
          <p:cNvPr id="16" name="Group 179"/>
          <p:cNvGrpSpPr>
            <a:grpSpLocks/>
          </p:cNvGrpSpPr>
          <p:nvPr/>
        </p:nvGrpSpPr>
        <p:grpSpPr bwMode="auto">
          <a:xfrm>
            <a:off x="2514600" y="2635250"/>
            <a:ext cx="3886200" cy="336550"/>
            <a:chOff x="1584" y="1660"/>
            <a:chExt cx="2448" cy="212"/>
          </a:xfrm>
        </p:grpSpPr>
        <p:sp>
          <p:nvSpPr>
            <p:cNvPr id="23572" name="Line 154"/>
            <p:cNvSpPr>
              <a:spLocks noChangeShapeType="1"/>
            </p:cNvSpPr>
            <p:nvPr/>
          </p:nvSpPr>
          <p:spPr bwMode="auto">
            <a:xfrm flipV="1">
              <a:off x="1584" y="1680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Text Box 176"/>
            <p:cNvSpPr txBox="1">
              <a:spLocks noChangeArrowheads="1"/>
            </p:cNvSpPr>
            <p:nvPr/>
          </p:nvSpPr>
          <p:spPr bwMode="auto">
            <a:xfrm>
              <a:off x="2557" y="1660"/>
              <a:ext cx="4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/>
                <a:t>Line 2</a:t>
              </a:r>
              <a:endParaRPr lang="en-US" altLang="en-US" sz="2400"/>
            </a:p>
          </p:txBody>
        </p:sp>
      </p:grpSp>
      <p:grpSp>
        <p:nvGrpSpPr>
          <p:cNvPr id="17" name="Group 180"/>
          <p:cNvGrpSpPr>
            <a:grpSpLocks/>
          </p:cNvGrpSpPr>
          <p:nvPr/>
        </p:nvGrpSpPr>
        <p:grpSpPr bwMode="auto">
          <a:xfrm>
            <a:off x="990600" y="2743200"/>
            <a:ext cx="7239000" cy="1219200"/>
            <a:chOff x="624" y="2016"/>
            <a:chExt cx="4560" cy="768"/>
          </a:xfrm>
        </p:grpSpPr>
        <p:grpSp>
          <p:nvGrpSpPr>
            <p:cNvPr id="23567" name="Group 158"/>
            <p:cNvGrpSpPr>
              <a:grpSpLocks/>
            </p:cNvGrpSpPr>
            <p:nvPr/>
          </p:nvGrpSpPr>
          <p:grpSpPr bwMode="auto">
            <a:xfrm>
              <a:off x="624" y="2016"/>
              <a:ext cx="4560" cy="576"/>
              <a:chOff x="576" y="2976"/>
              <a:chExt cx="4560" cy="576"/>
            </a:xfrm>
          </p:grpSpPr>
          <p:sp>
            <p:nvSpPr>
              <p:cNvPr id="23569" name="Line 155"/>
              <p:cNvSpPr>
                <a:spLocks noChangeShapeType="1"/>
              </p:cNvSpPr>
              <p:nvPr/>
            </p:nvSpPr>
            <p:spPr bwMode="auto">
              <a:xfrm>
                <a:off x="576" y="297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0" name="Line 156"/>
              <p:cNvSpPr>
                <a:spLocks noChangeShapeType="1"/>
              </p:cNvSpPr>
              <p:nvPr/>
            </p:nvSpPr>
            <p:spPr bwMode="auto">
              <a:xfrm>
                <a:off x="5136" y="297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1" name="Line 157"/>
              <p:cNvSpPr>
                <a:spLocks noChangeShapeType="1"/>
              </p:cNvSpPr>
              <p:nvPr/>
            </p:nvSpPr>
            <p:spPr bwMode="auto">
              <a:xfrm>
                <a:off x="576" y="3552"/>
                <a:ext cx="45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68" name="Text Box 177"/>
            <p:cNvSpPr txBox="1">
              <a:spLocks noChangeArrowheads="1"/>
            </p:cNvSpPr>
            <p:nvPr/>
          </p:nvSpPr>
          <p:spPr bwMode="auto">
            <a:xfrm>
              <a:off x="2544" y="2572"/>
              <a:ext cx="4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/>
                <a:t>Line 3</a:t>
              </a:r>
              <a:endParaRPr lang="en-US" altLang="en-US" sz="2400"/>
            </a:p>
          </p:txBody>
        </p:sp>
      </p:grpSp>
      <p:sp>
        <p:nvSpPr>
          <p:cNvPr id="18613" name="Text Box 181"/>
          <p:cNvSpPr txBox="1">
            <a:spLocks noChangeArrowheads="1"/>
          </p:cNvSpPr>
          <p:nvPr/>
        </p:nvSpPr>
        <p:spPr bwMode="auto">
          <a:xfrm>
            <a:off x="152400" y="3927475"/>
            <a:ext cx="3341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Delta-Connected Source</a:t>
            </a:r>
          </a:p>
        </p:txBody>
      </p:sp>
      <p:sp>
        <p:nvSpPr>
          <p:cNvPr id="18614" name="Text Box 182"/>
          <p:cNvSpPr txBox="1">
            <a:spLocks noChangeArrowheads="1"/>
          </p:cNvSpPr>
          <p:nvPr/>
        </p:nvSpPr>
        <p:spPr bwMode="auto">
          <a:xfrm>
            <a:off x="193675" y="4384675"/>
            <a:ext cx="3997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rgbClr val="CC0000"/>
                </a:solidFill>
              </a:rPr>
              <a:t>The sum of the instantaneous</a:t>
            </a:r>
          </a:p>
          <a:p>
            <a:r>
              <a:rPr lang="en-US" altLang="en-US" sz="2400">
                <a:solidFill>
                  <a:srgbClr val="CC0000"/>
                </a:solidFill>
              </a:rPr>
              <a:t>phase voltages equals zero.</a:t>
            </a:r>
          </a:p>
        </p:txBody>
      </p:sp>
      <p:sp>
        <p:nvSpPr>
          <p:cNvPr id="18616" name="Text Box 184"/>
          <p:cNvSpPr txBox="1">
            <a:spLocks noChangeArrowheads="1"/>
          </p:cNvSpPr>
          <p:nvPr/>
        </p:nvSpPr>
        <p:spPr bwMode="auto">
          <a:xfrm>
            <a:off x="5510213" y="3851275"/>
            <a:ext cx="3122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Delta-Connected Load</a:t>
            </a:r>
          </a:p>
        </p:txBody>
      </p:sp>
      <p:sp>
        <p:nvSpPr>
          <p:cNvPr id="18617" name="Text Box 185"/>
          <p:cNvSpPr txBox="1">
            <a:spLocks noChangeArrowheads="1"/>
          </p:cNvSpPr>
          <p:nvPr/>
        </p:nvSpPr>
        <p:spPr bwMode="auto">
          <a:xfrm>
            <a:off x="4876800" y="4267200"/>
            <a:ext cx="4181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rgbClr val="CC0000"/>
                </a:solidFill>
              </a:rPr>
              <a:t>Each load resistor will be </a:t>
            </a:r>
          </a:p>
          <a:p>
            <a:r>
              <a:rPr lang="en-US" altLang="en-US" sz="2400">
                <a:solidFill>
                  <a:srgbClr val="CC0000"/>
                </a:solidFill>
              </a:rPr>
              <a:t>connected to one of the phases.</a:t>
            </a:r>
          </a:p>
        </p:txBody>
      </p:sp>
      <p:sp>
        <p:nvSpPr>
          <p:cNvPr id="18620" name="Text Box 188"/>
          <p:cNvSpPr txBox="1">
            <a:spLocks noChangeArrowheads="1"/>
          </p:cNvSpPr>
          <p:nvPr/>
        </p:nvSpPr>
        <p:spPr bwMode="auto">
          <a:xfrm>
            <a:off x="898525" y="5299075"/>
            <a:ext cx="7319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rgbClr val="008000"/>
                </a:solidFill>
              </a:rPr>
              <a:t>For the delta-to-delta connection, </a:t>
            </a:r>
            <a:r>
              <a:rPr lang="en-US" altLang="en-US" sz="2400" i="1">
                <a:solidFill>
                  <a:srgbClr val="008000"/>
                </a:solidFill>
              </a:rPr>
              <a:t>V</a:t>
            </a:r>
            <a:r>
              <a:rPr lang="en-US" altLang="en-US" sz="2400" baseline="-25000">
                <a:solidFill>
                  <a:srgbClr val="008000"/>
                </a:solidFill>
              </a:rPr>
              <a:t>line </a:t>
            </a:r>
            <a:r>
              <a:rPr lang="en-US" altLang="en-US" sz="2400">
                <a:solidFill>
                  <a:srgbClr val="008000"/>
                </a:solidFill>
              </a:rPr>
              <a:t> </a:t>
            </a:r>
            <a:r>
              <a:rPr lang="en-US" altLang="en-US" sz="2400">
                <a:solidFill>
                  <a:schemeClr val="tx2"/>
                </a:solidFill>
              </a:rPr>
              <a:t>=</a:t>
            </a:r>
            <a:r>
              <a:rPr lang="en-US" altLang="en-US" sz="2400">
                <a:solidFill>
                  <a:srgbClr val="008000"/>
                </a:solidFill>
              </a:rPr>
              <a:t>  </a:t>
            </a:r>
            <a:r>
              <a:rPr lang="en-US" altLang="en-US" sz="2400" i="1">
                <a:solidFill>
                  <a:srgbClr val="008000"/>
                </a:solidFill>
              </a:rPr>
              <a:t>V</a:t>
            </a:r>
            <a:r>
              <a:rPr lang="en-US" altLang="en-US" sz="2400" baseline="-25000">
                <a:solidFill>
                  <a:srgbClr val="008000"/>
                </a:solidFill>
              </a:rPr>
              <a:t>phase</a:t>
            </a:r>
            <a:r>
              <a:rPr lang="en-US" altLang="en-US" sz="2400">
                <a:solidFill>
                  <a:srgbClr val="008000"/>
                </a:solidFill>
              </a:rPr>
              <a:t> </a:t>
            </a:r>
            <a:r>
              <a:rPr lang="en-US" altLang="en-US" sz="2400">
                <a:solidFill>
                  <a:schemeClr val="tx2"/>
                </a:solidFill>
              </a:rPr>
              <a:t>=</a:t>
            </a:r>
            <a:r>
              <a:rPr lang="en-US" altLang="en-US" sz="2400">
                <a:solidFill>
                  <a:srgbClr val="008000"/>
                </a:solidFill>
              </a:rPr>
              <a:t>  </a:t>
            </a:r>
            <a:r>
              <a:rPr lang="en-US" altLang="en-US" sz="2400" i="1">
                <a:solidFill>
                  <a:srgbClr val="008000"/>
                </a:solidFill>
              </a:rPr>
              <a:t>V</a:t>
            </a:r>
            <a:r>
              <a:rPr lang="en-US" altLang="en-US" sz="2400" baseline="-25000">
                <a:solidFill>
                  <a:srgbClr val="008000"/>
                </a:solidFill>
              </a:rPr>
              <a:t>load</a:t>
            </a:r>
            <a:r>
              <a:rPr lang="en-US" altLang="en-US" sz="2400">
                <a:solidFill>
                  <a:srgbClr val="008000"/>
                </a:solidFill>
              </a:rPr>
              <a:t>.</a:t>
            </a:r>
            <a:endParaRPr lang="en-US" altLang="en-US" sz="2400"/>
          </a:p>
        </p:txBody>
      </p:sp>
      <p:sp>
        <p:nvSpPr>
          <p:cNvPr id="18622" name="Text Box 190"/>
          <p:cNvSpPr txBox="1">
            <a:spLocks noChangeArrowheads="1"/>
          </p:cNvSpPr>
          <p:nvPr/>
        </p:nvSpPr>
        <p:spPr bwMode="auto">
          <a:xfrm>
            <a:off x="381000" y="5832475"/>
            <a:ext cx="854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rgbClr val="CC0000"/>
                </a:solidFill>
              </a:rPr>
              <a:t>For the delta-to-delta connection, </a:t>
            </a:r>
            <a:r>
              <a:rPr lang="en-US" altLang="en-US" sz="2400" i="1">
                <a:solidFill>
                  <a:srgbClr val="CC0000"/>
                </a:solidFill>
              </a:rPr>
              <a:t>I</a:t>
            </a:r>
            <a:r>
              <a:rPr lang="en-US" altLang="en-US" sz="2400" baseline="-25000">
                <a:solidFill>
                  <a:srgbClr val="CC0000"/>
                </a:solidFill>
              </a:rPr>
              <a:t>line</a:t>
            </a:r>
            <a:r>
              <a:rPr lang="en-US" altLang="en-US" sz="2400">
                <a:solidFill>
                  <a:srgbClr val="CC0000"/>
                </a:solidFill>
              </a:rPr>
              <a:t> </a:t>
            </a:r>
            <a:r>
              <a:rPr lang="en-US" altLang="en-US" sz="2400">
                <a:solidFill>
                  <a:schemeClr val="tx2"/>
                </a:solidFill>
              </a:rPr>
              <a:t>=</a:t>
            </a:r>
            <a:r>
              <a:rPr lang="en-US" altLang="en-US" sz="2400">
                <a:solidFill>
                  <a:srgbClr val="CC0000"/>
                </a:solidFill>
              </a:rPr>
              <a:t>  1.732 </a:t>
            </a:r>
            <a:r>
              <a:rPr lang="en-US" altLang="en-US" sz="2400" i="1">
                <a:solidFill>
                  <a:srgbClr val="CC0000"/>
                </a:solidFill>
              </a:rPr>
              <a:t>I</a:t>
            </a:r>
            <a:r>
              <a:rPr lang="en-US" altLang="en-US" sz="2400" baseline="-25000">
                <a:solidFill>
                  <a:srgbClr val="CC0000"/>
                </a:solidFill>
              </a:rPr>
              <a:t>phase</a:t>
            </a:r>
            <a:r>
              <a:rPr lang="en-US" altLang="en-US" sz="2400">
                <a:solidFill>
                  <a:srgbClr val="CC0000"/>
                </a:solidFill>
              </a:rPr>
              <a:t> </a:t>
            </a:r>
            <a:r>
              <a:rPr lang="en-US" altLang="en-US" sz="2400">
                <a:solidFill>
                  <a:schemeClr val="tx2"/>
                </a:solidFill>
              </a:rPr>
              <a:t>=</a:t>
            </a:r>
            <a:r>
              <a:rPr lang="en-US" altLang="en-US" sz="2400">
                <a:solidFill>
                  <a:srgbClr val="CC0000"/>
                </a:solidFill>
              </a:rPr>
              <a:t>  1.732 </a:t>
            </a:r>
            <a:r>
              <a:rPr lang="en-US" altLang="en-US" sz="2400" i="1">
                <a:solidFill>
                  <a:srgbClr val="CC0000"/>
                </a:solidFill>
              </a:rPr>
              <a:t>I</a:t>
            </a:r>
            <a:r>
              <a:rPr lang="en-US" altLang="en-US" sz="2400" baseline="-25000">
                <a:solidFill>
                  <a:srgbClr val="CC0000"/>
                </a:solidFill>
              </a:rPr>
              <a:t>load</a:t>
            </a:r>
            <a:r>
              <a:rPr lang="en-US" altLang="en-US" sz="2400">
                <a:solidFill>
                  <a:srgbClr val="CC0000"/>
                </a:solidFill>
              </a:rPr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819ABF-2976-64B1-920E-A73D55D137CA}"/>
              </a:ext>
            </a:extLst>
          </p:cNvPr>
          <p:cNvSpPr txBox="1">
            <a:spLocks/>
          </p:cNvSpPr>
          <p:nvPr/>
        </p:nvSpPr>
        <p:spPr>
          <a:xfrm>
            <a:off x="0" y="152401"/>
            <a:ext cx="4876800" cy="50706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28625"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857250"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285875"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714500"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dirty="0"/>
              <a:t>Delta Connections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13" grpId="0" autoUpdateAnimBg="0"/>
      <p:bldP spid="18614" grpId="0" autoUpdateAnimBg="0"/>
      <p:bldP spid="18616" grpId="0" autoUpdateAnimBg="0"/>
      <p:bldP spid="18617" grpId="0" autoUpdateAnimBg="0"/>
      <p:bldP spid="18620" grpId="0" autoUpdateAnimBg="0"/>
      <p:bldP spid="1862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1600200" y="4006850"/>
            <a:ext cx="4724400" cy="336550"/>
            <a:chOff x="1008" y="2524"/>
            <a:chExt cx="2976" cy="212"/>
          </a:xfrm>
        </p:grpSpPr>
        <p:sp>
          <p:nvSpPr>
            <p:cNvPr id="24665" name="Line 81"/>
            <p:cNvSpPr>
              <a:spLocks noChangeShapeType="1"/>
            </p:cNvSpPr>
            <p:nvPr/>
          </p:nvSpPr>
          <p:spPr bwMode="auto">
            <a:xfrm flipV="1">
              <a:off x="1008" y="2544"/>
              <a:ext cx="29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6" name="Text Box 82"/>
            <p:cNvSpPr txBox="1">
              <a:spLocks noChangeArrowheads="1"/>
            </p:cNvSpPr>
            <p:nvPr/>
          </p:nvSpPr>
          <p:spPr bwMode="auto">
            <a:xfrm>
              <a:off x="2413" y="2524"/>
              <a:ext cx="4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/>
                <a:t>Line 3</a:t>
              </a:r>
              <a:endParaRPr lang="en-US" altLang="en-US" sz="2400"/>
            </a:p>
          </p:txBody>
        </p:sp>
      </p:grpSp>
      <p:grpSp>
        <p:nvGrpSpPr>
          <p:cNvPr id="3" name="Group 108"/>
          <p:cNvGrpSpPr>
            <a:grpSpLocks/>
          </p:cNvGrpSpPr>
          <p:nvPr/>
        </p:nvGrpSpPr>
        <p:grpSpPr bwMode="auto">
          <a:xfrm>
            <a:off x="762000" y="1035050"/>
            <a:ext cx="6477000" cy="1022350"/>
            <a:chOff x="480" y="652"/>
            <a:chExt cx="4080" cy="644"/>
          </a:xfrm>
        </p:grpSpPr>
        <p:sp>
          <p:nvSpPr>
            <p:cNvPr id="24659" name="Line 77"/>
            <p:cNvSpPr>
              <a:spLocks noChangeShapeType="1"/>
            </p:cNvSpPr>
            <p:nvPr/>
          </p:nvSpPr>
          <p:spPr bwMode="auto">
            <a:xfrm flipH="1">
              <a:off x="1536" y="100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0" name="Text Box 79"/>
            <p:cNvSpPr txBox="1">
              <a:spLocks noChangeArrowheads="1"/>
            </p:cNvSpPr>
            <p:nvPr/>
          </p:nvSpPr>
          <p:spPr bwMode="auto">
            <a:xfrm>
              <a:off x="2208" y="1084"/>
              <a:ext cx="4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/>
                <a:t>Line 2</a:t>
              </a:r>
              <a:endParaRPr lang="en-US" altLang="en-US" sz="2400"/>
            </a:p>
          </p:txBody>
        </p:sp>
        <p:sp>
          <p:nvSpPr>
            <p:cNvPr id="24661" name="Line 85"/>
            <p:cNvSpPr>
              <a:spLocks noChangeShapeType="1"/>
            </p:cNvSpPr>
            <p:nvPr/>
          </p:nvSpPr>
          <p:spPr bwMode="auto">
            <a:xfrm>
              <a:off x="480" y="6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2" name="Line 86"/>
            <p:cNvSpPr>
              <a:spLocks noChangeShapeType="1"/>
            </p:cNvSpPr>
            <p:nvPr/>
          </p:nvSpPr>
          <p:spPr bwMode="auto">
            <a:xfrm>
              <a:off x="4560" y="6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3" name="Line 87"/>
            <p:cNvSpPr>
              <a:spLocks noChangeShapeType="1"/>
            </p:cNvSpPr>
            <p:nvPr/>
          </p:nvSpPr>
          <p:spPr bwMode="auto">
            <a:xfrm>
              <a:off x="480" y="672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4" name="Text Box 88"/>
            <p:cNvSpPr txBox="1">
              <a:spLocks noChangeArrowheads="1"/>
            </p:cNvSpPr>
            <p:nvPr/>
          </p:nvSpPr>
          <p:spPr bwMode="auto">
            <a:xfrm>
              <a:off x="2304" y="652"/>
              <a:ext cx="4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/>
                <a:t>Line 1</a:t>
              </a:r>
              <a:endParaRPr lang="en-US" altLang="en-US" sz="2400"/>
            </a:p>
          </p:txBody>
        </p:sp>
      </p:grpSp>
      <p:sp>
        <p:nvSpPr>
          <p:cNvPr id="21593" name="Text Box 89"/>
          <p:cNvSpPr txBox="1">
            <a:spLocks noChangeArrowheads="1"/>
          </p:cNvSpPr>
          <p:nvPr/>
        </p:nvSpPr>
        <p:spPr bwMode="auto">
          <a:xfrm>
            <a:off x="115888" y="4343400"/>
            <a:ext cx="3240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Wye-Connected Source</a:t>
            </a:r>
          </a:p>
        </p:txBody>
      </p:sp>
      <p:sp>
        <p:nvSpPr>
          <p:cNvPr id="21595" name="Text Box 91"/>
          <p:cNvSpPr txBox="1">
            <a:spLocks noChangeArrowheads="1"/>
          </p:cNvSpPr>
          <p:nvPr/>
        </p:nvSpPr>
        <p:spPr bwMode="auto">
          <a:xfrm>
            <a:off x="5257800" y="4343400"/>
            <a:ext cx="3021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Wye-Connected Load</a:t>
            </a:r>
          </a:p>
        </p:txBody>
      </p:sp>
      <p:sp>
        <p:nvSpPr>
          <p:cNvPr id="21597" name="Text Box 93"/>
          <p:cNvSpPr txBox="1">
            <a:spLocks noChangeArrowheads="1"/>
          </p:cNvSpPr>
          <p:nvPr/>
        </p:nvSpPr>
        <p:spPr bwMode="auto">
          <a:xfrm>
            <a:off x="2971800" y="5254625"/>
            <a:ext cx="270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i="1">
                <a:solidFill>
                  <a:srgbClr val="CC0000"/>
                </a:solidFill>
              </a:rPr>
              <a:t>I</a:t>
            </a:r>
            <a:r>
              <a:rPr lang="en-US" altLang="en-US" sz="2400" i="1" baseline="-25000">
                <a:solidFill>
                  <a:srgbClr val="CC0000"/>
                </a:solidFill>
              </a:rPr>
              <a:t> </a:t>
            </a:r>
            <a:r>
              <a:rPr lang="en-US" altLang="en-US" sz="2400" baseline="-25000">
                <a:solidFill>
                  <a:srgbClr val="CC0000"/>
                </a:solidFill>
              </a:rPr>
              <a:t>line </a:t>
            </a:r>
            <a:r>
              <a:rPr lang="en-US" altLang="en-US" sz="2400">
                <a:solidFill>
                  <a:schemeClr val="tx2"/>
                </a:solidFill>
              </a:rPr>
              <a:t> =</a:t>
            </a:r>
            <a:r>
              <a:rPr lang="en-US" altLang="en-US" sz="2400">
                <a:solidFill>
                  <a:srgbClr val="CC0000"/>
                </a:solidFill>
              </a:rPr>
              <a:t>  </a:t>
            </a:r>
            <a:r>
              <a:rPr lang="en-US" altLang="en-US" sz="2400" i="1">
                <a:solidFill>
                  <a:srgbClr val="CC0000"/>
                </a:solidFill>
              </a:rPr>
              <a:t>I</a:t>
            </a:r>
            <a:r>
              <a:rPr lang="en-US" altLang="en-US" sz="2400" baseline="-25000">
                <a:solidFill>
                  <a:srgbClr val="CC0000"/>
                </a:solidFill>
              </a:rPr>
              <a:t>phase</a:t>
            </a:r>
            <a:r>
              <a:rPr lang="en-US" altLang="en-US" sz="2400">
                <a:solidFill>
                  <a:srgbClr val="CC0000"/>
                </a:solidFill>
              </a:rPr>
              <a:t> </a:t>
            </a:r>
            <a:r>
              <a:rPr lang="en-US" altLang="en-US" sz="2400">
                <a:solidFill>
                  <a:schemeClr val="tx2"/>
                </a:solidFill>
              </a:rPr>
              <a:t>=</a:t>
            </a:r>
            <a:r>
              <a:rPr lang="en-US" altLang="en-US" sz="2400">
                <a:solidFill>
                  <a:srgbClr val="CC0000"/>
                </a:solidFill>
              </a:rPr>
              <a:t>  </a:t>
            </a:r>
            <a:r>
              <a:rPr lang="en-US" altLang="en-US" sz="2400" i="1">
                <a:solidFill>
                  <a:srgbClr val="CC0000"/>
                </a:solidFill>
              </a:rPr>
              <a:t>I</a:t>
            </a:r>
            <a:r>
              <a:rPr lang="en-US" altLang="en-US" sz="2400" baseline="-25000">
                <a:solidFill>
                  <a:srgbClr val="CC0000"/>
                </a:solidFill>
              </a:rPr>
              <a:t>load</a:t>
            </a:r>
            <a:r>
              <a:rPr lang="en-US" altLang="en-US" sz="2400">
                <a:solidFill>
                  <a:srgbClr val="CC0000"/>
                </a:solidFill>
              </a:rPr>
              <a:t>.</a:t>
            </a:r>
          </a:p>
        </p:txBody>
      </p:sp>
      <p:sp>
        <p:nvSpPr>
          <p:cNvPr id="21598" name="Text Box 94"/>
          <p:cNvSpPr txBox="1">
            <a:spLocks noChangeArrowheads="1"/>
          </p:cNvSpPr>
          <p:nvPr/>
        </p:nvSpPr>
        <p:spPr bwMode="auto">
          <a:xfrm>
            <a:off x="2209800" y="5788025"/>
            <a:ext cx="438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i="1">
                <a:solidFill>
                  <a:srgbClr val="008000"/>
                </a:solidFill>
              </a:rPr>
              <a:t>V</a:t>
            </a:r>
            <a:r>
              <a:rPr lang="en-US" altLang="en-US" sz="2400" baseline="-25000">
                <a:solidFill>
                  <a:srgbClr val="008000"/>
                </a:solidFill>
              </a:rPr>
              <a:t>line</a:t>
            </a:r>
            <a:r>
              <a:rPr lang="en-US" altLang="en-US" sz="2400">
                <a:solidFill>
                  <a:srgbClr val="008000"/>
                </a:solidFill>
              </a:rPr>
              <a:t> </a:t>
            </a:r>
            <a:r>
              <a:rPr lang="en-US" altLang="en-US" sz="2400">
                <a:solidFill>
                  <a:schemeClr val="tx2"/>
                </a:solidFill>
              </a:rPr>
              <a:t>= </a:t>
            </a:r>
            <a:r>
              <a:rPr lang="en-US" altLang="en-US" sz="2400">
                <a:solidFill>
                  <a:srgbClr val="008000"/>
                </a:solidFill>
              </a:rPr>
              <a:t> 1.732 </a:t>
            </a:r>
            <a:r>
              <a:rPr lang="en-US" altLang="en-US" sz="2400" i="1">
                <a:solidFill>
                  <a:srgbClr val="008000"/>
                </a:solidFill>
              </a:rPr>
              <a:t>V</a:t>
            </a:r>
            <a:r>
              <a:rPr lang="en-US" altLang="en-US" sz="2400" baseline="-25000">
                <a:solidFill>
                  <a:srgbClr val="008000"/>
                </a:solidFill>
              </a:rPr>
              <a:t>phase</a:t>
            </a:r>
            <a:r>
              <a:rPr lang="en-US" altLang="en-US" sz="2400">
                <a:solidFill>
                  <a:srgbClr val="008000"/>
                </a:solidFill>
              </a:rPr>
              <a:t> </a:t>
            </a:r>
            <a:r>
              <a:rPr lang="en-US" altLang="en-US" sz="2400">
                <a:solidFill>
                  <a:schemeClr val="tx2"/>
                </a:solidFill>
              </a:rPr>
              <a:t>=</a:t>
            </a:r>
            <a:r>
              <a:rPr lang="en-US" altLang="en-US" sz="2400">
                <a:solidFill>
                  <a:srgbClr val="008000"/>
                </a:solidFill>
              </a:rPr>
              <a:t>  1.732 </a:t>
            </a:r>
            <a:r>
              <a:rPr lang="en-US" altLang="en-US" sz="2400" i="1">
                <a:solidFill>
                  <a:srgbClr val="008000"/>
                </a:solidFill>
              </a:rPr>
              <a:t>V</a:t>
            </a:r>
            <a:r>
              <a:rPr lang="en-US" altLang="en-US" sz="2400" baseline="-25000">
                <a:solidFill>
                  <a:srgbClr val="008000"/>
                </a:solidFill>
              </a:rPr>
              <a:t>load</a:t>
            </a:r>
            <a:r>
              <a:rPr lang="en-US" altLang="en-US" sz="240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21599" name="Text Box 95"/>
          <p:cNvSpPr txBox="1">
            <a:spLocks noChangeArrowheads="1"/>
          </p:cNvSpPr>
          <p:nvPr/>
        </p:nvSpPr>
        <p:spPr bwMode="auto">
          <a:xfrm>
            <a:off x="1066800" y="4797425"/>
            <a:ext cx="703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dirty="0">
                <a:solidFill>
                  <a:schemeClr val="accent2"/>
                </a:solidFill>
              </a:rPr>
              <a:t>For the wye-to-wye connection with a balanced load:</a:t>
            </a:r>
            <a:endParaRPr lang="en-US" altLang="en-US" sz="2400" dirty="0">
              <a:solidFill>
                <a:srgbClr val="CC3300"/>
              </a:solidFill>
            </a:endParaRPr>
          </a:p>
        </p:txBody>
      </p: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685800" y="1447800"/>
            <a:ext cx="1838325" cy="2667000"/>
            <a:chOff x="432" y="912"/>
            <a:chExt cx="1158" cy="1680"/>
          </a:xfrm>
        </p:grpSpPr>
        <p:sp>
          <p:nvSpPr>
            <p:cNvPr id="24625" name="Oval 69"/>
            <p:cNvSpPr>
              <a:spLocks noChangeArrowheads="1"/>
            </p:cNvSpPr>
            <p:nvPr/>
          </p:nvSpPr>
          <p:spPr bwMode="auto">
            <a:xfrm>
              <a:off x="1488" y="96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26" name="Text Box 72"/>
            <p:cNvSpPr txBox="1">
              <a:spLocks noChangeArrowheads="1"/>
            </p:cNvSpPr>
            <p:nvPr/>
          </p:nvSpPr>
          <p:spPr bwMode="auto">
            <a:xfrm rot="-5238293">
              <a:off x="876" y="2010"/>
              <a:ext cx="5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solidFill>
                    <a:schemeClr val="accent2"/>
                  </a:solidFill>
                </a:rPr>
                <a:t>Phase 3</a:t>
              </a:r>
              <a:endParaRPr lang="en-US" altLang="en-US" sz="2400"/>
            </a:p>
          </p:txBody>
        </p:sp>
        <p:sp>
          <p:nvSpPr>
            <p:cNvPr id="24627" name="Text Box 73"/>
            <p:cNvSpPr txBox="1">
              <a:spLocks noChangeArrowheads="1"/>
            </p:cNvSpPr>
            <p:nvPr/>
          </p:nvSpPr>
          <p:spPr bwMode="auto">
            <a:xfrm rot="3227693">
              <a:off x="420" y="1329"/>
              <a:ext cx="5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solidFill>
                    <a:srgbClr val="CC0000"/>
                  </a:solidFill>
                </a:rPr>
                <a:t>Phase</a:t>
              </a:r>
              <a:r>
                <a:rPr lang="en-US" altLang="en-US" sz="1600">
                  <a:solidFill>
                    <a:srgbClr val="CC3300"/>
                  </a:solidFill>
                </a:rPr>
                <a:t> 1</a:t>
              </a:r>
              <a:endParaRPr lang="en-US" altLang="en-US" sz="2400"/>
            </a:p>
          </p:txBody>
        </p:sp>
        <p:sp>
          <p:nvSpPr>
            <p:cNvPr id="24628" name="Text Box 74"/>
            <p:cNvSpPr txBox="1">
              <a:spLocks noChangeArrowheads="1"/>
            </p:cNvSpPr>
            <p:nvPr/>
          </p:nvSpPr>
          <p:spPr bwMode="auto">
            <a:xfrm rot="-3152200">
              <a:off x="1218" y="1339"/>
              <a:ext cx="5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solidFill>
                    <a:srgbClr val="008000"/>
                  </a:solidFill>
                </a:rPr>
                <a:t>Phase 2</a:t>
              </a:r>
              <a:endParaRPr lang="en-US" altLang="en-US" sz="2400"/>
            </a:p>
          </p:txBody>
        </p:sp>
        <p:grpSp>
          <p:nvGrpSpPr>
            <p:cNvPr id="24629" name="Group 40"/>
            <p:cNvGrpSpPr>
              <a:grpSpLocks/>
            </p:cNvGrpSpPr>
            <p:nvPr/>
          </p:nvGrpSpPr>
          <p:grpSpPr bwMode="auto">
            <a:xfrm flipH="1">
              <a:off x="480" y="960"/>
              <a:ext cx="528" cy="720"/>
              <a:chOff x="576" y="1056"/>
              <a:chExt cx="528" cy="720"/>
            </a:xfrm>
          </p:grpSpPr>
          <p:sp>
            <p:nvSpPr>
              <p:cNvPr id="24650" name="Line 41"/>
              <p:cNvSpPr>
                <a:spLocks noChangeShapeType="1"/>
              </p:cNvSpPr>
              <p:nvPr/>
            </p:nvSpPr>
            <p:spPr bwMode="auto">
              <a:xfrm flipV="1">
                <a:off x="912" y="1056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1" name="Line 42"/>
              <p:cNvSpPr>
                <a:spLocks noChangeShapeType="1"/>
              </p:cNvSpPr>
              <p:nvPr/>
            </p:nvSpPr>
            <p:spPr bwMode="auto">
              <a:xfrm flipV="1">
                <a:off x="576" y="1632"/>
                <a:ext cx="96" cy="144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52" name="Group 43"/>
              <p:cNvGrpSpPr>
                <a:grpSpLocks/>
              </p:cNvGrpSpPr>
              <p:nvPr/>
            </p:nvGrpSpPr>
            <p:grpSpPr bwMode="auto">
              <a:xfrm rot="5400000" flipH="1">
                <a:off x="576" y="1296"/>
                <a:ext cx="432" cy="336"/>
                <a:chOff x="1776" y="3024"/>
                <a:chExt cx="432" cy="336"/>
              </a:xfrm>
            </p:grpSpPr>
            <p:sp>
              <p:nvSpPr>
                <p:cNvPr id="24653" name="Arc 44"/>
                <p:cNvSpPr>
                  <a:spLocks/>
                </p:cNvSpPr>
                <p:nvPr/>
              </p:nvSpPr>
              <p:spPr bwMode="auto">
                <a:xfrm>
                  <a:off x="1931" y="3181"/>
                  <a:ext cx="133" cy="1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20289" y="39"/>
                      </a:moveTo>
                      <a:cubicBezTo>
                        <a:pt x="20726" y="13"/>
                        <a:pt x="21163" y="-1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8915"/>
                        <a:pt x="500" y="16255"/>
                        <a:pt x="1475" y="13754"/>
                      </a:cubicBezTo>
                    </a:path>
                    <a:path w="43200" h="43200" stroke="0" extrusionOk="0">
                      <a:moveTo>
                        <a:pt x="20289" y="39"/>
                      </a:moveTo>
                      <a:cubicBezTo>
                        <a:pt x="20726" y="13"/>
                        <a:pt x="21163" y="-1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8915"/>
                        <a:pt x="500" y="16255"/>
                        <a:pt x="1475" y="137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4" name="Arc 45"/>
                <p:cNvSpPr>
                  <a:spLocks/>
                </p:cNvSpPr>
                <p:nvPr/>
              </p:nvSpPr>
              <p:spPr bwMode="auto">
                <a:xfrm>
                  <a:off x="1870" y="3226"/>
                  <a:ext cx="133" cy="1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21637" y="0"/>
                      </a:moveTo>
                      <a:cubicBezTo>
                        <a:pt x="33552" y="20"/>
                        <a:pt x="43200" y="9685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9451"/>
                        <a:pt x="320" y="17315"/>
                        <a:pt x="950" y="15261"/>
                      </a:cubicBezTo>
                    </a:path>
                    <a:path w="43200" h="43200" stroke="0" extrusionOk="0">
                      <a:moveTo>
                        <a:pt x="21637" y="0"/>
                      </a:moveTo>
                      <a:cubicBezTo>
                        <a:pt x="33552" y="20"/>
                        <a:pt x="43200" y="9685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9451"/>
                        <a:pt x="320" y="17315"/>
                        <a:pt x="950" y="15261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5" name="Arc 46"/>
                <p:cNvSpPr>
                  <a:spLocks/>
                </p:cNvSpPr>
                <p:nvPr/>
              </p:nvSpPr>
              <p:spPr bwMode="auto">
                <a:xfrm>
                  <a:off x="2058" y="3086"/>
                  <a:ext cx="133" cy="1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8915"/>
                        <a:pt x="500" y="16255"/>
                        <a:pt x="1475" y="13754"/>
                      </a:cubicBezTo>
                    </a:path>
                    <a:path w="43200" h="43200" stroke="0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8915"/>
                        <a:pt x="500" y="16255"/>
                        <a:pt x="1475" y="137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6" name="Arc 47"/>
                <p:cNvSpPr>
                  <a:spLocks/>
                </p:cNvSpPr>
                <p:nvPr/>
              </p:nvSpPr>
              <p:spPr bwMode="auto">
                <a:xfrm>
                  <a:off x="1992" y="3131"/>
                  <a:ext cx="133" cy="134"/>
                </a:xfrm>
                <a:custGeom>
                  <a:avLst/>
                  <a:gdLst>
                    <a:gd name="T0" fmla="*/ 0 w 43200"/>
                    <a:gd name="T1" fmla="*/ 0 h 43190"/>
                    <a:gd name="T2" fmla="*/ 0 w 43200"/>
                    <a:gd name="T3" fmla="*/ 0 h 43190"/>
                    <a:gd name="T4" fmla="*/ 0 w 43200"/>
                    <a:gd name="T5" fmla="*/ 0 h 4319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190"/>
                    <a:gd name="T11" fmla="*/ 43200 w 43200"/>
                    <a:gd name="T12" fmla="*/ 43190 h 431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190" fill="none" extrusionOk="0">
                      <a:moveTo>
                        <a:pt x="22256" y="-1"/>
                      </a:moveTo>
                      <a:cubicBezTo>
                        <a:pt x="33924" y="354"/>
                        <a:pt x="43200" y="9916"/>
                        <a:pt x="43200" y="21590"/>
                      </a:cubicBezTo>
                      <a:cubicBezTo>
                        <a:pt x="43200" y="33519"/>
                        <a:pt x="33529" y="43190"/>
                        <a:pt x="21600" y="43190"/>
                      </a:cubicBezTo>
                      <a:cubicBezTo>
                        <a:pt x="9670" y="43190"/>
                        <a:pt x="0" y="33519"/>
                        <a:pt x="0" y="21590"/>
                      </a:cubicBezTo>
                      <a:cubicBezTo>
                        <a:pt x="-1" y="19718"/>
                        <a:pt x="243" y="17854"/>
                        <a:pt x="723" y="16045"/>
                      </a:cubicBezTo>
                    </a:path>
                    <a:path w="43200" h="43190" stroke="0" extrusionOk="0">
                      <a:moveTo>
                        <a:pt x="22256" y="-1"/>
                      </a:moveTo>
                      <a:cubicBezTo>
                        <a:pt x="33924" y="354"/>
                        <a:pt x="43200" y="9916"/>
                        <a:pt x="43200" y="21590"/>
                      </a:cubicBezTo>
                      <a:cubicBezTo>
                        <a:pt x="43200" y="33519"/>
                        <a:pt x="33529" y="43190"/>
                        <a:pt x="21600" y="43190"/>
                      </a:cubicBezTo>
                      <a:cubicBezTo>
                        <a:pt x="9670" y="43190"/>
                        <a:pt x="0" y="33519"/>
                        <a:pt x="0" y="21590"/>
                      </a:cubicBezTo>
                      <a:cubicBezTo>
                        <a:pt x="-1" y="19718"/>
                        <a:pt x="243" y="17854"/>
                        <a:pt x="723" y="16045"/>
                      </a:cubicBezTo>
                      <a:lnTo>
                        <a:pt x="21600" y="2159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7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125" y="3024"/>
                  <a:ext cx="83" cy="6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8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1776" y="3276"/>
                  <a:ext cx="94" cy="67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4630" name="Arc 51"/>
            <p:cNvSpPr>
              <a:spLocks/>
            </p:cNvSpPr>
            <p:nvPr/>
          </p:nvSpPr>
          <p:spPr bwMode="auto">
            <a:xfrm rot="3245120" flipH="1">
              <a:off x="897" y="2113"/>
              <a:ext cx="133" cy="134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0289" y="39"/>
                  </a:moveTo>
                  <a:cubicBezTo>
                    <a:pt x="20726" y="13"/>
                    <a:pt x="21163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8915"/>
                    <a:pt x="500" y="16255"/>
                    <a:pt x="1475" y="13754"/>
                  </a:cubicBezTo>
                </a:path>
                <a:path w="43200" h="43200" stroke="0" extrusionOk="0">
                  <a:moveTo>
                    <a:pt x="20289" y="39"/>
                  </a:moveTo>
                  <a:cubicBezTo>
                    <a:pt x="20726" y="13"/>
                    <a:pt x="21163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8915"/>
                    <a:pt x="500" y="16255"/>
                    <a:pt x="1475" y="137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1" name="Arc 52"/>
            <p:cNvSpPr>
              <a:spLocks/>
            </p:cNvSpPr>
            <p:nvPr/>
          </p:nvSpPr>
          <p:spPr bwMode="auto">
            <a:xfrm rot="3245120" flipH="1">
              <a:off x="896" y="2189"/>
              <a:ext cx="133" cy="134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637" y="0"/>
                  </a:moveTo>
                  <a:cubicBezTo>
                    <a:pt x="33552" y="20"/>
                    <a:pt x="43200" y="9685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9451"/>
                    <a:pt x="320" y="17315"/>
                    <a:pt x="950" y="15261"/>
                  </a:cubicBezTo>
                </a:path>
                <a:path w="43200" h="43200" stroke="0" extrusionOk="0">
                  <a:moveTo>
                    <a:pt x="21637" y="0"/>
                  </a:moveTo>
                  <a:cubicBezTo>
                    <a:pt x="33552" y="20"/>
                    <a:pt x="43200" y="9685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9451"/>
                    <a:pt x="320" y="17315"/>
                    <a:pt x="950" y="1526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2" name="Arc 53"/>
            <p:cNvSpPr>
              <a:spLocks/>
            </p:cNvSpPr>
            <p:nvPr/>
          </p:nvSpPr>
          <p:spPr bwMode="auto">
            <a:xfrm rot="3245120" flipH="1">
              <a:off x="899" y="1954"/>
              <a:ext cx="133" cy="134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8915"/>
                    <a:pt x="500" y="16255"/>
                    <a:pt x="1475" y="13754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8915"/>
                    <a:pt x="500" y="16255"/>
                    <a:pt x="1475" y="137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3" name="Arc 54"/>
            <p:cNvSpPr>
              <a:spLocks/>
            </p:cNvSpPr>
            <p:nvPr/>
          </p:nvSpPr>
          <p:spPr bwMode="auto">
            <a:xfrm rot="3245120" flipH="1">
              <a:off x="902" y="2034"/>
              <a:ext cx="133" cy="134"/>
            </a:xfrm>
            <a:custGeom>
              <a:avLst/>
              <a:gdLst>
                <a:gd name="T0" fmla="*/ 0 w 43200"/>
                <a:gd name="T1" fmla="*/ 0 h 43190"/>
                <a:gd name="T2" fmla="*/ 0 w 43200"/>
                <a:gd name="T3" fmla="*/ 0 h 43190"/>
                <a:gd name="T4" fmla="*/ 0 w 43200"/>
                <a:gd name="T5" fmla="*/ 0 h 431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90"/>
                <a:gd name="T11" fmla="*/ 43200 w 43200"/>
                <a:gd name="T12" fmla="*/ 43190 h 431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90" fill="none" extrusionOk="0">
                  <a:moveTo>
                    <a:pt x="22256" y="-1"/>
                  </a:moveTo>
                  <a:cubicBezTo>
                    <a:pt x="33924" y="354"/>
                    <a:pt x="43200" y="9916"/>
                    <a:pt x="43200" y="21590"/>
                  </a:cubicBezTo>
                  <a:cubicBezTo>
                    <a:pt x="43200" y="33519"/>
                    <a:pt x="33529" y="43190"/>
                    <a:pt x="21600" y="43190"/>
                  </a:cubicBezTo>
                  <a:cubicBezTo>
                    <a:pt x="9670" y="43190"/>
                    <a:pt x="0" y="33519"/>
                    <a:pt x="0" y="21590"/>
                  </a:cubicBezTo>
                  <a:cubicBezTo>
                    <a:pt x="-1" y="19718"/>
                    <a:pt x="243" y="17854"/>
                    <a:pt x="723" y="16045"/>
                  </a:cubicBezTo>
                </a:path>
                <a:path w="43200" h="43190" stroke="0" extrusionOk="0">
                  <a:moveTo>
                    <a:pt x="22256" y="-1"/>
                  </a:moveTo>
                  <a:cubicBezTo>
                    <a:pt x="33924" y="354"/>
                    <a:pt x="43200" y="9916"/>
                    <a:pt x="43200" y="21590"/>
                  </a:cubicBezTo>
                  <a:cubicBezTo>
                    <a:pt x="43200" y="33519"/>
                    <a:pt x="33529" y="43190"/>
                    <a:pt x="21600" y="43190"/>
                  </a:cubicBezTo>
                  <a:cubicBezTo>
                    <a:pt x="9670" y="43190"/>
                    <a:pt x="0" y="33519"/>
                    <a:pt x="0" y="21590"/>
                  </a:cubicBezTo>
                  <a:cubicBezTo>
                    <a:pt x="-1" y="19718"/>
                    <a:pt x="243" y="17854"/>
                    <a:pt x="723" y="16045"/>
                  </a:cubicBezTo>
                  <a:lnTo>
                    <a:pt x="21600" y="2159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4" name="Line 55"/>
            <p:cNvSpPr>
              <a:spLocks noChangeShapeType="1"/>
            </p:cNvSpPr>
            <p:nvPr/>
          </p:nvSpPr>
          <p:spPr bwMode="auto">
            <a:xfrm rot="3245120" flipH="1" flipV="1">
              <a:off x="980" y="1899"/>
              <a:ext cx="83" cy="6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5" name="Line 56"/>
            <p:cNvSpPr>
              <a:spLocks noChangeShapeType="1"/>
            </p:cNvSpPr>
            <p:nvPr/>
          </p:nvSpPr>
          <p:spPr bwMode="auto">
            <a:xfrm rot="3245120">
              <a:off x="969" y="2323"/>
              <a:ext cx="94" cy="6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36" name="Group 60"/>
            <p:cNvGrpSpPr>
              <a:grpSpLocks/>
            </p:cNvGrpSpPr>
            <p:nvPr/>
          </p:nvGrpSpPr>
          <p:grpSpPr bwMode="auto">
            <a:xfrm rot="5400000" flipV="1">
              <a:off x="1104" y="1152"/>
              <a:ext cx="432" cy="336"/>
              <a:chOff x="1776" y="3024"/>
              <a:chExt cx="432" cy="336"/>
            </a:xfrm>
          </p:grpSpPr>
          <p:sp>
            <p:nvSpPr>
              <p:cNvPr id="24644" name="Arc 61"/>
              <p:cNvSpPr>
                <a:spLocks/>
              </p:cNvSpPr>
              <p:nvPr/>
            </p:nvSpPr>
            <p:spPr bwMode="auto">
              <a:xfrm>
                <a:off x="1931" y="3181"/>
                <a:ext cx="133" cy="134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0289" y="39"/>
                    </a:moveTo>
                    <a:cubicBezTo>
                      <a:pt x="20726" y="13"/>
                      <a:pt x="21163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8915"/>
                      <a:pt x="500" y="16255"/>
                      <a:pt x="1475" y="13754"/>
                    </a:cubicBezTo>
                  </a:path>
                  <a:path w="43200" h="43200" stroke="0" extrusionOk="0">
                    <a:moveTo>
                      <a:pt x="20289" y="39"/>
                    </a:moveTo>
                    <a:cubicBezTo>
                      <a:pt x="20726" y="13"/>
                      <a:pt x="21163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8915"/>
                      <a:pt x="500" y="16255"/>
                      <a:pt x="1475" y="1375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5" name="Arc 62"/>
              <p:cNvSpPr>
                <a:spLocks/>
              </p:cNvSpPr>
              <p:nvPr/>
            </p:nvSpPr>
            <p:spPr bwMode="auto">
              <a:xfrm>
                <a:off x="1870" y="3226"/>
                <a:ext cx="133" cy="134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1637" y="0"/>
                    </a:moveTo>
                    <a:cubicBezTo>
                      <a:pt x="33552" y="20"/>
                      <a:pt x="43200" y="9685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9451"/>
                      <a:pt x="320" y="17315"/>
                      <a:pt x="950" y="15261"/>
                    </a:cubicBezTo>
                  </a:path>
                  <a:path w="43200" h="43200" stroke="0" extrusionOk="0">
                    <a:moveTo>
                      <a:pt x="21637" y="0"/>
                    </a:moveTo>
                    <a:cubicBezTo>
                      <a:pt x="33552" y="20"/>
                      <a:pt x="43200" y="9685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9451"/>
                      <a:pt x="320" y="17315"/>
                      <a:pt x="950" y="15261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6" name="Arc 63"/>
              <p:cNvSpPr>
                <a:spLocks/>
              </p:cNvSpPr>
              <p:nvPr/>
            </p:nvSpPr>
            <p:spPr bwMode="auto">
              <a:xfrm>
                <a:off x="2058" y="3086"/>
                <a:ext cx="133" cy="134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8915"/>
                      <a:pt x="500" y="16255"/>
                      <a:pt x="1475" y="13754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8915"/>
                      <a:pt x="500" y="16255"/>
                      <a:pt x="1475" y="1375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7" name="Arc 64"/>
              <p:cNvSpPr>
                <a:spLocks/>
              </p:cNvSpPr>
              <p:nvPr/>
            </p:nvSpPr>
            <p:spPr bwMode="auto">
              <a:xfrm>
                <a:off x="1992" y="3131"/>
                <a:ext cx="133" cy="134"/>
              </a:xfrm>
              <a:custGeom>
                <a:avLst/>
                <a:gdLst>
                  <a:gd name="T0" fmla="*/ 0 w 43200"/>
                  <a:gd name="T1" fmla="*/ 0 h 43190"/>
                  <a:gd name="T2" fmla="*/ 0 w 43200"/>
                  <a:gd name="T3" fmla="*/ 0 h 43190"/>
                  <a:gd name="T4" fmla="*/ 0 w 43200"/>
                  <a:gd name="T5" fmla="*/ 0 h 4319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190"/>
                  <a:gd name="T11" fmla="*/ 43200 w 43200"/>
                  <a:gd name="T12" fmla="*/ 43190 h 431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190" fill="none" extrusionOk="0">
                    <a:moveTo>
                      <a:pt x="22256" y="-1"/>
                    </a:moveTo>
                    <a:cubicBezTo>
                      <a:pt x="33924" y="354"/>
                      <a:pt x="43200" y="9916"/>
                      <a:pt x="43200" y="21590"/>
                    </a:cubicBezTo>
                    <a:cubicBezTo>
                      <a:pt x="43200" y="33519"/>
                      <a:pt x="33529" y="43190"/>
                      <a:pt x="21600" y="43190"/>
                    </a:cubicBezTo>
                    <a:cubicBezTo>
                      <a:pt x="9670" y="43190"/>
                      <a:pt x="0" y="33519"/>
                      <a:pt x="0" y="21590"/>
                    </a:cubicBezTo>
                    <a:cubicBezTo>
                      <a:pt x="-1" y="19718"/>
                      <a:pt x="243" y="17854"/>
                      <a:pt x="723" y="16045"/>
                    </a:cubicBezTo>
                  </a:path>
                  <a:path w="43200" h="43190" stroke="0" extrusionOk="0">
                    <a:moveTo>
                      <a:pt x="22256" y="-1"/>
                    </a:moveTo>
                    <a:cubicBezTo>
                      <a:pt x="33924" y="354"/>
                      <a:pt x="43200" y="9916"/>
                      <a:pt x="43200" y="21590"/>
                    </a:cubicBezTo>
                    <a:cubicBezTo>
                      <a:pt x="43200" y="33519"/>
                      <a:pt x="33529" y="43190"/>
                      <a:pt x="21600" y="43190"/>
                    </a:cubicBezTo>
                    <a:cubicBezTo>
                      <a:pt x="9670" y="43190"/>
                      <a:pt x="0" y="33519"/>
                      <a:pt x="0" y="21590"/>
                    </a:cubicBezTo>
                    <a:cubicBezTo>
                      <a:pt x="-1" y="19718"/>
                      <a:pt x="243" y="17854"/>
                      <a:pt x="723" y="16045"/>
                    </a:cubicBezTo>
                    <a:lnTo>
                      <a:pt x="21600" y="2159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8" name="Line 65"/>
              <p:cNvSpPr>
                <a:spLocks noChangeShapeType="1"/>
              </p:cNvSpPr>
              <p:nvPr/>
            </p:nvSpPr>
            <p:spPr bwMode="auto">
              <a:xfrm flipV="1">
                <a:off x="2125" y="3024"/>
                <a:ext cx="83" cy="6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9" name="Line 66"/>
              <p:cNvSpPr>
                <a:spLocks noChangeShapeType="1"/>
              </p:cNvSpPr>
              <p:nvPr/>
            </p:nvSpPr>
            <p:spPr bwMode="auto">
              <a:xfrm flipH="1">
                <a:off x="1776" y="3276"/>
                <a:ext cx="94" cy="67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37" name="Line 67"/>
            <p:cNvSpPr>
              <a:spLocks noChangeShapeType="1"/>
            </p:cNvSpPr>
            <p:nvPr/>
          </p:nvSpPr>
          <p:spPr bwMode="auto">
            <a:xfrm flipV="1">
              <a:off x="1392" y="1008"/>
              <a:ext cx="144" cy="1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8" name="Line 68"/>
            <p:cNvSpPr>
              <a:spLocks noChangeShapeType="1"/>
            </p:cNvSpPr>
            <p:nvPr/>
          </p:nvSpPr>
          <p:spPr bwMode="auto">
            <a:xfrm flipV="1">
              <a:off x="1008" y="1536"/>
              <a:ext cx="144" cy="1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9" name="Oval 70"/>
            <p:cNvSpPr>
              <a:spLocks noChangeArrowheads="1"/>
            </p:cNvSpPr>
            <p:nvPr/>
          </p:nvSpPr>
          <p:spPr bwMode="auto">
            <a:xfrm>
              <a:off x="960" y="16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0" name="Line 96"/>
            <p:cNvSpPr>
              <a:spLocks noChangeShapeType="1"/>
            </p:cNvSpPr>
            <p:nvPr/>
          </p:nvSpPr>
          <p:spPr bwMode="auto">
            <a:xfrm>
              <a:off x="1015" y="24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1" name="Line 97"/>
            <p:cNvSpPr>
              <a:spLocks noChangeShapeType="1"/>
            </p:cNvSpPr>
            <p:nvPr/>
          </p:nvSpPr>
          <p:spPr bwMode="auto">
            <a:xfrm>
              <a:off x="1021" y="16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2" name="Oval 71"/>
            <p:cNvSpPr>
              <a:spLocks noChangeArrowheads="1"/>
            </p:cNvSpPr>
            <p:nvPr/>
          </p:nvSpPr>
          <p:spPr bwMode="auto">
            <a:xfrm>
              <a:off x="432" y="91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3" name="Oval 104"/>
            <p:cNvSpPr>
              <a:spLocks noChangeArrowheads="1"/>
            </p:cNvSpPr>
            <p:nvPr/>
          </p:nvSpPr>
          <p:spPr bwMode="auto">
            <a:xfrm>
              <a:off x="960" y="249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" name="Group 114"/>
          <p:cNvGrpSpPr>
            <a:grpSpLocks/>
          </p:cNvGrpSpPr>
          <p:nvPr/>
        </p:nvGrpSpPr>
        <p:grpSpPr bwMode="auto">
          <a:xfrm>
            <a:off x="5410200" y="1447800"/>
            <a:ext cx="1905000" cy="2667000"/>
            <a:chOff x="3408" y="912"/>
            <a:chExt cx="1200" cy="1680"/>
          </a:xfrm>
        </p:grpSpPr>
        <p:grpSp>
          <p:nvGrpSpPr>
            <p:cNvPr id="24590" name="Group 113"/>
            <p:cNvGrpSpPr>
              <a:grpSpLocks/>
            </p:cNvGrpSpPr>
            <p:nvPr/>
          </p:nvGrpSpPr>
          <p:grpSpPr bwMode="auto">
            <a:xfrm>
              <a:off x="3504" y="912"/>
              <a:ext cx="1008" cy="1632"/>
              <a:chOff x="3504" y="912"/>
              <a:chExt cx="1008" cy="1632"/>
            </a:xfrm>
          </p:grpSpPr>
          <p:cxnSp>
            <p:nvCxnSpPr>
              <p:cNvPr id="24594" name="AutoShape 5"/>
              <p:cNvCxnSpPr>
                <a:cxnSpLocks noChangeShapeType="1"/>
              </p:cNvCxnSpPr>
              <p:nvPr/>
            </p:nvCxnSpPr>
            <p:spPr bwMode="auto">
              <a:xfrm rot="18491223" flipV="1">
                <a:off x="4225" y="1236"/>
                <a:ext cx="84" cy="144"/>
              </a:xfrm>
              <a:prstGeom prst="straightConnector1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95" name="AutoShape 6"/>
              <p:cNvCxnSpPr>
                <a:cxnSpLocks noChangeShapeType="1"/>
              </p:cNvCxnSpPr>
              <p:nvPr/>
            </p:nvCxnSpPr>
            <p:spPr bwMode="auto">
              <a:xfrm rot="18491223" flipV="1">
                <a:off x="4312" y="1126"/>
                <a:ext cx="84" cy="144"/>
              </a:xfrm>
              <a:prstGeom prst="straightConnector1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596" name="Line 7"/>
              <p:cNvSpPr>
                <a:spLocks noChangeShapeType="1"/>
              </p:cNvSpPr>
              <p:nvPr/>
            </p:nvSpPr>
            <p:spPr bwMode="auto">
              <a:xfrm rot="-3108777">
                <a:off x="4196" y="1291"/>
                <a:ext cx="56" cy="144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Line 8"/>
              <p:cNvSpPr>
                <a:spLocks noChangeShapeType="1"/>
              </p:cNvSpPr>
              <p:nvPr/>
            </p:nvSpPr>
            <p:spPr bwMode="auto">
              <a:xfrm rot="-3108777">
                <a:off x="4282" y="1181"/>
                <a:ext cx="56" cy="144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Line 9"/>
              <p:cNvSpPr>
                <a:spLocks noChangeShapeType="1"/>
              </p:cNvSpPr>
              <p:nvPr/>
            </p:nvSpPr>
            <p:spPr bwMode="auto">
              <a:xfrm rot="-3108777">
                <a:off x="4369" y="1071"/>
                <a:ext cx="56" cy="144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4599" name="AutoShape 10"/>
              <p:cNvCxnSpPr>
                <a:cxnSpLocks noChangeShapeType="1"/>
              </p:cNvCxnSpPr>
              <p:nvPr/>
            </p:nvCxnSpPr>
            <p:spPr bwMode="auto">
              <a:xfrm rot="18491223" flipH="1">
                <a:off x="4140" y="1380"/>
                <a:ext cx="72" cy="96"/>
              </a:xfrm>
              <a:prstGeom prst="straightConnector1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600" name="Line 11"/>
              <p:cNvSpPr>
                <a:spLocks noChangeShapeType="1"/>
              </p:cNvSpPr>
              <p:nvPr/>
            </p:nvSpPr>
            <p:spPr bwMode="auto">
              <a:xfrm rot="-3108777">
                <a:off x="3971" y="1565"/>
                <a:ext cx="268" cy="3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Line 12"/>
              <p:cNvSpPr>
                <a:spLocks noChangeShapeType="1"/>
              </p:cNvSpPr>
              <p:nvPr/>
            </p:nvSpPr>
            <p:spPr bwMode="auto">
              <a:xfrm rot="18491223" flipH="1">
                <a:off x="4406" y="1004"/>
                <a:ext cx="197" cy="14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2" name="Line 13"/>
              <p:cNvSpPr>
                <a:spLocks noChangeShapeType="1"/>
              </p:cNvSpPr>
              <p:nvPr/>
            </p:nvSpPr>
            <p:spPr bwMode="auto">
              <a:xfrm rot="18491223" flipH="1">
                <a:off x="4428" y="1104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03" name="Group 102"/>
              <p:cNvGrpSpPr>
                <a:grpSpLocks/>
              </p:cNvGrpSpPr>
              <p:nvPr/>
            </p:nvGrpSpPr>
            <p:grpSpPr bwMode="auto">
              <a:xfrm>
                <a:off x="3504" y="943"/>
                <a:ext cx="429" cy="712"/>
                <a:chOff x="3504" y="943"/>
                <a:chExt cx="429" cy="712"/>
              </a:xfrm>
            </p:grpSpPr>
            <p:cxnSp>
              <p:nvCxnSpPr>
                <p:cNvPr id="24616" name="AutoShape 15"/>
                <p:cNvCxnSpPr>
                  <a:cxnSpLocks noChangeShapeType="1"/>
                </p:cNvCxnSpPr>
                <p:nvPr/>
              </p:nvCxnSpPr>
              <p:spPr bwMode="auto">
                <a:xfrm rot="3113469" flipV="1">
                  <a:off x="3644" y="1167"/>
                  <a:ext cx="84" cy="144"/>
                </a:xfrm>
                <a:prstGeom prst="straightConnector1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617" name="AutoShape 16"/>
                <p:cNvCxnSpPr>
                  <a:cxnSpLocks noChangeShapeType="1"/>
                </p:cNvCxnSpPr>
                <p:nvPr/>
              </p:nvCxnSpPr>
              <p:spPr bwMode="auto">
                <a:xfrm rot="3113469" flipV="1">
                  <a:off x="3730" y="1278"/>
                  <a:ext cx="84" cy="144"/>
                </a:xfrm>
                <a:prstGeom prst="straightConnector1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4618" name="Line 17"/>
                <p:cNvSpPr>
                  <a:spLocks noChangeShapeType="1"/>
                </p:cNvSpPr>
                <p:nvPr/>
              </p:nvSpPr>
              <p:spPr bwMode="auto">
                <a:xfrm rot="3113469">
                  <a:off x="3615" y="1113"/>
                  <a:ext cx="56" cy="144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19" name="Line 18"/>
                <p:cNvSpPr>
                  <a:spLocks noChangeShapeType="1"/>
                </p:cNvSpPr>
                <p:nvPr/>
              </p:nvSpPr>
              <p:spPr bwMode="auto">
                <a:xfrm rot="3113469">
                  <a:off x="3701" y="1223"/>
                  <a:ext cx="56" cy="144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20" name="Line 19"/>
                <p:cNvSpPr>
                  <a:spLocks noChangeShapeType="1"/>
                </p:cNvSpPr>
                <p:nvPr/>
              </p:nvSpPr>
              <p:spPr bwMode="auto">
                <a:xfrm rot="3113469">
                  <a:off x="3788" y="1333"/>
                  <a:ext cx="56" cy="144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4621" name="AutoShape 20"/>
                <p:cNvCxnSpPr>
                  <a:cxnSpLocks noChangeShapeType="1"/>
                </p:cNvCxnSpPr>
                <p:nvPr/>
              </p:nvCxnSpPr>
              <p:spPr bwMode="auto">
                <a:xfrm rot="3113469" flipH="1">
                  <a:off x="3595" y="1062"/>
                  <a:ext cx="72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4622" name="Line 21"/>
                <p:cNvSpPr>
                  <a:spLocks noChangeShapeType="1"/>
                </p:cNvSpPr>
                <p:nvPr/>
              </p:nvSpPr>
              <p:spPr bwMode="auto">
                <a:xfrm rot="3113469" flipH="1">
                  <a:off x="3417" y="1030"/>
                  <a:ext cx="196" cy="21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23" name="Line 22"/>
                <p:cNvSpPr>
                  <a:spLocks noChangeShapeType="1"/>
                </p:cNvSpPr>
                <p:nvPr/>
              </p:nvSpPr>
              <p:spPr bwMode="auto">
                <a:xfrm rot="3113469" flipH="1">
                  <a:off x="3813" y="1536"/>
                  <a:ext cx="223" cy="16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24" name="Line 23"/>
                <p:cNvSpPr>
                  <a:spLocks noChangeShapeType="1"/>
                </p:cNvSpPr>
                <p:nvPr/>
              </p:nvSpPr>
              <p:spPr bwMode="auto">
                <a:xfrm rot="3113469" flipH="1">
                  <a:off x="3792" y="143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04" name="Oval 24"/>
              <p:cNvSpPr>
                <a:spLocks noChangeArrowheads="1"/>
              </p:cNvSpPr>
              <p:nvPr/>
            </p:nvSpPr>
            <p:spPr bwMode="auto">
              <a:xfrm>
                <a:off x="3984" y="163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4605" name="Group 100"/>
              <p:cNvGrpSpPr>
                <a:grpSpLocks/>
              </p:cNvGrpSpPr>
              <p:nvPr/>
            </p:nvGrpSpPr>
            <p:grpSpPr bwMode="auto">
              <a:xfrm>
                <a:off x="3936" y="1728"/>
                <a:ext cx="152" cy="816"/>
                <a:chOff x="3936" y="1728"/>
                <a:chExt cx="152" cy="816"/>
              </a:xfrm>
            </p:grpSpPr>
            <p:grpSp>
              <p:nvGrpSpPr>
                <p:cNvPr id="24606" name="Group 28"/>
                <p:cNvGrpSpPr>
                  <a:grpSpLocks/>
                </p:cNvGrpSpPr>
                <p:nvPr/>
              </p:nvGrpSpPr>
              <p:grpSpPr bwMode="auto">
                <a:xfrm rot="5405983">
                  <a:off x="3821" y="2083"/>
                  <a:ext cx="382" cy="152"/>
                  <a:chOff x="4416" y="1628"/>
                  <a:chExt cx="382" cy="152"/>
                </a:xfrm>
              </p:grpSpPr>
              <p:cxnSp>
                <p:nvCxnSpPr>
                  <p:cNvPr id="24609" name="AutoShape 29"/>
                  <p:cNvCxnSpPr>
                    <a:cxnSpLocks noChangeShapeType="1"/>
                  </p:cNvCxnSpPr>
                  <p:nvPr/>
                </p:nvCxnSpPr>
                <p:spPr bwMode="auto">
                  <a:xfrm rot="72008" flipV="1">
                    <a:off x="4496" y="1631"/>
                    <a:ext cx="84" cy="14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610" name="AutoShape 30"/>
                  <p:cNvCxnSpPr>
                    <a:cxnSpLocks noChangeShapeType="1"/>
                  </p:cNvCxnSpPr>
                  <p:nvPr/>
                </p:nvCxnSpPr>
                <p:spPr bwMode="auto">
                  <a:xfrm rot="72008" flipV="1">
                    <a:off x="4635" y="1633"/>
                    <a:ext cx="84" cy="14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4611" name="Line 31"/>
                  <p:cNvSpPr>
                    <a:spLocks noChangeShapeType="1"/>
                  </p:cNvSpPr>
                  <p:nvPr/>
                </p:nvSpPr>
                <p:spPr bwMode="auto">
                  <a:xfrm rot="72008">
                    <a:off x="4440" y="1629"/>
                    <a:ext cx="5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12" name="Line 32"/>
                  <p:cNvSpPr>
                    <a:spLocks noChangeShapeType="1"/>
                  </p:cNvSpPr>
                  <p:nvPr/>
                </p:nvSpPr>
                <p:spPr bwMode="auto">
                  <a:xfrm rot="72008">
                    <a:off x="4579" y="1632"/>
                    <a:ext cx="5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13" name="Line 33"/>
                  <p:cNvSpPr>
                    <a:spLocks noChangeShapeType="1"/>
                  </p:cNvSpPr>
                  <p:nvPr/>
                </p:nvSpPr>
                <p:spPr bwMode="auto">
                  <a:xfrm rot="72008">
                    <a:off x="4719" y="1635"/>
                    <a:ext cx="5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24614" name="AutoShape 34"/>
                  <p:cNvCxnSpPr>
                    <a:cxnSpLocks noChangeShapeType="1"/>
                    <a:stCxn id="24611" idx="0"/>
                  </p:cNvCxnSpPr>
                  <p:nvPr/>
                </p:nvCxnSpPr>
                <p:spPr bwMode="auto">
                  <a:xfrm flipH="1">
                    <a:off x="4416" y="1628"/>
                    <a:ext cx="25" cy="52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4615" name="Line 35"/>
                  <p:cNvSpPr>
                    <a:spLocks noChangeShapeType="1"/>
                  </p:cNvSpPr>
                  <p:nvPr/>
                </p:nvSpPr>
                <p:spPr bwMode="auto">
                  <a:xfrm rot="72008" flipH="1">
                    <a:off x="4750" y="173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607" name="Line 36"/>
                <p:cNvSpPr>
                  <a:spLocks noChangeShapeType="1"/>
                </p:cNvSpPr>
                <p:nvPr/>
              </p:nvSpPr>
              <p:spPr bwMode="auto">
                <a:xfrm rot="5405983">
                  <a:off x="3887" y="24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08" name="Line 37"/>
                <p:cNvSpPr>
                  <a:spLocks noChangeShapeType="1"/>
                </p:cNvSpPr>
                <p:nvPr/>
              </p:nvSpPr>
              <p:spPr bwMode="auto">
                <a:xfrm rot="5405983">
                  <a:off x="3913" y="1847"/>
                  <a:ext cx="239" cy="1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4591" name="Oval 105"/>
            <p:cNvSpPr>
              <a:spLocks noChangeArrowheads="1"/>
            </p:cNvSpPr>
            <p:nvPr/>
          </p:nvSpPr>
          <p:spPr bwMode="auto">
            <a:xfrm>
              <a:off x="3936" y="249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2" name="Oval 25"/>
            <p:cNvSpPr>
              <a:spLocks noChangeArrowheads="1"/>
            </p:cNvSpPr>
            <p:nvPr/>
          </p:nvSpPr>
          <p:spPr bwMode="auto">
            <a:xfrm>
              <a:off x="4512" y="91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3" name="Oval 26"/>
            <p:cNvSpPr>
              <a:spLocks noChangeArrowheads="1"/>
            </p:cNvSpPr>
            <p:nvPr/>
          </p:nvSpPr>
          <p:spPr bwMode="auto">
            <a:xfrm>
              <a:off x="3408" y="96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1616" name="Text Box 112"/>
          <p:cNvSpPr txBox="1">
            <a:spLocks noChangeArrowheads="1"/>
          </p:cNvSpPr>
          <p:nvPr/>
        </p:nvSpPr>
        <p:spPr bwMode="auto">
          <a:xfrm>
            <a:off x="685800" y="6245225"/>
            <a:ext cx="795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rgbClr val="CC0000"/>
                </a:solidFill>
              </a:rPr>
              <a:t>There is no voltage between the source and load star-points.</a:t>
            </a:r>
            <a:endParaRPr lang="en-US" altLang="en-US" sz="24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3E490E-5372-A369-6937-517C82FF69A0}"/>
              </a:ext>
            </a:extLst>
          </p:cNvPr>
          <p:cNvSpPr txBox="1">
            <a:spLocks/>
          </p:cNvSpPr>
          <p:nvPr/>
        </p:nvSpPr>
        <p:spPr>
          <a:xfrm>
            <a:off x="0" y="152401"/>
            <a:ext cx="4876800" cy="50706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28625"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857250"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285875"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714500"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dirty="0" err="1"/>
              <a:t>Wye</a:t>
            </a:r>
            <a:r>
              <a:rPr lang="en-US" dirty="0"/>
              <a:t> Connections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93" grpId="0" autoUpdateAnimBg="0"/>
      <p:bldP spid="21595" grpId="0" autoUpdateAnimBg="0"/>
      <p:bldP spid="21597" grpId="0" autoUpdateAnimBg="0"/>
      <p:bldP spid="21598" grpId="0" autoUpdateAnimBg="0"/>
      <p:bldP spid="21599" grpId="0" autoUpdateAnimBg="0"/>
      <p:bldP spid="2161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955A2-276E-1726-B5F9-9B0BBE5B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Motor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9763B-4A8A-A250-E3FC-826577FAD6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Like a generator</a:t>
            </a:r>
            <a:endParaRPr lang="en-CA" dirty="0"/>
          </a:p>
          <a:p>
            <a:r>
              <a:rPr lang="en-CA" dirty="0"/>
              <a:t>Uses electricity to provide drive load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F679ABD-AA61-432A-9C40-04E8C5F3F1F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7688" y="1728788"/>
            <a:ext cx="3786187" cy="37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434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CDA5D-02BC-FD00-291A-0A263DA5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en-CA" dirty="0"/>
          </a:p>
        </p:txBody>
      </p:sp>
      <p:pic>
        <p:nvPicPr>
          <p:cNvPr id="5" name="Content Placeholder 4" descr="Magnifying glass and question mark">
            <a:extLst>
              <a:ext uri="{FF2B5EF4-FFF2-40B4-BE49-F238E27FC236}">
                <a16:creationId xmlns:a16="http://schemas.microsoft.com/office/drawing/2014/main" id="{380D1019-F39C-F3CA-79F4-BF0F05F3B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0" y="1308100"/>
            <a:ext cx="7540699" cy="4241800"/>
          </a:xfrm>
        </p:spPr>
      </p:pic>
    </p:spTree>
    <p:extLst>
      <p:ext uri="{BB962C8B-B14F-4D97-AF65-F5344CB8AC3E}">
        <p14:creationId xmlns:p14="http://schemas.microsoft.com/office/powerpoint/2010/main" val="11211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/>
              <a:t>2. Term 2 Course Introductions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25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 09: Electricity and Circuits 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Examples of anticipated outcomes after course completion</a:t>
            </a: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latin typeface="Franklin Gothic Book"/>
              </a:rPr>
              <a:t>Review &amp; identify, existing &amp; potential, wire &amp; cable sizes </a:t>
            </a: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latin typeface="Franklin Gothic Book"/>
              </a:rPr>
              <a:t>Review &amp; identify from drawings and at a customer’s house, the battery type(s) with connections to PV panels  </a:t>
            </a:r>
            <a:endParaRPr kumimoji="0" lang="en-US" sz="26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latin typeface="Franklin Gothic Book"/>
              </a:rPr>
              <a:t>Demonstrate understanding of how direct current from a PV panel source can become alternate current in a home Plan and use portable generators at customer’s home </a:t>
            </a:r>
            <a:endParaRPr lang="en-US" b="1" i="1" u="sng" dirty="0">
              <a:solidFill>
                <a:srgbClr val="FFC000"/>
              </a:solidFill>
            </a:endParaRPr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0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CBCA1-3A68-4B91-ACA9-57F2AC49B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34471" cy="675204"/>
          </a:xfrm>
        </p:spPr>
        <p:txBody>
          <a:bodyPr/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2. Term 2 Course Introductions 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25DE385-12F0-40DF-AFE0-30ED9FFB5A08}"/>
              </a:ext>
            </a:extLst>
          </p:cNvPr>
          <p:cNvSpPr txBox="1">
            <a:spLocks/>
          </p:cNvSpPr>
          <p:nvPr/>
        </p:nvSpPr>
        <p:spPr bwMode="auto">
          <a:xfrm>
            <a:off x="239282" y="761377"/>
            <a:ext cx="8597069" cy="59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1469" indent="-32146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6516" indent="-267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7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25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 09: Electricity and Circuits 2 </a:t>
            </a: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Instructor Comments? </a:t>
            </a: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Instructor Discussion?</a:t>
            </a: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Instructor Suggestions?   </a:t>
            </a: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“Real World” Applications? 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6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6" name="Picture 5" descr="Underwater view of teeming tropical reef near tropical beach">
            <a:extLst>
              <a:ext uri="{FF2B5EF4-FFF2-40B4-BE49-F238E27FC236}">
                <a16:creationId xmlns:a16="http://schemas.microsoft.com/office/drawing/2014/main" id="{453569C0-9BBC-4436-87D1-76139576F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69" y="149551"/>
            <a:ext cx="3760150" cy="29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5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F522-C82C-1EE0-044A-2D004452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6E8E9-D5C9-3BD1-34AB-F666E94F4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the impact of electrical </a:t>
            </a:r>
          </a:p>
          <a:p>
            <a:r>
              <a:rPr lang="en-US" dirty="0"/>
              <a:t>To promote an engineering mindset</a:t>
            </a:r>
          </a:p>
        </p:txBody>
      </p:sp>
    </p:spTree>
    <p:extLst>
      <p:ext uri="{BB962C8B-B14F-4D97-AF65-F5344CB8AC3E}">
        <p14:creationId xmlns:p14="http://schemas.microsoft.com/office/powerpoint/2010/main" val="277211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28034-2FB3-3D31-2699-3E572560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57" y="2891373"/>
            <a:ext cx="6631086" cy="1082094"/>
          </a:xfrm>
        </p:spPr>
        <p:txBody>
          <a:bodyPr/>
          <a:lstStyle/>
          <a:p>
            <a:r>
              <a:rPr lang="en-CA" sz="7200" dirty="0">
                <a:solidFill>
                  <a:schemeClr val="bg1"/>
                </a:solidFill>
              </a:rPr>
              <a:t>Why Batteries?</a:t>
            </a:r>
          </a:p>
        </p:txBody>
      </p:sp>
    </p:spTree>
    <p:extLst>
      <p:ext uri="{BB962C8B-B14F-4D97-AF65-F5344CB8AC3E}">
        <p14:creationId xmlns:p14="http://schemas.microsoft.com/office/powerpoint/2010/main" val="230691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A8D9-54A2-2EE6-1194-2B82F3C5C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8F17A-AE6E-67BE-F23A-394611277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Cycle – a complete discharge and recharge of the battery</a:t>
            </a:r>
          </a:p>
          <a:p>
            <a:r>
              <a:rPr lang="en-CA" dirty="0"/>
              <a:t>Cycle life – the quantity of cycles the battery can endure</a:t>
            </a:r>
          </a:p>
          <a:p>
            <a:r>
              <a:rPr lang="en-CA" dirty="0"/>
              <a:t>Capacity – amount of energy stored measured in Watt-hours</a:t>
            </a:r>
          </a:p>
          <a:p>
            <a:r>
              <a:rPr lang="en-CA" dirty="0"/>
              <a:t>Specific gravity – ratio of density to a reference material</a:t>
            </a:r>
          </a:p>
        </p:txBody>
      </p:sp>
    </p:spTree>
    <p:extLst>
      <p:ext uri="{BB962C8B-B14F-4D97-AF65-F5344CB8AC3E}">
        <p14:creationId xmlns:p14="http://schemas.microsoft.com/office/powerpoint/2010/main" val="2838488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A8D9-54A2-2EE6-1194-2B82F3C5C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8F17A-AE6E-67BE-F23A-394611277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Self-discharge - how much the battery discharges without load</a:t>
            </a:r>
          </a:p>
          <a:p>
            <a:r>
              <a:rPr lang="en-US" dirty="0"/>
              <a:t>Gassing – when charging is faster than absorption, which produces heat</a:t>
            </a:r>
          </a:p>
          <a:p>
            <a:r>
              <a:rPr lang="en-CA" dirty="0"/>
              <a:t>Thermal runaway – When a battery charges too fast and generates excess heat</a:t>
            </a:r>
          </a:p>
          <a:p>
            <a:r>
              <a:rPr lang="en-CA" dirty="0"/>
              <a:t>Sulfation – excess buildup of lead sulfate to plates</a:t>
            </a:r>
          </a:p>
          <a:p>
            <a:r>
              <a:rPr lang="en-CA" dirty="0"/>
              <a:t>Equalization – A process to decrease sulfation on plates</a:t>
            </a:r>
          </a:p>
        </p:txBody>
      </p:sp>
    </p:spTree>
    <p:extLst>
      <p:ext uri="{BB962C8B-B14F-4D97-AF65-F5344CB8AC3E}">
        <p14:creationId xmlns:p14="http://schemas.microsoft.com/office/powerpoint/2010/main" val="38917681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3.6|3.1|3.5|9.2"/>
</p:tagLst>
</file>

<file path=ppt/theme/theme1.xml><?xml version="1.0" encoding="utf-8"?>
<a:theme xmlns:a="http://schemas.openxmlformats.org/drawingml/2006/main" name="IDB Belize Minimal Presentation - Design_ 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pack Module Template" id="{40D31E92-E6E2-4D0D-B64D-B1408DB104CF}" vid="{CDBED850-7DBE-40BE-8401-40BF1C0F4E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B9AD875E6FA84899A62228A33F89F1" ma:contentTypeVersion="7" ma:contentTypeDescription="Create a new document." ma:contentTypeScope="" ma:versionID="bc6e68485cccbbe04a21a5996d7c1120">
  <xsd:schema xmlns:xsd="http://www.w3.org/2001/XMLSchema" xmlns:xs="http://www.w3.org/2001/XMLSchema" xmlns:p="http://schemas.microsoft.com/office/2006/metadata/properties" xmlns:ns2="ed7db459-c967-41b6-b7e8-c3b138df5ced" targetNamespace="http://schemas.microsoft.com/office/2006/metadata/properties" ma:root="true" ma:fieldsID="13b1a080164a547f1b1f727b32997931" ns2:_="">
    <xsd:import namespace="ed7db459-c967-41b6-b7e8-c3b138df5c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db459-c967-41b6-b7e8-c3b138df5c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CCEFCE-D43B-42F0-8E8C-C7EC3A0D9603}"/>
</file>

<file path=customXml/itemProps2.xml><?xml version="1.0" encoding="utf-8"?>
<ds:datastoreItem xmlns:ds="http://schemas.openxmlformats.org/officeDocument/2006/customXml" ds:itemID="{384951A3-8628-4E4A-83F6-9A5215FC1F79}">
  <ds:schemaRefs>
    <ds:schemaRef ds:uri="http://schemas.microsoft.com/office/2006/metadata/properties"/>
    <ds:schemaRef ds:uri="http://purl.org/dc/terms/"/>
    <ds:schemaRef ds:uri="1cbb6d17-cf84-4448-90bc-9c37ac7b8820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2b3f11d3-e06f-483e-85d2-fc50beb488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07AA6A-79EC-4BA2-B0D4-5A8A175923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15923</TotalTime>
  <Words>847</Words>
  <Application>Microsoft Office PowerPoint</Application>
  <PresentationFormat>On-screen Show (4:3)</PresentationFormat>
  <Paragraphs>184</Paragraphs>
  <Slides>36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Franklin Gothic Book</vt:lpstr>
      <vt:lpstr>Franklin Gothic Medium</vt:lpstr>
      <vt:lpstr>Symbol</vt:lpstr>
      <vt:lpstr>Times New Roman</vt:lpstr>
      <vt:lpstr>IDB Belize Minimal Presentation - Design_ TEMPLATE</vt:lpstr>
      <vt:lpstr>PowerPoint Presentation</vt:lpstr>
      <vt:lpstr>Topics</vt:lpstr>
      <vt:lpstr>2. Term 2 Course Introductions</vt:lpstr>
      <vt:lpstr>2. Term 2 Course Introductions </vt:lpstr>
      <vt:lpstr>2. Term 2 Course Introductions </vt:lpstr>
      <vt:lpstr>Relevancy</vt:lpstr>
      <vt:lpstr>Why Batteries?</vt:lpstr>
      <vt:lpstr>Terminology</vt:lpstr>
      <vt:lpstr>Terminology</vt:lpstr>
      <vt:lpstr>Terminology</vt:lpstr>
      <vt:lpstr>What is a Battery?</vt:lpstr>
      <vt:lpstr>Parts of a battery</vt:lpstr>
      <vt:lpstr>Types of Batteries</vt:lpstr>
      <vt:lpstr>Flooded Lead Acid </vt:lpstr>
      <vt:lpstr>Absorbent Glass Mat (AGM)</vt:lpstr>
      <vt:lpstr>Lithium-Ion</vt:lpstr>
      <vt:lpstr>Lithium Iron Phosphate (LiFePO4)</vt:lpstr>
      <vt:lpstr>Thermal Runaway</vt:lpstr>
      <vt:lpstr>Questions?</vt:lpstr>
      <vt:lpstr>Connections</vt:lpstr>
      <vt:lpstr>Rooftop Trainer</vt:lpstr>
      <vt:lpstr>Rooftop Trainer</vt:lpstr>
      <vt:lpstr>Magnets</vt:lpstr>
      <vt:lpstr>PowerPoint Presentation</vt:lpstr>
      <vt:lpstr>Sine Wave Generation</vt:lpstr>
      <vt:lpstr>Sine Wave</vt:lpstr>
      <vt:lpstr>Voltage Generation</vt:lpstr>
      <vt:lpstr>Questions?</vt:lpstr>
      <vt:lpstr>Power Generation</vt:lpstr>
      <vt:lpstr>Power Generation</vt:lpstr>
      <vt:lpstr>Power Generation</vt:lpstr>
      <vt:lpstr>Power Generation</vt:lpstr>
      <vt:lpstr>PowerPoint Presentation</vt:lpstr>
      <vt:lpstr>PowerPoint Presentation</vt:lpstr>
      <vt:lpstr>Electric Motor</vt:lpstr>
      <vt:lpstr>Questions?</vt:lpstr>
    </vt:vector>
  </TitlesOfParts>
  <Company>Nova Scotia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Li,Steven</dc:creator>
  <cp:lastModifiedBy>Li,Steven</cp:lastModifiedBy>
  <cp:revision>11</cp:revision>
  <cp:lastPrinted>2022-03-14T17:26:26Z</cp:lastPrinted>
  <dcterms:created xsi:type="dcterms:W3CDTF">2022-05-31T20:40:00Z</dcterms:created>
  <dcterms:modified xsi:type="dcterms:W3CDTF">2022-10-10T00:02:29Z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0x010100FCB9AD875E6FA84899A62228A33F89F1</vt:lpwstr>
  </property>
</Properties>
</file>