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7"/>
  </p:notesMasterIdLst>
  <p:sldIdLst>
    <p:sldId id="564" r:id="rId5"/>
    <p:sldId id="259" r:id="rId6"/>
    <p:sldId id="261" r:id="rId7"/>
    <p:sldId id="583" r:id="rId8"/>
    <p:sldId id="584" r:id="rId9"/>
    <p:sldId id="267" r:id="rId10"/>
    <p:sldId id="576" r:id="rId11"/>
    <p:sldId id="569" r:id="rId12"/>
    <p:sldId id="570" r:id="rId13"/>
    <p:sldId id="582" r:id="rId14"/>
    <p:sldId id="580" r:id="rId15"/>
    <p:sldId id="585" r:id="rId16"/>
    <p:sldId id="581" r:id="rId17"/>
    <p:sldId id="586" r:id="rId18"/>
    <p:sldId id="587" r:id="rId19"/>
    <p:sldId id="579" r:id="rId20"/>
    <p:sldId id="588" r:id="rId21"/>
    <p:sldId id="589" r:id="rId22"/>
    <p:sldId id="590" r:id="rId23"/>
    <p:sldId id="591" r:id="rId24"/>
    <p:sldId id="592" r:id="rId25"/>
    <p:sldId id="593" r:id="rId26"/>
    <p:sldId id="601" r:id="rId27"/>
    <p:sldId id="594" r:id="rId28"/>
    <p:sldId id="598" r:id="rId29"/>
    <p:sldId id="595" r:id="rId30"/>
    <p:sldId id="600" r:id="rId31"/>
    <p:sldId id="599" r:id="rId32"/>
    <p:sldId id="602" r:id="rId33"/>
    <p:sldId id="603" r:id="rId34"/>
    <p:sldId id="604" r:id="rId35"/>
    <p:sldId id="605" r:id="rId36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72C07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719" autoAdjust="0"/>
  </p:normalViewPr>
  <p:slideViewPr>
    <p:cSldViewPr snapToGrid="0">
      <p:cViewPr varScale="1">
        <p:scale>
          <a:sx n="101" d="100"/>
          <a:sy n="101" d="100"/>
        </p:scale>
        <p:origin x="189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0B18B-0B89-4F83-B093-001A2A975881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134C6-403D-4428-9F20-F15D9913D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2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Cycle – a complete discharge and recharge of the battery</a:t>
            </a:r>
          </a:p>
          <a:p>
            <a:r>
              <a:rPr lang="en-CA" dirty="0"/>
              <a:t>Cycle life – the quantity of cycles the battery can endure</a:t>
            </a:r>
          </a:p>
          <a:p>
            <a:r>
              <a:rPr lang="en-CA" dirty="0"/>
              <a:t>Capacity – amount of energy stored measured in Watt-hours</a:t>
            </a:r>
          </a:p>
          <a:p>
            <a:r>
              <a:rPr lang="en-CA" dirty="0"/>
              <a:t>Specific gravity – ratio of density to a reference material</a:t>
            </a:r>
          </a:p>
          <a:p>
            <a:r>
              <a:rPr lang="en-US" dirty="0"/>
              <a:t>Self-discharge - how much the battery discharges without load</a:t>
            </a:r>
          </a:p>
          <a:p>
            <a:r>
              <a:rPr lang="en-US" dirty="0"/>
              <a:t>Gassing – when charging is faster than absorption, which produces heat</a:t>
            </a:r>
          </a:p>
          <a:p>
            <a:r>
              <a:rPr lang="en-CA" dirty="0"/>
              <a:t>Thermal runaway – When a battery charges too fast and generates excess heat</a:t>
            </a:r>
          </a:p>
          <a:p>
            <a:r>
              <a:rPr lang="en-CA" dirty="0"/>
              <a:t>Sulfation – excess buildup of lead sulfate to plates</a:t>
            </a:r>
          </a:p>
          <a:p>
            <a:r>
              <a:rPr lang="en-CA" dirty="0"/>
              <a:t>Equalization – A process to decrease sulfation on plates</a:t>
            </a:r>
          </a:p>
          <a:p>
            <a:r>
              <a:rPr lang="en-US" dirty="0"/>
              <a:t>Peak load – the power required to start the load</a:t>
            </a:r>
          </a:p>
          <a:p>
            <a:r>
              <a:rPr lang="en-US" dirty="0"/>
              <a:t>Average load – the power it takes to keep a load running</a:t>
            </a:r>
          </a:p>
          <a:p>
            <a:r>
              <a:rPr lang="en-US" dirty="0"/>
              <a:t>Duty Cycle – also called depth of discharge</a:t>
            </a:r>
            <a:endParaRPr lang="en-CA" dirty="0"/>
          </a:p>
          <a:p>
            <a:r>
              <a:rPr lang="en-CA" dirty="0"/>
              <a:t>Inverter – converts DC to AC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134C6-403D-4428-9F20-F15D9913DB6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8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E7A6BA-E1CB-4984-8746-C8EEDC5FF0E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134C6-403D-4428-9F20-F15D9913DB6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3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Typically used as step down transformer for medium to low voltage</a:t>
            </a:r>
          </a:p>
          <a:p>
            <a:r>
              <a:rPr lang="en-CA" dirty="0"/>
              <a:t>Normally seen in distribution substations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134C6-403D-4428-9F20-F15D9913DB6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89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up transformer</a:t>
            </a:r>
          </a:p>
          <a:p>
            <a:r>
              <a:rPr lang="en-US" dirty="0"/>
              <a:t>Normally seen in generation stations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134C6-403D-4428-9F20-F15D9913DB6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71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134C6-403D-4428-9F20-F15D9913DB6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15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Definition from the NEC Article 100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134C6-403D-4428-9F20-F15D9913DB6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5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417" y="2006977"/>
            <a:ext cx="7286625" cy="137814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7355" y="3643312"/>
            <a:ext cx="6000750" cy="164306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C9F4C-AFBF-4F5D-A4E8-91E16EDA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6BF26-1986-4BD1-B784-EF04E4AD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E6AF3-C456-4BDD-892A-45F0FF9B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408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2" y="257473"/>
            <a:ext cx="1928813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57473"/>
            <a:ext cx="5643563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786A3-8417-4021-82F2-D693CDB7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785DB-52F6-4904-9C81-18075E24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5421A-5857-491E-9E35-303392C3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644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3F354-C2D7-470F-A588-425F7259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0239E-E498-417E-B7AA-8A057C44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23703-9839-45ED-A5D4-D701A0A9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50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08" y="176689"/>
            <a:ext cx="7286625" cy="127694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725044"/>
            <a:ext cx="7286625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E5E78-F63C-419B-9E57-2941BA5D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E6243-9F6E-440D-88D1-CAC14DD1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25ED1-CDA2-46B5-87A8-52AB9869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553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352716-F24B-4BC2-AF26-C073664D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2022-10-19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BEF213-0434-49E5-B44D-D3B6996C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A6405-7F06-45AA-B19A-F01CDC46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934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439168"/>
            <a:ext cx="3787676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038945"/>
            <a:ext cx="3787676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439168"/>
            <a:ext cx="3789164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2038945"/>
            <a:ext cx="3789164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2DA733-8E1B-4CDD-A136-5421A970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2022-10-19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CBA0EA-025F-433A-B3DA-C5755D1B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AE12ED-4F4C-428F-B896-8F108B88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83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D9D54E-A7AE-4FE8-9523-9BE9D9A7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2022-10-19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1AE07C-5A10-4F48-B857-1E361181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F7AE76-D0C0-4B70-8FA3-25AD54E5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28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3C8ECF2-BEB7-47B6-AA46-6F738D49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2022-10-19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B5E2D8B-600A-4ABC-A989-A2928AC3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36F2DA-9CFA-4191-AA0D-7B87F1BF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854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255984"/>
            <a:ext cx="2820293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255985"/>
            <a:ext cx="4792266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1345406"/>
            <a:ext cx="2820293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2919D7-C9BD-41D1-B75A-296EDA65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2022-10-19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4A4CF1-53C2-4759-9E48-0697A094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D58E26-E1ED-4C04-B09B-D509731D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510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4500562"/>
            <a:ext cx="51435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574477"/>
            <a:ext cx="5143500" cy="3857625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5031879"/>
            <a:ext cx="51435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AD6B19-A033-473C-804A-66A34F68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2022-10-19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7FAAA0-A5D7-41CA-85DE-864E0C49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466F24-7951-4459-B31C-8C99935F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241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5934E32-267C-4407-87B5-EE8B158EC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307455"/>
            <a:ext cx="7715250" cy="424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1EDD7-1C4F-4E85-B0CF-954A50689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D8D739-10B1-4E41-898A-F4A5A661E1FB}" type="datetimeFigureOut">
              <a:rPr lang="en-CA" smtClean="0"/>
              <a:pPr/>
              <a:t>2022-10-19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40201-63CB-4A9F-8758-1A674FCB1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8938" y="5959078"/>
            <a:ext cx="2714625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B49E4-A0B7-470A-8CC0-E6243A240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3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556769-3A6E-4D3B-86A6-AA99A2F274AB}"/>
              </a:ext>
            </a:extLst>
          </p:cNvPr>
          <p:cNvSpPr/>
          <p:nvPr userDrawn="1"/>
        </p:nvSpPr>
        <p:spPr>
          <a:xfrm>
            <a:off x="0" y="160020"/>
            <a:ext cx="4949190" cy="51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36FAA11-82AE-4EF6-B591-009735C04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" y="70872"/>
            <a:ext cx="4137660" cy="67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85602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5pPr>
      <a:lvl6pPr marL="42862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6pPr>
      <a:lvl7pPr marL="85725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7pPr>
      <a:lvl8pPr marL="128587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8pPr>
      <a:lvl9pPr marL="171450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1469" indent="-32146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696516" indent="-26789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25" kern="1200">
          <a:solidFill>
            <a:schemeClr val="bg1"/>
          </a:solidFill>
          <a:latin typeface="+mn-lt"/>
          <a:ea typeface="+mn-ea"/>
          <a:cs typeface="+mn-cs"/>
        </a:defRPr>
      </a:lvl2pPr>
      <a:lvl3pPr marL="107156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3pPr>
      <a:lvl4pPr marL="1500188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bg1"/>
          </a:solidFill>
          <a:latin typeface="+mn-lt"/>
          <a:ea typeface="+mn-ea"/>
          <a:cs typeface="+mn-cs"/>
        </a:defRPr>
      </a:lvl4pPr>
      <a:lvl5pPr marL="19288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75" kern="1200">
          <a:solidFill>
            <a:schemeClr val="bg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ennis court with palm trees&#10;&#10;Description automatically generated with medium confidence">
            <a:extLst>
              <a:ext uri="{FF2B5EF4-FFF2-40B4-BE49-F238E27FC236}">
                <a16:creationId xmlns:a16="http://schemas.microsoft.com/office/drawing/2014/main" id="{54751BC6-ECB8-0748-AF08-BEFB9760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243" y="305733"/>
            <a:ext cx="9441332" cy="62991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4FB872-804A-F54A-8317-B1BD8F3F1A78}"/>
              </a:ext>
            </a:extLst>
          </p:cNvPr>
          <p:cNvSpPr/>
          <p:nvPr/>
        </p:nvSpPr>
        <p:spPr>
          <a:xfrm>
            <a:off x="-616352" y="510014"/>
            <a:ext cx="10266028" cy="1276109"/>
          </a:xfrm>
          <a:prstGeom prst="rect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01C572AF-A586-AC45-A4BF-58191406BCE9}"/>
              </a:ext>
            </a:extLst>
          </p:cNvPr>
          <p:cNvSpPr/>
          <p:nvPr/>
        </p:nvSpPr>
        <p:spPr>
          <a:xfrm rot="20712204">
            <a:off x="-2821251" y="-1281538"/>
            <a:ext cx="8075654" cy="9103068"/>
          </a:xfrm>
          <a:prstGeom prst="triangle">
            <a:avLst/>
          </a:prstGeom>
          <a:solidFill>
            <a:srgbClr val="10497E">
              <a:alpha val="867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24F58-9C31-E443-A04B-717FE2D08411}"/>
              </a:ext>
            </a:extLst>
          </p:cNvPr>
          <p:cNvSpPr txBox="1"/>
          <p:nvPr/>
        </p:nvSpPr>
        <p:spPr>
          <a:xfrm>
            <a:off x="0" y="2621538"/>
            <a:ext cx="4079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Implementation of Pilot of a TVET Renewable Energy Course </a:t>
            </a:r>
            <a:endParaRPr lang="en-CA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070E36-A84C-1C45-A804-243B343AE34B}"/>
              </a:ext>
            </a:extLst>
          </p:cNvPr>
          <p:cNvSpPr txBox="1"/>
          <p:nvPr/>
        </p:nvSpPr>
        <p:spPr>
          <a:xfrm>
            <a:off x="0" y="3930190"/>
            <a:ext cx="358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 #5 - TRAINING COURSES &amp; PROFESSIONAL DEVELOPMENT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5A1FD6FA-1557-EC45-9A09-17E0F4C629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0000" y="1079999"/>
            <a:ext cx="1984343" cy="6575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C5D84BA-C6D1-7542-99D8-CD38963AB23C}"/>
              </a:ext>
            </a:extLst>
          </p:cNvPr>
          <p:cNvSpPr txBox="1"/>
          <p:nvPr/>
        </p:nvSpPr>
        <p:spPr>
          <a:xfrm>
            <a:off x="-1" y="5107435"/>
            <a:ext cx="3467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33 (21 October 2022) – C09 Electricity and Circuits 2</a:t>
            </a:r>
          </a:p>
        </p:txBody>
      </p:sp>
      <p:pic>
        <p:nvPicPr>
          <p:cNvPr id="12" name="Picture 11" descr="A picture containing text, blur&#10;&#10;Description automatically generated">
            <a:extLst>
              <a:ext uri="{FF2B5EF4-FFF2-40B4-BE49-F238E27FC236}">
                <a16:creationId xmlns:a16="http://schemas.microsoft.com/office/drawing/2014/main" id="{9BAADFDD-0779-BE3F-62D5-56918A820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0" y="539999"/>
            <a:ext cx="1572815" cy="108000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22C7F23F-E6FD-4E79-1432-8DEF0B8698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1044000"/>
            <a:ext cx="1816150" cy="6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73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030B-433A-9FBD-A58C-2809512D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Delta Systems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ED64D-1833-FA74-CBA7-11627374E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599" y="1614488"/>
            <a:ext cx="4137659" cy="4243090"/>
          </a:xfrm>
        </p:spPr>
        <p:txBody>
          <a:bodyPr/>
          <a:lstStyle/>
          <a:p>
            <a:r>
              <a:rPr lang="en-US" dirty="0"/>
              <a:t>4 wire system</a:t>
            </a:r>
          </a:p>
          <a:p>
            <a:r>
              <a:rPr lang="en-US" dirty="0"/>
              <a:t>Typically more reliable</a:t>
            </a:r>
          </a:p>
          <a:p>
            <a:r>
              <a:rPr lang="en-US" dirty="0"/>
              <a:t>Requires more </a:t>
            </a:r>
            <a:r>
              <a:rPr lang="en-CA" dirty="0"/>
              <a:t>insulation</a:t>
            </a:r>
          </a:p>
          <a:p>
            <a:r>
              <a:rPr lang="en-US" dirty="0"/>
              <a:t>More expensive</a:t>
            </a:r>
          </a:p>
          <a:p>
            <a:r>
              <a:rPr lang="en-US" dirty="0"/>
              <a:t>Floating neutral</a:t>
            </a:r>
          </a:p>
          <a:p>
            <a:r>
              <a:rPr lang="en-US" dirty="0"/>
              <a:t>Can’t provide 120 volts</a:t>
            </a:r>
          </a:p>
          <a:p>
            <a:r>
              <a:rPr lang="en-US" dirty="0"/>
              <a:t>High amperage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5A270698-AFAF-ECE8-3C28-31456921AC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C5A943-8ED2-6C5C-9C82-C58AB427DC0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83" y="2207419"/>
            <a:ext cx="4480373" cy="274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574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DED59-6666-E950-A0B0-2FA58041C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Delta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F9CBD-D5F3-BE15-A98C-69CC23412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075" y="1500188"/>
            <a:ext cx="4600575" cy="4243090"/>
          </a:xfrm>
        </p:spPr>
        <p:txBody>
          <a:bodyPr/>
          <a:lstStyle/>
          <a:p>
            <a:r>
              <a:rPr lang="en-US" dirty="0"/>
              <a:t>5 wire system</a:t>
            </a:r>
          </a:p>
          <a:p>
            <a:r>
              <a:rPr lang="en-US" dirty="0"/>
              <a:t>Moderate reliability</a:t>
            </a:r>
          </a:p>
          <a:p>
            <a:r>
              <a:rPr lang="en-US" dirty="0"/>
              <a:t>Requires more </a:t>
            </a:r>
            <a:r>
              <a:rPr lang="en-CA" dirty="0"/>
              <a:t>insulation</a:t>
            </a:r>
          </a:p>
          <a:p>
            <a:r>
              <a:rPr lang="en-US" dirty="0"/>
              <a:t>More expensive</a:t>
            </a:r>
          </a:p>
          <a:p>
            <a:r>
              <a:rPr lang="en-CA" dirty="0"/>
              <a:t>Prone to single phase shorts</a:t>
            </a:r>
          </a:p>
          <a:p>
            <a:r>
              <a:rPr lang="en-CA" dirty="0"/>
              <a:t>Requires more knowledge</a:t>
            </a:r>
          </a:p>
          <a:p>
            <a:r>
              <a:rPr lang="en-CA" dirty="0"/>
              <a:t>Difficult to balance load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C2CB98-9DEB-F5B2-54B3-ABF2D25F8AA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5021" y="1393062"/>
            <a:ext cx="4275629" cy="445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87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DED59-6666-E950-A0B0-2FA58041C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Delta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F9CBD-D5F3-BE15-A98C-69CC23412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075" y="1500188"/>
            <a:ext cx="4275629" cy="4243090"/>
          </a:xfrm>
        </p:spPr>
        <p:txBody>
          <a:bodyPr/>
          <a:lstStyle/>
          <a:p>
            <a:r>
              <a:rPr lang="en-US" dirty="0"/>
              <a:t>Can deliver 120-V single-phase</a:t>
            </a:r>
          </a:p>
          <a:p>
            <a:r>
              <a:rPr lang="en-US" dirty="0"/>
              <a:t>Can deliver 240-V single-phase</a:t>
            </a:r>
          </a:p>
          <a:p>
            <a:r>
              <a:rPr lang="en-US" dirty="0"/>
              <a:t>Can deliver 240-V three-phase</a:t>
            </a:r>
          </a:p>
          <a:p>
            <a:endParaRPr lang="en-CA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C2CB98-9DEB-F5B2-54B3-ABF2D25F8AA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5021" y="1393062"/>
            <a:ext cx="4275629" cy="445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956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853E5-3268-CB34-A115-9D0D876C0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Wye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1F47B-62DA-E27A-BD8D-ADFBCAC43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590" y="1500188"/>
            <a:ext cx="3857625" cy="4243090"/>
          </a:xfrm>
        </p:spPr>
        <p:txBody>
          <a:bodyPr/>
          <a:lstStyle/>
          <a:p>
            <a:r>
              <a:rPr lang="en-US" dirty="0"/>
              <a:t>5 wire system</a:t>
            </a:r>
          </a:p>
          <a:p>
            <a:r>
              <a:rPr lang="en-US" dirty="0"/>
              <a:t>Typically less reliable</a:t>
            </a:r>
          </a:p>
          <a:p>
            <a:r>
              <a:rPr lang="en-US" dirty="0"/>
              <a:t>Requires less </a:t>
            </a:r>
            <a:r>
              <a:rPr lang="en-CA" dirty="0"/>
              <a:t>insulation</a:t>
            </a:r>
          </a:p>
          <a:p>
            <a:r>
              <a:rPr lang="en-US" dirty="0"/>
              <a:t>Less expensive</a:t>
            </a:r>
          </a:p>
          <a:p>
            <a:r>
              <a:rPr lang="en-US" dirty="0"/>
              <a:t>Can easily be adapted</a:t>
            </a:r>
          </a:p>
          <a:p>
            <a:r>
              <a:rPr lang="en-US" dirty="0"/>
              <a:t>Can balance loads</a:t>
            </a:r>
          </a:p>
          <a:p>
            <a:r>
              <a:rPr lang="en-CA" dirty="0"/>
              <a:t>High voltage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A1772A4-115C-04EE-F291-112F7288E0A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529" y="2107094"/>
            <a:ext cx="4828881" cy="264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850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343AA-36A4-DE5B-9A50-641470EAE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Transformers</a:t>
            </a:r>
            <a:endParaRPr lang="en-CA" dirty="0"/>
          </a:p>
        </p:txBody>
      </p:sp>
      <p:pic>
        <p:nvPicPr>
          <p:cNvPr id="7" name="Picture 2" descr="Wye-Delta Three-Phase Transformer Connection">
            <a:extLst>
              <a:ext uri="{FF2B5EF4-FFF2-40B4-BE49-F238E27FC236}">
                <a16:creationId xmlns:a16="http://schemas.microsoft.com/office/drawing/2014/main" id="{405735C5-9809-188E-1AC0-3E4AA9B6D7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2062" y="2000250"/>
            <a:ext cx="6048375" cy="2857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696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72A9-5A90-0332-4700-63843602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Transformers</a:t>
            </a:r>
            <a:endParaRPr lang="en-CA" dirty="0"/>
          </a:p>
        </p:txBody>
      </p:sp>
      <p:pic>
        <p:nvPicPr>
          <p:cNvPr id="6" name="Picture 2" descr="Delta-Wye Three-Phase Transformer Connection">
            <a:extLst>
              <a:ext uri="{FF2B5EF4-FFF2-40B4-BE49-F238E27FC236}">
                <a16:creationId xmlns:a16="http://schemas.microsoft.com/office/drawing/2014/main" id="{8EB3668F-1097-F57C-5FFB-8F5C2441EE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7" y="2000250"/>
            <a:ext cx="57245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511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CDA5D-02BC-FD00-291A-0A263DA5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en-CA" dirty="0"/>
          </a:p>
        </p:txBody>
      </p:sp>
      <p:pic>
        <p:nvPicPr>
          <p:cNvPr id="5" name="Content Placeholder 4" descr="Magnifying glass and question mark">
            <a:extLst>
              <a:ext uri="{FF2B5EF4-FFF2-40B4-BE49-F238E27FC236}">
                <a16:creationId xmlns:a16="http://schemas.microsoft.com/office/drawing/2014/main" id="{380D1019-F39C-F3CA-79F4-BF0F05F3B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0" y="1308100"/>
            <a:ext cx="7540699" cy="4241800"/>
          </a:xfrm>
        </p:spPr>
      </p:pic>
    </p:spTree>
    <p:extLst>
      <p:ext uri="{BB962C8B-B14F-4D97-AF65-F5344CB8AC3E}">
        <p14:creationId xmlns:p14="http://schemas.microsoft.com/office/powerpoint/2010/main" val="112119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7138-986F-D230-E908-FA0C3B287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34785-D928-9DF0-6C92-11FC37B91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" y="1019175"/>
            <a:ext cx="8519159" cy="5505450"/>
          </a:xfrm>
        </p:spPr>
        <p:txBody>
          <a:bodyPr/>
          <a:lstStyle/>
          <a:p>
            <a:r>
              <a:rPr lang="en-US" dirty="0"/>
              <a:t>OSHA (Occupational Safety Health Administration) </a:t>
            </a:r>
          </a:p>
          <a:p>
            <a:r>
              <a:rPr lang="en-US" sz="3200" b="1" dirty="0"/>
              <a:t>NFPA (National Fire Protection Association) </a:t>
            </a:r>
          </a:p>
          <a:p>
            <a:r>
              <a:rPr lang="en-US" dirty="0"/>
              <a:t>ANSI/ISA (American National Standards Institute and Instrument Society of America) </a:t>
            </a:r>
          </a:p>
          <a:p>
            <a:r>
              <a:rPr lang="en-US" dirty="0"/>
              <a:t>TIA (Telecommunications Industry Association) </a:t>
            </a:r>
          </a:p>
          <a:p>
            <a:r>
              <a:rPr lang="en-US" dirty="0"/>
              <a:t>IEC (International Electrotechnical Commission) »</a:t>
            </a:r>
          </a:p>
          <a:p>
            <a:r>
              <a:rPr lang="en-US" dirty="0"/>
              <a:t>CENELEC (European Committee for Electrotechnical Standardization) </a:t>
            </a:r>
          </a:p>
          <a:p>
            <a:r>
              <a:rPr lang="en-US" sz="3200" b="1" dirty="0"/>
              <a:t>IEEE (Institute of Electrical and Electronics Engineers) 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3800056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7AA4-D09F-75AC-330A-A41378E8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69C5A-2E6A-79C4-161A-EC293AD8F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conducting connection, whether intentional or </a:t>
            </a:r>
            <a:r>
              <a:rPr lang="en-US" dirty="0"/>
              <a:t>accidental between an electrical circuit or equipment and the earth, or to some conducting body that serves in place of the earth.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7492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7AA4-D09F-75AC-330A-A41378E8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Equipment Grounding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1F0952-FC51-FA1E-9B9B-268A96FAA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May be called </a:t>
            </a:r>
            <a:r>
              <a:rPr lang="en-CA" i="1" dirty="0"/>
              <a:t>Earthing</a:t>
            </a:r>
            <a:endParaRPr lang="en-CA" dirty="0"/>
          </a:p>
          <a:p>
            <a:r>
              <a:rPr lang="en-CA" dirty="0"/>
              <a:t>Connects non-current carrying part to earth</a:t>
            </a:r>
          </a:p>
          <a:p>
            <a:r>
              <a:rPr lang="en-CA" dirty="0"/>
              <a:t>Can have it not ungrounded</a:t>
            </a:r>
          </a:p>
          <a:p>
            <a:r>
              <a:rPr lang="en-CA" dirty="0"/>
              <a:t>Can connect neutral as grounding to frame</a:t>
            </a:r>
          </a:p>
          <a:p>
            <a:r>
              <a:rPr lang="en-CA" dirty="0"/>
              <a:t>Can connect ground wire to chassis</a:t>
            </a:r>
          </a:p>
        </p:txBody>
      </p:sp>
    </p:spTree>
    <p:extLst>
      <p:ext uri="{BB962C8B-B14F-4D97-AF65-F5344CB8AC3E}">
        <p14:creationId xmlns:p14="http://schemas.microsoft.com/office/powerpoint/2010/main" val="301336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C3F7-E78C-B5D7-A686-C5F2751BA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0F729-DB48-72F6-9614-BA6950A3A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</a:rPr>
              <a:t>Review of last topics</a:t>
            </a:r>
          </a:p>
          <a:p>
            <a:pPr algn="l"/>
            <a:r>
              <a:rPr lang="en-US" b="0" i="0" dirty="0">
                <a:effectLst/>
              </a:rPr>
              <a:t>Understand wye connection transformers</a:t>
            </a:r>
          </a:p>
          <a:p>
            <a:pPr algn="l"/>
            <a:r>
              <a:rPr lang="en-US" dirty="0"/>
              <a:t>Understand delta connection transformers</a:t>
            </a:r>
          </a:p>
          <a:p>
            <a:pPr algn="l"/>
            <a:r>
              <a:rPr lang="en-US" dirty="0"/>
              <a:t>Understand grounding, bonding, and cables</a:t>
            </a:r>
          </a:p>
          <a:p>
            <a:pPr algn="l"/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6089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7AA4-D09F-75AC-330A-A41378E8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Earth Grounding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69C5A-2E6A-79C4-161A-EC293AD8F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Connects current carrying part to earth</a:t>
            </a:r>
          </a:p>
          <a:p>
            <a:r>
              <a:rPr lang="en-CA" dirty="0"/>
              <a:t>Typically neutral or ground wire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6082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7AA4-D09F-75AC-330A-A41378E8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Impacts to Grounding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A8ACA1-8D15-91C5-1CCD-C43E6F15A7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Ground rod</a:t>
            </a:r>
          </a:p>
          <a:p>
            <a:r>
              <a:rPr lang="en-CA" dirty="0"/>
              <a:t>Ground clamp</a:t>
            </a:r>
          </a:p>
          <a:p>
            <a:r>
              <a:rPr lang="en-CA" dirty="0"/>
              <a:t>Soil conductivity</a:t>
            </a:r>
          </a:p>
          <a:p>
            <a:r>
              <a:rPr lang="en-CA"/>
              <a:t>Cable capacity</a:t>
            </a:r>
            <a:endParaRPr lang="en-CA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33FD4BC-71F1-120B-326A-BBEFBAE60B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4489"/>
          <a:stretch/>
        </p:blipFill>
        <p:spPr>
          <a:xfrm>
            <a:off x="4598194" y="746076"/>
            <a:ext cx="4117181" cy="54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90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7AA4-D09F-75AC-330A-A41378E8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Grounding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DC42CA0-4401-0BD2-8C3D-6EBC2BEC53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555355"/>
            <a:ext cx="6610350" cy="437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268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5212-F3D0-55CB-847A-0AB017360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Grounding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6230CA7-4B73-BECF-7752-375AE5B13D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026" y="850899"/>
            <a:ext cx="6303024" cy="580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148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7AA4-D09F-75AC-330A-A41378E8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69C5A-2E6A-79C4-161A-EC293AD8F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Where would you see the grounding for a PV array</a:t>
            </a:r>
          </a:p>
        </p:txBody>
      </p:sp>
    </p:spTree>
    <p:extLst>
      <p:ext uri="{BB962C8B-B14F-4D97-AF65-F5344CB8AC3E}">
        <p14:creationId xmlns:p14="http://schemas.microsoft.com/office/powerpoint/2010/main" val="264165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CDA5D-02BC-FD00-291A-0A263DA5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en-CA" dirty="0"/>
          </a:p>
        </p:txBody>
      </p:sp>
      <p:pic>
        <p:nvPicPr>
          <p:cNvPr id="5" name="Content Placeholder 4" descr="Magnifying glass and question mark">
            <a:extLst>
              <a:ext uri="{FF2B5EF4-FFF2-40B4-BE49-F238E27FC236}">
                <a16:creationId xmlns:a16="http://schemas.microsoft.com/office/drawing/2014/main" id="{380D1019-F39C-F3CA-79F4-BF0F05F3B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0" y="1308100"/>
            <a:ext cx="7540699" cy="4241800"/>
          </a:xfrm>
        </p:spPr>
      </p:pic>
    </p:spTree>
    <p:extLst>
      <p:ext uri="{BB962C8B-B14F-4D97-AF65-F5344CB8AC3E}">
        <p14:creationId xmlns:p14="http://schemas.microsoft.com/office/powerpoint/2010/main" val="832049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7AA4-D09F-75AC-330A-A41378E8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Grounding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BFC3ADE-E7E1-F25B-AB3F-48F3FFC403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377" y="1231900"/>
            <a:ext cx="6353245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413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114A-F386-2D03-3785-931606D1C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Grounding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910095F-FFE5-9C64-EEF9-4DE9065658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4" y="1212850"/>
            <a:ext cx="8688604" cy="481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265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9061-BE6B-8458-535E-B0F004591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Grounding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4399B69-6B80-18B3-FD53-01AE10C52F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61" y="1308100"/>
            <a:ext cx="7540977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916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E1709-90EA-6D23-0335-E58C6A1D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B3A50-C68B-820D-EE31-FC6E0639C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practice of connecting conductive objects to the grounding conductor</a:t>
            </a:r>
          </a:p>
          <a:p>
            <a:r>
              <a:rPr lang="en-CA" dirty="0"/>
              <a:t>Needed when conductive metal can become energized</a:t>
            </a:r>
          </a:p>
          <a:p>
            <a:r>
              <a:rPr lang="en-CA" dirty="0"/>
              <a:t>Needed for exposed metals to dissipate static electricity</a:t>
            </a:r>
          </a:p>
        </p:txBody>
      </p:sp>
    </p:spTree>
    <p:extLst>
      <p:ext uri="{BB962C8B-B14F-4D97-AF65-F5344CB8AC3E}">
        <p14:creationId xmlns:p14="http://schemas.microsoft.com/office/powerpoint/2010/main" val="277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F522-C82C-1EE0-044A-2D004452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6E8E9-D5C9-3BD1-34AB-F666E94F4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the impact of electrical </a:t>
            </a:r>
          </a:p>
          <a:p>
            <a:r>
              <a:rPr lang="en-US" dirty="0"/>
              <a:t>To promote an engineering mindset</a:t>
            </a:r>
          </a:p>
        </p:txBody>
      </p:sp>
    </p:spTree>
    <p:extLst>
      <p:ext uri="{BB962C8B-B14F-4D97-AF65-F5344CB8AC3E}">
        <p14:creationId xmlns:p14="http://schemas.microsoft.com/office/powerpoint/2010/main" val="2772114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2BC3B-76F9-BB15-178E-01DB1EACC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Bonding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884AB21-21C5-1E51-A8BF-1F3937403D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/>
          <a:stretch/>
        </p:blipFill>
        <p:spPr bwMode="auto">
          <a:xfrm>
            <a:off x="914453" y="879474"/>
            <a:ext cx="7303664" cy="567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740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2B5D-10C8-27CB-3826-603EA763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Bonding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AFF088-DF65-4062-42E9-F194AD6B7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775" y="927099"/>
            <a:ext cx="7272167" cy="5574421"/>
          </a:xfrm>
        </p:spPr>
      </p:pic>
    </p:spTree>
    <p:extLst>
      <p:ext uri="{BB962C8B-B14F-4D97-AF65-F5344CB8AC3E}">
        <p14:creationId xmlns:p14="http://schemas.microsoft.com/office/powerpoint/2010/main" val="4107490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37944-7006-823F-2D24-39A13521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Bonding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EF71ECB1-9809-3C96-4249-E7A05B597D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49" y="904875"/>
            <a:ext cx="7185302" cy="564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32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18F8-1C68-3CD4-B308-C05A7392A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6E3AF-FAB0-C609-672A-E4032760E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</a:rPr>
              <a:t>Understand the battery as a source of electricity.</a:t>
            </a:r>
          </a:p>
          <a:p>
            <a:pPr algn="l"/>
            <a:r>
              <a:rPr lang="en-US" b="0" i="0" dirty="0">
                <a:effectLst/>
              </a:rPr>
              <a:t>Understand series and parallel connections for batteries.</a:t>
            </a:r>
          </a:p>
          <a:p>
            <a:pPr algn="l"/>
            <a:r>
              <a:rPr lang="en-US" b="0" i="0" dirty="0">
                <a:effectLst/>
              </a:rPr>
              <a:t>Describe the different types of batteries used in RE systems.</a:t>
            </a:r>
          </a:p>
          <a:p>
            <a:pPr algn="l"/>
            <a:r>
              <a:rPr lang="en-US" b="0" i="0" dirty="0">
                <a:effectLst/>
              </a:rPr>
              <a:t>Understand magnetism, motors and generators.</a:t>
            </a:r>
          </a:p>
          <a:p>
            <a:pPr algn="l"/>
            <a:r>
              <a:rPr lang="en-US" b="0" i="0" dirty="0">
                <a:effectLst/>
              </a:rPr>
              <a:t>Understand how the electric grid operates related to small RE systems</a:t>
            </a:r>
          </a:p>
        </p:txBody>
      </p:sp>
    </p:spTree>
    <p:extLst>
      <p:ext uri="{BB962C8B-B14F-4D97-AF65-F5344CB8AC3E}">
        <p14:creationId xmlns:p14="http://schemas.microsoft.com/office/powerpoint/2010/main" val="223296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27220-FA82-E9BD-7B2C-87895E90B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EED7D-8D63-0D91-505B-6EEB6AC91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some terms that would be found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525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28034-2FB3-3D31-2699-3E572560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57" y="2891373"/>
            <a:ext cx="6631086" cy="1082094"/>
          </a:xfrm>
        </p:spPr>
        <p:txBody>
          <a:bodyPr/>
          <a:lstStyle/>
          <a:p>
            <a:r>
              <a:rPr lang="en-CA" sz="7200" dirty="0">
                <a:solidFill>
                  <a:schemeClr val="bg1"/>
                </a:solidFill>
              </a:rPr>
              <a:t>Why Batteries?</a:t>
            </a:r>
          </a:p>
        </p:txBody>
      </p:sp>
    </p:spTree>
    <p:extLst>
      <p:ext uri="{BB962C8B-B14F-4D97-AF65-F5344CB8AC3E}">
        <p14:creationId xmlns:p14="http://schemas.microsoft.com/office/powerpoint/2010/main" val="230691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CDA5D-02BC-FD00-291A-0A263DA5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en-CA" dirty="0"/>
          </a:p>
        </p:txBody>
      </p:sp>
      <p:pic>
        <p:nvPicPr>
          <p:cNvPr id="5" name="Content Placeholder 4" descr="Magnifying glass and question mark">
            <a:extLst>
              <a:ext uri="{FF2B5EF4-FFF2-40B4-BE49-F238E27FC236}">
                <a16:creationId xmlns:a16="http://schemas.microsoft.com/office/drawing/2014/main" id="{380D1019-F39C-F3CA-79F4-BF0F05F3B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0" y="1308100"/>
            <a:ext cx="7540699" cy="4241800"/>
          </a:xfrm>
        </p:spPr>
      </p:pic>
    </p:spTree>
    <p:extLst>
      <p:ext uri="{BB962C8B-B14F-4D97-AF65-F5344CB8AC3E}">
        <p14:creationId xmlns:p14="http://schemas.microsoft.com/office/powerpoint/2010/main" val="556004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7"/>
          <p:cNvGrpSpPr>
            <a:grpSpLocks/>
          </p:cNvGrpSpPr>
          <p:nvPr/>
        </p:nvGrpSpPr>
        <p:grpSpPr bwMode="auto">
          <a:xfrm>
            <a:off x="6324600" y="1066800"/>
            <a:ext cx="1981200" cy="1758950"/>
            <a:chOff x="3984" y="672"/>
            <a:chExt cx="1248" cy="1108"/>
          </a:xfrm>
        </p:grpSpPr>
        <p:grpSp>
          <p:nvGrpSpPr>
            <p:cNvPr id="23614" name="Group 129"/>
            <p:cNvGrpSpPr>
              <a:grpSpLocks/>
            </p:cNvGrpSpPr>
            <p:nvPr/>
          </p:nvGrpSpPr>
          <p:grpSpPr bwMode="auto">
            <a:xfrm rot="-3108777">
              <a:off x="3792" y="1152"/>
              <a:ext cx="1104" cy="144"/>
              <a:chOff x="2880" y="2640"/>
              <a:chExt cx="1104" cy="144"/>
            </a:xfrm>
          </p:grpSpPr>
          <p:cxnSp>
            <p:nvCxnSpPr>
              <p:cNvPr id="23639" name="AutoShape 130"/>
              <p:cNvCxnSpPr>
                <a:cxnSpLocks noChangeShapeType="1"/>
              </p:cNvCxnSpPr>
              <p:nvPr/>
            </p:nvCxnSpPr>
            <p:spPr bwMode="auto">
              <a:xfrm flipV="1">
                <a:off x="3344" y="2640"/>
                <a:ext cx="84" cy="144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40" name="AutoShape 131"/>
              <p:cNvCxnSpPr>
                <a:cxnSpLocks noChangeShapeType="1"/>
              </p:cNvCxnSpPr>
              <p:nvPr/>
            </p:nvCxnSpPr>
            <p:spPr bwMode="auto">
              <a:xfrm flipV="1">
                <a:off x="3484" y="2640"/>
                <a:ext cx="84" cy="144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641" name="Line 132"/>
              <p:cNvSpPr>
                <a:spLocks noChangeShapeType="1"/>
              </p:cNvSpPr>
              <p:nvPr/>
            </p:nvSpPr>
            <p:spPr bwMode="auto">
              <a:xfrm>
                <a:off x="3288" y="2640"/>
                <a:ext cx="56" cy="14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642" name="Line 133"/>
              <p:cNvSpPr>
                <a:spLocks noChangeShapeType="1"/>
              </p:cNvSpPr>
              <p:nvPr/>
            </p:nvSpPr>
            <p:spPr bwMode="auto">
              <a:xfrm>
                <a:off x="3428" y="2640"/>
                <a:ext cx="56" cy="14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643" name="Line 134"/>
              <p:cNvSpPr>
                <a:spLocks noChangeShapeType="1"/>
              </p:cNvSpPr>
              <p:nvPr/>
            </p:nvSpPr>
            <p:spPr bwMode="auto">
              <a:xfrm>
                <a:off x="3568" y="2640"/>
                <a:ext cx="56" cy="14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23644" name="AutoShape 135"/>
              <p:cNvCxnSpPr>
                <a:cxnSpLocks noChangeShapeType="1"/>
                <a:stCxn id="23641" idx="0"/>
              </p:cNvCxnSpPr>
              <p:nvPr/>
            </p:nvCxnSpPr>
            <p:spPr bwMode="auto">
              <a:xfrm flipH="1">
                <a:off x="3216" y="2640"/>
                <a:ext cx="72" cy="96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645" name="Line 136"/>
              <p:cNvSpPr>
                <a:spLocks noChangeShapeType="1"/>
              </p:cNvSpPr>
              <p:nvPr/>
            </p:nvSpPr>
            <p:spPr bwMode="auto">
              <a:xfrm flipH="1">
                <a:off x="2880" y="2736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646" name="Line 137"/>
              <p:cNvSpPr>
                <a:spLocks noChangeShapeType="1"/>
              </p:cNvSpPr>
              <p:nvPr/>
            </p:nvSpPr>
            <p:spPr bwMode="auto">
              <a:xfrm flipH="1">
                <a:off x="3648" y="2736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647" name="Line 138"/>
              <p:cNvSpPr>
                <a:spLocks noChangeShapeType="1"/>
              </p:cNvSpPr>
              <p:nvPr/>
            </p:nvSpPr>
            <p:spPr bwMode="auto">
              <a:xfrm flipH="1">
                <a:off x="3600" y="2736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615" name="Group 139"/>
            <p:cNvGrpSpPr>
              <a:grpSpLocks/>
            </p:cNvGrpSpPr>
            <p:nvPr/>
          </p:nvGrpSpPr>
          <p:grpSpPr bwMode="auto">
            <a:xfrm rot="3788049">
              <a:off x="4416" y="1152"/>
              <a:ext cx="1104" cy="144"/>
              <a:chOff x="2880" y="2640"/>
              <a:chExt cx="1104" cy="144"/>
            </a:xfrm>
          </p:grpSpPr>
          <p:cxnSp>
            <p:nvCxnSpPr>
              <p:cNvPr id="23630" name="AutoShape 140"/>
              <p:cNvCxnSpPr>
                <a:cxnSpLocks noChangeShapeType="1"/>
              </p:cNvCxnSpPr>
              <p:nvPr/>
            </p:nvCxnSpPr>
            <p:spPr bwMode="auto">
              <a:xfrm flipV="1">
                <a:off x="3344" y="2640"/>
                <a:ext cx="84" cy="144"/>
              </a:xfrm>
              <a:prstGeom prst="straightConnector1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31" name="AutoShape 141"/>
              <p:cNvCxnSpPr>
                <a:cxnSpLocks noChangeShapeType="1"/>
              </p:cNvCxnSpPr>
              <p:nvPr/>
            </p:nvCxnSpPr>
            <p:spPr bwMode="auto">
              <a:xfrm flipV="1">
                <a:off x="3484" y="2640"/>
                <a:ext cx="84" cy="144"/>
              </a:xfrm>
              <a:prstGeom prst="straightConnector1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632" name="Line 142"/>
              <p:cNvSpPr>
                <a:spLocks noChangeShapeType="1"/>
              </p:cNvSpPr>
              <p:nvPr/>
            </p:nvSpPr>
            <p:spPr bwMode="auto">
              <a:xfrm>
                <a:off x="3288" y="2640"/>
                <a:ext cx="56" cy="144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633" name="Line 143"/>
              <p:cNvSpPr>
                <a:spLocks noChangeShapeType="1"/>
              </p:cNvSpPr>
              <p:nvPr/>
            </p:nvSpPr>
            <p:spPr bwMode="auto">
              <a:xfrm>
                <a:off x="3428" y="2640"/>
                <a:ext cx="56" cy="144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634" name="Line 144"/>
              <p:cNvSpPr>
                <a:spLocks noChangeShapeType="1"/>
              </p:cNvSpPr>
              <p:nvPr/>
            </p:nvSpPr>
            <p:spPr bwMode="auto">
              <a:xfrm>
                <a:off x="3568" y="2640"/>
                <a:ext cx="56" cy="144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23635" name="AutoShape 145"/>
              <p:cNvCxnSpPr>
                <a:cxnSpLocks noChangeShapeType="1"/>
                <a:stCxn id="23632" idx="0"/>
              </p:cNvCxnSpPr>
              <p:nvPr/>
            </p:nvCxnSpPr>
            <p:spPr bwMode="auto">
              <a:xfrm flipH="1">
                <a:off x="3216" y="2640"/>
                <a:ext cx="72" cy="96"/>
              </a:xfrm>
              <a:prstGeom prst="straightConnector1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636" name="Line 146"/>
              <p:cNvSpPr>
                <a:spLocks noChangeShapeType="1"/>
              </p:cNvSpPr>
              <p:nvPr/>
            </p:nvSpPr>
            <p:spPr bwMode="auto">
              <a:xfrm flipH="1">
                <a:off x="2880" y="2736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637" name="Line 147"/>
              <p:cNvSpPr>
                <a:spLocks noChangeShapeType="1"/>
              </p:cNvSpPr>
              <p:nvPr/>
            </p:nvSpPr>
            <p:spPr bwMode="auto">
              <a:xfrm flipH="1">
                <a:off x="3648" y="2736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638" name="Line 148"/>
              <p:cNvSpPr>
                <a:spLocks noChangeShapeType="1"/>
              </p:cNvSpPr>
              <p:nvPr/>
            </p:nvSpPr>
            <p:spPr bwMode="auto">
              <a:xfrm flipH="1">
                <a:off x="3600" y="2736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616" name="Oval 149"/>
            <p:cNvSpPr>
              <a:spLocks noChangeArrowheads="1"/>
            </p:cNvSpPr>
            <p:nvPr/>
          </p:nvSpPr>
          <p:spPr bwMode="auto">
            <a:xfrm>
              <a:off x="3984" y="1633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617" name="Oval 151"/>
            <p:cNvSpPr>
              <a:spLocks noChangeArrowheads="1"/>
            </p:cNvSpPr>
            <p:nvPr/>
          </p:nvSpPr>
          <p:spPr bwMode="auto">
            <a:xfrm>
              <a:off x="5136" y="16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618" name="Oval 152"/>
            <p:cNvSpPr>
              <a:spLocks noChangeArrowheads="1"/>
            </p:cNvSpPr>
            <p:nvPr/>
          </p:nvSpPr>
          <p:spPr bwMode="auto">
            <a:xfrm>
              <a:off x="4656" y="72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23619" name="Group 186"/>
            <p:cNvGrpSpPr>
              <a:grpSpLocks/>
            </p:cNvGrpSpPr>
            <p:nvPr/>
          </p:nvGrpSpPr>
          <p:grpSpPr bwMode="auto">
            <a:xfrm>
              <a:off x="4032" y="1628"/>
              <a:ext cx="1152" cy="152"/>
              <a:chOff x="4032" y="1628"/>
              <a:chExt cx="1152" cy="152"/>
            </a:xfrm>
          </p:grpSpPr>
          <p:grpSp>
            <p:nvGrpSpPr>
              <p:cNvPr id="23620" name="Group 168"/>
              <p:cNvGrpSpPr>
                <a:grpSpLocks/>
              </p:cNvGrpSpPr>
              <p:nvPr/>
            </p:nvGrpSpPr>
            <p:grpSpPr bwMode="auto">
              <a:xfrm>
                <a:off x="4416" y="1628"/>
                <a:ext cx="382" cy="152"/>
                <a:chOff x="4416" y="1628"/>
                <a:chExt cx="382" cy="152"/>
              </a:xfrm>
            </p:grpSpPr>
            <p:cxnSp>
              <p:nvCxnSpPr>
                <p:cNvPr id="23623" name="AutoShape 84"/>
                <p:cNvCxnSpPr>
                  <a:cxnSpLocks noChangeShapeType="1"/>
                </p:cNvCxnSpPr>
                <p:nvPr/>
              </p:nvCxnSpPr>
              <p:spPr bwMode="auto">
                <a:xfrm rot="72008" flipV="1">
                  <a:off x="4496" y="1631"/>
                  <a:ext cx="84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624" name="AutoShape 85"/>
                <p:cNvCxnSpPr>
                  <a:cxnSpLocks noChangeShapeType="1"/>
                </p:cNvCxnSpPr>
                <p:nvPr/>
              </p:nvCxnSpPr>
              <p:spPr bwMode="auto">
                <a:xfrm rot="72008" flipV="1">
                  <a:off x="4635" y="1633"/>
                  <a:ext cx="84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625" name="Line 87"/>
                <p:cNvSpPr>
                  <a:spLocks noChangeShapeType="1"/>
                </p:cNvSpPr>
                <p:nvPr/>
              </p:nvSpPr>
              <p:spPr bwMode="auto">
                <a:xfrm rot="72008">
                  <a:off x="4440" y="1629"/>
                  <a:ext cx="56" cy="144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26" name="Line 88"/>
                <p:cNvSpPr>
                  <a:spLocks noChangeShapeType="1"/>
                </p:cNvSpPr>
                <p:nvPr/>
              </p:nvSpPr>
              <p:spPr bwMode="auto">
                <a:xfrm rot="72008">
                  <a:off x="4579" y="1632"/>
                  <a:ext cx="56" cy="144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27" name="Line 89"/>
                <p:cNvSpPr>
                  <a:spLocks noChangeShapeType="1"/>
                </p:cNvSpPr>
                <p:nvPr/>
              </p:nvSpPr>
              <p:spPr bwMode="auto">
                <a:xfrm rot="72008">
                  <a:off x="4719" y="1635"/>
                  <a:ext cx="56" cy="144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23628" name="AutoShape 91"/>
                <p:cNvCxnSpPr>
                  <a:cxnSpLocks noChangeShapeType="1"/>
                  <a:stCxn id="23625" idx="0"/>
                </p:cNvCxnSpPr>
                <p:nvPr/>
              </p:nvCxnSpPr>
              <p:spPr bwMode="auto">
                <a:xfrm flipH="1">
                  <a:off x="4416" y="1628"/>
                  <a:ext cx="25" cy="52"/>
                </a:xfrm>
                <a:prstGeom prst="straightConnector1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629" name="Line 117"/>
                <p:cNvSpPr>
                  <a:spLocks noChangeShapeType="1"/>
                </p:cNvSpPr>
                <p:nvPr/>
              </p:nvSpPr>
              <p:spPr bwMode="auto">
                <a:xfrm rot="72008" flipH="1">
                  <a:off x="4750" y="173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621" name="Line 165"/>
              <p:cNvSpPr>
                <a:spLocks noChangeShapeType="1"/>
              </p:cNvSpPr>
              <p:nvPr/>
            </p:nvSpPr>
            <p:spPr bwMode="auto">
              <a:xfrm>
                <a:off x="4800" y="172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622" name="Line 167"/>
              <p:cNvSpPr>
                <a:spLocks noChangeShapeType="1"/>
              </p:cNvSpPr>
              <p:nvPr/>
            </p:nvSpPr>
            <p:spPr bwMode="auto">
              <a:xfrm>
                <a:off x="4032" y="168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 174"/>
          <p:cNvGrpSpPr>
            <a:grpSpLocks/>
          </p:cNvGrpSpPr>
          <p:nvPr/>
        </p:nvGrpSpPr>
        <p:grpSpPr bwMode="auto">
          <a:xfrm>
            <a:off x="914400" y="1490663"/>
            <a:ext cx="1760538" cy="1709737"/>
            <a:chOff x="576" y="939"/>
            <a:chExt cx="1109" cy="1077"/>
          </a:xfrm>
        </p:grpSpPr>
        <p:grpSp>
          <p:nvGrpSpPr>
            <p:cNvPr id="23578" name="Group 150"/>
            <p:cNvGrpSpPr>
              <a:grpSpLocks/>
            </p:cNvGrpSpPr>
            <p:nvPr/>
          </p:nvGrpSpPr>
          <p:grpSpPr bwMode="auto">
            <a:xfrm>
              <a:off x="576" y="963"/>
              <a:ext cx="1056" cy="861"/>
              <a:chOff x="528" y="1056"/>
              <a:chExt cx="1056" cy="861"/>
            </a:xfrm>
          </p:grpSpPr>
          <p:grpSp>
            <p:nvGrpSpPr>
              <p:cNvPr id="23582" name="Group 61"/>
              <p:cNvGrpSpPr>
                <a:grpSpLocks/>
              </p:cNvGrpSpPr>
              <p:nvPr/>
            </p:nvGrpSpPr>
            <p:grpSpPr bwMode="auto">
              <a:xfrm>
                <a:off x="576" y="1056"/>
                <a:ext cx="528" cy="720"/>
                <a:chOff x="576" y="1056"/>
                <a:chExt cx="528" cy="720"/>
              </a:xfrm>
            </p:grpSpPr>
            <p:sp>
              <p:nvSpPr>
                <p:cNvPr id="23605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912" y="1056"/>
                  <a:ext cx="192" cy="240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06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576" y="163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23607" name="Group 39"/>
                <p:cNvGrpSpPr>
                  <a:grpSpLocks/>
                </p:cNvGrpSpPr>
                <p:nvPr/>
              </p:nvGrpSpPr>
              <p:grpSpPr bwMode="auto">
                <a:xfrm rot="5400000" flipH="1">
                  <a:off x="576" y="1296"/>
                  <a:ext cx="432" cy="336"/>
                  <a:chOff x="1776" y="3024"/>
                  <a:chExt cx="432" cy="336"/>
                </a:xfrm>
              </p:grpSpPr>
              <p:sp>
                <p:nvSpPr>
                  <p:cNvPr id="23608" name="Arc 40"/>
                  <p:cNvSpPr>
                    <a:spLocks/>
                  </p:cNvSpPr>
                  <p:nvPr/>
                </p:nvSpPr>
                <p:spPr bwMode="auto">
                  <a:xfrm>
                    <a:off x="1931" y="3181"/>
                    <a:ext cx="133" cy="134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43200"/>
                      <a:gd name="T11" fmla="*/ 43200 w 43200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43200" fill="none" extrusionOk="0">
                        <a:moveTo>
                          <a:pt x="20289" y="39"/>
                        </a:moveTo>
                        <a:cubicBezTo>
                          <a:pt x="20726" y="13"/>
                          <a:pt x="21163" y="-1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18915"/>
                          <a:pt x="500" y="16255"/>
                          <a:pt x="1475" y="13754"/>
                        </a:cubicBezTo>
                      </a:path>
                      <a:path w="43200" h="43200" stroke="0" extrusionOk="0">
                        <a:moveTo>
                          <a:pt x="20289" y="39"/>
                        </a:moveTo>
                        <a:cubicBezTo>
                          <a:pt x="20726" y="13"/>
                          <a:pt x="21163" y="-1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18915"/>
                          <a:pt x="500" y="16255"/>
                          <a:pt x="1475" y="13754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609" name="Arc 41"/>
                  <p:cNvSpPr>
                    <a:spLocks/>
                  </p:cNvSpPr>
                  <p:nvPr/>
                </p:nvSpPr>
                <p:spPr bwMode="auto">
                  <a:xfrm>
                    <a:off x="1870" y="3226"/>
                    <a:ext cx="133" cy="134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43200"/>
                      <a:gd name="T11" fmla="*/ 43200 w 43200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43200" fill="none" extrusionOk="0">
                        <a:moveTo>
                          <a:pt x="21637" y="0"/>
                        </a:moveTo>
                        <a:cubicBezTo>
                          <a:pt x="33552" y="20"/>
                          <a:pt x="43200" y="9685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19451"/>
                          <a:pt x="320" y="17315"/>
                          <a:pt x="950" y="15261"/>
                        </a:cubicBezTo>
                      </a:path>
                      <a:path w="43200" h="43200" stroke="0" extrusionOk="0">
                        <a:moveTo>
                          <a:pt x="21637" y="0"/>
                        </a:moveTo>
                        <a:cubicBezTo>
                          <a:pt x="33552" y="20"/>
                          <a:pt x="43200" y="9685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19451"/>
                          <a:pt x="320" y="17315"/>
                          <a:pt x="950" y="15261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610" name="Arc 42"/>
                  <p:cNvSpPr>
                    <a:spLocks/>
                  </p:cNvSpPr>
                  <p:nvPr/>
                </p:nvSpPr>
                <p:spPr bwMode="auto">
                  <a:xfrm>
                    <a:off x="2058" y="3086"/>
                    <a:ext cx="133" cy="134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43200"/>
                      <a:gd name="T11" fmla="*/ 43200 w 43200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43200" fill="none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18915"/>
                          <a:pt x="500" y="16255"/>
                          <a:pt x="1475" y="13754"/>
                        </a:cubicBezTo>
                      </a:path>
                      <a:path w="43200" h="43200" stroke="0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18915"/>
                          <a:pt x="500" y="16255"/>
                          <a:pt x="1475" y="13754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611" name="Arc 43"/>
                  <p:cNvSpPr>
                    <a:spLocks/>
                  </p:cNvSpPr>
                  <p:nvPr/>
                </p:nvSpPr>
                <p:spPr bwMode="auto">
                  <a:xfrm>
                    <a:off x="1992" y="3131"/>
                    <a:ext cx="133" cy="134"/>
                  </a:xfrm>
                  <a:custGeom>
                    <a:avLst/>
                    <a:gdLst>
                      <a:gd name="T0" fmla="*/ 0 w 43200"/>
                      <a:gd name="T1" fmla="*/ 0 h 43190"/>
                      <a:gd name="T2" fmla="*/ 0 w 43200"/>
                      <a:gd name="T3" fmla="*/ 0 h 43190"/>
                      <a:gd name="T4" fmla="*/ 0 w 43200"/>
                      <a:gd name="T5" fmla="*/ 0 h 43190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43190"/>
                      <a:gd name="T11" fmla="*/ 43200 w 43200"/>
                      <a:gd name="T12" fmla="*/ 43190 h 4319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43190" fill="none" extrusionOk="0">
                        <a:moveTo>
                          <a:pt x="22256" y="-1"/>
                        </a:moveTo>
                        <a:cubicBezTo>
                          <a:pt x="33924" y="354"/>
                          <a:pt x="43200" y="9916"/>
                          <a:pt x="43200" y="21590"/>
                        </a:cubicBezTo>
                        <a:cubicBezTo>
                          <a:pt x="43200" y="33519"/>
                          <a:pt x="33529" y="43190"/>
                          <a:pt x="21600" y="43190"/>
                        </a:cubicBezTo>
                        <a:cubicBezTo>
                          <a:pt x="9670" y="43190"/>
                          <a:pt x="0" y="33519"/>
                          <a:pt x="0" y="21590"/>
                        </a:cubicBezTo>
                        <a:cubicBezTo>
                          <a:pt x="-1" y="19718"/>
                          <a:pt x="243" y="17854"/>
                          <a:pt x="723" y="16045"/>
                        </a:cubicBezTo>
                      </a:path>
                      <a:path w="43200" h="43190" stroke="0" extrusionOk="0">
                        <a:moveTo>
                          <a:pt x="22256" y="-1"/>
                        </a:moveTo>
                        <a:cubicBezTo>
                          <a:pt x="33924" y="354"/>
                          <a:pt x="43200" y="9916"/>
                          <a:pt x="43200" y="21590"/>
                        </a:cubicBezTo>
                        <a:cubicBezTo>
                          <a:pt x="43200" y="33519"/>
                          <a:pt x="33529" y="43190"/>
                          <a:pt x="21600" y="43190"/>
                        </a:cubicBezTo>
                        <a:cubicBezTo>
                          <a:pt x="9670" y="43190"/>
                          <a:pt x="0" y="33519"/>
                          <a:pt x="0" y="21590"/>
                        </a:cubicBezTo>
                        <a:cubicBezTo>
                          <a:pt x="-1" y="19718"/>
                          <a:pt x="243" y="17854"/>
                          <a:pt x="723" y="16045"/>
                        </a:cubicBezTo>
                        <a:lnTo>
                          <a:pt x="21600" y="2159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612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25" y="3024"/>
                    <a:ext cx="83" cy="6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613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276"/>
                    <a:ext cx="94" cy="67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3583" name="Group 51"/>
              <p:cNvGrpSpPr>
                <a:grpSpLocks/>
              </p:cNvGrpSpPr>
              <p:nvPr/>
            </p:nvGrpSpPr>
            <p:grpSpPr bwMode="auto">
              <a:xfrm>
                <a:off x="576" y="1755"/>
                <a:ext cx="996" cy="162"/>
                <a:chOff x="540" y="1755"/>
                <a:chExt cx="996" cy="162"/>
              </a:xfrm>
            </p:grpSpPr>
            <p:sp>
              <p:nvSpPr>
                <p:cNvPr id="23597" name="Arc 2"/>
                <p:cNvSpPr>
                  <a:spLocks/>
                </p:cNvSpPr>
                <p:nvPr/>
              </p:nvSpPr>
              <p:spPr bwMode="auto">
                <a:xfrm rot="19327500" flipH="1">
                  <a:off x="959" y="1780"/>
                  <a:ext cx="133" cy="1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20289" y="39"/>
                      </a:moveTo>
                      <a:cubicBezTo>
                        <a:pt x="20726" y="13"/>
                        <a:pt x="21163" y="-1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8915"/>
                        <a:pt x="500" y="16255"/>
                        <a:pt x="1475" y="13754"/>
                      </a:cubicBezTo>
                    </a:path>
                    <a:path w="43200" h="43200" stroke="0" extrusionOk="0">
                      <a:moveTo>
                        <a:pt x="20289" y="39"/>
                      </a:moveTo>
                      <a:cubicBezTo>
                        <a:pt x="20726" y="13"/>
                        <a:pt x="21163" y="-1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8915"/>
                        <a:pt x="500" y="16255"/>
                        <a:pt x="1475" y="1375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598" name="Arc 3"/>
                <p:cNvSpPr>
                  <a:spLocks/>
                </p:cNvSpPr>
                <p:nvPr/>
              </p:nvSpPr>
              <p:spPr bwMode="auto">
                <a:xfrm rot="19327500" flipH="1">
                  <a:off x="1035" y="1778"/>
                  <a:ext cx="133" cy="1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21637" y="0"/>
                      </a:moveTo>
                      <a:cubicBezTo>
                        <a:pt x="33552" y="20"/>
                        <a:pt x="43200" y="9685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9451"/>
                        <a:pt x="320" y="17315"/>
                        <a:pt x="950" y="15261"/>
                      </a:cubicBezTo>
                    </a:path>
                    <a:path w="43200" h="43200" stroke="0" extrusionOk="0">
                      <a:moveTo>
                        <a:pt x="21637" y="0"/>
                      </a:moveTo>
                      <a:cubicBezTo>
                        <a:pt x="33552" y="20"/>
                        <a:pt x="43200" y="9685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9451"/>
                        <a:pt x="320" y="17315"/>
                        <a:pt x="950" y="15261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599" name="Arc 4"/>
                <p:cNvSpPr>
                  <a:spLocks/>
                </p:cNvSpPr>
                <p:nvPr/>
              </p:nvSpPr>
              <p:spPr bwMode="auto">
                <a:xfrm rot="19327500" flipH="1">
                  <a:off x="800" y="1783"/>
                  <a:ext cx="133" cy="1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8915"/>
                        <a:pt x="500" y="16255"/>
                        <a:pt x="1475" y="13754"/>
                      </a:cubicBezTo>
                    </a:path>
                    <a:path w="43200" h="43200" stroke="0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8915"/>
                        <a:pt x="500" y="16255"/>
                        <a:pt x="1475" y="1375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00" name="Arc 5"/>
                <p:cNvSpPr>
                  <a:spLocks/>
                </p:cNvSpPr>
                <p:nvPr/>
              </p:nvSpPr>
              <p:spPr bwMode="auto">
                <a:xfrm rot="19327500" flipH="1">
                  <a:off x="880" y="1778"/>
                  <a:ext cx="133" cy="134"/>
                </a:xfrm>
                <a:custGeom>
                  <a:avLst/>
                  <a:gdLst>
                    <a:gd name="T0" fmla="*/ 0 w 43200"/>
                    <a:gd name="T1" fmla="*/ 0 h 43190"/>
                    <a:gd name="T2" fmla="*/ 0 w 43200"/>
                    <a:gd name="T3" fmla="*/ 0 h 43190"/>
                    <a:gd name="T4" fmla="*/ 0 w 43200"/>
                    <a:gd name="T5" fmla="*/ 0 h 4319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190"/>
                    <a:gd name="T11" fmla="*/ 43200 w 43200"/>
                    <a:gd name="T12" fmla="*/ 43190 h 431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190" fill="none" extrusionOk="0">
                      <a:moveTo>
                        <a:pt x="22256" y="-1"/>
                      </a:moveTo>
                      <a:cubicBezTo>
                        <a:pt x="33924" y="354"/>
                        <a:pt x="43200" y="9916"/>
                        <a:pt x="43200" y="21590"/>
                      </a:cubicBezTo>
                      <a:cubicBezTo>
                        <a:pt x="43200" y="33519"/>
                        <a:pt x="33529" y="43190"/>
                        <a:pt x="21600" y="43190"/>
                      </a:cubicBezTo>
                      <a:cubicBezTo>
                        <a:pt x="9670" y="43190"/>
                        <a:pt x="0" y="33519"/>
                        <a:pt x="0" y="21590"/>
                      </a:cubicBezTo>
                      <a:cubicBezTo>
                        <a:pt x="-1" y="19718"/>
                        <a:pt x="243" y="17854"/>
                        <a:pt x="723" y="16045"/>
                      </a:cubicBezTo>
                    </a:path>
                    <a:path w="43200" h="43190" stroke="0" extrusionOk="0">
                      <a:moveTo>
                        <a:pt x="22256" y="-1"/>
                      </a:moveTo>
                      <a:cubicBezTo>
                        <a:pt x="33924" y="354"/>
                        <a:pt x="43200" y="9916"/>
                        <a:pt x="43200" y="21590"/>
                      </a:cubicBezTo>
                      <a:cubicBezTo>
                        <a:pt x="43200" y="33519"/>
                        <a:pt x="33529" y="43190"/>
                        <a:pt x="21600" y="43190"/>
                      </a:cubicBezTo>
                      <a:cubicBezTo>
                        <a:pt x="9670" y="43190"/>
                        <a:pt x="0" y="33519"/>
                        <a:pt x="0" y="21590"/>
                      </a:cubicBezTo>
                      <a:cubicBezTo>
                        <a:pt x="-1" y="19718"/>
                        <a:pt x="243" y="17854"/>
                        <a:pt x="723" y="16045"/>
                      </a:cubicBezTo>
                      <a:lnTo>
                        <a:pt x="21600" y="2159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01" name="Line 6"/>
                <p:cNvSpPr>
                  <a:spLocks noChangeShapeType="1"/>
                </p:cNvSpPr>
                <p:nvPr/>
              </p:nvSpPr>
              <p:spPr bwMode="auto">
                <a:xfrm rot="-2272500" flipH="1" flipV="1">
                  <a:off x="732" y="1767"/>
                  <a:ext cx="83" cy="62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02" name="Line 7"/>
                <p:cNvSpPr>
                  <a:spLocks noChangeShapeType="1"/>
                </p:cNvSpPr>
                <p:nvPr/>
              </p:nvSpPr>
              <p:spPr bwMode="auto">
                <a:xfrm rot="-2272500">
                  <a:off x="1154" y="1755"/>
                  <a:ext cx="94" cy="67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03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540" y="179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04" name="Line 50"/>
                <p:cNvSpPr>
                  <a:spLocks noChangeShapeType="1"/>
                </p:cNvSpPr>
                <p:nvPr/>
              </p:nvSpPr>
              <p:spPr bwMode="auto">
                <a:xfrm>
                  <a:off x="1248" y="17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584" name="Group 55"/>
              <p:cNvGrpSpPr>
                <a:grpSpLocks/>
              </p:cNvGrpSpPr>
              <p:nvPr/>
            </p:nvGrpSpPr>
            <p:grpSpPr bwMode="auto">
              <a:xfrm>
                <a:off x="1056" y="1104"/>
                <a:ext cx="528" cy="720"/>
                <a:chOff x="1056" y="1104"/>
                <a:chExt cx="528" cy="720"/>
              </a:xfrm>
            </p:grpSpPr>
            <p:grpSp>
              <p:nvGrpSpPr>
                <p:cNvPr id="23588" name="Group 11"/>
                <p:cNvGrpSpPr>
                  <a:grpSpLocks/>
                </p:cNvGrpSpPr>
                <p:nvPr/>
              </p:nvGrpSpPr>
              <p:grpSpPr bwMode="auto">
                <a:xfrm rot="-5400000">
                  <a:off x="1104" y="1296"/>
                  <a:ext cx="432" cy="336"/>
                  <a:chOff x="1776" y="3024"/>
                  <a:chExt cx="432" cy="336"/>
                </a:xfrm>
              </p:grpSpPr>
              <p:sp>
                <p:nvSpPr>
                  <p:cNvPr id="23591" name="Arc 12"/>
                  <p:cNvSpPr>
                    <a:spLocks/>
                  </p:cNvSpPr>
                  <p:nvPr/>
                </p:nvSpPr>
                <p:spPr bwMode="auto">
                  <a:xfrm>
                    <a:off x="1931" y="3181"/>
                    <a:ext cx="133" cy="134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43200"/>
                      <a:gd name="T11" fmla="*/ 43200 w 43200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43200" fill="none" extrusionOk="0">
                        <a:moveTo>
                          <a:pt x="20289" y="39"/>
                        </a:moveTo>
                        <a:cubicBezTo>
                          <a:pt x="20726" y="13"/>
                          <a:pt x="21163" y="-1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18915"/>
                          <a:pt x="500" y="16255"/>
                          <a:pt x="1475" y="13754"/>
                        </a:cubicBezTo>
                      </a:path>
                      <a:path w="43200" h="43200" stroke="0" extrusionOk="0">
                        <a:moveTo>
                          <a:pt x="20289" y="39"/>
                        </a:moveTo>
                        <a:cubicBezTo>
                          <a:pt x="20726" y="13"/>
                          <a:pt x="21163" y="-1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18915"/>
                          <a:pt x="500" y="16255"/>
                          <a:pt x="1475" y="13754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592" name="Arc 13"/>
                  <p:cNvSpPr>
                    <a:spLocks/>
                  </p:cNvSpPr>
                  <p:nvPr/>
                </p:nvSpPr>
                <p:spPr bwMode="auto">
                  <a:xfrm>
                    <a:off x="1870" y="3226"/>
                    <a:ext cx="133" cy="134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43200"/>
                      <a:gd name="T11" fmla="*/ 43200 w 43200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43200" fill="none" extrusionOk="0">
                        <a:moveTo>
                          <a:pt x="21637" y="0"/>
                        </a:moveTo>
                        <a:cubicBezTo>
                          <a:pt x="33552" y="20"/>
                          <a:pt x="43200" y="9685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19451"/>
                          <a:pt x="320" y="17315"/>
                          <a:pt x="950" y="15261"/>
                        </a:cubicBezTo>
                      </a:path>
                      <a:path w="43200" h="43200" stroke="0" extrusionOk="0">
                        <a:moveTo>
                          <a:pt x="21637" y="0"/>
                        </a:moveTo>
                        <a:cubicBezTo>
                          <a:pt x="33552" y="20"/>
                          <a:pt x="43200" y="9685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19451"/>
                          <a:pt x="320" y="17315"/>
                          <a:pt x="950" y="15261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593" name="Arc 14"/>
                  <p:cNvSpPr>
                    <a:spLocks/>
                  </p:cNvSpPr>
                  <p:nvPr/>
                </p:nvSpPr>
                <p:spPr bwMode="auto">
                  <a:xfrm>
                    <a:off x="2058" y="3086"/>
                    <a:ext cx="133" cy="134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43200"/>
                      <a:gd name="T11" fmla="*/ 43200 w 43200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43200" fill="none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18915"/>
                          <a:pt x="500" y="16255"/>
                          <a:pt x="1475" y="13754"/>
                        </a:cubicBezTo>
                      </a:path>
                      <a:path w="43200" h="43200" stroke="0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18915"/>
                          <a:pt x="500" y="16255"/>
                          <a:pt x="1475" y="13754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594" name="Arc 15"/>
                  <p:cNvSpPr>
                    <a:spLocks/>
                  </p:cNvSpPr>
                  <p:nvPr/>
                </p:nvSpPr>
                <p:spPr bwMode="auto">
                  <a:xfrm>
                    <a:off x="1992" y="3131"/>
                    <a:ext cx="133" cy="134"/>
                  </a:xfrm>
                  <a:custGeom>
                    <a:avLst/>
                    <a:gdLst>
                      <a:gd name="T0" fmla="*/ 0 w 43200"/>
                      <a:gd name="T1" fmla="*/ 0 h 43190"/>
                      <a:gd name="T2" fmla="*/ 0 w 43200"/>
                      <a:gd name="T3" fmla="*/ 0 h 43190"/>
                      <a:gd name="T4" fmla="*/ 0 w 43200"/>
                      <a:gd name="T5" fmla="*/ 0 h 43190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43190"/>
                      <a:gd name="T11" fmla="*/ 43200 w 43200"/>
                      <a:gd name="T12" fmla="*/ 43190 h 4319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43190" fill="none" extrusionOk="0">
                        <a:moveTo>
                          <a:pt x="22256" y="-1"/>
                        </a:moveTo>
                        <a:cubicBezTo>
                          <a:pt x="33924" y="354"/>
                          <a:pt x="43200" y="9916"/>
                          <a:pt x="43200" y="21590"/>
                        </a:cubicBezTo>
                        <a:cubicBezTo>
                          <a:pt x="43200" y="33519"/>
                          <a:pt x="33529" y="43190"/>
                          <a:pt x="21600" y="43190"/>
                        </a:cubicBezTo>
                        <a:cubicBezTo>
                          <a:pt x="9670" y="43190"/>
                          <a:pt x="0" y="33519"/>
                          <a:pt x="0" y="21590"/>
                        </a:cubicBezTo>
                        <a:cubicBezTo>
                          <a:pt x="-1" y="19718"/>
                          <a:pt x="243" y="17854"/>
                          <a:pt x="723" y="16045"/>
                        </a:cubicBezTo>
                      </a:path>
                      <a:path w="43200" h="43190" stroke="0" extrusionOk="0">
                        <a:moveTo>
                          <a:pt x="22256" y="-1"/>
                        </a:moveTo>
                        <a:cubicBezTo>
                          <a:pt x="33924" y="354"/>
                          <a:pt x="43200" y="9916"/>
                          <a:pt x="43200" y="21590"/>
                        </a:cubicBezTo>
                        <a:cubicBezTo>
                          <a:pt x="43200" y="33519"/>
                          <a:pt x="33529" y="43190"/>
                          <a:pt x="21600" y="43190"/>
                        </a:cubicBezTo>
                        <a:cubicBezTo>
                          <a:pt x="9670" y="43190"/>
                          <a:pt x="0" y="33519"/>
                          <a:pt x="0" y="21590"/>
                        </a:cubicBezTo>
                        <a:cubicBezTo>
                          <a:pt x="-1" y="19718"/>
                          <a:pt x="243" y="17854"/>
                          <a:pt x="723" y="16045"/>
                        </a:cubicBezTo>
                        <a:lnTo>
                          <a:pt x="21600" y="2159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595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25" y="3024"/>
                    <a:ext cx="83" cy="62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596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276"/>
                    <a:ext cx="94" cy="67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3589" name="Line 52"/>
                <p:cNvSpPr>
                  <a:spLocks noChangeShapeType="1"/>
                </p:cNvSpPr>
                <p:nvPr/>
              </p:nvSpPr>
              <p:spPr bwMode="auto">
                <a:xfrm>
                  <a:off x="1440" y="1632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590" name="Line 53"/>
                <p:cNvSpPr>
                  <a:spLocks noChangeShapeType="1"/>
                </p:cNvSpPr>
                <p:nvPr/>
              </p:nvSpPr>
              <p:spPr bwMode="auto">
                <a:xfrm>
                  <a:off x="1056" y="1104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585" name="Oval 56"/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586" name="Oval 57"/>
              <p:cNvSpPr>
                <a:spLocks noChangeArrowheads="1"/>
              </p:cNvSpPr>
              <p:nvPr/>
            </p:nvSpPr>
            <p:spPr bwMode="auto">
              <a:xfrm>
                <a:off x="5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587" name="Oval 58"/>
              <p:cNvSpPr>
                <a:spLocks noChangeArrowheads="1"/>
              </p:cNvSpPr>
              <p:nvPr/>
            </p:nvSpPr>
            <p:spPr bwMode="auto">
              <a:xfrm>
                <a:off x="148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579" name="Text Box 171"/>
            <p:cNvSpPr txBox="1">
              <a:spLocks noChangeArrowheads="1"/>
            </p:cNvSpPr>
            <p:nvPr/>
          </p:nvSpPr>
          <p:spPr bwMode="auto">
            <a:xfrm>
              <a:off x="785" y="1804"/>
              <a:ext cx="5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Phase 3</a:t>
              </a: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80" name="Text Box 172"/>
            <p:cNvSpPr txBox="1">
              <a:spLocks noChangeArrowheads="1"/>
            </p:cNvSpPr>
            <p:nvPr/>
          </p:nvSpPr>
          <p:spPr bwMode="auto">
            <a:xfrm rot="3227693">
              <a:off x="1313" y="1184"/>
              <a:ext cx="5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Phase 2</a:t>
              </a: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81" name="Text Box 173"/>
            <p:cNvSpPr txBox="1">
              <a:spLocks noChangeArrowheads="1"/>
            </p:cNvSpPr>
            <p:nvPr/>
          </p:nvSpPr>
          <p:spPr bwMode="auto">
            <a:xfrm rot="-3152200">
              <a:off x="450" y="1099"/>
              <a:ext cx="5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Phase</a:t>
              </a: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1</a:t>
              </a: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78"/>
          <p:cNvGrpSpPr>
            <a:grpSpLocks/>
          </p:cNvGrpSpPr>
          <p:nvPr/>
        </p:nvGrpSpPr>
        <p:grpSpPr bwMode="auto">
          <a:xfrm>
            <a:off x="1752600" y="1143000"/>
            <a:ext cx="5715000" cy="381000"/>
            <a:chOff x="1104" y="720"/>
            <a:chExt cx="3600" cy="240"/>
          </a:xfrm>
        </p:grpSpPr>
        <p:grpSp>
          <p:nvGrpSpPr>
            <p:cNvPr id="23574" name="Group 162"/>
            <p:cNvGrpSpPr>
              <a:grpSpLocks/>
            </p:cNvGrpSpPr>
            <p:nvPr/>
          </p:nvGrpSpPr>
          <p:grpSpPr bwMode="auto">
            <a:xfrm>
              <a:off x="1104" y="768"/>
              <a:ext cx="3600" cy="192"/>
              <a:chOff x="1056" y="912"/>
              <a:chExt cx="3600" cy="192"/>
            </a:xfrm>
          </p:grpSpPr>
          <p:sp>
            <p:nvSpPr>
              <p:cNvPr id="23576" name="Line 159"/>
              <p:cNvSpPr>
                <a:spLocks noChangeShapeType="1"/>
              </p:cNvSpPr>
              <p:nvPr/>
            </p:nvSpPr>
            <p:spPr bwMode="auto">
              <a:xfrm flipH="1">
                <a:off x="1056" y="912"/>
                <a:ext cx="3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577" name="Line 160"/>
              <p:cNvSpPr>
                <a:spLocks noChangeShapeType="1"/>
              </p:cNvSpPr>
              <p:nvPr/>
            </p:nvSpPr>
            <p:spPr bwMode="auto">
              <a:xfrm flipV="1">
                <a:off x="1056" y="9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575" name="Text Box 175"/>
            <p:cNvSpPr txBox="1">
              <a:spLocks noChangeArrowheads="1"/>
            </p:cNvSpPr>
            <p:nvPr/>
          </p:nvSpPr>
          <p:spPr bwMode="auto">
            <a:xfrm>
              <a:off x="2496" y="720"/>
              <a:ext cx="4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Line 1</a:t>
              </a: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179"/>
          <p:cNvGrpSpPr>
            <a:grpSpLocks/>
          </p:cNvGrpSpPr>
          <p:nvPr/>
        </p:nvGrpSpPr>
        <p:grpSpPr bwMode="auto">
          <a:xfrm>
            <a:off x="2514600" y="2635250"/>
            <a:ext cx="3886200" cy="336550"/>
            <a:chOff x="1584" y="1660"/>
            <a:chExt cx="2448" cy="212"/>
          </a:xfrm>
        </p:grpSpPr>
        <p:sp>
          <p:nvSpPr>
            <p:cNvPr id="23572" name="Line 154"/>
            <p:cNvSpPr>
              <a:spLocks noChangeShapeType="1"/>
            </p:cNvSpPr>
            <p:nvPr/>
          </p:nvSpPr>
          <p:spPr bwMode="auto">
            <a:xfrm flipV="1">
              <a:off x="1584" y="1680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573" name="Text Box 176"/>
            <p:cNvSpPr txBox="1">
              <a:spLocks noChangeArrowheads="1"/>
            </p:cNvSpPr>
            <p:nvPr/>
          </p:nvSpPr>
          <p:spPr bwMode="auto">
            <a:xfrm>
              <a:off x="2557" y="1660"/>
              <a:ext cx="4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Line 2</a:t>
              </a: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80"/>
          <p:cNvGrpSpPr>
            <a:grpSpLocks/>
          </p:cNvGrpSpPr>
          <p:nvPr/>
        </p:nvGrpSpPr>
        <p:grpSpPr bwMode="auto">
          <a:xfrm>
            <a:off x="990600" y="2743200"/>
            <a:ext cx="7239000" cy="1219200"/>
            <a:chOff x="624" y="2016"/>
            <a:chExt cx="4560" cy="768"/>
          </a:xfrm>
        </p:grpSpPr>
        <p:grpSp>
          <p:nvGrpSpPr>
            <p:cNvPr id="23567" name="Group 158"/>
            <p:cNvGrpSpPr>
              <a:grpSpLocks/>
            </p:cNvGrpSpPr>
            <p:nvPr/>
          </p:nvGrpSpPr>
          <p:grpSpPr bwMode="auto">
            <a:xfrm>
              <a:off x="624" y="2016"/>
              <a:ext cx="4560" cy="576"/>
              <a:chOff x="576" y="2976"/>
              <a:chExt cx="4560" cy="576"/>
            </a:xfrm>
          </p:grpSpPr>
          <p:sp>
            <p:nvSpPr>
              <p:cNvPr id="23569" name="Line 155"/>
              <p:cNvSpPr>
                <a:spLocks noChangeShapeType="1"/>
              </p:cNvSpPr>
              <p:nvPr/>
            </p:nvSpPr>
            <p:spPr bwMode="auto">
              <a:xfrm>
                <a:off x="576" y="297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570" name="Line 156"/>
              <p:cNvSpPr>
                <a:spLocks noChangeShapeType="1"/>
              </p:cNvSpPr>
              <p:nvPr/>
            </p:nvSpPr>
            <p:spPr bwMode="auto">
              <a:xfrm>
                <a:off x="5136" y="297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571" name="Line 157"/>
              <p:cNvSpPr>
                <a:spLocks noChangeShapeType="1"/>
              </p:cNvSpPr>
              <p:nvPr/>
            </p:nvSpPr>
            <p:spPr bwMode="auto">
              <a:xfrm>
                <a:off x="576" y="3552"/>
                <a:ext cx="45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568" name="Text Box 177"/>
            <p:cNvSpPr txBox="1">
              <a:spLocks noChangeArrowheads="1"/>
            </p:cNvSpPr>
            <p:nvPr/>
          </p:nvSpPr>
          <p:spPr bwMode="auto">
            <a:xfrm>
              <a:off x="2544" y="2572"/>
              <a:ext cx="4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Line 3</a:t>
              </a: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8613" name="Text Box 181"/>
          <p:cNvSpPr txBox="1">
            <a:spLocks noChangeArrowheads="1"/>
          </p:cNvSpPr>
          <p:nvPr/>
        </p:nvSpPr>
        <p:spPr bwMode="auto">
          <a:xfrm>
            <a:off x="152400" y="3927475"/>
            <a:ext cx="3341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Delta-Connected Source</a:t>
            </a:r>
          </a:p>
        </p:txBody>
      </p:sp>
      <p:sp>
        <p:nvSpPr>
          <p:cNvPr id="18614" name="Text Box 182"/>
          <p:cNvSpPr txBox="1">
            <a:spLocks noChangeArrowheads="1"/>
          </p:cNvSpPr>
          <p:nvPr/>
        </p:nvSpPr>
        <p:spPr bwMode="auto">
          <a:xfrm>
            <a:off x="193675" y="4384675"/>
            <a:ext cx="3997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sum of the instantaneous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phase voltages equals zero.</a:t>
            </a:r>
          </a:p>
        </p:txBody>
      </p:sp>
      <p:sp>
        <p:nvSpPr>
          <p:cNvPr id="18616" name="Text Box 184"/>
          <p:cNvSpPr txBox="1">
            <a:spLocks noChangeArrowheads="1"/>
          </p:cNvSpPr>
          <p:nvPr/>
        </p:nvSpPr>
        <p:spPr bwMode="auto">
          <a:xfrm>
            <a:off x="5510213" y="3851275"/>
            <a:ext cx="3122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Delta-Connected Load</a:t>
            </a:r>
          </a:p>
        </p:txBody>
      </p:sp>
      <p:sp>
        <p:nvSpPr>
          <p:cNvPr id="18617" name="Text Box 185"/>
          <p:cNvSpPr txBox="1">
            <a:spLocks noChangeArrowheads="1"/>
          </p:cNvSpPr>
          <p:nvPr/>
        </p:nvSpPr>
        <p:spPr bwMode="auto">
          <a:xfrm>
            <a:off x="4876800" y="4267200"/>
            <a:ext cx="4181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Each load resistor will be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connected to one of the phases.</a:t>
            </a:r>
          </a:p>
        </p:txBody>
      </p:sp>
      <p:sp>
        <p:nvSpPr>
          <p:cNvPr id="18620" name="Text Box 188"/>
          <p:cNvSpPr txBox="1">
            <a:spLocks noChangeArrowheads="1"/>
          </p:cNvSpPr>
          <p:nvPr/>
        </p:nvSpPr>
        <p:spPr bwMode="auto">
          <a:xfrm>
            <a:off x="898525" y="5299075"/>
            <a:ext cx="7319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 the delta-to-delta connection, 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line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phase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load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622" name="Text Box 190"/>
          <p:cNvSpPr txBox="1">
            <a:spLocks noChangeArrowheads="1"/>
          </p:cNvSpPr>
          <p:nvPr/>
        </p:nvSpPr>
        <p:spPr bwMode="auto">
          <a:xfrm>
            <a:off x="381000" y="5832475"/>
            <a:ext cx="854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 the delta-to-delta connection, 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line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1.732 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phase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1.732 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load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819ABF-2976-64B1-920E-A73D55D137CA}"/>
              </a:ext>
            </a:extLst>
          </p:cNvPr>
          <p:cNvSpPr txBox="1">
            <a:spLocks/>
          </p:cNvSpPr>
          <p:nvPr/>
        </p:nvSpPr>
        <p:spPr>
          <a:xfrm>
            <a:off x="0" y="152401"/>
            <a:ext cx="4876800" cy="50706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28625"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857250"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285875"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714500"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Delta Connections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13" grpId="0" autoUpdateAnimBg="0"/>
      <p:bldP spid="18614" grpId="0" autoUpdateAnimBg="0"/>
      <p:bldP spid="18616" grpId="0" autoUpdateAnimBg="0"/>
      <p:bldP spid="18617" grpId="0" autoUpdateAnimBg="0"/>
      <p:bldP spid="18620" grpId="0" autoUpdateAnimBg="0"/>
      <p:bldP spid="1862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9"/>
          <p:cNvGrpSpPr>
            <a:grpSpLocks/>
          </p:cNvGrpSpPr>
          <p:nvPr/>
        </p:nvGrpSpPr>
        <p:grpSpPr bwMode="auto">
          <a:xfrm>
            <a:off x="1600200" y="4006850"/>
            <a:ext cx="4724400" cy="336550"/>
            <a:chOff x="1008" y="2524"/>
            <a:chExt cx="2976" cy="212"/>
          </a:xfrm>
        </p:grpSpPr>
        <p:sp>
          <p:nvSpPr>
            <p:cNvPr id="24665" name="Line 81"/>
            <p:cNvSpPr>
              <a:spLocks noChangeShapeType="1"/>
            </p:cNvSpPr>
            <p:nvPr/>
          </p:nvSpPr>
          <p:spPr bwMode="auto">
            <a:xfrm flipV="1">
              <a:off x="1008" y="2544"/>
              <a:ext cx="29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666" name="Text Box 82"/>
            <p:cNvSpPr txBox="1">
              <a:spLocks noChangeArrowheads="1"/>
            </p:cNvSpPr>
            <p:nvPr/>
          </p:nvSpPr>
          <p:spPr bwMode="auto">
            <a:xfrm>
              <a:off x="2413" y="2524"/>
              <a:ext cx="4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Line 3</a:t>
              </a: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108"/>
          <p:cNvGrpSpPr>
            <a:grpSpLocks/>
          </p:cNvGrpSpPr>
          <p:nvPr/>
        </p:nvGrpSpPr>
        <p:grpSpPr bwMode="auto">
          <a:xfrm>
            <a:off x="762000" y="1035050"/>
            <a:ext cx="6477000" cy="1022350"/>
            <a:chOff x="480" y="652"/>
            <a:chExt cx="4080" cy="644"/>
          </a:xfrm>
        </p:grpSpPr>
        <p:sp>
          <p:nvSpPr>
            <p:cNvPr id="24659" name="Line 77"/>
            <p:cNvSpPr>
              <a:spLocks noChangeShapeType="1"/>
            </p:cNvSpPr>
            <p:nvPr/>
          </p:nvSpPr>
          <p:spPr bwMode="auto">
            <a:xfrm flipH="1">
              <a:off x="1536" y="100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660" name="Text Box 79"/>
            <p:cNvSpPr txBox="1">
              <a:spLocks noChangeArrowheads="1"/>
            </p:cNvSpPr>
            <p:nvPr/>
          </p:nvSpPr>
          <p:spPr bwMode="auto">
            <a:xfrm>
              <a:off x="2208" y="1084"/>
              <a:ext cx="4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Line 2</a:t>
              </a: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61" name="Line 85"/>
            <p:cNvSpPr>
              <a:spLocks noChangeShapeType="1"/>
            </p:cNvSpPr>
            <p:nvPr/>
          </p:nvSpPr>
          <p:spPr bwMode="auto">
            <a:xfrm>
              <a:off x="480" y="6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662" name="Line 86"/>
            <p:cNvSpPr>
              <a:spLocks noChangeShapeType="1"/>
            </p:cNvSpPr>
            <p:nvPr/>
          </p:nvSpPr>
          <p:spPr bwMode="auto">
            <a:xfrm>
              <a:off x="4560" y="6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663" name="Line 87"/>
            <p:cNvSpPr>
              <a:spLocks noChangeShapeType="1"/>
            </p:cNvSpPr>
            <p:nvPr/>
          </p:nvSpPr>
          <p:spPr bwMode="auto">
            <a:xfrm>
              <a:off x="480" y="672"/>
              <a:ext cx="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664" name="Text Box 88"/>
            <p:cNvSpPr txBox="1">
              <a:spLocks noChangeArrowheads="1"/>
            </p:cNvSpPr>
            <p:nvPr/>
          </p:nvSpPr>
          <p:spPr bwMode="auto">
            <a:xfrm>
              <a:off x="2304" y="652"/>
              <a:ext cx="4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Line 1</a:t>
              </a: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1593" name="Text Box 89"/>
          <p:cNvSpPr txBox="1">
            <a:spLocks noChangeArrowheads="1"/>
          </p:cNvSpPr>
          <p:nvPr/>
        </p:nvSpPr>
        <p:spPr bwMode="auto">
          <a:xfrm>
            <a:off x="115888" y="4343400"/>
            <a:ext cx="3240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Wye-Connected Source</a:t>
            </a:r>
          </a:p>
        </p:txBody>
      </p:sp>
      <p:sp>
        <p:nvSpPr>
          <p:cNvPr id="21595" name="Text Box 91"/>
          <p:cNvSpPr txBox="1">
            <a:spLocks noChangeArrowheads="1"/>
          </p:cNvSpPr>
          <p:nvPr/>
        </p:nvSpPr>
        <p:spPr bwMode="auto">
          <a:xfrm>
            <a:off x="5257800" y="4343400"/>
            <a:ext cx="3021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Wye-Connected Load</a:t>
            </a:r>
          </a:p>
        </p:txBody>
      </p:sp>
      <p:sp>
        <p:nvSpPr>
          <p:cNvPr id="21597" name="Text Box 93"/>
          <p:cNvSpPr txBox="1">
            <a:spLocks noChangeArrowheads="1"/>
          </p:cNvSpPr>
          <p:nvPr/>
        </p:nvSpPr>
        <p:spPr bwMode="auto">
          <a:xfrm>
            <a:off x="2971800" y="5254625"/>
            <a:ext cx="270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1" i="1" u="none" strike="noStrike" kern="1200" cap="none" spc="0" normalizeH="0" baseline="-25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line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phase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load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21598" name="Text Box 94"/>
          <p:cNvSpPr txBox="1">
            <a:spLocks noChangeArrowheads="1"/>
          </p:cNvSpPr>
          <p:nvPr/>
        </p:nvSpPr>
        <p:spPr bwMode="auto">
          <a:xfrm>
            <a:off x="2209800" y="5788025"/>
            <a:ext cx="438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line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1.732 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phase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1.732 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load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21599" name="Text Box 95"/>
          <p:cNvSpPr txBox="1">
            <a:spLocks noChangeArrowheads="1"/>
          </p:cNvSpPr>
          <p:nvPr/>
        </p:nvSpPr>
        <p:spPr bwMode="auto">
          <a:xfrm>
            <a:off x="1066800" y="4797425"/>
            <a:ext cx="703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 the wye-to-wye connection with a balanced load: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685800" y="1447800"/>
            <a:ext cx="1838325" cy="2667000"/>
            <a:chOff x="432" y="912"/>
            <a:chExt cx="1158" cy="1680"/>
          </a:xfrm>
        </p:grpSpPr>
        <p:sp>
          <p:nvSpPr>
            <p:cNvPr id="24625" name="Oval 69"/>
            <p:cNvSpPr>
              <a:spLocks noChangeArrowheads="1"/>
            </p:cNvSpPr>
            <p:nvPr/>
          </p:nvSpPr>
          <p:spPr bwMode="auto">
            <a:xfrm>
              <a:off x="1488" y="96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26" name="Text Box 72"/>
            <p:cNvSpPr txBox="1">
              <a:spLocks noChangeArrowheads="1"/>
            </p:cNvSpPr>
            <p:nvPr/>
          </p:nvSpPr>
          <p:spPr bwMode="auto">
            <a:xfrm rot="-5238293">
              <a:off x="876" y="2010"/>
              <a:ext cx="5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Phase 3</a:t>
              </a: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27" name="Text Box 73"/>
            <p:cNvSpPr txBox="1">
              <a:spLocks noChangeArrowheads="1"/>
            </p:cNvSpPr>
            <p:nvPr/>
          </p:nvSpPr>
          <p:spPr bwMode="auto">
            <a:xfrm rot="3227693">
              <a:off x="420" y="1329"/>
              <a:ext cx="5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Phase</a:t>
              </a: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1</a:t>
              </a: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28" name="Text Box 74"/>
            <p:cNvSpPr txBox="1">
              <a:spLocks noChangeArrowheads="1"/>
            </p:cNvSpPr>
            <p:nvPr/>
          </p:nvSpPr>
          <p:spPr bwMode="auto">
            <a:xfrm rot="-3152200">
              <a:off x="1218" y="1339"/>
              <a:ext cx="5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Phase 2</a:t>
              </a: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24629" name="Group 40"/>
            <p:cNvGrpSpPr>
              <a:grpSpLocks/>
            </p:cNvGrpSpPr>
            <p:nvPr/>
          </p:nvGrpSpPr>
          <p:grpSpPr bwMode="auto">
            <a:xfrm flipH="1">
              <a:off x="480" y="960"/>
              <a:ext cx="528" cy="720"/>
              <a:chOff x="576" y="1056"/>
              <a:chExt cx="528" cy="720"/>
            </a:xfrm>
          </p:grpSpPr>
          <p:sp>
            <p:nvSpPr>
              <p:cNvPr id="24650" name="Line 41"/>
              <p:cNvSpPr>
                <a:spLocks noChangeShapeType="1"/>
              </p:cNvSpPr>
              <p:nvPr/>
            </p:nvSpPr>
            <p:spPr bwMode="auto">
              <a:xfrm flipV="1">
                <a:off x="912" y="1056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651" name="Line 42"/>
              <p:cNvSpPr>
                <a:spLocks noChangeShapeType="1"/>
              </p:cNvSpPr>
              <p:nvPr/>
            </p:nvSpPr>
            <p:spPr bwMode="auto">
              <a:xfrm flipV="1">
                <a:off x="576" y="1632"/>
                <a:ext cx="96" cy="144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4652" name="Group 43"/>
              <p:cNvGrpSpPr>
                <a:grpSpLocks/>
              </p:cNvGrpSpPr>
              <p:nvPr/>
            </p:nvGrpSpPr>
            <p:grpSpPr bwMode="auto">
              <a:xfrm rot="5400000" flipH="1">
                <a:off x="576" y="1296"/>
                <a:ext cx="432" cy="336"/>
                <a:chOff x="1776" y="3024"/>
                <a:chExt cx="432" cy="336"/>
              </a:xfrm>
            </p:grpSpPr>
            <p:sp>
              <p:nvSpPr>
                <p:cNvPr id="24653" name="Arc 44"/>
                <p:cNvSpPr>
                  <a:spLocks/>
                </p:cNvSpPr>
                <p:nvPr/>
              </p:nvSpPr>
              <p:spPr bwMode="auto">
                <a:xfrm>
                  <a:off x="1931" y="3181"/>
                  <a:ext cx="133" cy="1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20289" y="39"/>
                      </a:moveTo>
                      <a:cubicBezTo>
                        <a:pt x="20726" y="13"/>
                        <a:pt x="21163" y="-1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8915"/>
                        <a:pt x="500" y="16255"/>
                        <a:pt x="1475" y="13754"/>
                      </a:cubicBezTo>
                    </a:path>
                    <a:path w="43200" h="43200" stroke="0" extrusionOk="0">
                      <a:moveTo>
                        <a:pt x="20289" y="39"/>
                      </a:moveTo>
                      <a:cubicBezTo>
                        <a:pt x="20726" y="13"/>
                        <a:pt x="21163" y="-1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8915"/>
                        <a:pt x="500" y="16255"/>
                        <a:pt x="1475" y="1375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54" name="Arc 45"/>
                <p:cNvSpPr>
                  <a:spLocks/>
                </p:cNvSpPr>
                <p:nvPr/>
              </p:nvSpPr>
              <p:spPr bwMode="auto">
                <a:xfrm>
                  <a:off x="1870" y="3226"/>
                  <a:ext cx="133" cy="1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21637" y="0"/>
                      </a:moveTo>
                      <a:cubicBezTo>
                        <a:pt x="33552" y="20"/>
                        <a:pt x="43200" y="9685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9451"/>
                        <a:pt x="320" y="17315"/>
                        <a:pt x="950" y="15261"/>
                      </a:cubicBezTo>
                    </a:path>
                    <a:path w="43200" h="43200" stroke="0" extrusionOk="0">
                      <a:moveTo>
                        <a:pt x="21637" y="0"/>
                      </a:moveTo>
                      <a:cubicBezTo>
                        <a:pt x="33552" y="20"/>
                        <a:pt x="43200" y="9685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9451"/>
                        <a:pt x="320" y="17315"/>
                        <a:pt x="950" y="15261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55" name="Arc 46"/>
                <p:cNvSpPr>
                  <a:spLocks/>
                </p:cNvSpPr>
                <p:nvPr/>
              </p:nvSpPr>
              <p:spPr bwMode="auto">
                <a:xfrm>
                  <a:off x="2058" y="3086"/>
                  <a:ext cx="133" cy="1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8915"/>
                        <a:pt x="500" y="16255"/>
                        <a:pt x="1475" y="13754"/>
                      </a:cubicBezTo>
                    </a:path>
                    <a:path w="43200" h="43200" stroke="0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18915"/>
                        <a:pt x="500" y="16255"/>
                        <a:pt x="1475" y="1375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56" name="Arc 47"/>
                <p:cNvSpPr>
                  <a:spLocks/>
                </p:cNvSpPr>
                <p:nvPr/>
              </p:nvSpPr>
              <p:spPr bwMode="auto">
                <a:xfrm>
                  <a:off x="1992" y="3131"/>
                  <a:ext cx="133" cy="134"/>
                </a:xfrm>
                <a:custGeom>
                  <a:avLst/>
                  <a:gdLst>
                    <a:gd name="T0" fmla="*/ 0 w 43200"/>
                    <a:gd name="T1" fmla="*/ 0 h 43190"/>
                    <a:gd name="T2" fmla="*/ 0 w 43200"/>
                    <a:gd name="T3" fmla="*/ 0 h 43190"/>
                    <a:gd name="T4" fmla="*/ 0 w 43200"/>
                    <a:gd name="T5" fmla="*/ 0 h 4319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190"/>
                    <a:gd name="T11" fmla="*/ 43200 w 43200"/>
                    <a:gd name="T12" fmla="*/ 43190 h 431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190" fill="none" extrusionOk="0">
                      <a:moveTo>
                        <a:pt x="22256" y="-1"/>
                      </a:moveTo>
                      <a:cubicBezTo>
                        <a:pt x="33924" y="354"/>
                        <a:pt x="43200" y="9916"/>
                        <a:pt x="43200" y="21590"/>
                      </a:cubicBezTo>
                      <a:cubicBezTo>
                        <a:pt x="43200" y="33519"/>
                        <a:pt x="33529" y="43190"/>
                        <a:pt x="21600" y="43190"/>
                      </a:cubicBezTo>
                      <a:cubicBezTo>
                        <a:pt x="9670" y="43190"/>
                        <a:pt x="0" y="33519"/>
                        <a:pt x="0" y="21590"/>
                      </a:cubicBezTo>
                      <a:cubicBezTo>
                        <a:pt x="-1" y="19718"/>
                        <a:pt x="243" y="17854"/>
                        <a:pt x="723" y="16045"/>
                      </a:cubicBezTo>
                    </a:path>
                    <a:path w="43200" h="43190" stroke="0" extrusionOk="0">
                      <a:moveTo>
                        <a:pt x="22256" y="-1"/>
                      </a:moveTo>
                      <a:cubicBezTo>
                        <a:pt x="33924" y="354"/>
                        <a:pt x="43200" y="9916"/>
                        <a:pt x="43200" y="21590"/>
                      </a:cubicBezTo>
                      <a:cubicBezTo>
                        <a:pt x="43200" y="33519"/>
                        <a:pt x="33529" y="43190"/>
                        <a:pt x="21600" y="43190"/>
                      </a:cubicBezTo>
                      <a:cubicBezTo>
                        <a:pt x="9670" y="43190"/>
                        <a:pt x="0" y="33519"/>
                        <a:pt x="0" y="21590"/>
                      </a:cubicBezTo>
                      <a:cubicBezTo>
                        <a:pt x="-1" y="19718"/>
                        <a:pt x="243" y="17854"/>
                        <a:pt x="723" y="16045"/>
                      </a:cubicBezTo>
                      <a:lnTo>
                        <a:pt x="21600" y="2159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57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125" y="3024"/>
                  <a:ext cx="83" cy="6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58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1776" y="3276"/>
                  <a:ext cx="94" cy="67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4630" name="Arc 51"/>
            <p:cNvSpPr>
              <a:spLocks/>
            </p:cNvSpPr>
            <p:nvPr/>
          </p:nvSpPr>
          <p:spPr bwMode="auto">
            <a:xfrm rot="3245120" flipH="1">
              <a:off x="897" y="2113"/>
              <a:ext cx="133" cy="134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0289" y="39"/>
                  </a:moveTo>
                  <a:cubicBezTo>
                    <a:pt x="20726" y="13"/>
                    <a:pt x="21163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8915"/>
                    <a:pt x="500" y="16255"/>
                    <a:pt x="1475" y="13754"/>
                  </a:cubicBezTo>
                </a:path>
                <a:path w="43200" h="43200" stroke="0" extrusionOk="0">
                  <a:moveTo>
                    <a:pt x="20289" y="39"/>
                  </a:moveTo>
                  <a:cubicBezTo>
                    <a:pt x="20726" y="13"/>
                    <a:pt x="21163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8915"/>
                    <a:pt x="500" y="16255"/>
                    <a:pt x="1475" y="137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631" name="Arc 52"/>
            <p:cNvSpPr>
              <a:spLocks/>
            </p:cNvSpPr>
            <p:nvPr/>
          </p:nvSpPr>
          <p:spPr bwMode="auto">
            <a:xfrm rot="3245120" flipH="1">
              <a:off x="896" y="2189"/>
              <a:ext cx="133" cy="134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637" y="0"/>
                  </a:moveTo>
                  <a:cubicBezTo>
                    <a:pt x="33552" y="20"/>
                    <a:pt x="43200" y="9685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9451"/>
                    <a:pt x="320" y="17315"/>
                    <a:pt x="950" y="15261"/>
                  </a:cubicBezTo>
                </a:path>
                <a:path w="43200" h="43200" stroke="0" extrusionOk="0">
                  <a:moveTo>
                    <a:pt x="21637" y="0"/>
                  </a:moveTo>
                  <a:cubicBezTo>
                    <a:pt x="33552" y="20"/>
                    <a:pt x="43200" y="9685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9451"/>
                    <a:pt x="320" y="17315"/>
                    <a:pt x="950" y="1526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632" name="Arc 53"/>
            <p:cNvSpPr>
              <a:spLocks/>
            </p:cNvSpPr>
            <p:nvPr/>
          </p:nvSpPr>
          <p:spPr bwMode="auto">
            <a:xfrm rot="3245120" flipH="1">
              <a:off x="899" y="1954"/>
              <a:ext cx="133" cy="134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8915"/>
                    <a:pt x="500" y="16255"/>
                    <a:pt x="1475" y="13754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8915"/>
                    <a:pt x="500" y="16255"/>
                    <a:pt x="1475" y="137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633" name="Arc 54"/>
            <p:cNvSpPr>
              <a:spLocks/>
            </p:cNvSpPr>
            <p:nvPr/>
          </p:nvSpPr>
          <p:spPr bwMode="auto">
            <a:xfrm rot="3245120" flipH="1">
              <a:off x="902" y="2034"/>
              <a:ext cx="133" cy="134"/>
            </a:xfrm>
            <a:custGeom>
              <a:avLst/>
              <a:gdLst>
                <a:gd name="T0" fmla="*/ 0 w 43200"/>
                <a:gd name="T1" fmla="*/ 0 h 43190"/>
                <a:gd name="T2" fmla="*/ 0 w 43200"/>
                <a:gd name="T3" fmla="*/ 0 h 43190"/>
                <a:gd name="T4" fmla="*/ 0 w 43200"/>
                <a:gd name="T5" fmla="*/ 0 h 4319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90"/>
                <a:gd name="T11" fmla="*/ 43200 w 43200"/>
                <a:gd name="T12" fmla="*/ 43190 h 431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90" fill="none" extrusionOk="0">
                  <a:moveTo>
                    <a:pt x="22256" y="-1"/>
                  </a:moveTo>
                  <a:cubicBezTo>
                    <a:pt x="33924" y="354"/>
                    <a:pt x="43200" y="9916"/>
                    <a:pt x="43200" y="21590"/>
                  </a:cubicBezTo>
                  <a:cubicBezTo>
                    <a:pt x="43200" y="33519"/>
                    <a:pt x="33529" y="43190"/>
                    <a:pt x="21600" y="43190"/>
                  </a:cubicBezTo>
                  <a:cubicBezTo>
                    <a:pt x="9670" y="43190"/>
                    <a:pt x="0" y="33519"/>
                    <a:pt x="0" y="21590"/>
                  </a:cubicBezTo>
                  <a:cubicBezTo>
                    <a:pt x="-1" y="19718"/>
                    <a:pt x="243" y="17854"/>
                    <a:pt x="723" y="16045"/>
                  </a:cubicBezTo>
                </a:path>
                <a:path w="43200" h="43190" stroke="0" extrusionOk="0">
                  <a:moveTo>
                    <a:pt x="22256" y="-1"/>
                  </a:moveTo>
                  <a:cubicBezTo>
                    <a:pt x="33924" y="354"/>
                    <a:pt x="43200" y="9916"/>
                    <a:pt x="43200" y="21590"/>
                  </a:cubicBezTo>
                  <a:cubicBezTo>
                    <a:pt x="43200" y="33519"/>
                    <a:pt x="33529" y="43190"/>
                    <a:pt x="21600" y="43190"/>
                  </a:cubicBezTo>
                  <a:cubicBezTo>
                    <a:pt x="9670" y="43190"/>
                    <a:pt x="0" y="33519"/>
                    <a:pt x="0" y="21590"/>
                  </a:cubicBezTo>
                  <a:cubicBezTo>
                    <a:pt x="-1" y="19718"/>
                    <a:pt x="243" y="17854"/>
                    <a:pt x="723" y="16045"/>
                  </a:cubicBezTo>
                  <a:lnTo>
                    <a:pt x="21600" y="2159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634" name="Line 55"/>
            <p:cNvSpPr>
              <a:spLocks noChangeShapeType="1"/>
            </p:cNvSpPr>
            <p:nvPr/>
          </p:nvSpPr>
          <p:spPr bwMode="auto">
            <a:xfrm rot="3245120" flipH="1" flipV="1">
              <a:off x="980" y="1899"/>
              <a:ext cx="83" cy="6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635" name="Line 56"/>
            <p:cNvSpPr>
              <a:spLocks noChangeShapeType="1"/>
            </p:cNvSpPr>
            <p:nvPr/>
          </p:nvSpPr>
          <p:spPr bwMode="auto">
            <a:xfrm rot="3245120">
              <a:off x="969" y="2323"/>
              <a:ext cx="94" cy="6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24636" name="Group 60"/>
            <p:cNvGrpSpPr>
              <a:grpSpLocks/>
            </p:cNvGrpSpPr>
            <p:nvPr/>
          </p:nvGrpSpPr>
          <p:grpSpPr bwMode="auto">
            <a:xfrm rot="5400000" flipV="1">
              <a:off x="1104" y="1152"/>
              <a:ext cx="432" cy="336"/>
              <a:chOff x="1776" y="3024"/>
              <a:chExt cx="432" cy="336"/>
            </a:xfrm>
          </p:grpSpPr>
          <p:sp>
            <p:nvSpPr>
              <p:cNvPr id="24644" name="Arc 61"/>
              <p:cNvSpPr>
                <a:spLocks/>
              </p:cNvSpPr>
              <p:nvPr/>
            </p:nvSpPr>
            <p:spPr bwMode="auto">
              <a:xfrm>
                <a:off x="1931" y="3181"/>
                <a:ext cx="133" cy="134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0289" y="39"/>
                    </a:moveTo>
                    <a:cubicBezTo>
                      <a:pt x="20726" y="13"/>
                      <a:pt x="21163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8915"/>
                      <a:pt x="500" y="16255"/>
                      <a:pt x="1475" y="13754"/>
                    </a:cubicBezTo>
                  </a:path>
                  <a:path w="43200" h="43200" stroke="0" extrusionOk="0">
                    <a:moveTo>
                      <a:pt x="20289" y="39"/>
                    </a:moveTo>
                    <a:cubicBezTo>
                      <a:pt x="20726" y="13"/>
                      <a:pt x="21163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8915"/>
                      <a:pt x="500" y="16255"/>
                      <a:pt x="1475" y="1375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645" name="Arc 62"/>
              <p:cNvSpPr>
                <a:spLocks/>
              </p:cNvSpPr>
              <p:nvPr/>
            </p:nvSpPr>
            <p:spPr bwMode="auto">
              <a:xfrm>
                <a:off x="1870" y="3226"/>
                <a:ext cx="133" cy="134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1637" y="0"/>
                    </a:moveTo>
                    <a:cubicBezTo>
                      <a:pt x="33552" y="20"/>
                      <a:pt x="43200" y="9685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9451"/>
                      <a:pt x="320" y="17315"/>
                      <a:pt x="950" y="15261"/>
                    </a:cubicBezTo>
                  </a:path>
                  <a:path w="43200" h="43200" stroke="0" extrusionOk="0">
                    <a:moveTo>
                      <a:pt x="21637" y="0"/>
                    </a:moveTo>
                    <a:cubicBezTo>
                      <a:pt x="33552" y="20"/>
                      <a:pt x="43200" y="9685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9451"/>
                      <a:pt x="320" y="17315"/>
                      <a:pt x="950" y="15261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646" name="Arc 63"/>
              <p:cNvSpPr>
                <a:spLocks/>
              </p:cNvSpPr>
              <p:nvPr/>
            </p:nvSpPr>
            <p:spPr bwMode="auto">
              <a:xfrm>
                <a:off x="2058" y="3086"/>
                <a:ext cx="133" cy="134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8915"/>
                      <a:pt x="500" y="16255"/>
                      <a:pt x="1475" y="13754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8915"/>
                      <a:pt x="500" y="16255"/>
                      <a:pt x="1475" y="1375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647" name="Arc 64"/>
              <p:cNvSpPr>
                <a:spLocks/>
              </p:cNvSpPr>
              <p:nvPr/>
            </p:nvSpPr>
            <p:spPr bwMode="auto">
              <a:xfrm>
                <a:off x="1992" y="3131"/>
                <a:ext cx="133" cy="134"/>
              </a:xfrm>
              <a:custGeom>
                <a:avLst/>
                <a:gdLst>
                  <a:gd name="T0" fmla="*/ 0 w 43200"/>
                  <a:gd name="T1" fmla="*/ 0 h 43190"/>
                  <a:gd name="T2" fmla="*/ 0 w 43200"/>
                  <a:gd name="T3" fmla="*/ 0 h 43190"/>
                  <a:gd name="T4" fmla="*/ 0 w 43200"/>
                  <a:gd name="T5" fmla="*/ 0 h 4319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190"/>
                  <a:gd name="T11" fmla="*/ 43200 w 43200"/>
                  <a:gd name="T12" fmla="*/ 43190 h 431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190" fill="none" extrusionOk="0">
                    <a:moveTo>
                      <a:pt x="22256" y="-1"/>
                    </a:moveTo>
                    <a:cubicBezTo>
                      <a:pt x="33924" y="354"/>
                      <a:pt x="43200" y="9916"/>
                      <a:pt x="43200" y="21590"/>
                    </a:cubicBezTo>
                    <a:cubicBezTo>
                      <a:pt x="43200" y="33519"/>
                      <a:pt x="33529" y="43190"/>
                      <a:pt x="21600" y="43190"/>
                    </a:cubicBezTo>
                    <a:cubicBezTo>
                      <a:pt x="9670" y="43190"/>
                      <a:pt x="0" y="33519"/>
                      <a:pt x="0" y="21590"/>
                    </a:cubicBezTo>
                    <a:cubicBezTo>
                      <a:pt x="-1" y="19718"/>
                      <a:pt x="243" y="17854"/>
                      <a:pt x="723" y="16045"/>
                    </a:cubicBezTo>
                  </a:path>
                  <a:path w="43200" h="43190" stroke="0" extrusionOk="0">
                    <a:moveTo>
                      <a:pt x="22256" y="-1"/>
                    </a:moveTo>
                    <a:cubicBezTo>
                      <a:pt x="33924" y="354"/>
                      <a:pt x="43200" y="9916"/>
                      <a:pt x="43200" y="21590"/>
                    </a:cubicBezTo>
                    <a:cubicBezTo>
                      <a:pt x="43200" y="33519"/>
                      <a:pt x="33529" y="43190"/>
                      <a:pt x="21600" y="43190"/>
                    </a:cubicBezTo>
                    <a:cubicBezTo>
                      <a:pt x="9670" y="43190"/>
                      <a:pt x="0" y="33519"/>
                      <a:pt x="0" y="21590"/>
                    </a:cubicBezTo>
                    <a:cubicBezTo>
                      <a:pt x="-1" y="19718"/>
                      <a:pt x="243" y="17854"/>
                      <a:pt x="723" y="16045"/>
                    </a:cubicBezTo>
                    <a:lnTo>
                      <a:pt x="21600" y="2159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648" name="Line 65"/>
              <p:cNvSpPr>
                <a:spLocks noChangeShapeType="1"/>
              </p:cNvSpPr>
              <p:nvPr/>
            </p:nvSpPr>
            <p:spPr bwMode="auto">
              <a:xfrm flipV="1">
                <a:off x="2125" y="3024"/>
                <a:ext cx="83" cy="62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649" name="Line 66"/>
              <p:cNvSpPr>
                <a:spLocks noChangeShapeType="1"/>
              </p:cNvSpPr>
              <p:nvPr/>
            </p:nvSpPr>
            <p:spPr bwMode="auto">
              <a:xfrm flipH="1">
                <a:off x="1776" y="3276"/>
                <a:ext cx="94" cy="67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4637" name="Line 67"/>
            <p:cNvSpPr>
              <a:spLocks noChangeShapeType="1"/>
            </p:cNvSpPr>
            <p:nvPr/>
          </p:nvSpPr>
          <p:spPr bwMode="auto">
            <a:xfrm flipV="1">
              <a:off x="1392" y="1008"/>
              <a:ext cx="144" cy="19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638" name="Line 68"/>
            <p:cNvSpPr>
              <a:spLocks noChangeShapeType="1"/>
            </p:cNvSpPr>
            <p:nvPr/>
          </p:nvSpPr>
          <p:spPr bwMode="auto">
            <a:xfrm flipV="1">
              <a:off x="1008" y="1536"/>
              <a:ext cx="144" cy="19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639" name="Oval 70"/>
            <p:cNvSpPr>
              <a:spLocks noChangeArrowheads="1"/>
            </p:cNvSpPr>
            <p:nvPr/>
          </p:nvSpPr>
          <p:spPr bwMode="auto">
            <a:xfrm>
              <a:off x="960" y="16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40" name="Line 96"/>
            <p:cNvSpPr>
              <a:spLocks noChangeShapeType="1"/>
            </p:cNvSpPr>
            <p:nvPr/>
          </p:nvSpPr>
          <p:spPr bwMode="auto">
            <a:xfrm>
              <a:off x="1015" y="24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641" name="Line 97"/>
            <p:cNvSpPr>
              <a:spLocks noChangeShapeType="1"/>
            </p:cNvSpPr>
            <p:nvPr/>
          </p:nvSpPr>
          <p:spPr bwMode="auto">
            <a:xfrm>
              <a:off x="1021" y="16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642" name="Oval 71"/>
            <p:cNvSpPr>
              <a:spLocks noChangeArrowheads="1"/>
            </p:cNvSpPr>
            <p:nvPr/>
          </p:nvSpPr>
          <p:spPr bwMode="auto">
            <a:xfrm>
              <a:off x="432" y="91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43" name="Oval 104"/>
            <p:cNvSpPr>
              <a:spLocks noChangeArrowheads="1"/>
            </p:cNvSpPr>
            <p:nvPr/>
          </p:nvSpPr>
          <p:spPr bwMode="auto">
            <a:xfrm>
              <a:off x="960" y="249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114"/>
          <p:cNvGrpSpPr>
            <a:grpSpLocks/>
          </p:cNvGrpSpPr>
          <p:nvPr/>
        </p:nvGrpSpPr>
        <p:grpSpPr bwMode="auto">
          <a:xfrm>
            <a:off x="5410200" y="1447800"/>
            <a:ext cx="1905000" cy="2667000"/>
            <a:chOff x="3408" y="912"/>
            <a:chExt cx="1200" cy="1680"/>
          </a:xfrm>
        </p:grpSpPr>
        <p:grpSp>
          <p:nvGrpSpPr>
            <p:cNvPr id="24590" name="Group 113"/>
            <p:cNvGrpSpPr>
              <a:grpSpLocks/>
            </p:cNvGrpSpPr>
            <p:nvPr/>
          </p:nvGrpSpPr>
          <p:grpSpPr bwMode="auto">
            <a:xfrm>
              <a:off x="3504" y="912"/>
              <a:ext cx="1008" cy="1632"/>
              <a:chOff x="3504" y="912"/>
              <a:chExt cx="1008" cy="1632"/>
            </a:xfrm>
          </p:grpSpPr>
          <p:cxnSp>
            <p:nvCxnSpPr>
              <p:cNvPr id="24594" name="AutoShape 5"/>
              <p:cNvCxnSpPr>
                <a:cxnSpLocks noChangeShapeType="1"/>
              </p:cNvCxnSpPr>
              <p:nvPr/>
            </p:nvCxnSpPr>
            <p:spPr bwMode="auto">
              <a:xfrm rot="18491223" flipV="1">
                <a:off x="4225" y="1236"/>
                <a:ext cx="84" cy="144"/>
              </a:xfrm>
              <a:prstGeom prst="straightConnector1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95" name="AutoShape 6"/>
              <p:cNvCxnSpPr>
                <a:cxnSpLocks noChangeShapeType="1"/>
              </p:cNvCxnSpPr>
              <p:nvPr/>
            </p:nvCxnSpPr>
            <p:spPr bwMode="auto">
              <a:xfrm rot="18491223" flipV="1">
                <a:off x="4312" y="1126"/>
                <a:ext cx="84" cy="144"/>
              </a:xfrm>
              <a:prstGeom prst="straightConnector1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596" name="Line 7"/>
              <p:cNvSpPr>
                <a:spLocks noChangeShapeType="1"/>
              </p:cNvSpPr>
              <p:nvPr/>
            </p:nvSpPr>
            <p:spPr bwMode="auto">
              <a:xfrm rot="-3108777">
                <a:off x="4196" y="1291"/>
                <a:ext cx="56" cy="144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597" name="Line 8"/>
              <p:cNvSpPr>
                <a:spLocks noChangeShapeType="1"/>
              </p:cNvSpPr>
              <p:nvPr/>
            </p:nvSpPr>
            <p:spPr bwMode="auto">
              <a:xfrm rot="-3108777">
                <a:off x="4282" y="1181"/>
                <a:ext cx="56" cy="144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598" name="Line 9"/>
              <p:cNvSpPr>
                <a:spLocks noChangeShapeType="1"/>
              </p:cNvSpPr>
              <p:nvPr/>
            </p:nvSpPr>
            <p:spPr bwMode="auto">
              <a:xfrm rot="-3108777">
                <a:off x="4369" y="1071"/>
                <a:ext cx="56" cy="144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24599" name="AutoShape 10"/>
              <p:cNvCxnSpPr>
                <a:cxnSpLocks noChangeShapeType="1"/>
              </p:cNvCxnSpPr>
              <p:nvPr/>
            </p:nvCxnSpPr>
            <p:spPr bwMode="auto">
              <a:xfrm rot="18491223" flipH="1">
                <a:off x="4140" y="1380"/>
                <a:ext cx="72" cy="96"/>
              </a:xfrm>
              <a:prstGeom prst="straightConnector1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600" name="Line 11"/>
              <p:cNvSpPr>
                <a:spLocks noChangeShapeType="1"/>
              </p:cNvSpPr>
              <p:nvPr/>
            </p:nvSpPr>
            <p:spPr bwMode="auto">
              <a:xfrm rot="-3108777">
                <a:off x="3971" y="1565"/>
                <a:ext cx="268" cy="3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601" name="Line 12"/>
              <p:cNvSpPr>
                <a:spLocks noChangeShapeType="1"/>
              </p:cNvSpPr>
              <p:nvPr/>
            </p:nvSpPr>
            <p:spPr bwMode="auto">
              <a:xfrm rot="18491223" flipH="1">
                <a:off x="4406" y="1004"/>
                <a:ext cx="197" cy="14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602" name="Line 13"/>
              <p:cNvSpPr>
                <a:spLocks noChangeShapeType="1"/>
              </p:cNvSpPr>
              <p:nvPr/>
            </p:nvSpPr>
            <p:spPr bwMode="auto">
              <a:xfrm rot="18491223" flipH="1">
                <a:off x="4428" y="1104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4603" name="Group 102"/>
              <p:cNvGrpSpPr>
                <a:grpSpLocks/>
              </p:cNvGrpSpPr>
              <p:nvPr/>
            </p:nvGrpSpPr>
            <p:grpSpPr bwMode="auto">
              <a:xfrm>
                <a:off x="3504" y="943"/>
                <a:ext cx="429" cy="712"/>
                <a:chOff x="3504" y="943"/>
                <a:chExt cx="429" cy="712"/>
              </a:xfrm>
            </p:grpSpPr>
            <p:cxnSp>
              <p:nvCxnSpPr>
                <p:cNvPr id="24616" name="AutoShape 15"/>
                <p:cNvCxnSpPr>
                  <a:cxnSpLocks noChangeShapeType="1"/>
                </p:cNvCxnSpPr>
                <p:nvPr/>
              </p:nvCxnSpPr>
              <p:spPr bwMode="auto">
                <a:xfrm rot="3113469" flipV="1">
                  <a:off x="3644" y="1167"/>
                  <a:ext cx="84" cy="144"/>
                </a:xfrm>
                <a:prstGeom prst="straightConnector1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617" name="AutoShape 16"/>
                <p:cNvCxnSpPr>
                  <a:cxnSpLocks noChangeShapeType="1"/>
                </p:cNvCxnSpPr>
                <p:nvPr/>
              </p:nvCxnSpPr>
              <p:spPr bwMode="auto">
                <a:xfrm rot="3113469" flipV="1">
                  <a:off x="3730" y="1278"/>
                  <a:ext cx="84" cy="144"/>
                </a:xfrm>
                <a:prstGeom prst="straightConnector1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4618" name="Line 17"/>
                <p:cNvSpPr>
                  <a:spLocks noChangeShapeType="1"/>
                </p:cNvSpPr>
                <p:nvPr/>
              </p:nvSpPr>
              <p:spPr bwMode="auto">
                <a:xfrm rot="3113469">
                  <a:off x="3615" y="1113"/>
                  <a:ext cx="56" cy="144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19" name="Line 18"/>
                <p:cNvSpPr>
                  <a:spLocks noChangeShapeType="1"/>
                </p:cNvSpPr>
                <p:nvPr/>
              </p:nvSpPr>
              <p:spPr bwMode="auto">
                <a:xfrm rot="3113469">
                  <a:off x="3701" y="1223"/>
                  <a:ext cx="56" cy="144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20" name="Line 19"/>
                <p:cNvSpPr>
                  <a:spLocks noChangeShapeType="1"/>
                </p:cNvSpPr>
                <p:nvPr/>
              </p:nvSpPr>
              <p:spPr bwMode="auto">
                <a:xfrm rot="3113469">
                  <a:off x="3788" y="1333"/>
                  <a:ext cx="56" cy="144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24621" name="AutoShape 20"/>
                <p:cNvCxnSpPr>
                  <a:cxnSpLocks noChangeShapeType="1"/>
                </p:cNvCxnSpPr>
                <p:nvPr/>
              </p:nvCxnSpPr>
              <p:spPr bwMode="auto">
                <a:xfrm rot="3113469" flipH="1">
                  <a:off x="3595" y="1062"/>
                  <a:ext cx="72" cy="96"/>
                </a:xfrm>
                <a:prstGeom prst="straightConnector1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4622" name="Line 21"/>
                <p:cNvSpPr>
                  <a:spLocks noChangeShapeType="1"/>
                </p:cNvSpPr>
                <p:nvPr/>
              </p:nvSpPr>
              <p:spPr bwMode="auto">
                <a:xfrm rot="3113469" flipH="1">
                  <a:off x="3417" y="1030"/>
                  <a:ext cx="196" cy="21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23" name="Line 22"/>
                <p:cNvSpPr>
                  <a:spLocks noChangeShapeType="1"/>
                </p:cNvSpPr>
                <p:nvPr/>
              </p:nvSpPr>
              <p:spPr bwMode="auto">
                <a:xfrm rot="3113469" flipH="1">
                  <a:off x="3813" y="1536"/>
                  <a:ext cx="223" cy="16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24" name="Line 23"/>
                <p:cNvSpPr>
                  <a:spLocks noChangeShapeType="1"/>
                </p:cNvSpPr>
                <p:nvPr/>
              </p:nvSpPr>
              <p:spPr bwMode="auto">
                <a:xfrm rot="3113469" flipH="1">
                  <a:off x="3792" y="143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604" name="Oval 24"/>
              <p:cNvSpPr>
                <a:spLocks noChangeArrowheads="1"/>
              </p:cNvSpPr>
              <p:nvPr/>
            </p:nvSpPr>
            <p:spPr bwMode="auto">
              <a:xfrm>
                <a:off x="3984" y="163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24605" name="Group 100"/>
              <p:cNvGrpSpPr>
                <a:grpSpLocks/>
              </p:cNvGrpSpPr>
              <p:nvPr/>
            </p:nvGrpSpPr>
            <p:grpSpPr bwMode="auto">
              <a:xfrm>
                <a:off x="3936" y="1728"/>
                <a:ext cx="152" cy="816"/>
                <a:chOff x="3936" y="1728"/>
                <a:chExt cx="152" cy="816"/>
              </a:xfrm>
            </p:grpSpPr>
            <p:grpSp>
              <p:nvGrpSpPr>
                <p:cNvPr id="24606" name="Group 28"/>
                <p:cNvGrpSpPr>
                  <a:grpSpLocks/>
                </p:cNvGrpSpPr>
                <p:nvPr/>
              </p:nvGrpSpPr>
              <p:grpSpPr bwMode="auto">
                <a:xfrm rot="5405983">
                  <a:off x="3821" y="2083"/>
                  <a:ext cx="382" cy="152"/>
                  <a:chOff x="4416" y="1628"/>
                  <a:chExt cx="382" cy="152"/>
                </a:xfrm>
              </p:grpSpPr>
              <p:cxnSp>
                <p:nvCxnSpPr>
                  <p:cNvPr id="24609" name="AutoShape 29"/>
                  <p:cNvCxnSpPr>
                    <a:cxnSpLocks noChangeShapeType="1"/>
                  </p:cNvCxnSpPr>
                  <p:nvPr/>
                </p:nvCxnSpPr>
                <p:spPr bwMode="auto">
                  <a:xfrm rot="72008" flipV="1">
                    <a:off x="4496" y="1631"/>
                    <a:ext cx="84" cy="14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610" name="AutoShape 30"/>
                  <p:cNvCxnSpPr>
                    <a:cxnSpLocks noChangeShapeType="1"/>
                  </p:cNvCxnSpPr>
                  <p:nvPr/>
                </p:nvCxnSpPr>
                <p:spPr bwMode="auto">
                  <a:xfrm rot="72008" flipV="1">
                    <a:off x="4635" y="1633"/>
                    <a:ext cx="84" cy="14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4611" name="Line 31"/>
                  <p:cNvSpPr>
                    <a:spLocks noChangeShapeType="1"/>
                  </p:cNvSpPr>
                  <p:nvPr/>
                </p:nvSpPr>
                <p:spPr bwMode="auto">
                  <a:xfrm rot="72008">
                    <a:off x="4440" y="1629"/>
                    <a:ext cx="5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612" name="Line 32"/>
                  <p:cNvSpPr>
                    <a:spLocks noChangeShapeType="1"/>
                  </p:cNvSpPr>
                  <p:nvPr/>
                </p:nvSpPr>
                <p:spPr bwMode="auto">
                  <a:xfrm rot="72008">
                    <a:off x="4579" y="1632"/>
                    <a:ext cx="5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613" name="Line 33"/>
                  <p:cNvSpPr>
                    <a:spLocks noChangeShapeType="1"/>
                  </p:cNvSpPr>
                  <p:nvPr/>
                </p:nvSpPr>
                <p:spPr bwMode="auto">
                  <a:xfrm rot="72008">
                    <a:off x="4719" y="1635"/>
                    <a:ext cx="5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4614" name="AutoShape 34"/>
                  <p:cNvCxnSpPr>
                    <a:cxnSpLocks noChangeShapeType="1"/>
                    <a:stCxn id="24611" idx="0"/>
                  </p:cNvCxnSpPr>
                  <p:nvPr/>
                </p:nvCxnSpPr>
                <p:spPr bwMode="auto">
                  <a:xfrm flipH="1">
                    <a:off x="4416" y="1628"/>
                    <a:ext cx="25" cy="52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4615" name="Line 35"/>
                  <p:cNvSpPr>
                    <a:spLocks noChangeShapeType="1"/>
                  </p:cNvSpPr>
                  <p:nvPr/>
                </p:nvSpPr>
                <p:spPr bwMode="auto">
                  <a:xfrm rot="72008" flipH="1">
                    <a:off x="4750" y="173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4607" name="Line 36"/>
                <p:cNvSpPr>
                  <a:spLocks noChangeShapeType="1"/>
                </p:cNvSpPr>
                <p:nvPr/>
              </p:nvSpPr>
              <p:spPr bwMode="auto">
                <a:xfrm rot="5405983">
                  <a:off x="3887" y="24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08" name="Line 37"/>
                <p:cNvSpPr>
                  <a:spLocks noChangeShapeType="1"/>
                </p:cNvSpPr>
                <p:nvPr/>
              </p:nvSpPr>
              <p:spPr bwMode="auto">
                <a:xfrm rot="5405983">
                  <a:off x="3913" y="1847"/>
                  <a:ext cx="239" cy="1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4591" name="Oval 105"/>
            <p:cNvSpPr>
              <a:spLocks noChangeArrowheads="1"/>
            </p:cNvSpPr>
            <p:nvPr/>
          </p:nvSpPr>
          <p:spPr bwMode="auto">
            <a:xfrm>
              <a:off x="3936" y="249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92" name="Oval 25"/>
            <p:cNvSpPr>
              <a:spLocks noChangeArrowheads="1"/>
            </p:cNvSpPr>
            <p:nvPr/>
          </p:nvSpPr>
          <p:spPr bwMode="auto">
            <a:xfrm>
              <a:off x="4512" y="91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93" name="Oval 26"/>
            <p:cNvSpPr>
              <a:spLocks noChangeArrowheads="1"/>
            </p:cNvSpPr>
            <p:nvPr/>
          </p:nvSpPr>
          <p:spPr bwMode="auto">
            <a:xfrm>
              <a:off x="3408" y="96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1616" name="Text Box 112"/>
          <p:cNvSpPr txBox="1">
            <a:spLocks noChangeArrowheads="1"/>
          </p:cNvSpPr>
          <p:nvPr/>
        </p:nvSpPr>
        <p:spPr bwMode="auto">
          <a:xfrm>
            <a:off x="685800" y="6245225"/>
            <a:ext cx="795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There is no voltage between the source and load star-points.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3E490E-5372-A369-6937-517C82FF69A0}"/>
              </a:ext>
            </a:extLst>
          </p:cNvPr>
          <p:cNvSpPr txBox="1">
            <a:spLocks/>
          </p:cNvSpPr>
          <p:nvPr/>
        </p:nvSpPr>
        <p:spPr>
          <a:xfrm>
            <a:off x="0" y="152401"/>
            <a:ext cx="4876800" cy="50706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28625"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857250"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285875"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714500" algn="ctr" rtl="0" eaLnBrk="1" fontAlgn="base" hangingPunct="1">
              <a:spcBef>
                <a:spcPct val="0"/>
              </a:spcBef>
              <a:spcAft>
                <a:spcPct val="0"/>
              </a:spcAft>
              <a:defRPr sz="4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Wye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 Connections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93" grpId="0" autoUpdateAnimBg="0"/>
      <p:bldP spid="21595" grpId="0" autoUpdateAnimBg="0"/>
      <p:bldP spid="21597" grpId="0" autoUpdateAnimBg="0"/>
      <p:bldP spid="21598" grpId="0" autoUpdateAnimBg="0"/>
      <p:bldP spid="21599" grpId="0" autoUpdateAnimBg="0"/>
      <p:bldP spid="21616" grpId="0" autoUpdateAnimBg="0"/>
    </p:bldLst>
  </p:timing>
</p:sld>
</file>

<file path=ppt/theme/theme1.xml><?xml version="1.0" encoding="utf-8"?>
<a:theme xmlns:a="http://schemas.openxmlformats.org/drawingml/2006/main" name="IDB Belize Minimal Presentation - Design_ 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pack Module Template" id="{40D31E92-E6E2-4D0D-B64D-B1408DB104CF}" vid="{CDBED850-7DBE-40BE-8401-40BF1C0F4E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B9AD875E6FA84899A62228A33F89F1" ma:contentTypeVersion="7" ma:contentTypeDescription="Create a new document." ma:contentTypeScope="" ma:versionID="bc6e68485cccbbe04a21a5996d7c1120">
  <xsd:schema xmlns:xsd="http://www.w3.org/2001/XMLSchema" xmlns:xs="http://www.w3.org/2001/XMLSchema" xmlns:p="http://schemas.microsoft.com/office/2006/metadata/properties" xmlns:ns2="ed7db459-c967-41b6-b7e8-c3b138df5ced" targetNamespace="http://schemas.microsoft.com/office/2006/metadata/properties" ma:root="true" ma:fieldsID="13b1a080164a547f1b1f727b32997931" ns2:_="">
    <xsd:import namespace="ed7db459-c967-41b6-b7e8-c3b138df5c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db459-c967-41b6-b7e8-c3b138df5c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07AA6A-79EC-4BA2-B0D4-5A8A175923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22C42E-6584-4F70-8527-90FC04A85BDA}"/>
</file>

<file path=customXml/itemProps3.xml><?xml version="1.0" encoding="utf-8"?>
<ds:datastoreItem xmlns:ds="http://schemas.openxmlformats.org/officeDocument/2006/customXml" ds:itemID="{384951A3-8628-4E4A-83F6-9A5215FC1F79}">
  <ds:schemaRefs>
    <ds:schemaRef ds:uri="http://schemas.microsoft.com/office/2006/metadata/properties"/>
    <ds:schemaRef ds:uri="http://purl.org/dc/terms/"/>
    <ds:schemaRef ds:uri="1cbb6d17-cf84-4448-90bc-9c37ac7b8820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2b3f11d3-e06f-483e-85d2-fc50beb488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17893</TotalTime>
  <Words>685</Words>
  <Application>Microsoft Office PowerPoint</Application>
  <PresentationFormat>On-screen Show (4:3)</PresentationFormat>
  <Paragraphs>144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Franklin Gothic Book</vt:lpstr>
      <vt:lpstr>Franklin Gothic Medium</vt:lpstr>
      <vt:lpstr>Times New Roman</vt:lpstr>
      <vt:lpstr>IDB Belize Minimal Presentation - Design_ TEMPLATE</vt:lpstr>
      <vt:lpstr>PowerPoint Presentation</vt:lpstr>
      <vt:lpstr>Topics</vt:lpstr>
      <vt:lpstr>Relevancy</vt:lpstr>
      <vt:lpstr>Review</vt:lpstr>
      <vt:lpstr>Terminology</vt:lpstr>
      <vt:lpstr>Why Batteries?</vt:lpstr>
      <vt:lpstr>Questions?</vt:lpstr>
      <vt:lpstr>PowerPoint Presentation</vt:lpstr>
      <vt:lpstr>PowerPoint Presentation</vt:lpstr>
      <vt:lpstr>Delta Systems</vt:lpstr>
      <vt:lpstr>Delta System</vt:lpstr>
      <vt:lpstr>Delta System</vt:lpstr>
      <vt:lpstr>Wye System</vt:lpstr>
      <vt:lpstr>Mixed Transformers</vt:lpstr>
      <vt:lpstr>Mixed Transformers</vt:lpstr>
      <vt:lpstr>Questions?</vt:lpstr>
      <vt:lpstr>Grounding</vt:lpstr>
      <vt:lpstr>Grounding</vt:lpstr>
      <vt:lpstr>Equipment Grounding</vt:lpstr>
      <vt:lpstr>Earth Grounding</vt:lpstr>
      <vt:lpstr>Impacts to Grounding</vt:lpstr>
      <vt:lpstr>Grounding</vt:lpstr>
      <vt:lpstr>Grounding</vt:lpstr>
      <vt:lpstr>Question</vt:lpstr>
      <vt:lpstr>Questions?</vt:lpstr>
      <vt:lpstr>Grounding</vt:lpstr>
      <vt:lpstr>Grounding</vt:lpstr>
      <vt:lpstr>Grounding</vt:lpstr>
      <vt:lpstr>Bonding</vt:lpstr>
      <vt:lpstr>Bonding</vt:lpstr>
      <vt:lpstr>Bonding</vt:lpstr>
      <vt:lpstr>Bonding</vt:lpstr>
    </vt:vector>
  </TitlesOfParts>
  <Company>Nova Scotia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Li,Steven</dc:creator>
  <cp:lastModifiedBy>Li,Steven</cp:lastModifiedBy>
  <cp:revision>14</cp:revision>
  <cp:lastPrinted>2022-03-14T17:26:26Z</cp:lastPrinted>
  <dcterms:created xsi:type="dcterms:W3CDTF">2022-05-31T20:40:00Z</dcterms:created>
  <dcterms:modified xsi:type="dcterms:W3CDTF">2022-10-21T05:08:43Z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0x010100FCB9AD875E6FA84899A62228A33F89F1</vt:lpwstr>
  </property>
</Properties>
</file>