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564" r:id="rId5"/>
    <p:sldId id="259" r:id="rId6"/>
    <p:sldId id="552" r:id="rId7"/>
    <p:sldId id="553" r:id="rId8"/>
    <p:sldId id="272" r:id="rId9"/>
    <p:sldId id="572" r:id="rId10"/>
    <p:sldId id="265" r:id="rId11"/>
    <p:sldId id="266" r:id="rId12"/>
    <p:sldId id="565" r:id="rId13"/>
    <p:sldId id="566" r:id="rId14"/>
    <p:sldId id="567" r:id="rId15"/>
    <p:sldId id="571" r:id="rId16"/>
    <p:sldId id="568" r:id="rId17"/>
    <p:sldId id="569" r:id="rId18"/>
    <p:sldId id="570" r:id="rId19"/>
  </p:sldIdLst>
  <p:sldSz cx="9144000" cy="6858000" type="screen4x3"/>
  <p:notesSz cx="6889750" cy="967105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2C0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19" autoAdjust="0"/>
  </p:normalViewPr>
  <p:slideViewPr>
    <p:cSldViewPr snapToGrid="0">
      <p:cViewPr varScale="1">
        <p:scale>
          <a:sx n="79" d="100"/>
          <a:sy n="79" d="100"/>
        </p:scale>
        <p:origin x="102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208088"/>
            <a:ext cx="4352925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be completed on 12v trainer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34" indent="-177434">
              <a:buFontTx/>
              <a:buChar char="-"/>
            </a:pPr>
            <a:r>
              <a:rPr lang="en-CA" dirty="0"/>
              <a:t>Measure voltage at every circuit breaker</a:t>
            </a:r>
          </a:p>
          <a:p>
            <a:pPr marL="177434" indent="-177434">
              <a:buFontTx/>
              <a:buChar char="-"/>
            </a:pPr>
            <a:r>
              <a:rPr lang="en-CA" dirty="0"/>
              <a:t>Measure voltage and current from every PV panel</a:t>
            </a:r>
          </a:p>
          <a:p>
            <a:pPr marL="177434" indent="-177434">
              <a:buFontTx/>
              <a:buChar char="-"/>
            </a:pPr>
            <a:r>
              <a:rPr lang="en-CA" dirty="0"/>
              <a:t>Measure combined voltage and current from PV panels</a:t>
            </a:r>
          </a:p>
          <a:p>
            <a:pPr marL="177434" indent="-177434">
              <a:buFontTx/>
              <a:buChar char="-"/>
            </a:pPr>
            <a:r>
              <a:rPr lang="en-CA" dirty="0"/>
              <a:t>Match measurement to charge controller</a:t>
            </a:r>
          </a:p>
          <a:p>
            <a:pPr marL="177434" indent="-177434">
              <a:buFontTx/>
              <a:buChar char="-"/>
            </a:pPr>
            <a:r>
              <a:rPr lang="en-CA" dirty="0"/>
              <a:t>Redo above exercise twice, once with shading, and another time with different angle</a:t>
            </a:r>
          </a:p>
          <a:p>
            <a:pPr marL="650590" lvl="1" indent="-177434">
              <a:buFontTx/>
              <a:buChar char="-"/>
            </a:pPr>
            <a:r>
              <a:rPr lang="en-CA" dirty="0"/>
              <a:t>Current can be measured with shunt connector</a:t>
            </a:r>
          </a:p>
          <a:p>
            <a:pPr marL="177434" indent="-177434">
              <a:buFontTx/>
              <a:buChar char="-"/>
            </a:pPr>
            <a:r>
              <a:rPr lang="en-CA" dirty="0"/>
              <a:t>Redo complete lab with loads connected and no loads connected.</a:t>
            </a:r>
          </a:p>
          <a:p>
            <a:pPr marL="177434" indent="-177434">
              <a:buFontTx/>
              <a:buChar char="-"/>
            </a:pPr>
            <a:r>
              <a:rPr lang="en-CA" dirty="0"/>
              <a:t>When no loads are connected, resistance/continuity should also be tested to see if components are functional.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be completed with 48V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be completed with rooftop trainers</a:t>
            </a:r>
          </a:p>
          <a:p>
            <a:r>
              <a:rPr lang="en-CA" dirty="0"/>
              <a:t>Practical exercise about the wire sizing required for different wire sizing</a:t>
            </a:r>
          </a:p>
          <a:p>
            <a:r>
              <a:rPr lang="en-CA" dirty="0"/>
              <a:t>If a certain type of cable/wire is not available, what other options are 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2022-12-23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0" y="1079999"/>
            <a:ext cx="1984343" cy="6575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31 (07 October 2022) – C09 Electricity and Circuits 2</a:t>
            </a: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539999"/>
            <a:ext cx="1572815" cy="108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044000"/>
            <a:ext cx="1816150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C1E7A5-2D9C-4CD8-99D7-2C448FE29EC4}"/>
              </a:ext>
            </a:extLst>
          </p:cNvPr>
          <p:cNvSpPr txBox="1"/>
          <p:nvPr/>
        </p:nvSpPr>
        <p:spPr>
          <a:xfrm>
            <a:off x="145019" y="2166605"/>
            <a:ext cx="83820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PV Panel</a:t>
            </a:r>
          </a:p>
          <a:p>
            <a:r>
              <a:rPr lang="en-US" dirty="0">
                <a:solidFill>
                  <a:schemeClr val="bg1"/>
                </a:solidFill>
              </a:rPr>
              <a:t>120 to</a:t>
            </a:r>
          </a:p>
          <a:p>
            <a:r>
              <a:rPr lang="en-US" dirty="0">
                <a:solidFill>
                  <a:schemeClr val="bg1"/>
                </a:solidFill>
              </a:rPr>
              <a:t>170 W</a:t>
            </a:r>
          </a:p>
          <a:p>
            <a:r>
              <a:rPr lang="en-US" dirty="0">
                <a:solidFill>
                  <a:schemeClr val="bg1"/>
                </a:solidFill>
              </a:rPr>
              <a:t>Max </a:t>
            </a:r>
            <a:r>
              <a:rPr lang="en-US" dirty="0" err="1">
                <a:solidFill>
                  <a:schemeClr val="bg1"/>
                </a:solidFill>
              </a:rPr>
              <a:t>Isc</a:t>
            </a:r>
            <a:r>
              <a:rPr lang="en-US" dirty="0">
                <a:solidFill>
                  <a:schemeClr val="bg1"/>
                </a:solidFill>
              </a:rPr>
              <a:t> 10 amp</a:t>
            </a:r>
          </a:p>
          <a:p>
            <a:r>
              <a:rPr lang="en-US" dirty="0">
                <a:solidFill>
                  <a:schemeClr val="bg1"/>
                </a:solidFill>
              </a:rPr>
              <a:t>36 cell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3014E6-94D8-4B99-BB2F-5C379A656960}"/>
              </a:ext>
            </a:extLst>
          </p:cNvPr>
          <p:cNvSpPr txBox="1"/>
          <p:nvPr/>
        </p:nvSpPr>
        <p:spPr>
          <a:xfrm>
            <a:off x="3508569" y="781704"/>
            <a:ext cx="128866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Controller</a:t>
            </a:r>
          </a:p>
          <a:p>
            <a:r>
              <a:rPr lang="en-US" dirty="0">
                <a:solidFill>
                  <a:schemeClr val="bg1"/>
                </a:solidFill>
              </a:rPr>
              <a:t>30 amp</a:t>
            </a:r>
          </a:p>
          <a:p>
            <a:r>
              <a:rPr lang="en-US" dirty="0">
                <a:solidFill>
                  <a:schemeClr val="bg1"/>
                </a:solidFill>
              </a:rPr>
              <a:t>Display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5EC89-FFA6-4ECE-9653-D2811E8031F4}"/>
              </a:ext>
            </a:extLst>
          </p:cNvPr>
          <p:cNvSpPr txBox="1"/>
          <p:nvPr/>
        </p:nvSpPr>
        <p:spPr>
          <a:xfrm>
            <a:off x="6216657" y="2384049"/>
            <a:ext cx="96249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Inverter</a:t>
            </a:r>
          </a:p>
          <a:p>
            <a:r>
              <a:rPr lang="en-US" dirty="0">
                <a:solidFill>
                  <a:schemeClr val="bg1"/>
                </a:solidFill>
              </a:rPr>
              <a:t>600 W</a:t>
            </a:r>
          </a:p>
          <a:p>
            <a:r>
              <a:rPr lang="en-US" dirty="0">
                <a:solidFill>
                  <a:schemeClr val="bg1"/>
                </a:solidFill>
              </a:rPr>
              <a:t>12 VDC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0AAF6-E0C4-41C7-88F6-06BFACA879EF}"/>
              </a:ext>
            </a:extLst>
          </p:cNvPr>
          <p:cNvSpPr txBox="1"/>
          <p:nvPr/>
        </p:nvSpPr>
        <p:spPr>
          <a:xfrm>
            <a:off x="3443036" y="4951529"/>
            <a:ext cx="168592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Battery</a:t>
            </a:r>
          </a:p>
          <a:p>
            <a:r>
              <a:rPr lang="en-US" dirty="0">
                <a:solidFill>
                  <a:schemeClr val="bg1"/>
                </a:solidFill>
              </a:rPr>
              <a:t>12 VDC</a:t>
            </a:r>
          </a:p>
          <a:p>
            <a:r>
              <a:rPr lang="en-US" dirty="0">
                <a:solidFill>
                  <a:schemeClr val="bg1"/>
                </a:solidFill>
              </a:rPr>
              <a:t>AGM</a:t>
            </a:r>
          </a:p>
          <a:p>
            <a:r>
              <a:rPr lang="en-US" dirty="0">
                <a:solidFill>
                  <a:schemeClr val="bg1"/>
                </a:solidFill>
              </a:rPr>
              <a:t>90 – 110 </a:t>
            </a:r>
            <a:r>
              <a:rPr lang="en-US" dirty="0" err="1">
                <a:solidFill>
                  <a:schemeClr val="bg1"/>
                </a:solidFill>
              </a:rPr>
              <a:t>Ahr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C9F7B1-DF32-4A40-B272-61B84EE414FF}"/>
              </a:ext>
            </a:extLst>
          </p:cNvPr>
          <p:cNvSpPr txBox="1"/>
          <p:nvPr/>
        </p:nvSpPr>
        <p:spPr>
          <a:xfrm>
            <a:off x="7660488" y="822831"/>
            <a:ext cx="838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DC Loads</a:t>
            </a:r>
          </a:p>
          <a:p>
            <a:r>
              <a:rPr lang="en-US" dirty="0">
                <a:solidFill>
                  <a:schemeClr val="bg1"/>
                </a:solidFill>
              </a:rPr>
              <a:t>ATO</a:t>
            </a:r>
          </a:p>
          <a:p>
            <a:r>
              <a:rPr lang="en-US" dirty="0">
                <a:solidFill>
                  <a:schemeClr val="bg1"/>
                </a:solidFill>
              </a:rPr>
              <a:t>Fuses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D0BA94-3B8C-4F12-BCC9-A9F91F516FAD}"/>
              </a:ext>
            </a:extLst>
          </p:cNvPr>
          <p:cNvSpPr txBox="1"/>
          <p:nvPr/>
        </p:nvSpPr>
        <p:spPr>
          <a:xfrm>
            <a:off x="7748155" y="2415095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 Loads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E1384-A2CD-4AD7-AD29-8CA446432F3A}"/>
              </a:ext>
            </a:extLst>
          </p:cNvPr>
          <p:cNvSpPr txBox="1"/>
          <p:nvPr/>
        </p:nvSpPr>
        <p:spPr>
          <a:xfrm>
            <a:off x="7381877" y="4874315"/>
            <a:ext cx="12434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Digital Multimeter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DB113-B4A4-46C1-A7B4-A22AC80117F1}"/>
              </a:ext>
            </a:extLst>
          </p:cNvPr>
          <p:cNvSpPr txBox="1"/>
          <p:nvPr/>
        </p:nvSpPr>
        <p:spPr>
          <a:xfrm>
            <a:off x="4169883" y="4244870"/>
            <a:ext cx="838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4E89B0-0575-4FC7-A063-CD814B71CB75}"/>
              </a:ext>
            </a:extLst>
          </p:cNvPr>
          <p:cNvSpPr txBox="1"/>
          <p:nvPr/>
        </p:nvSpPr>
        <p:spPr>
          <a:xfrm>
            <a:off x="1714177" y="802871"/>
            <a:ext cx="12886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29461A-559F-4C2B-8B42-DBB8FD89EE49}"/>
              </a:ext>
            </a:extLst>
          </p:cNvPr>
          <p:cNvSpPr txBox="1"/>
          <p:nvPr/>
        </p:nvSpPr>
        <p:spPr>
          <a:xfrm>
            <a:off x="5385658" y="802871"/>
            <a:ext cx="14503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A0FA808-EF5D-42E1-A924-DFA7930EF179}"/>
              </a:ext>
            </a:extLst>
          </p:cNvPr>
          <p:cNvCxnSpPr>
            <a:cxnSpLocks/>
          </p:cNvCxnSpPr>
          <p:nvPr/>
        </p:nvCxnSpPr>
        <p:spPr>
          <a:xfrm>
            <a:off x="3606931" y="1993980"/>
            <a:ext cx="0" cy="5403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72A221E-B74D-41C6-AFBB-722C45EE2102}"/>
              </a:ext>
            </a:extLst>
          </p:cNvPr>
          <p:cNvSpPr txBox="1"/>
          <p:nvPr/>
        </p:nvSpPr>
        <p:spPr>
          <a:xfrm>
            <a:off x="7748155" y="3506206"/>
            <a:ext cx="838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Plug Load Meter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EF9708-2AE4-4E69-92AB-5A55363DE7D7}"/>
              </a:ext>
            </a:extLst>
          </p:cNvPr>
          <p:cNvSpPr txBox="1"/>
          <p:nvPr/>
        </p:nvSpPr>
        <p:spPr>
          <a:xfrm>
            <a:off x="2978401" y="3875538"/>
            <a:ext cx="838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Shunt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353029-200C-BEFF-5B9C-70BCDDC058B8}"/>
              </a:ext>
            </a:extLst>
          </p:cNvPr>
          <p:cNvSpPr txBox="1"/>
          <p:nvPr/>
        </p:nvSpPr>
        <p:spPr>
          <a:xfrm>
            <a:off x="1090844" y="2166605"/>
            <a:ext cx="83820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PV Panel</a:t>
            </a:r>
          </a:p>
          <a:p>
            <a:r>
              <a:rPr lang="en-US" dirty="0">
                <a:solidFill>
                  <a:schemeClr val="bg1"/>
                </a:solidFill>
              </a:rPr>
              <a:t>120 to</a:t>
            </a:r>
          </a:p>
          <a:p>
            <a:r>
              <a:rPr lang="en-US" dirty="0">
                <a:solidFill>
                  <a:schemeClr val="bg1"/>
                </a:solidFill>
              </a:rPr>
              <a:t>170 W</a:t>
            </a:r>
          </a:p>
          <a:p>
            <a:r>
              <a:rPr lang="en-US" dirty="0">
                <a:solidFill>
                  <a:schemeClr val="bg1"/>
                </a:solidFill>
              </a:rPr>
              <a:t>Max </a:t>
            </a:r>
            <a:r>
              <a:rPr lang="en-US" dirty="0" err="1">
                <a:solidFill>
                  <a:schemeClr val="bg1"/>
                </a:solidFill>
              </a:rPr>
              <a:t>Isc</a:t>
            </a:r>
            <a:r>
              <a:rPr lang="en-US" dirty="0">
                <a:solidFill>
                  <a:schemeClr val="bg1"/>
                </a:solidFill>
              </a:rPr>
              <a:t> 10 amp</a:t>
            </a:r>
          </a:p>
          <a:p>
            <a:r>
              <a:rPr lang="en-US" dirty="0">
                <a:solidFill>
                  <a:schemeClr val="bg1"/>
                </a:solidFill>
              </a:rPr>
              <a:t>36 cell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6CF9805-72A5-E76F-EB98-FADD3EF4D9AF}"/>
              </a:ext>
            </a:extLst>
          </p:cNvPr>
          <p:cNvSpPr txBox="1"/>
          <p:nvPr/>
        </p:nvSpPr>
        <p:spPr>
          <a:xfrm>
            <a:off x="4468597" y="2351365"/>
            <a:ext cx="116484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  <a:p>
            <a:r>
              <a:rPr lang="en-US" dirty="0"/>
              <a:t>GFCI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CE4A915-BC33-95F4-0713-D5854D0F7D1A}"/>
              </a:ext>
            </a:extLst>
          </p:cNvPr>
          <p:cNvSpPr txBox="1"/>
          <p:nvPr/>
        </p:nvSpPr>
        <p:spPr>
          <a:xfrm>
            <a:off x="2366204" y="2522549"/>
            <a:ext cx="14503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2186066-B778-8C1F-C7AE-B7B6309219F3}"/>
              </a:ext>
            </a:extLst>
          </p:cNvPr>
          <p:cNvCxnSpPr>
            <a:cxnSpLocks/>
            <a:stCxn id="4" idx="0"/>
            <a:endCxn id="29" idx="1"/>
          </p:cNvCxnSpPr>
          <p:nvPr/>
        </p:nvCxnSpPr>
        <p:spPr>
          <a:xfrm rot="5400000" flipH="1" flipV="1">
            <a:off x="618864" y="1071292"/>
            <a:ext cx="1040568" cy="1150058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06D2CBCB-C4D0-4C36-D4B5-310BA2B8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V Trainer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0D1997-FAC8-21B8-4DA2-E7EE8680352B}"/>
              </a:ext>
            </a:extLst>
          </p:cNvPr>
          <p:cNvCxnSpPr>
            <a:cxnSpLocks/>
            <a:stCxn id="47" idx="0"/>
          </p:cNvCxnSpPr>
          <p:nvPr/>
        </p:nvCxnSpPr>
        <p:spPr>
          <a:xfrm rot="5400000" flipH="1" flipV="1">
            <a:off x="992205" y="1648866"/>
            <a:ext cx="1035478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BAA859F-FE70-59B1-26AA-3D272FC03D1F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1782315" y="428125"/>
            <a:ext cx="520284" cy="295667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684BDC7-893D-7085-3F8B-4B5EE2F31EDA}"/>
              </a:ext>
            </a:extLst>
          </p:cNvPr>
          <p:cNvCxnSpPr>
            <a:cxnSpLocks/>
          </p:cNvCxnSpPr>
          <p:nvPr/>
        </p:nvCxnSpPr>
        <p:spPr>
          <a:xfrm flipV="1">
            <a:off x="1821802" y="1646320"/>
            <a:ext cx="220655" cy="5310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111BA99-47C3-9710-1098-9DEF4B991DCB}"/>
              </a:ext>
            </a:extLst>
          </p:cNvPr>
          <p:cNvCxnSpPr>
            <a:stCxn id="29" idx="3"/>
          </p:cNvCxnSpPr>
          <p:nvPr/>
        </p:nvCxnSpPr>
        <p:spPr>
          <a:xfrm flipV="1">
            <a:off x="3002844" y="1126036"/>
            <a:ext cx="517951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B0764D3-D162-8189-EA96-6B5F72F58575}"/>
              </a:ext>
            </a:extLst>
          </p:cNvPr>
          <p:cNvCxnSpPr/>
          <p:nvPr/>
        </p:nvCxnSpPr>
        <p:spPr>
          <a:xfrm>
            <a:off x="3636490" y="3168880"/>
            <a:ext cx="0" cy="70665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65DFE03-24C0-31D8-D855-8562B3B0F2F8}"/>
              </a:ext>
            </a:extLst>
          </p:cNvPr>
          <p:cNvCxnSpPr/>
          <p:nvPr/>
        </p:nvCxnSpPr>
        <p:spPr>
          <a:xfrm>
            <a:off x="3636490" y="4252393"/>
            <a:ext cx="0" cy="6991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0FA0A3C-EB57-8FA8-210B-433AE645BC8C}"/>
              </a:ext>
            </a:extLst>
          </p:cNvPr>
          <p:cNvCxnSpPr/>
          <p:nvPr/>
        </p:nvCxnSpPr>
        <p:spPr>
          <a:xfrm flipV="1">
            <a:off x="4875820" y="4614202"/>
            <a:ext cx="0" cy="3373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B2DF119-C57F-0B3D-3A62-13CE1F678D52}"/>
              </a:ext>
            </a:extLst>
          </p:cNvPr>
          <p:cNvCxnSpPr>
            <a:cxnSpLocks/>
          </p:cNvCxnSpPr>
          <p:nvPr/>
        </p:nvCxnSpPr>
        <p:spPr>
          <a:xfrm flipV="1">
            <a:off x="4875820" y="3274695"/>
            <a:ext cx="0" cy="9701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3A78D073-455A-377F-2077-1A9BC4A8BB8E}"/>
              </a:ext>
            </a:extLst>
          </p:cNvPr>
          <p:cNvCxnSpPr/>
          <p:nvPr/>
        </p:nvCxnSpPr>
        <p:spPr>
          <a:xfrm flipV="1">
            <a:off x="3636490" y="3274695"/>
            <a:ext cx="1040285" cy="373380"/>
          </a:xfrm>
          <a:prstGeom prst="bentConnector3">
            <a:avLst>
              <a:gd name="adj1" fmla="val 99444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CE044DEA-0BFF-E8BD-AA71-10A514BC0D68}"/>
              </a:ext>
            </a:extLst>
          </p:cNvPr>
          <p:cNvCxnSpPr>
            <a:stCxn id="16" idx="2"/>
          </p:cNvCxnSpPr>
          <p:nvPr/>
        </p:nvCxnSpPr>
        <p:spPr>
          <a:xfrm rot="16200000" flipH="1">
            <a:off x="3567609" y="2567326"/>
            <a:ext cx="1893505" cy="722918"/>
          </a:xfrm>
          <a:prstGeom prst="bentConnector3">
            <a:avLst>
              <a:gd name="adj1" fmla="val 9980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8705A86-1712-238E-E15E-FDC66EFD778D}"/>
              </a:ext>
            </a:extLst>
          </p:cNvPr>
          <p:cNvCxnSpPr/>
          <p:nvPr/>
        </p:nvCxnSpPr>
        <p:spPr>
          <a:xfrm>
            <a:off x="5633443" y="2619375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A4B7E2-0421-E879-C9AA-D51C22E8092C}"/>
              </a:ext>
            </a:extLst>
          </p:cNvPr>
          <p:cNvCxnSpPr/>
          <p:nvPr/>
        </p:nvCxnSpPr>
        <p:spPr>
          <a:xfrm>
            <a:off x="5633443" y="2928785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2BD5FC2-6429-D438-E7DF-1CD28666BB62}"/>
              </a:ext>
            </a:extLst>
          </p:cNvPr>
          <p:cNvCxnSpPr/>
          <p:nvPr/>
        </p:nvCxnSpPr>
        <p:spPr>
          <a:xfrm>
            <a:off x="7192651" y="2581275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8FB5912-A6B3-04B2-6828-3368739E2E6C}"/>
              </a:ext>
            </a:extLst>
          </p:cNvPr>
          <p:cNvCxnSpPr/>
          <p:nvPr/>
        </p:nvCxnSpPr>
        <p:spPr>
          <a:xfrm>
            <a:off x="7192651" y="2845714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659E22-8E09-CEF0-714E-13B62569905C}"/>
              </a:ext>
            </a:extLst>
          </p:cNvPr>
          <p:cNvCxnSpPr/>
          <p:nvPr/>
        </p:nvCxnSpPr>
        <p:spPr>
          <a:xfrm>
            <a:off x="4797235" y="1762125"/>
            <a:ext cx="286325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08FA8B8-7776-2136-FD49-54EC38388E5D}"/>
              </a:ext>
            </a:extLst>
          </p:cNvPr>
          <p:cNvCxnSpPr>
            <a:endCxn id="45" idx="1"/>
          </p:cNvCxnSpPr>
          <p:nvPr/>
        </p:nvCxnSpPr>
        <p:spPr>
          <a:xfrm>
            <a:off x="4797235" y="1126036"/>
            <a:ext cx="588423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6599D0F-3D9A-41F3-0639-67B718FD59C2}"/>
              </a:ext>
            </a:extLst>
          </p:cNvPr>
          <p:cNvCxnSpPr>
            <a:stCxn id="45" idx="3"/>
          </p:cNvCxnSpPr>
          <p:nvPr/>
        </p:nvCxnSpPr>
        <p:spPr>
          <a:xfrm flipV="1">
            <a:off x="6836055" y="1126036"/>
            <a:ext cx="824433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6A7E-FB03-C31A-503D-12F6E26E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0872"/>
            <a:ext cx="4943475" cy="675204"/>
          </a:xfrm>
        </p:spPr>
        <p:txBody>
          <a:bodyPr/>
          <a:lstStyle/>
          <a:p>
            <a:r>
              <a:rPr lang="en-CA" dirty="0"/>
              <a:t>Lab – PV Systems AC/DC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6493-8807-1FE7-5BF2-BA316D2AC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Familiarization with where AC is present in PV systems</a:t>
            </a:r>
          </a:p>
          <a:p>
            <a:r>
              <a:rPr lang="en-CA" dirty="0"/>
              <a:t>Familiarization with where DC is present in PV systems</a:t>
            </a:r>
          </a:p>
          <a:p>
            <a:r>
              <a:rPr lang="en-CA" dirty="0"/>
              <a:t>Expectations from measurements</a:t>
            </a:r>
          </a:p>
          <a:p>
            <a:pPr lvl="1"/>
            <a:r>
              <a:rPr lang="en-CA" dirty="0"/>
              <a:t>No power when circuit breaker and disconnects engaged</a:t>
            </a:r>
          </a:p>
          <a:p>
            <a:pPr lvl="1"/>
            <a:r>
              <a:rPr lang="en-CA" dirty="0"/>
              <a:t>MPPT Controller has no power if ground fault breaker engaged</a:t>
            </a:r>
          </a:p>
        </p:txBody>
      </p:sp>
    </p:spTree>
    <p:extLst>
      <p:ext uri="{BB962C8B-B14F-4D97-AF65-F5344CB8AC3E}">
        <p14:creationId xmlns:p14="http://schemas.microsoft.com/office/powerpoint/2010/main" val="167624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C1E7A5-2D9C-4CD8-99D7-2C448FE29EC4}"/>
              </a:ext>
            </a:extLst>
          </p:cNvPr>
          <p:cNvSpPr txBox="1"/>
          <p:nvPr/>
        </p:nvSpPr>
        <p:spPr>
          <a:xfrm>
            <a:off x="216221" y="1129913"/>
            <a:ext cx="135001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150 VDC Max MPPT</a:t>
            </a:r>
          </a:p>
          <a:p>
            <a:r>
              <a:rPr lang="en-US" dirty="0"/>
              <a:t>Charge Controller</a:t>
            </a:r>
          </a:p>
          <a:p>
            <a:r>
              <a:rPr lang="en-US" dirty="0"/>
              <a:t>80 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5EC89-FFA6-4ECE-9653-D2811E8031F4}"/>
              </a:ext>
            </a:extLst>
          </p:cNvPr>
          <p:cNvSpPr txBox="1"/>
          <p:nvPr/>
        </p:nvSpPr>
        <p:spPr>
          <a:xfrm>
            <a:off x="6243127" y="2445253"/>
            <a:ext cx="1230013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Inverter/ Charger</a:t>
            </a:r>
          </a:p>
          <a:p>
            <a:r>
              <a:rPr lang="en-US" dirty="0"/>
              <a:t>2000 W</a:t>
            </a:r>
          </a:p>
          <a:p>
            <a:r>
              <a:rPr lang="en-US" dirty="0"/>
              <a:t>48 VDC</a:t>
            </a:r>
          </a:p>
          <a:p>
            <a:r>
              <a:rPr lang="en-US" sz="1200" dirty="0"/>
              <a:t>with</a:t>
            </a:r>
          </a:p>
          <a:p>
            <a:r>
              <a:rPr lang="en-US" sz="1200" dirty="0"/>
              <a:t>Inverter</a:t>
            </a:r>
          </a:p>
          <a:p>
            <a:r>
              <a:rPr lang="en-US" sz="1200" dirty="0"/>
              <a:t>Remote</a:t>
            </a:r>
          </a:p>
          <a:p>
            <a:r>
              <a:rPr lang="en-US" sz="1200" dirty="0"/>
              <a:t>Communication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0AAF6-E0C4-41C7-88F6-06BFACA879EF}"/>
              </a:ext>
            </a:extLst>
          </p:cNvPr>
          <p:cNvSpPr txBox="1"/>
          <p:nvPr/>
        </p:nvSpPr>
        <p:spPr>
          <a:xfrm>
            <a:off x="1880327" y="3235097"/>
            <a:ext cx="1005911" cy="2031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Battery</a:t>
            </a:r>
          </a:p>
          <a:p>
            <a:r>
              <a:rPr lang="en-US" dirty="0"/>
              <a:t>48 VDC</a:t>
            </a:r>
          </a:p>
          <a:p>
            <a:r>
              <a:rPr lang="en-US" dirty="0"/>
              <a:t>AGM</a:t>
            </a:r>
          </a:p>
          <a:p>
            <a:r>
              <a:rPr lang="en-US" dirty="0"/>
              <a:t>90 </a:t>
            </a:r>
            <a:r>
              <a:rPr lang="en-US" dirty="0" err="1"/>
              <a:t>Ahr</a:t>
            </a:r>
            <a:endParaRPr lang="en-US" dirty="0"/>
          </a:p>
          <a:p>
            <a:r>
              <a:rPr lang="en-US" dirty="0"/>
              <a:t>From small trainers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D0BA94-3B8C-4F12-BCC9-A9F91F516FAD}"/>
              </a:ext>
            </a:extLst>
          </p:cNvPr>
          <p:cNvSpPr txBox="1"/>
          <p:nvPr/>
        </p:nvSpPr>
        <p:spPr>
          <a:xfrm>
            <a:off x="6243128" y="5206258"/>
            <a:ext cx="10927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 Load</a:t>
            </a:r>
          </a:p>
          <a:p>
            <a:r>
              <a:rPr lang="en-US" dirty="0"/>
              <a:t>Panel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E1384-A2CD-4AD7-AD29-8CA446432F3A}"/>
              </a:ext>
            </a:extLst>
          </p:cNvPr>
          <p:cNvSpPr txBox="1"/>
          <p:nvPr/>
        </p:nvSpPr>
        <p:spPr>
          <a:xfrm>
            <a:off x="7677152" y="4804757"/>
            <a:ext cx="13010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Digital Multimeter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DB113-B4A4-46C1-A7B4-A22AC80117F1}"/>
              </a:ext>
            </a:extLst>
          </p:cNvPr>
          <p:cNvSpPr txBox="1"/>
          <p:nvPr/>
        </p:nvSpPr>
        <p:spPr>
          <a:xfrm>
            <a:off x="335357" y="3484500"/>
            <a:ext cx="1299302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  <a:p>
            <a:r>
              <a:rPr lang="en-US" dirty="0"/>
              <a:t>Ground Fault</a:t>
            </a:r>
          </a:p>
          <a:p>
            <a:r>
              <a:rPr lang="en-US" dirty="0"/>
              <a:t>150 VDC</a:t>
            </a:r>
          </a:p>
          <a:p>
            <a:r>
              <a:rPr lang="en-US" dirty="0"/>
              <a:t>80 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72A221E-B74D-41C6-AFBB-722C45EE2102}"/>
              </a:ext>
            </a:extLst>
          </p:cNvPr>
          <p:cNvSpPr txBox="1"/>
          <p:nvPr/>
        </p:nvSpPr>
        <p:spPr>
          <a:xfrm>
            <a:off x="8022515" y="3387241"/>
            <a:ext cx="838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Plug Load Meter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EF9708-2AE4-4E69-92AB-5A55363DE7D7}"/>
              </a:ext>
            </a:extLst>
          </p:cNvPr>
          <p:cNvSpPr txBox="1"/>
          <p:nvPr/>
        </p:nvSpPr>
        <p:spPr>
          <a:xfrm rot="5400000">
            <a:off x="2860358" y="3317845"/>
            <a:ext cx="8382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Shunt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65AA84-4D97-48DC-AB60-9CBD04CE6653}"/>
              </a:ext>
            </a:extLst>
          </p:cNvPr>
          <p:cNvSpPr txBox="1"/>
          <p:nvPr/>
        </p:nvSpPr>
        <p:spPr>
          <a:xfrm rot="16200000">
            <a:off x="4543345" y="3209320"/>
            <a:ext cx="99237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EB668E-3D96-4E5F-963E-D5E664E9A9AE}"/>
              </a:ext>
            </a:extLst>
          </p:cNvPr>
          <p:cNvSpPr txBox="1"/>
          <p:nvPr/>
        </p:nvSpPr>
        <p:spPr>
          <a:xfrm>
            <a:off x="6085443" y="1005411"/>
            <a:ext cx="139155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Disconnect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81202B-0BD6-4439-93A6-2CD51154C26E}"/>
              </a:ext>
            </a:extLst>
          </p:cNvPr>
          <p:cNvSpPr txBox="1"/>
          <p:nvPr/>
        </p:nvSpPr>
        <p:spPr>
          <a:xfrm>
            <a:off x="7748155" y="963382"/>
            <a:ext cx="123001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Grid / Lab Panel</a:t>
            </a:r>
          </a:p>
          <a:p>
            <a:r>
              <a:rPr lang="en-US" dirty="0"/>
              <a:t>3Ph or split phase???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FCA22-A02A-F1E0-70EE-C2C344A17CB3}"/>
              </a:ext>
            </a:extLst>
          </p:cNvPr>
          <p:cNvSpPr txBox="1"/>
          <p:nvPr/>
        </p:nvSpPr>
        <p:spPr>
          <a:xfrm>
            <a:off x="6113900" y="1723348"/>
            <a:ext cx="133463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Disconnect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2D5FAA-59D9-015C-CB48-55294A53FE43}"/>
              </a:ext>
            </a:extLst>
          </p:cNvPr>
          <p:cNvSpPr txBox="1"/>
          <p:nvPr/>
        </p:nvSpPr>
        <p:spPr>
          <a:xfrm>
            <a:off x="4170347" y="956943"/>
            <a:ext cx="164438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microinverters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77FC5C-85D7-7C55-632B-C8FC8803D2CD}"/>
              </a:ext>
            </a:extLst>
          </p:cNvPr>
          <p:cNvSpPr txBox="1"/>
          <p:nvPr/>
        </p:nvSpPr>
        <p:spPr>
          <a:xfrm>
            <a:off x="261864" y="5716197"/>
            <a:ext cx="1446287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combiner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6F81DE-E31D-3514-A001-9A19B2E2737F}"/>
              </a:ext>
            </a:extLst>
          </p:cNvPr>
          <p:cNvSpPr txBox="1"/>
          <p:nvPr/>
        </p:nvSpPr>
        <p:spPr>
          <a:xfrm rot="16200000">
            <a:off x="3602552" y="3218890"/>
            <a:ext cx="99237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977DE-3E89-EABC-0907-8073A3EF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48V Trainer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70F05E-AFB0-A332-0138-FDEF726F3E50}"/>
              </a:ext>
            </a:extLst>
          </p:cNvPr>
          <p:cNvCxnSpPr/>
          <p:nvPr/>
        </p:nvCxnSpPr>
        <p:spPr>
          <a:xfrm flipV="1">
            <a:off x="676275" y="5238826"/>
            <a:ext cx="0" cy="4773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7B27EB-677B-565C-9655-186853E969FC}"/>
              </a:ext>
            </a:extLst>
          </p:cNvPr>
          <p:cNvCxnSpPr/>
          <p:nvPr/>
        </p:nvCxnSpPr>
        <p:spPr>
          <a:xfrm>
            <a:off x="1371600" y="5238826"/>
            <a:ext cx="0" cy="4773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0D01E7-B06E-F32C-F03E-4858BC98266C}"/>
              </a:ext>
            </a:extLst>
          </p:cNvPr>
          <p:cNvCxnSpPr/>
          <p:nvPr/>
        </p:nvCxnSpPr>
        <p:spPr>
          <a:xfrm>
            <a:off x="581025" y="2607241"/>
            <a:ext cx="0" cy="8772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644652-2828-3BAD-8EC2-1D54AD66CD85}"/>
              </a:ext>
            </a:extLst>
          </p:cNvPr>
          <p:cNvCxnSpPr>
            <a:cxnSpLocks/>
          </p:cNvCxnSpPr>
          <p:nvPr/>
        </p:nvCxnSpPr>
        <p:spPr>
          <a:xfrm>
            <a:off x="1295400" y="2607241"/>
            <a:ext cx="0" cy="8772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782CB0-2552-240B-1148-FF740A82ED70}"/>
              </a:ext>
            </a:extLst>
          </p:cNvPr>
          <p:cNvCxnSpPr>
            <a:cxnSpLocks/>
          </p:cNvCxnSpPr>
          <p:nvPr/>
        </p:nvCxnSpPr>
        <p:spPr>
          <a:xfrm>
            <a:off x="7153275" y="4384245"/>
            <a:ext cx="0" cy="8410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8AC862C-24A6-74C2-F206-EB9ADEE7CD50}"/>
              </a:ext>
            </a:extLst>
          </p:cNvPr>
          <p:cNvCxnSpPr>
            <a:cxnSpLocks/>
          </p:cNvCxnSpPr>
          <p:nvPr/>
        </p:nvCxnSpPr>
        <p:spPr>
          <a:xfrm>
            <a:off x="6509791" y="4384245"/>
            <a:ext cx="0" cy="82201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C085FD8-A557-594C-386B-A24BAFD08153}"/>
              </a:ext>
            </a:extLst>
          </p:cNvPr>
          <p:cNvCxnSpPr>
            <a:stCxn id="4" idx="3"/>
          </p:cNvCxnSpPr>
          <p:nvPr/>
        </p:nvCxnSpPr>
        <p:spPr>
          <a:xfrm>
            <a:off x="1566237" y="1868577"/>
            <a:ext cx="4676891" cy="738664"/>
          </a:xfrm>
          <a:prstGeom prst="bentConnector3">
            <a:avLst>
              <a:gd name="adj1" fmla="val 7842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D16367-334F-F65A-2705-26F4AF4191EE}"/>
              </a:ext>
            </a:extLst>
          </p:cNvPr>
          <p:cNvCxnSpPr>
            <a:endCxn id="89" idx="1"/>
          </p:cNvCxnSpPr>
          <p:nvPr/>
        </p:nvCxnSpPr>
        <p:spPr>
          <a:xfrm>
            <a:off x="3279458" y="2602712"/>
            <a:ext cx="0" cy="48069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E3B314-8151-DB9E-6544-78A8A90B6417}"/>
              </a:ext>
            </a:extLst>
          </p:cNvPr>
          <p:cNvCxnSpPr/>
          <p:nvPr/>
        </p:nvCxnSpPr>
        <p:spPr>
          <a:xfrm flipH="1">
            <a:off x="2886238" y="3724275"/>
            <a:ext cx="20855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11686E2-368B-69EA-679C-E0CC508107DE}"/>
              </a:ext>
            </a:extLst>
          </p:cNvPr>
          <p:cNvCxnSpPr>
            <a:stCxn id="18" idx="3"/>
            <a:endCxn id="72" idx="1"/>
          </p:cNvCxnSpPr>
          <p:nvPr/>
        </p:nvCxnSpPr>
        <p:spPr>
          <a:xfrm flipV="1">
            <a:off x="2886238" y="4038242"/>
            <a:ext cx="1212501" cy="212518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9F868900-C33D-A02F-C552-906599DBFF44}"/>
              </a:ext>
            </a:extLst>
          </p:cNvPr>
          <p:cNvCxnSpPr>
            <a:stCxn id="18" idx="3"/>
            <a:endCxn id="49" idx="1"/>
          </p:cNvCxnSpPr>
          <p:nvPr/>
        </p:nvCxnSpPr>
        <p:spPr>
          <a:xfrm flipV="1">
            <a:off x="2886238" y="4028672"/>
            <a:ext cx="2153294" cy="222088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A43498E-F101-E741-4B49-04C36E404C98}"/>
              </a:ext>
            </a:extLst>
          </p:cNvPr>
          <p:cNvCxnSpPr>
            <a:endCxn id="72" idx="3"/>
          </p:cNvCxnSpPr>
          <p:nvPr/>
        </p:nvCxnSpPr>
        <p:spPr>
          <a:xfrm>
            <a:off x="1566237" y="1532763"/>
            <a:ext cx="2532502" cy="1513107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2362D56A-B2D9-B09B-7083-90E08C9EAEA1}"/>
              </a:ext>
            </a:extLst>
          </p:cNvPr>
          <p:cNvCxnSpPr>
            <a:cxnSpLocks/>
            <a:stCxn id="49" idx="3"/>
          </p:cNvCxnSpPr>
          <p:nvPr/>
        </p:nvCxnSpPr>
        <p:spPr>
          <a:xfrm rot="5400000" flipH="1" flipV="1">
            <a:off x="5535454" y="2328625"/>
            <a:ext cx="211752" cy="120359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0C613AE-908D-AF7A-207E-59016FF5BF6B}"/>
              </a:ext>
            </a:extLst>
          </p:cNvPr>
          <p:cNvCxnSpPr/>
          <p:nvPr/>
        </p:nvCxnSpPr>
        <p:spPr>
          <a:xfrm>
            <a:off x="6509791" y="2071136"/>
            <a:ext cx="0" cy="38608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DDE6F75-28F3-3538-76B5-7508A27B4210}"/>
              </a:ext>
            </a:extLst>
          </p:cNvPr>
          <p:cNvCxnSpPr/>
          <p:nvPr/>
        </p:nvCxnSpPr>
        <p:spPr>
          <a:xfrm>
            <a:off x="6947941" y="2086282"/>
            <a:ext cx="0" cy="38608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BEC068D-EAFE-F647-668D-4003DF3416C2}"/>
              </a:ext>
            </a:extLst>
          </p:cNvPr>
          <p:cNvCxnSpPr>
            <a:cxnSpLocks/>
          </p:cNvCxnSpPr>
          <p:nvPr/>
        </p:nvCxnSpPr>
        <p:spPr>
          <a:xfrm>
            <a:off x="7448535" y="1994936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649E1AB-6B27-C2B2-0CAE-022100C79E5E}"/>
              </a:ext>
            </a:extLst>
          </p:cNvPr>
          <p:cNvCxnSpPr>
            <a:cxnSpLocks/>
          </p:cNvCxnSpPr>
          <p:nvPr/>
        </p:nvCxnSpPr>
        <p:spPr>
          <a:xfrm>
            <a:off x="7448535" y="1868577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007DE2B-6225-53D1-E362-28A28299F243}"/>
              </a:ext>
            </a:extLst>
          </p:cNvPr>
          <p:cNvCxnSpPr>
            <a:cxnSpLocks/>
          </p:cNvCxnSpPr>
          <p:nvPr/>
        </p:nvCxnSpPr>
        <p:spPr>
          <a:xfrm>
            <a:off x="7448535" y="1286547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87D10E5-B81E-55E5-0B7C-43C2366FD527}"/>
              </a:ext>
            </a:extLst>
          </p:cNvPr>
          <p:cNvCxnSpPr>
            <a:cxnSpLocks/>
          </p:cNvCxnSpPr>
          <p:nvPr/>
        </p:nvCxnSpPr>
        <p:spPr>
          <a:xfrm>
            <a:off x="7448535" y="1129913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C31F358-87CA-C36B-60C1-401799C082DA}"/>
              </a:ext>
            </a:extLst>
          </p:cNvPr>
          <p:cNvCxnSpPr>
            <a:cxnSpLocks/>
          </p:cNvCxnSpPr>
          <p:nvPr/>
        </p:nvCxnSpPr>
        <p:spPr>
          <a:xfrm>
            <a:off x="5814280" y="1129913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E80AE56-67B6-7ACA-D51E-F21200DC3BCF}"/>
              </a:ext>
            </a:extLst>
          </p:cNvPr>
          <p:cNvCxnSpPr>
            <a:cxnSpLocks/>
          </p:cNvCxnSpPr>
          <p:nvPr/>
        </p:nvCxnSpPr>
        <p:spPr>
          <a:xfrm>
            <a:off x="5814280" y="1286547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3A15-B427-2DCD-06FD-60BD0DD9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72"/>
            <a:ext cx="4953000" cy="675204"/>
          </a:xfrm>
        </p:spPr>
        <p:txBody>
          <a:bodyPr/>
          <a:lstStyle/>
          <a:p>
            <a:r>
              <a:rPr lang="en-CA" dirty="0"/>
              <a:t>Lab – Cable Sizing and 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0CA4-33A0-E58F-AFCB-9FE4B3ED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Wire sizing </a:t>
            </a:r>
          </a:p>
          <a:p>
            <a:pPr lvl="1"/>
            <a:r>
              <a:rPr lang="en-CA" dirty="0"/>
              <a:t>String connection in parallel</a:t>
            </a:r>
          </a:p>
          <a:p>
            <a:pPr lvl="1"/>
            <a:r>
              <a:rPr lang="en-CA" dirty="0"/>
              <a:t>Microinverters </a:t>
            </a:r>
          </a:p>
          <a:p>
            <a:r>
              <a:rPr lang="en-CA" dirty="0"/>
              <a:t>Grounding</a:t>
            </a:r>
          </a:p>
          <a:p>
            <a:pPr lvl="1"/>
            <a:r>
              <a:rPr lang="en-CA" dirty="0"/>
              <a:t>Wire size</a:t>
            </a:r>
          </a:p>
          <a:p>
            <a:pPr lvl="1"/>
            <a:r>
              <a:rPr lang="en-CA" dirty="0"/>
              <a:t>How to ground</a:t>
            </a:r>
          </a:p>
          <a:p>
            <a:pPr lvl="1"/>
            <a:r>
              <a:rPr lang="en-CA" dirty="0"/>
              <a:t>Where to ground</a:t>
            </a:r>
          </a:p>
        </p:txBody>
      </p:sp>
    </p:spTree>
    <p:extLst>
      <p:ext uri="{BB962C8B-B14F-4D97-AF65-F5344CB8AC3E}">
        <p14:creationId xmlns:p14="http://schemas.microsoft.com/office/powerpoint/2010/main" val="426279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A2683-E0EA-424D-9891-7FDA523EDED8}"/>
              </a:ext>
            </a:extLst>
          </p:cNvPr>
          <p:cNvSpPr txBox="1"/>
          <p:nvPr/>
        </p:nvSpPr>
        <p:spPr>
          <a:xfrm>
            <a:off x="267947" y="1768558"/>
            <a:ext cx="11088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1: 60 cell</a:t>
            </a:r>
          </a:p>
          <a:p>
            <a:r>
              <a:rPr lang="en-US" dirty="0"/>
              <a:t>250 – 350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56E8-5305-40B4-AED1-C2F478325B0A}"/>
              </a:ext>
            </a:extLst>
          </p:cNvPr>
          <p:cNvSpPr txBox="1"/>
          <p:nvPr/>
        </p:nvSpPr>
        <p:spPr>
          <a:xfrm>
            <a:off x="267947" y="2372105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CAF09-8C36-4844-A6F1-B85978474F26}"/>
              </a:ext>
            </a:extLst>
          </p:cNvPr>
          <p:cNvSpPr txBox="1"/>
          <p:nvPr/>
        </p:nvSpPr>
        <p:spPr>
          <a:xfrm>
            <a:off x="267947" y="2975652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3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9E0C0-FE40-4AD6-8D9E-3225B938E0F2}"/>
              </a:ext>
            </a:extLst>
          </p:cNvPr>
          <p:cNvSpPr txBox="1"/>
          <p:nvPr/>
        </p:nvSpPr>
        <p:spPr>
          <a:xfrm>
            <a:off x="267947" y="3579199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4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E7DBA-49AC-43B5-A605-41A3AE4FDBCE}"/>
              </a:ext>
            </a:extLst>
          </p:cNvPr>
          <p:cNvSpPr txBox="1"/>
          <p:nvPr/>
        </p:nvSpPr>
        <p:spPr>
          <a:xfrm>
            <a:off x="267947" y="4178247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5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1BC90-B7DA-42F4-99D1-B3E1538CDBE9}"/>
              </a:ext>
            </a:extLst>
          </p:cNvPr>
          <p:cNvSpPr txBox="1"/>
          <p:nvPr/>
        </p:nvSpPr>
        <p:spPr>
          <a:xfrm>
            <a:off x="267947" y="4763521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6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29156-63D4-4533-98CB-AF504C88769A}"/>
              </a:ext>
            </a:extLst>
          </p:cNvPr>
          <p:cNvSpPr txBox="1"/>
          <p:nvPr/>
        </p:nvSpPr>
        <p:spPr>
          <a:xfrm>
            <a:off x="2063096" y="1763000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D80EB-E666-4047-9375-23D3683191CC}"/>
              </a:ext>
            </a:extLst>
          </p:cNvPr>
          <p:cNvSpPr txBox="1"/>
          <p:nvPr/>
        </p:nvSpPr>
        <p:spPr>
          <a:xfrm>
            <a:off x="2059891" y="2985065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A0695-C9CA-4F51-BF14-092783E92224}"/>
              </a:ext>
            </a:extLst>
          </p:cNvPr>
          <p:cNvSpPr txBox="1"/>
          <p:nvPr/>
        </p:nvSpPr>
        <p:spPr>
          <a:xfrm>
            <a:off x="2059891" y="4178246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70C37-3B63-469E-9305-7AF6A3D53C3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99719" y="1947666"/>
            <a:ext cx="663377" cy="11876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997F83-4EEA-429E-8312-45596FC80E6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399719" y="3169731"/>
            <a:ext cx="66017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50E2FB-7BED-44AB-85E6-23053C40DA3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376764" y="4362912"/>
            <a:ext cx="68312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F3B740-8FD0-41E5-9A6B-6EDB894F8B44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383083" y="2630028"/>
            <a:ext cx="680013" cy="301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0DEC2-B2C4-468A-921B-6271C981FADF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1399719" y="3757626"/>
            <a:ext cx="634582" cy="2957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FD35A2-AFF7-4AAC-BBFF-D6E744F70927}"/>
              </a:ext>
            </a:extLst>
          </p:cNvPr>
          <p:cNvCxnSpPr>
            <a:cxnSpLocks/>
            <a:stCxn id="38" idx="1"/>
            <a:endCxn id="9" idx="3"/>
          </p:cNvCxnSpPr>
          <p:nvPr/>
        </p:nvCxnSpPr>
        <p:spPr>
          <a:xfrm flipH="1">
            <a:off x="1376764" y="5065755"/>
            <a:ext cx="688657" cy="2093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D6823-53A0-4B51-A876-C437938D573B}"/>
              </a:ext>
            </a:extLst>
          </p:cNvPr>
          <p:cNvCxnSpPr>
            <a:cxnSpLocks/>
          </p:cNvCxnSpPr>
          <p:nvPr/>
        </p:nvCxnSpPr>
        <p:spPr>
          <a:xfrm flipH="1">
            <a:off x="3179033" y="1702378"/>
            <a:ext cx="388512" cy="19212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700D75-3940-4A76-ABBC-B870DFE88D0B}"/>
              </a:ext>
            </a:extLst>
          </p:cNvPr>
          <p:cNvCxnSpPr>
            <a:cxnSpLocks/>
          </p:cNvCxnSpPr>
          <p:nvPr/>
        </p:nvCxnSpPr>
        <p:spPr>
          <a:xfrm flipH="1">
            <a:off x="3166963" y="4178246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58184A-51FD-4881-8F2A-5534C902C213}"/>
              </a:ext>
            </a:extLst>
          </p:cNvPr>
          <p:cNvCxnSpPr>
            <a:cxnSpLocks/>
          </p:cNvCxnSpPr>
          <p:nvPr/>
        </p:nvCxnSpPr>
        <p:spPr>
          <a:xfrm flipH="1" flipV="1">
            <a:off x="3179033" y="3123564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FE5C0-3412-42A6-A5DB-F671A55AEC48}"/>
              </a:ext>
            </a:extLst>
          </p:cNvPr>
          <p:cNvCxnSpPr>
            <a:cxnSpLocks/>
          </p:cNvCxnSpPr>
          <p:nvPr/>
        </p:nvCxnSpPr>
        <p:spPr>
          <a:xfrm flipH="1">
            <a:off x="3179033" y="2985064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F62189-F2A3-4DC8-9F24-613DF0518598}"/>
              </a:ext>
            </a:extLst>
          </p:cNvPr>
          <p:cNvCxnSpPr>
            <a:cxnSpLocks/>
          </p:cNvCxnSpPr>
          <p:nvPr/>
        </p:nvCxnSpPr>
        <p:spPr>
          <a:xfrm flipH="1" flipV="1">
            <a:off x="3179033" y="1901500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44CC9-D3BD-4A33-B23A-7642CE4C81A9}"/>
              </a:ext>
            </a:extLst>
          </p:cNvPr>
          <p:cNvCxnSpPr/>
          <p:nvPr/>
        </p:nvCxnSpPr>
        <p:spPr>
          <a:xfrm flipH="1">
            <a:off x="3567545" y="1702377"/>
            <a:ext cx="400583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3C171A-3536-448E-B8EF-051178386761}"/>
              </a:ext>
            </a:extLst>
          </p:cNvPr>
          <p:cNvCxnSpPr>
            <a:cxnSpLocks/>
          </p:cNvCxnSpPr>
          <p:nvPr/>
        </p:nvCxnSpPr>
        <p:spPr>
          <a:xfrm>
            <a:off x="3567545" y="2039999"/>
            <a:ext cx="0" cy="44239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35D130-891C-48F1-8B5C-07DE1AF6B149}"/>
              </a:ext>
            </a:extLst>
          </p:cNvPr>
          <p:cNvCxnSpPr>
            <a:cxnSpLocks/>
          </p:cNvCxnSpPr>
          <p:nvPr/>
        </p:nvCxnSpPr>
        <p:spPr>
          <a:xfrm>
            <a:off x="3537797" y="3256828"/>
            <a:ext cx="0" cy="40714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E7D2F5-B918-4072-ACC4-F89460C735EA}"/>
              </a:ext>
            </a:extLst>
          </p:cNvPr>
          <p:cNvCxnSpPr>
            <a:cxnSpLocks/>
          </p:cNvCxnSpPr>
          <p:nvPr/>
        </p:nvCxnSpPr>
        <p:spPr>
          <a:xfrm flipH="1" flipV="1">
            <a:off x="3166963" y="4316746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0A60507-D33C-49A8-9ADB-CFD3F522E99F}"/>
              </a:ext>
            </a:extLst>
          </p:cNvPr>
          <p:cNvSpPr txBox="1"/>
          <p:nvPr/>
        </p:nvSpPr>
        <p:spPr>
          <a:xfrm>
            <a:off x="3567544" y="5079792"/>
            <a:ext cx="1004455" cy="2077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50" dirty="0"/>
              <a:t>Terminator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0F3C75-A3C6-42CC-9D52-90D217AD50A5}"/>
              </a:ext>
            </a:extLst>
          </p:cNvPr>
          <p:cNvSpPr txBox="1"/>
          <p:nvPr/>
        </p:nvSpPr>
        <p:spPr>
          <a:xfrm>
            <a:off x="3968127" y="1480705"/>
            <a:ext cx="1470643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 Disconnect</a:t>
            </a:r>
          </a:p>
          <a:p>
            <a:r>
              <a:rPr lang="en-US" dirty="0"/>
              <a:t>240 VAC</a:t>
            </a:r>
          </a:p>
          <a:p>
            <a:r>
              <a:rPr lang="en-US" dirty="0"/>
              <a:t>&lt; 10 amp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09F20A-4F3B-4C9B-B93A-BCCA3B296F06}"/>
              </a:ext>
            </a:extLst>
          </p:cNvPr>
          <p:cNvCxnSpPr>
            <a:cxnSpLocks/>
          </p:cNvCxnSpPr>
          <p:nvPr/>
        </p:nvCxnSpPr>
        <p:spPr>
          <a:xfrm flipH="1">
            <a:off x="5175874" y="1702377"/>
            <a:ext cx="580690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7A7889-1ADE-4605-A218-BBF29F5CA0AF}"/>
              </a:ext>
            </a:extLst>
          </p:cNvPr>
          <p:cNvSpPr txBox="1"/>
          <p:nvPr/>
        </p:nvSpPr>
        <p:spPr>
          <a:xfrm>
            <a:off x="5756564" y="1356128"/>
            <a:ext cx="13612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Lab High Voltage Trainer</a:t>
            </a:r>
          </a:p>
          <a:p>
            <a:r>
              <a:rPr lang="en-US" dirty="0"/>
              <a:t>Trenched conduit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F8E59C-6BF5-D17F-6B4C-BF7D23D5CF84}"/>
              </a:ext>
            </a:extLst>
          </p:cNvPr>
          <p:cNvSpPr txBox="1"/>
          <p:nvPr/>
        </p:nvSpPr>
        <p:spPr>
          <a:xfrm>
            <a:off x="2063096" y="2448380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4482AC-D22D-7F60-B4E5-F015776A1BF4}"/>
              </a:ext>
            </a:extLst>
          </p:cNvPr>
          <p:cNvSpPr txBox="1"/>
          <p:nvPr/>
        </p:nvSpPr>
        <p:spPr>
          <a:xfrm>
            <a:off x="2034301" y="3602531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943D79-405A-996E-C881-2B7639730763}"/>
              </a:ext>
            </a:extLst>
          </p:cNvPr>
          <p:cNvSpPr txBox="1"/>
          <p:nvPr/>
        </p:nvSpPr>
        <p:spPr>
          <a:xfrm>
            <a:off x="2065421" y="4881089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63C2B5-9E39-23B4-9FFE-34561DDEA57B}"/>
              </a:ext>
            </a:extLst>
          </p:cNvPr>
          <p:cNvCxnSpPr>
            <a:cxnSpLocks/>
          </p:cNvCxnSpPr>
          <p:nvPr/>
        </p:nvCxnSpPr>
        <p:spPr>
          <a:xfrm flipH="1" flipV="1">
            <a:off x="3166963" y="5019968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D78884-036B-D940-9A50-959D4C63B7C5}"/>
              </a:ext>
            </a:extLst>
          </p:cNvPr>
          <p:cNvCxnSpPr>
            <a:cxnSpLocks/>
          </p:cNvCxnSpPr>
          <p:nvPr/>
        </p:nvCxnSpPr>
        <p:spPr>
          <a:xfrm flipH="1" flipV="1">
            <a:off x="3137215" y="3778093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4E7854-8964-86A2-E3BE-568BB29DF502}"/>
              </a:ext>
            </a:extLst>
          </p:cNvPr>
          <p:cNvCxnSpPr>
            <a:cxnSpLocks/>
          </p:cNvCxnSpPr>
          <p:nvPr/>
        </p:nvCxnSpPr>
        <p:spPr>
          <a:xfrm flipH="1" flipV="1">
            <a:off x="3182239" y="2624254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045DB1-7A02-E7F6-915B-9B8AB595D980}"/>
              </a:ext>
            </a:extLst>
          </p:cNvPr>
          <p:cNvCxnSpPr>
            <a:cxnSpLocks/>
          </p:cNvCxnSpPr>
          <p:nvPr/>
        </p:nvCxnSpPr>
        <p:spPr>
          <a:xfrm flipH="1">
            <a:off x="3175763" y="4866234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BE329F-AC4C-D38B-ABCC-0E969DDDF85E}"/>
              </a:ext>
            </a:extLst>
          </p:cNvPr>
          <p:cNvCxnSpPr>
            <a:cxnSpLocks/>
          </p:cNvCxnSpPr>
          <p:nvPr/>
        </p:nvCxnSpPr>
        <p:spPr>
          <a:xfrm flipH="1">
            <a:off x="3137215" y="3624358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7E16A9-4186-41B8-5875-706224C978C3}"/>
              </a:ext>
            </a:extLst>
          </p:cNvPr>
          <p:cNvCxnSpPr>
            <a:cxnSpLocks/>
          </p:cNvCxnSpPr>
          <p:nvPr/>
        </p:nvCxnSpPr>
        <p:spPr>
          <a:xfrm flipH="1">
            <a:off x="3188148" y="2482394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AC9E36-1BFF-C8ED-B83B-CEA4A474245D}"/>
              </a:ext>
            </a:extLst>
          </p:cNvPr>
          <p:cNvCxnSpPr>
            <a:cxnSpLocks/>
          </p:cNvCxnSpPr>
          <p:nvPr/>
        </p:nvCxnSpPr>
        <p:spPr>
          <a:xfrm flipH="1">
            <a:off x="3567545" y="2753035"/>
            <a:ext cx="8801" cy="23203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71FC87-058E-A1A4-D357-75D0BBE31EBE}"/>
              </a:ext>
            </a:extLst>
          </p:cNvPr>
          <p:cNvCxnSpPr>
            <a:cxnSpLocks/>
          </p:cNvCxnSpPr>
          <p:nvPr/>
        </p:nvCxnSpPr>
        <p:spPr>
          <a:xfrm>
            <a:off x="3537797" y="3911591"/>
            <a:ext cx="0" cy="26665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D59404-73EE-21D9-8E88-904E7B824C2F}"/>
              </a:ext>
            </a:extLst>
          </p:cNvPr>
          <p:cNvCxnSpPr>
            <a:cxnSpLocks/>
          </p:cNvCxnSpPr>
          <p:nvPr/>
        </p:nvCxnSpPr>
        <p:spPr>
          <a:xfrm>
            <a:off x="3567546" y="4455245"/>
            <a:ext cx="21185" cy="43977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3376348A-522B-2132-21E3-E24966C7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Rooftop Trainer</a:t>
            </a:r>
          </a:p>
        </p:txBody>
      </p:sp>
    </p:spTree>
    <p:extLst>
      <p:ext uri="{BB962C8B-B14F-4D97-AF65-F5344CB8AC3E}">
        <p14:creationId xmlns:p14="http://schemas.microsoft.com/office/powerpoint/2010/main" val="18635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A2683-E0EA-424D-9891-7FDA523EDED8}"/>
              </a:ext>
            </a:extLst>
          </p:cNvPr>
          <p:cNvSpPr txBox="1"/>
          <p:nvPr/>
        </p:nvSpPr>
        <p:spPr>
          <a:xfrm>
            <a:off x="820397" y="1768558"/>
            <a:ext cx="11088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1: 60 cell</a:t>
            </a:r>
          </a:p>
          <a:p>
            <a:r>
              <a:rPr lang="en-US" dirty="0"/>
              <a:t>250 – 350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56E8-5305-40B4-AED1-C2F478325B0A}"/>
              </a:ext>
            </a:extLst>
          </p:cNvPr>
          <p:cNvSpPr txBox="1"/>
          <p:nvPr/>
        </p:nvSpPr>
        <p:spPr>
          <a:xfrm>
            <a:off x="820397" y="2372105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CAF09-8C36-4844-A6F1-B85978474F26}"/>
              </a:ext>
            </a:extLst>
          </p:cNvPr>
          <p:cNvSpPr txBox="1"/>
          <p:nvPr/>
        </p:nvSpPr>
        <p:spPr>
          <a:xfrm>
            <a:off x="820397" y="2975652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3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9E0C0-FE40-4AD6-8D9E-3225B938E0F2}"/>
              </a:ext>
            </a:extLst>
          </p:cNvPr>
          <p:cNvSpPr txBox="1"/>
          <p:nvPr/>
        </p:nvSpPr>
        <p:spPr>
          <a:xfrm>
            <a:off x="820397" y="3579199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4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E7DBA-49AC-43B5-A605-41A3AE4FDBCE}"/>
              </a:ext>
            </a:extLst>
          </p:cNvPr>
          <p:cNvSpPr txBox="1"/>
          <p:nvPr/>
        </p:nvSpPr>
        <p:spPr>
          <a:xfrm>
            <a:off x="820397" y="4178247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5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1BC90-B7DA-42F4-99D1-B3E1538CDBE9}"/>
              </a:ext>
            </a:extLst>
          </p:cNvPr>
          <p:cNvSpPr txBox="1"/>
          <p:nvPr/>
        </p:nvSpPr>
        <p:spPr>
          <a:xfrm>
            <a:off x="820397" y="4763521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6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70C37-3B63-469E-9305-7AF6A3D53C3B}"/>
              </a:ext>
            </a:extLst>
          </p:cNvPr>
          <p:cNvCxnSpPr>
            <a:cxnSpLocks/>
          </p:cNvCxnSpPr>
          <p:nvPr/>
        </p:nvCxnSpPr>
        <p:spPr>
          <a:xfrm flipH="1">
            <a:off x="1939629" y="1891843"/>
            <a:ext cx="2042119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997F83-4EEA-429E-8312-45596FC80E60}"/>
              </a:ext>
            </a:extLst>
          </p:cNvPr>
          <p:cNvCxnSpPr>
            <a:cxnSpLocks/>
          </p:cNvCxnSpPr>
          <p:nvPr/>
        </p:nvCxnSpPr>
        <p:spPr>
          <a:xfrm flipH="1">
            <a:off x="1926009" y="2728709"/>
            <a:ext cx="4278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50E2FB-7BED-44AB-85E6-23053C40DA3B}"/>
              </a:ext>
            </a:extLst>
          </p:cNvPr>
          <p:cNvCxnSpPr>
            <a:cxnSpLocks/>
          </p:cNvCxnSpPr>
          <p:nvPr/>
        </p:nvCxnSpPr>
        <p:spPr>
          <a:xfrm flipH="1">
            <a:off x="1939629" y="3326146"/>
            <a:ext cx="651171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F3B740-8FD0-41E5-9A6B-6EDB894F8B44}"/>
              </a:ext>
            </a:extLst>
          </p:cNvPr>
          <p:cNvCxnSpPr>
            <a:cxnSpLocks/>
          </p:cNvCxnSpPr>
          <p:nvPr/>
        </p:nvCxnSpPr>
        <p:spPr>
          <a:xfrm flipH="1">
            <a:off x="1926009" y="2515148"/>
            <a:ext cx="4278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0DEC2-B2C4-468A-921B-6271C981FADF}"/>
              </a:ext>
            </a:extLst>
          </p:cNvPr>
          <p:cNvCxnSpPr>
            <a:cxnSpLocks/>
          </p:cNvCxnSpPr>
          <p:nvPr/>
        </p:nvCxnSpPr>
        <p:spPr>
          <a:xfrm flipH="1">
            <a:off x="1915650" y="3114317"/>
            <a:ext cx="4381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FD35A2-AFF7-4AAC-BBFF-D6E744F70927}"/>
              </a:ext>
            </a:extLst>
          </p:cNvPr>
          <p:cNvCxnSpPr>
            <a:cxnSpLocks/>
          </p:cNvCxnSpPr>
          <p:nvPr/>
        </p:nvCxnSpPr>
        <p:spPr>
          <a:xfrm flipH="1">
            <a:off x="1939629" y="3876749"/>
            <a:ext cx="4048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BC964D-0726-44BE-AADE-DAC1A3515195}"/>
              </a:ext>
            </a:extLst>
          </p:cNvPr>
          <p:cNvCxnSpPr>
            <a:cxnSpLocks/>
          </p:cNvCxnSpPr>
          <p:nvPr/>
        </p:nvCxnSpPr>
        <p:spPr>
          <a:xfrm>
            <a:off x="2353833" y="2141929"/>
            <a:ext cx="0" cy="373219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5E9F31-1B6D-422E-9F6B-149486EA473C}"/>
              </a:ext>
            </a:extLst>
          </p:cNvPr>
          <p:cNvCxnSpPr>
            <a:cxnSpLocks/>
          </p:cNvCxnSpPr>
          <p:nvPr/>
        </p:nvCxnSpPr>
        <p:spPr>
          <a:xfrm>
            <a:off x="2353833" y="2710543"/>
            <a:ext cx="0" cy="403775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D29D60-B80C-4289-A206-DD1FFEBF5DF5}"/>
              </a:ext>
            </a:extLst>
          </p:cNvPr>
          <p:cNvCxnSpPr>
            <a:cxnSpLocks/>
          </p:cNvCxnSpPr>
          <p:nvPr/>
        </p:nvCxnSpPr>
        <p:spPr>
          <a:xfrm>
            <a:off x="2335033" y="3885995"/>
            <a:ext cx="0" cy="430751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D6823-53A0-4B51-A876-C437938D573B}"/>
              </a:ext>
            </a:extLst>
          </p:cNvPr>
          <p:cNvCxnSpPr>
            <a:cxnSpLocks/>
          </p:cNvCxnSpPr>
          <p:nvPr/>
        </p:nvCxnSpPr>
        <p:spPr>
          <a:xfrm flipH="1">
            <a:off x="2590800" y="2044882"/>
            <a:ext cx="1377327" cy="1939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700D75-3940-4A76-ABBC-B870DFE88D0B}"/>
              </a:ext>
            </a:extLst>
          </p:cNvPr>
          <p:cNvCxnSpPr>
            <a:cxnSpLocks/>
          </p:cNvCxnSpPr>
          <p:nvPr/>
        </p:nvCxnSpPr>
        <p:spPr>
          <a:xfrm flipH="1">
            <a:off x="1915650" y="4922350"/>
            <a:ext cx="4287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58184A-51FD-4881-8F2A-5534C902C213}"/>
              </a:ext>
            </a:extLst>
          </p:cNvPr>
          <p:cNvCxnSpPr>
            <a:cxnSpLocks/>
          </p:cNvCxnSpPr>
          <p:nvPr/>
        </p:nvCxnSpPr>
        <p:spPr>
          <a:xfrm flipV="1">
            <a:off x="2335033" y="4507012"/>
            <a:ext cx="0" cy="397619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FE5C0-3412-42A6-A5DB-F671A55AEC48}"/>
              </a:ext>
            </a:extLst>
          </p:cNvPr>
          <p:cNvCxnSpPr>
            <a:cxnSpLocks/>
          </p:cNvCxnSpPr>
          <p:nvPr/>
        </p:nvCxnSpPr>
        <p:spPr>
          <a:xfrm flipH="1">
            <a:off x="1929214" y="3696014"/>
            <a:ext cx="955703" cy="1574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F62189-F2A3-4DC8-9F24-613DF0518598}"/>
              </a:ext>
            </a:extLst>
          </p:cNvPr>
          <p:cNvCxnSpPr>
            <a:cxnSpLocks/>
          </p:cNvCxnSpPr>
          <p:nvPr/>
        </p:nvCxnSpPr>
        <p:spPr>
          <a:xfrm flipH="1" flipV="1">
            <a:off x="1915650" y="2141929"/>
            <a:ext cx="438183" cy="3352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44CC9-D3BD-4A33-B23A-7642CE4C81A9}"/>
              </a:ext>
            </a:extLst>
          </p:cNvPr>
          <p:cNvCxnSpPr/>
          <p:nvPr/>
        </p:nvCxnSpPr>
        <p:spPr>
          <a:xfrm flipH="1">
            <a:off x="1934450" y="4306319"/>
            <a:ext cx="4005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3C171A-3536-448E-B8EF-051178386761}"/>
              </a:ext>
            </a:extLst>
          </p:cNvPr>
          <p:cNvCxnSpPr>
            <a:cxnSpLocks/>
          </p:cNvCxnSpPr>
          <p:nvPr/>
        </p:nvCxnSpPr>
        <p:spPr>
          <a:xfrm>
            <a:off x="2590800" y="2048626"/>
            <a:ext cx="0" cy="1273776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35D130-891C-48F1-8B5C-07DE1AF6B149}"/>
              </a:ext>
            </a:extLst>
          </p:cNvPr>
          <p:cNvCxnSpPr>
            <a:cxnSpLocks/>
          </p:cNvCxnSpPr>
          <p:nvPr/>
        </p:nvCxnSpPr>
        <p:spPr>
          <a:xfrm>
            <a:off x="2884917" y="2194214"/>
            <a:ext cx="0" cy="151754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E7D2F5-B918-4072-ACC4-F89460C735EA}"/>
              </a:ext>
            </a:extLst>
          </p:cNvPr>
          <p:cNvCxnSpPr>
            <a:cxnSpLocks/>
          </p:cNvCxnSpPr>
          <p:nvPr/>
        </p:nvCxnSpPr>
        <p:spPr>
          <a:xfrm flipH="1">
            <a:off x="1926008" y="4507012"/>
            <a:ext cx="409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A0F3C75-A3C6-42CC-9D52-90D217AD50A5}"/>
              </a:ext>
            </a:extLst>
          </p:cNvPr>
          <p:cNvSpPr txBox="1"/>
          <p:nvPr/>
        </p:nvSpPr>
        <p:spPr>
          <a:xfrm>
            <a:off x="3962952" y="1614901"/>
            <a:ext cx="187438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DC Disconnect/</a:t>
            </a:r>
          </a:p>
          <a:p>
            <a:r>
              <a:rPr lang="en-US" dirty="0"/>
              <a:t>Combiner</a:t>
            </a:r>
          </a:p>
          <a:p>
            <a:r>
              <a:rPr lang="en-US" dirty="0"/>
              <a:t>150 DC</a:t>
            </a:r>
          </a:p>
          <a:p>
            <a:r>
              <a:rPr lang="en-US" dirty="0"/>
              <a:t>Circuit Breakers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09F20A-4F3B-4C9B-B93A-BCCA3B296F06}"/>
              </a:ext>
            </a:extLst>
          </p:cNvPr>
          <p:cNvCxnSpPr>
            <a:cxnSpLocks/>
          </p:cNvCxnSpPr>
          <p:nvPr/>
        </p:nvCxnSpPr>
        <p:spPr>
          <a:xfrm flipH="1">
            <a:off x="5837337" y="1977568"/>
            <a:ext cx="5806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7A7889-1ADE-4605-A218-BBF29F5CA0AF}"/>
              </a:ext>
            </a:extLst>
          </p:cNvPr>
          <p:cNvSpPr txBox="1"/>
          <p:nvPr/>
        </p:nvSpPr>
        <p:spPr>
          <a:xfrm>
            <a:off x="6438741" y="1585492"/>
            <a:ext cx="13612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Lab High Voltage Trainer</a:t>
            </a:r>
          </a:p>
          <a:p>
            <a:r>
              <a:rPr lang="en-US" dirty="0"/>
              <a:t>Trenched conduit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8BFF68-EA30-4EA4-9789-D230FA286D8A}"/>
              </a:ext>
            </a:extLst>
          </p:cNvPr>
          <p:cNvCxnSpPr>
            <a:cxnSpLocks/>
          </p:cNvCxnSpPr>
          <p:nvPr/>
        </p:nvCxnSpPr>
        <p:spPr>
          <a:xfrm flipH="1">
            <a:off x="1939630" y="5150950"/>
            <a:ext cx="115361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531257-1DA0-4B4F-B8EF-B05BED2C2BE4}"/>
              </a:ext>
            </a:extLst>
          </p:cNvPr>
          <p:cNvCxnSpPr>
            <a:cxnSpLocks/>
          </p:cNvCxnSpPr>
          <p:nvPr/>
        </p:nvCxnSpPr>
        <p:spPr>
          <a:xfrm flipH="1">
            <a:off x="2884917" y="2194214"/>
            <a:ext cx="108321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D024952-F96B-494F-979C-EA9006F3D40B}"/>
              </a:ext>
            </a:extLst>
          </p:cNvPr>
          <p:cNvCxnSpPr>
            <a:cxnSpLocks/>
          </p:cNvCxnSpPr>
          <p:nvPr/>
        </p:nvCxnSpPr>
        <p:spPr>
          <a:xfrm>
            <a:off x="3055105" y="2329874"/>
            <a:ext cx="38135" cy="2821076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36A51A-10BF-47E1-9AC1-6B11EB24DE4D}"/>
              </a:ext>
            </a:extLst>
          </p:cNvPr>
          <p:cNvCxnSpPr>
            <a:cxnSpLocks/>
          </p:cNvCxnSpPr>
          <p:nvPr/>
        </p:nvCxnSpPr>
        <p:spPr>
          <a:xfrm flipH="1">
            <a:off x="3038030" y="2324156"/>
            <a:ext cx="92492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3EF5B8-B42F-CEB8-7A06-315055BF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Rooftop Trainer</a:t>
            </a:r>
          </a:p>
        </p:txBody>
      </p:sp>
    </p:spTree>
    <p:extLst>
      <p:ext uri="{BB962C8B-B14F-4D97-AF65-F5344CB8AC3E}">
        <p14:creationId xmlns:p14="http://schemas.microsoft.com/office/powerpoint/2010/main" val="15909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C3F7-E78C-B5D7-A686-C5F2751B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F729-DB48-72F6-9614-BA6950A3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</a:rPr>
              <a:t>Labs for Electricity and Circuits 2</a:t>
            </a:r>
          </a:p>
        </p:txBody>
      </p:sp>
    </p:spTree>
    <p:extLst>
      <p:ext uri="{BB962C8B-B14F-4D97-AF65-F5344CB8AC3E}">
        <p14:creationId xmlns:p14="http://schemas.microsoft.com/office/powerpoint/2010/main" val="316608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2. Term 2 Course Introductions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9844-4E4F-816A-BFA4-A7E15D70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746076"/>
            <a:ext cx="8248016" cy="499720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 09: Electricity and Circuits 2</a:t>
            </a:r>
          </a:p>
          <a:p>
            <a:r>
              <a:rPr lang="en-US" dirty="0"/>
              <a:t>Elec. Cir. 2 (in Calendar Table)</a:t>
            </a:r>
          </a:p>
          <a:p>
            <a:r>
              <a:rPr lang="en-US" dirty="0"/>
              <a:t>Introduce the battery as a resource of stored electricity </a:t>
            </a:r>
          </a:p>
          <a:p>
            <a:r>
              <a:rPr lang="en-US" dirty="0"/>
              <a:t>Series &amp; parallel connections for batteries &amp; PV panels </a:t>
            </a:r>
          </a:p>
          <a:p>
            <a:r>
              <a:rPr lang="en-US" dirty="0"/>
              <a:t>List the types of batteries  </a:t>
            </a:r>
          </a:p>
          <a:p>
            <a:r>
              <a:rPr lang="en-US" dirty="0"/>
              <a:t>Understand magnetism, motors and generators</a:t>
            </a:r>
          </a:p>
          <a:p>
            <a:r>
              <a:rPr lang="en-US" dirty="0"/>
              <a:t>Introduce alternating current (AC), voltage, and power</a:t>
            </a:r>
          </a:p>
          <a:p>
            <a:r>
              <a:rPr lang="en-US" dirty="0"/>
              <a:t>Understand types of wire and cable   </a:t>
            </a:r>
          </a:p>
        </p:txBody>
      </p:sp>
    </p:spTree>
    <p:extLst>
      <p:ext uri="{BB962C8B-B14F-4D97-AF65-F5344CB8AC3E}">
        <p14:creationId xmlns:p14="http://schemas.microsoft.com/office/powerpoint/2010/main" val="100733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Term 2 Course Introductions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09: Electricity and Circuits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Examples of anticipated outcomes after course completion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Review &amp; identify, existing &amp; potential, wire &amp; cable sizes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Review &amp; identify from drawings and at a customer’s house, the battery type(s) with connections to PV panels  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Demonstrate understanding of how direct current from a PV panel source can become alternate current in a home Plan and use portable generators at customer’s home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C1E7A5-2D9C-4CD8-99D7-2C448FE29EC4}"/>
              </a:ext>
            </a:extLst>
          </p:cNvPr>
          <p:cNvSpPr txBox="1"/>
          <p:nvPr/>
        </p:nvSpPr>
        <p:spPr>
          <a:xfrm>
            <a:off x="145019" y="2166605"/>
            <a:ext cx="83820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PV Panel</a:t>
            </a:r>
          </a:p>
          <a:p>
            <a:r>
              <a:rPr lang="en-US" dirty="0">
                <a:solidFill>
                  <a:schemeClr val="bg1"/>
                </a:solidFill>
              </a:rPr>
              <a:t>120 to</a:t>
            </a:r>
          </a:p>
          <a:p>
            <a:r>
              <a:rPr lang="en-US" dirty="0">
                <a:solidFill>
                  <a:schemeClr val="bg1"/>
                </a:solidFill>
              </a:rPr>
              <a:t>170 W</a:t>
            </a:r>
          </a:p>
          <a:p>
            <a:r>
              <a:rPr lang="en-US" dirty="0">
                <a:solidFill>
                  <a:schemeClr val="bg1"/>
                </a:solidFill>
              </a:rPr>
              <a:t>Max </a:t>
            </a:r>
            <a:r>
              <a:rPr lang="en-US" dirty="0" err="1">
                <a:solidFill>
                  <a:schemeClr val="bg1"/>
                </a:solidFill>
              </a:rPr>
              <a:t>Isc</a:t>
            </a:r>
            <a:r>
              <a:rPr lang="en-US" dirty="0">
                <a:solidFill>
                  <a:schemeClr val="bg1"/>
                </a:solidFill>
              </a:rPr>
              <a:t> 10 amp</a:t>
            </a:r>
          </a:p>
          <a:p>
            <a:r>
              <a:rPr lang="en-US" dirty="0">
                <a:solidFill>
                  <a:schemeClr val="bg1"/>
                </a:solidFill>
              </a:rPr>
              <a:t>36 cell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3014E6-94D8-4B99-BB2F-5C379A656960}"/>
              </a:ext>
            </a:extLst>
          </p:cNvPr>
          <p:cNvSpPr txBox="1"/>
          <p:nvPr/>
        </p:nvSpPr>
        <p:spPr>
          <a:xfrm>
            <a:off x="3508569" y="781704"/>
            <a:ext cx="128866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Controller</a:t>
            </a:r>
          </a:p>
          <a:p>
            <a:r>
              <a:rPr lang="en-US" dirty="0">
                <a:solidFill>
                  <a:schemeClr val="bg1"/>
                </a:solidFill>
              </a:rPr>
              <a:t>30 amp</a:t>
            </a:r>
          </a:p>
          <a:p>
            <a:r>
              <a:rPr lang="en-US" dirty="0">
                <a:solidFill>
                  <a:schemeClr val="bg1"/>
                </a:solidFill>
              </a:rPr>
              <a:t>Display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5EC89-FFA6-4ECE-9653-D2811E8031F4}"/>
              </a:ext>
            </a:extLst>
          </p:cNvPr>
          <p:cNvSpPr txBox="1"/>
          <p:nvPr/>
        </p:nvSpPr>
        <p:spPr>
          <a:xfrm>
            <a:off x="6216657" y="2384049"/>
            <a:ext cx="96249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Inverter</a:t>
            </a:r>
          </a:p>
          <a:p>
            <a:r>
              <a:rPr lang="en-US" dirty="0">
                <a:solidFill>
                  <a:schemeClr val="bg1"/>
                </a:solidFill>
              </a:rPr>
              <a:t>600 W</a:t>
            </a:r>
          </a:p>
          <a:p>
            <a:r>
              <a:rPr lang="en-US" dirty="0">
                <a:solidFill>
                  <a:schemeClr val="bg1"/>
                </a:solidFill>
              </a:rPr>
              <a:t>12 VDC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0AAF6-E0C4-41C7-88F6-06BFACA879EF}"/>
              </a:ext>
            </a:extLst>
          </p:cNvPr>
          <p:cNvSpPr txBox="1"/>
          <p:nvPr/>
        </p:nvSpPr>
        <p:spPr>
          <a:xfrm>
            <a:off x="3443036" y="4951529"/>
            <a:ext cx="168592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Battery</a:t>
            </a:r>
          </a:p>
          <a:p>
            <a:r>
              <a:rPr lang="en-US" dirty="0">
                <a:solidFill>
                  <a:schemeClr val="bg1"/>
                </a:solidFill>
              </a:rPr>
              <a:t>12 VDC</a:t>
            </a:r>
          </a:p>
          <a:p>
            <a:r>
              <a:rPr lang="en-US" dirty="0">
                <a:solidFill>
                  <a:schemeClr val="bg1"/>
                </a:solidFill>
              </a:rPr>
              <a:t>AGM</a:t>
            </a:r>
          </a:p>
          <a:p>
            <a:r>
              <a:rPr lang="en-US" dirty="0">
                <a:solidFill>
                  <a:schemeClr val="bg1"/>
                </a:solidFill>
              </a:rPr>
              <a:t>90 – 110 </a:t>
            </a:r>
            <a:r>
              <a:rPr lang="en-US" dirty="0" err="1">
                <a:solidFill>
                  <a:schemeClr val="bg1"/>
                </a:solidFill>
              </a:rPr>
              <a:t>Ahr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C9F7B1-DF32-4A40-B272-61B84EE414FF}"/>
              </a:ext>
            </a:extLst>
          </p:cNvPr>
          <p:cNvSpPr txBox="1"/>
          <p:nvPr/>
        </p:nvSpPr>
        <p:spPr>
          <a:xfrm>
            <a:off x="7660488" y="822831"/>
            <a:ext cx="838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DC Loads</a:t>
            </a:r>
          </a:p>
          <a:p>
            <a:r>
              <a:rPr lang="en-US" dirty="0">
                <a:solidFill>
                  <a:schemeClr val="bg1"/>
                </a:solidFill>
              </a:rPr>
              <a:t>ATO</a:t>
            </a:r>
          </a:p>
          <a:p>
            <a:r>
              <a:rPr lang="en-US" dirty="0">
                <a:solidFill>
                  <a:schemeClr val="bg1"/>
                </a:solidFill>
              </a:rPr>
              <a:t>Fuses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D0BA94-3B8C-4F12-BCC9-A9F91F516FAD}"/>
              </a:ext>
            </a:extLst>
          </p:cNvPr>
          <p:cNvSpPr txBox="1"/>
          <p:nvPr/>
        </p:nvSpPr>
        <p:spPr>
          <a:xfrm>
            <a:off x="7748155" y="2415095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 Loads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E1384-A2CD-4AD7-AD29-8CA446432F3A}"/>
              </a:ext>
            </a:extLst>
          </p:cNvPr>
          <p:cNvSpPr txBox="1"/>
          <p:nvPr/>
        </p:nvSpPr>
        <p:spPr>
          <a:xfrm>
            <a:off x="7296150" y="4874315"/>
            <a:ext cx="13291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Digital Multimeter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DB113-B4A4-46C1-A7B4-A22AC80117F1}"/>
              </a:ext>
            </a:extLst>
          </p:cNvPr>
          <p:cNvSpPr txBox="1"/>
          <p:nvPr/>
        </p:nvSpPr>
        <p:spPr>
          <a:xfrm>
            <a:off x="4169883" y="4244870"/>
            <a:ext cx="838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4E89B0-0575-4FC7-A063-CD814B71CB75}"/>
              </a:ext>
            </a:extLst>
          </p:cNvPr>
          <p:cNvSpPr txBox="1"/>
          <p:nvPr/>
        </p:nvSpPr>
        <p:spPr>
          <a:xfrm>
            <a:off x="1714177" y="802871"/>
            <a:ext cx="12886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29461A-559F-4C2B-8B42-DBB8FD89EE49}"/>
              </a:ext>
            </a:extLst>
          </p:cNvPr>
          <p:cNvSpPr txBox="1"/>
          <p:nvPr/>
        </p:nvSpPr>
        <p:spPr>
          <a:xfrm>
            <a:off x="5385658" y="802871"/>
            <a:ext cx="14503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A0FA808-EF5D-42E1-A924-DFA7930EF179}"/>
              </a:ext>
            </a:extLst>
          </p:cNvPr>
          <p:cNvCxnSpPr>
            <a:cxnSpLocks/>
          </p:cNvCxnSpPr>
          <p:nvPr/>
        </p:nvCxnSpPr>
        <p:spPr>
          <a:xfrm>
            <a:off x="3606931" y="1993980"/>
            <a:ext cx="0" cy="5403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72A221E-B74D-41C6-AFBB-722C45EE2102}"/>
              </a:ext>
            </a:extLst>
          </p:cNvPr>
          <p:cNvSpPr txBox="1"/>
          <p:nvPr/>
        </p:nvSpPr>
        <p:spPr>
          <a:xfrm>
            <a:off x="7748155" y="3506206"/>
            <a:ext cx="838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Plug Load Meter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EF9708-2AE4-4E69-92AB-5A55363DE7D7}"/>
              </a:ext>
            </a:extLst>
          </p:cNvPr>
          <p:cNvSpPr txBox="1"/>
          <p:nvPr/>
        </p:nvSpPr>
        <p:spPr>
          <a:xfrm>
            <a:off x="2978401" y="3875538"/>
            <a:ext cx="838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Shunt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353029-200C-BEFF-5B9C-70BCDDC058B8}"/>
              </a:ext>
            </a:extLst>
          </p:cNvPr>
          <p:cNvSpPr txBox="1"/>
          <p:nvPr/>
        </p:nvSpPr>
        <p:spPr>
          <a:xfrm>
            <a:off x="1090844" y="2166605"/>
            <a:ext cx="83820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PV Panel</a:t>
            </a:r>
          </a:p>
          <a:p>
            <a:r>
              <a:rPr lang="en-US" dirty="0">
                <a:solidFill>
                  <a:schemeClr val="bg1"/>
                </a:solidFill>
              </a:rPr>
              <a:t>120 to</a:t>
            </a:r>
          </a:p>
          <a:p>
            <a:r>
              <a:rPr lang="en-US" dirty="0">
                <a:solidFill>
                  <a:schemeClr val="bg1"/>
                </a:solidFill>
              </a:rPr>
              <a:t>170 W</a:t>
            </a:r>
          </a:p>
          <a:p>
            <a:r>
              <a:rPr lang="en-US" dirty="0">
                <a:solidFill>
                  <a:schemeClr val="bg1"/>
                </a:solidFill>
              </a:rPr>
              <a:t>Max </a:t>
            </a:r>
            <a:r>
              <a:rPr lang="en-US" dirty="0" err="1">
                <a:solidFill>
                  <a:schemeClr val="bg1"/>
                </a:solidFill>
              </a:rPr>
              <a:t>Isc</a:t>
            </a:r>
            <a:r>
              <a:rPr lang="en-US" dirty="0">
                <a:solidFill>
                  <a:schemeClr val="bg1"/>
                </a:solidFill>
              </a:rPr>
              <a:t> 10 amp</a:t>
            </a:r>
          </a:p>
          <a:p>
            <a:r>
              <a:rPr lang="en-US" dirty="0">
                <a:solidFill>
                  <a:schemeClr val="bg1"/>
                </a:solidFill>
              </a:rPr>
              <a:t>36 cell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6CF9805-72A5-E76F-EB98-FADD3EF4D9AF}"/>
              </a:ext>
            </a:extLst>
          </p:cNvPr>
          <p:cNvSpPr txBox="1"/>
          <p:nvPr/>
        </p:nvSpPr>
        <p:spPr>
          <a:xfrm>
            <a:off x="4468597" y="2351365"/>
            <a:ext cx="116484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  <a:p>
            <a:r>
              <a:rPr lang="en-US" dirty="0"/>
              <a:t>GFCI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CE4A915-BC33-95F4-0713-D5854D0F7D1A}"/>
              </a:ext>
            </a:extLst>
          </p:cNvPr>
          <p:cNvSpPr txBox="1"/>
          <p:nvPr/>
        </p:nvSpPr>
        <p:spPr>
          <a:xfrm>
            <a:off x="2366204" y="2522549"/>
            <a:ext cx="14503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2186066-B778-8C1F-C7AE-B7B6309219F3}"/>
              </a:ext>
            </a:extLst>
          </p:cNvPr>
          <p:cNvCxnSpPr>
            <a:cxnSpLocks/>
            <a:stCxn id="4" idx="0"/>
            <a:endCxn id="29" idx="1"/>
          </p:cNvCxnSpPr>
          <p:nvPr/>
        </p:nvCxnSpPr>
        <p:spPr>
          <a:xfrm rot="5400000" flipH="1" flipV="1">
            <a:off x="618864" y="1071292"/>
            <a:ext cx="1040568" cy="1150058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06D2CBCB-C4D0-4C36-D4B5-310BA2B8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V Trainer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0D1997-FAC8-21B8-4DA2-E7EE8680352B}"/>
              </a:ext>
            </a:extLst>
          </p:cNvPr>
          <p:cNvCxnSpPr>
            <a:cxnSpLocks/>
            <a:stCxn id="47" idx="0"/>
          </p:cNvCxnSpPr>
          <p:nvPr/>
        </p:nvCxnSpPr>
        <p:spPr>
          <a:xfrm rot="5400000" flipH="1" flipV="1">
            <a:off x="992205" y="1648866"/>
            <a:ext cx="1035478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BAA859F-FE70-59B1-26AA-3D272FC03D1F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1782315" y="428125"/>
            <a:ext cx="520284" cy="295667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684BDC7-893D-7085-3F8B-4B5EE2F31EDA}"/>
              </a:ext>
            </a:extLst>
          </p:cNvPr>
          <p:cNvCxnSpPr>
            <a:cxnSpLocks/>
          </p:cNvCxnSpPr>
          <p:nvPr/>
        </p:nvCxnSpPr>
        <p:spPr>
          <a:xfrm flipV="1">
            <a:off x="1821802" y="1646320"/>
            <a:ext cx="220655" cy="5310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111BA99-47C3-9710-1098-9DEF4B991DCB}"/>
              </a:ext>
            </a:extLst>
          </p:cNvPr>
          <p:cNvCxnSpPr>
            <a:stCxn id="29" idx="3"/>
          </p:cNvCxnSpPr>
          <p:nvPr/>
        </p:nvCxnSpPr>
        <p:spPr>
          <a:xfrm flipV="1">
            <a:off x="3002844" y="1126036"/>
            <a:ext cx="517951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B0764D3-D162-8189-EA96-6B5F72F58575}"/>
              </a:ext>
            </a:extLst>
          </p:cNvPr>
          <p:cNvCxnSpPr/>
          <p:nvPr/>
        </p:nvCxnSpPr>
        <p:spPr>
          <a:xfrm>
            <a:off x="3636490" y="3168880"/>
            <a:ext cx="0" cy="70665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65DFE03-24C0-31D8-D855-8562B3B0F2F8}"/>
              </a:ext>
            </a:extLst>
          </p:cNvPr>
          <p:cNvCxnSpPr/>
          <p:nvPr/>
        </p:nvCxnSpPr>
        <p:spPr>
          <a:xfrm>
            <a:off x="3636490" y="4252393"/>
            <a:ext cx="0" cy="6991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0FA0A3C-EB57-8FA8-210B-433AE645BC8C}"/>
              </a:ext>
            </a:extLst>
          </p:cNvPr>
          <p:cNvCxnSpPr/>
          <p:nvPr/>
        </p:nvCxnSpPr>
        <p:spPr>
          <a:xfrm flipV="1">
            <a:off x="4875820" y="4614202"/>
            <a:ext cx="0" cy="3373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B2DF119-C57F-0B3D-3A62-13CE1F678D52}"/>
              </a:ext>
            </a:extLst>
          </p:cNvPr>
          <p:cNvCxnSpPr>
            <a:cxnSpLocks/>
          </p:cNvCxnSpPr>
          <p:nvPr/>
        </p:nvCxnSpPr>
        <p:spPr>
          <a:xfrm flipV="1">
            <a:off x="4875820" y="3274695"/>
            <a:ext cx="0" cy="9701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3A78D073-455A-377F-2077-1A9BC4A8BB8E}"/>
              </a:ext>
            </a:extLst>
          </p:cNvPr>
          <p:cNvCxnSpPr/>
          <p:nvPr/>
        </p:nvCxnSpPr>
        <p:spPr>
          <a:xfrm flipV="1">
            <a:off x="3636490" y="3274695"/>
            <a:ext cx="1040285" cy="373380"/>
          </a:xfrm>
          <a:prstGeom prst="bentConnector3">
            <a:avLst>
              <a:gd name="adj1" fmla="val 99444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CE044DEA-0BFF-E8BD-AA71-10A514BC0D68}"/>
              </a:ext>
            </a:extLst>
          </p:cNvPr>
          <p:cNvCxnSpPr>
            <a:stCxn id="16" idx="2"/>
          </p:cNvCxnSpPr>
          <p:nvPr/>
        </p:nvCxnSpPr>
        <p:spPr>
          <a:xfrm rot="16200000" flipH="1">
            <a:off x="3567609" y="2567326"/>
            <a:ext cx="1893505" cy="722918"/>
          </a:xfrm>
          <a:prstGeom prst="bentConnector3">
            <a:avLst>
              <a:gd name="adj1" fmla="val 9980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8705A86-1712-238E-E15E-FDC66EFD778D}"/>
              </a:ext>
            </a:extLst>
          </p:cNvPr>
          <p:cNvCxnSpPr/>
          <p:nvPr/>
        </p:nvCxnSpPr>
        <p:spPr>
          <a:xfrm>
            <a:off x="5633443" y="2619375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A4B7E2-0421-E879-C9AA-D51C22E8092C}"/>
              </a:ext>
            </a:extLst>
          </p:cNvPr>
          <p:cNvCxnSpPr/>
          <p:nvPr/>
        </p:nvCxnSpPr>
        <p:spPr>
          <a:xfrm>
            <a:off x="5633443" y="2928785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2BD5FC2-6429-D438-E7DF-1CD28666BB62}"/>
              </a:ext>
            </a:extLst>
          </p:cNvPr>
          <p:cNvCxnSpPr/>
          <p:nvPr/>
        </p:nvCxnSpPr>
        <p:spPr>
          <a:xfrm>
            <a:off x="7192651" y="2581275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8FB5912-A6B3-04B2-6828-3368739E2E6C}"/>
              </a:ext>
            </a:extLst>
          </p:cNvPr>
          <p:cNvCxnSpPr/>
          <p:nvPr/>
        </p:nvCxnSpPr>
        <p:spPr>
          <a:xfrm>
            <a:off x="7192651" y="2845714"/>
            <a:ext cx="58321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F659E22-8E09-CEF0-714E-13B62569905C}"/>
              </a:ext>
            </a:extLst>
          </p:cNvPr>
          <p:cNvCxnSpPr/>
          <p:nvPr/>
        </p:nvCxnSpPr>
        <p:spPr>
          <a:xfrm>
            <a:off x="4797235" y="1762125"/>
            <a:ext cx="286325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08FA8B8-7776-2136-FD49-54EC38388E5D}"/>
              </a:ext>
            </a:extLst>
          </p:cNvPr>
          <p:cNvCxnSpPr>
            <a:endCxn id="45" idx="1"/>
          </p:cNvCxnSpPr>
          <p:nvPr/>
        </p:nvCxnSpPr>
        <p:spPr>
          <a:xfrm>
            <a:off x="4797235" y="1126036"/>
            <a:ext cx="588423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6599D0F-3D9A-41F3-0639-67B718FD59C2}"/>
              </a:ext>
            </a:extLst>
          </p:cNvPr>
          <p:cNvCxnSpPr>
            <a:stCxn id="45" idx="3"/>
          </p:cNvCxnSpPr>
          <p:nvPr/>
        </p:nvCxnSpPr>
        <p:spPr>
          <a:xfrm flipV="1">
            <a:off x="6836055" y="1126036"/>
            <a:ext cx="824433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C1E7A5-2D9C-4CD8-99D7-2C448FE29EC4}"/>
              </a:ext>
            </a:extLst>
          </p:cNvPr>
          <p:cNvSpPr txBox="1"/>
          <p:nvPr/>
        </p:nvSpPr>
        <p:spPr>
          <a:xfrm>
            <a:off x="216221" y="1129913"/>
            <a:ext cx="135001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150 VDC Max MPPT</a:t>
            </a:r>
          </a:p>
          <a:p>
            <a:r>
              <a:rPr lang="en-US" dirty="0"/>
              <a:t>Charge Controller</a:t>
            </a:r>
          </a:p>
          <a:p>
            <a:r>
              <a:rPr lang="en-US" dirty="0"/>
              <a:t>80 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5EC89-FFA6-4ECE-9653-D2811E8031F4}"/>
              </a:ext>
            </a:extLst>
          </p:cNvPr>
          <p:cNvSpPr txBox="1"/>
          <p:nvPr/>
        </p:nvSpPr>
        <p:spPr>
          <a:xfrm>
            <a:off x="6243127" y="2445253"/>
            <a:ext cx="1230013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Inverter/ Charger</a:t>
            </a:r>
          </a:p>
          <a:p>
            <a:r>
              <a:rPr lang="en-US" dirty="0"/>
              <a:t>2000 W</a:t>
            </a:r>
          </a:p>
          <a:p>
            <a:r>
              <a:rPr lang="en-US" dirty="0"/>
              <a:t>48 VDC</a:t>
            </a:r>
          </a:p>
          <a:p>
            <a:r>
              <a:rPr lang="en-US" sz="1200" dirty="0"/>
              <a:t>with</a:t>
            </a:r>
          </a:p>
          <a:p>
            <a:r>
              <a:rPr lang="en-US" sz="1200" dirty="0"/>
              <a:t>Inverter</a:t>
            </a:r>
          </a:p>
          <a:p>
            <a:r>
              <a:rPr lang="en-US" sz="1200" dirty="0"/>
              <a:t>Remote</a:t>
            </a:r>
          </a:p>
          <a:p>
            <a:r>
              <a:rPr lang="en-US" sz="1200" dirty="0"/>
              <a:t>Communication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0AAF6-E0C4-41C7-88F6-06BFACA879EF}"/>
              </a:ext>
            </a:extLst>
          </p:cNvPr>
          <p:cNvSpPr txBox="1"/>
          <p:nvPr/>
        </p:nvSpPr>
        <p:spPr>
          <a:xfrm>
            <a:off x="1880327" y="3235097"/>
            <a:ext cx="1005911" cy="2031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Battery</a:t>
            </a:r>
          </a:p>
          <a:p>
            <a:r>
              <a:rPr lang="en-US" dirty="0"/>
              <a:t>48 VDC</a:t>
            </a:r>
          </a:p>
          <a:p>
            <a:r>
              <a:rPr lang="en-US" dirty="0"/>
              <a:t>AGM</a:t>
            </a:r>
          </a:p>
          <a:p>
            <a:r>
              <a:rPr lang="en-US" dirty="0"/>
              <a:t>90 </a:t>
            </a:r>
            <a:r>
              <a:rPr lang="en-US" dirty="0" err="1"/>
              <a:t>Ahr</a:t>
            </a:r>
            <a:endParaRPr lang="en-US" dirty="0"/>
          </a:p>
          <a:p>
            <a:r>
              <a:rPr lang="en-US" dirty="0"/>
              <a:t>From small trainers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D0BA94-3B8C-4F12-BCC9-A9F91F516FAD}"/>
              </a:ext>
            </a:extLst>
          </p:cNvPr>
          <p:cNvSpPr txBox="1"/>
          <p:nvPr/>
        </p:nvSpPr>
        <p:spPr>
          <a:xfrm>
            <a:off x="6243128" y="5206258"/>
            <a:ext cx="10927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 Load</a:t>
            </a:r>
          </a:p>
          <a:p>
            <a:r>
              <a:rPr lang="en-US" dirty="0"/>
              <a:t>Panel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E1384-A2CD-4AD7-AD29-8CA446432F3A}"/>
              </a:ext>
            </a:extLst>
          </p:cNvPr>
          <p:cNvSpPr txBox="1"/>
          <p:nvPr/>
        </p:nvSpPr>
        <p:spPr>
          <a:xfrm>
            <a:off x="7677152" y="4804757"/>
            <a:ext cx="13010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Digital Multimeter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DB113-B4A4-46C1-A7B4-A22AC80117F1}"/>
              </a:ext>
            </a:extLst>
          </p:cNvPr>
          <p:cNvSpPr txBox="1"/>
          <p:nvPr/>
        </p:nvSpPr>
        <p:spPr>
          <a:xfrm>
            <a:off x="335357" y="3484500"/>
            <a:ext cx="1299302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  <a:p>
            <a:r>
              <a:rPr lang="en-US" dirty="0"/>
              <a:t>Ground Fault</a:t>
            </a:r>
          </a:p>
          <a:p>
            <a:r>
              <a:rPr lang="en-US" dirty="0"/>
              <a:t>150 VDC</a:t>
            </a:r>
          </a:p>
          <a:p>
            <a:r>
              <a:rPr lang="en-US" dirty="0"/>
              <a:t>80 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72A221E-B74D-41C6-AFBB-722C45EE2102}"/>
              </a:ext>
            </a:extLst>
          </p:cNvPr>
          <p:cNvSpPr txBox="1"/>
          <p:nvPr/>
        </p:nvSpPr>
        <p:spPr>
          <a:xfrm>
            <a:off x="8022515" y="3387241"/>
            <a:ext cx="838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Plug Load Meter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EF9708-2AE4-4E69-92AB-5A55363DE7D7}"/>
              </a:ext>
            </a:extLst>
          </p:cNvPr>
          <p:cNvSpPr txBox="1"/>
          <p:nvPr/>
        </p:nvSpPr>
        <p:spPr>
          <a:xfrm rot="5400000">
            <a:off x="2860358" y="3317845"/>
            <a:ext cx="8382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Shunt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65AA84-4D97-48DC-AB60-9CBD04CE6653}"/>
              </a:ext>
            </a:extLst>
          </p:cNvPr>
          <p:cNvSpPr txBox="1"/>
          <p:nvPr/>
        </p:nvSpPr>
        <p:spPr>
          <a:xfrm rot="16200000">
            <a:off x="4543345" y="3209320"/>
            <a:ext cx="99237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EB668E-3D96-4E5F-963E-D5E664E9A9AE}"/>
              </a:ext>
            </a:extLst>
          </p:cNvPr>
          <p:cNvSpPr txBox="1"/>
          <p:nvPr/>
        </p:nvSpPr>
        <p:spPr>
          <a:xfrm>
            <a:off x="6085443" y="1005411"/>
            <a:ext cx="139155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Disconnect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81202B-0BD6-4439-93A6-2CD51154C26E}"/>
              </a:ext>
            </a:extLst>
          </p:cNvPr>
          <p:cNvSpPr txBox="1"/>
          <p:nvPr/>
        </p:nvSpPr>
        <p:spPr>
          <a:xfrm>
            <a:off x="7748155" y="963382"/>
            <a:ext cx="123001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Grid / Lab Panel</a:t>
            </a:r>
          </a:p>
          <a:p>
            <a:r>
              <a:rPr lang="en-US" dirty="0"/>
              <a:t>3Ph or split phase???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FCA22-A02A-F1E0-70EE-C2C344A17CB3}"/>
              </a:ext>
            </a:extLst>
          </p:cNvPr>
          <p:cNvSpPr txBox="1"/>
          <p:nvPr/>
        </p:nvSpPr>
        <p:spPr>
          <a:xfrm>
            <a:off x="6113900" y="1723348"/>
            <a:ext cx="133463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Disconnect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2D5FAA-59D9-015C-CB48-55294A53FE43}"/>
              </a:ext>
            </a:extLst>
          </p:cNvPr>
          <p:cNvSpPr txBox="1"/>
          <p:nvPr/>
        </p:nvSpPr>
        <p:spPr>
          <a:xfrm>
            <a:off x="4170347" y="956943"/>
            <a:ext cx="164438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microinverters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77FC5C-85D7-7C55-632B-C8FC8803D2CD}"/>
              </a:ext>
            </a:extLst>
          </p:cNvPr>
          <p:cNvSpPr txBox="1"/>
          <p:nvPr/>
        </p:nvSpPr>
        <p:spPr>
          <a:xfrm>
            <a:off x="261864" y="5716197"/>
            <a:ext cx="1446287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combiner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6F81DE-E31D-3514-A001-9A19B2E2737F}"/>
              </a:ext>
            </a:extLst>
          </p:cNvPr>
          <p:cNvSpPr txBox="1"/>
          <p:nvPr/>
        </p:nvSpPr>
        <p:spPr>
          <a:xfrm rot="16200000">
            <a:off x="3602552" y="3218890"/>
            <a:ext cx="99237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Circuit Breaker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977DE-3E89-EABC-0907-8073A3EF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48V Trainer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70F05E-AFB0-A332-0138-FDEF726F3E50}"/>
              </a:ext>
            </a:extLst>
          </p:cNvPr>
          <p:cNvCxnSpPr/>
          <p:nvPr/>
        </p:nvCxnSpPr>
        <p:spPr>
          <a:xfrm flipV="1">
            <a:off x="676275" y="5238826"/>
            <a:ext cx="0" cy="4773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7B27EB-677B-565C-9655-186853E969FC}"/>
              </a:ext>
            </a:extLst>
          </p:cNvPr>
          <p:cNvCxnSpPr/>
          <p:nvPr/>
        </p:nvCxnSpPr>
        <p:spPr>
          <a:xfrm>
            <a:off x="1371600" y="5238826"/>
            <a:ext cx="0" cy="4773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0D01E7-B06E-F32C-F03E-4858BC98266C}"/>
              </a:ext>
            </a:extLst>
          </p:cNvPr>
          <p:cNvCxnSpPr/>
          <p:nvPr/>
        </p:nvCxnSpPr>
        <p:spPr>
          <a:xfrm>
            <a:off x="581025" y="2607241"/>
            <a:ext cx="0" cy="8772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644652-2828-3BAD-8EC2-1D54AD66CD85}"/>
              </a:ext>
            </a:extLst>
          </p:cNvPr>
          <p:cNvCxnSpPr>
            <a:cxnSpLocks/>
          </p:cNvCxnSpPr>
          <p:nvPr/>
        </p:nvCxnSpPr>
        <p:spPr>
          <a:xfrm>
            <a:off x="1295400" y="2607241"/>
            <a:ext cx="0" cy="8772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782CB0-2552-240B-1148-FF740A82ED70}"/>
              </a:ext>
            </a:extLst>
          </p:cNvPr>
          <p:cNvCxnSpPr>
            <a:cxnSpLocks/>
          </p:cNvCxnSpPr>
          <p:nvPr/>
        </p:nvCxnSpPr>
        <p:spPr>
          <a:xfrm>
            <a:off x="7153275" y="4384245"/>
            <a:ext cx="0" cy="8410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8AC862C-24A6-74C2-F206-EB9ADEE7CD50}"/>
              </a:ext>
            </a:extLst>
          </p:cNvPr>
          <p:cNvCxnSpPr>
            <a:cxnSpLocks/>
          </p:cNvCxnSpPr>
          <p:nvPr/>
        </p:nvCxnSpPr>
        <p:spPr>
          <a:xfrm>
            <a:off x="6509791" y="4384245"/>
            <a:ext cx="0" cy="82201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C085FD8-A557-594C-386B-A24BAFD08153}"/>
              </a:ext>
            </a:extLst>
          </p:cNvPr>
          <p:cNvCxnSpPr>
            <a:stCxn id="4" idx="3"/>
          </p:cNvCxnSpPr>
          <p:nvPr/>
        </p:nvCxnSpPr>
        <p:spPr>
          <a:xfrm>
            <a:off x="1566237" y="1868577"/>
            <a:ext cx="4676891" cy="738664"/>
          </a:xfrm>
          <a:prstGeom prst="bentConnector3">
            <a:avLst>
              <a:gd name="adj1" fmla="val 7842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D16367-334F-F65A-2705-26F4AF4191EE}"/>
              </a:ext>
            </a:extLst>
          </p:cNvPr>
          <p:cNvCxnSpPr>
            <a:endCxn id="89" idx="1"/>
          </p:cNvCxnSpPr>
          <p:nvPr/>
        </p:nvCxnSpPr>
        <p:spPr>
          <a:xfrm>
            <a:off x="3279458" y="2602712"/>
            <a:ext cx="0" cy="48069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E3B314-8151-DB9E-6544-78A8A90B6417}"/>
              </a:ext>
            </a:extLst>
          </p:cNvPr>
          <p:cNvCxnSpPr/>
          <p:nvPr/>
        </p:nvCxnSpPr>
        <p:spPr>
          <a:xfrm flipH="1">
            <a:off x="2886238" y="3724275"/>
            <a:ext cx="20855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11686E2-368B-69EA-679C-E0CC508107DE}"/>
              </a:ext>
            </a:extLst>
          </p:cNvPr>
          <p:cNvCxnSpPr>
            <a:stCxn id="18" idx="3"/>
            <a:endCxn id="72" idx="1"/>
          </p:cNvCxnSpPr>
          <p:nvPr/>
        </p:nvCxnSpPr>
        <p:spPr>
          <a:xfrm flipV="1">
            <a:off x="2886238" y="4038242"/>
            <a:ext cx="1212501" cy="212518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9F868900-C33D-A02F-C552-906599DBFF44}"/>
              </a:ext>
            </a:extLst>
          </p:cNvPr>
          <p:cNvCxnSpPr>
            <a:stCxn id="18" idx="3"/>
            <a:endCxn id="49" idx="1"/>
          </p:cNvCxnSpPr>
          <p:nvPr/>
        </p:nvCxnSpPr>
        <p:spPr>
          <a:xfrm flipV="1">
            <a:off x="2886238" y="4028672"/>
            <a:ext cx="2153294" cy="222088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A43498E-F101-E741-4B49-04C36E404C98}"/>
              </a:ext>
            </a:extLst>
          </p:cNvPr>
          <p:cNvCxnSpPr>
            <a:endCxn id="72" idx="3"/>
          </p:cNvCxnSpPr>
          <p:nvPr/>
        </p:nvCxnSpPr>
        <p:spPr>
          <a:xfrm>
            <a:off x="1566237" y="1532763"/>
            <a:ext cx="2532502" cy="1513107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2362D56A-B2D9-B09B-7083-90E08C9EAEA1}"/>
              </a:ext>
            </a:extLst>
          </p:cNvPr>
          <p:cNvCxnSpPr>
            <a:cxnSpLocks/>
            <a:stCxn id="49" idx="3"/>
          </p:cNvCxnSpPr>
          <p:nvPr/>
        </p:nvCxnSpPr>
        <p:spPr>
          <a:xfrm rot="5400000" flipH="1" flipV="1">
            <a:off x="5535454" y="2328625"/>
            <a:ext cx="211752" cy="120359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0C613AE-908D-AF7A-207E-59016FF5BF6B}"/>
              </a:ext>
            </a:extLst>
          </p:cNvPr>
          <p:cNvCxnSpPr/>
          <p:nvPr/>
        </p:nvCxnSpPr>
        <p:spPr>
          <a:xfrm>
            <a:off x="6509791" y="2071136"/>
            <a:ext cx="0" cy="38608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DDE6F75-28F3-3538-76B5-7508A27B4210}"/>
              </a:ext>
            </a:extLst>
          </p:cNvPr>
          <p:cNvCxnSpPr/>
          <p:nvPr/>
        </p:nvCxnSpPr>
        <p:spPr>
          <a:xfrm>
            <a:off x="6947941" y="2086282"/>
            <a:ext cx="0" cy="38608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BEC068D-EAFE-F647-668D-4003DF3416C2}"/>
              </a:ext>
            </a:extLst>
          </p:cNvPr>
          <p:cNvCxnSpPr>
            <a:cxnSpLocks/>
          </p:cNvCxnSpPr>
          <p:nvPr/>
        </p:nvCxnSpPr>
        <p:spPr>
          <a:xfrm>
            <a:off x="7448535" y="1994936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649E1AB-6B27-C2B2-0CAE-022100C79E5E}"/>
              </a:ext>
            </a:extLst>
          </p:cNvPr>
          <p:cNvCxnSpPr>
            <a:cxnSpLocks/>
          </p:cNvCxnSpPr>
          <p:nvPr/>
        </p:nvCxnSpPr>
        <p:spPr>
          <a:xfrm>
            <a:off x="7448535" y="1868577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007DE2B-6225-53D1-E362-28A28299F243}"/>
              </a:ext>
            </a:extLst>
          </p:cNvPr>
          <p:cNvCxnSpPr>
            <a:cxnSpLocks/>
          </p:cNvCxnSpPr>
          <p:nvPr/>
        </p:nvCxnSpPr>
        <p:spPr>
          <a:xfrm>
            <a:off x="7448535" y="1286547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87D10E5-B81E-55E5-0B7C-43C2366FD527}"/>
              </a:ext>
            </a:extLst>
          </p:cNvPr>
          <p:cNvCxnSpPr>
            <a:cxnSpLocks/>
          </p:cNvCxnSpPr>
          <p:nvPr/>
        </p:nvCxnSpPr>
        <p:spPr>
          <a:xfrm>
            <a:off x="7448535" y="1129913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C31F358-87CA-C36B-60C1-401799C082DA}"/>
              </a:ext>
            </a:extLst>
          </p:cNvPr>
          <p:cNvCxnSpPr>
            <a:cxnSpLocks/>
          </p:cNvCxnSpPr>
          <p:nvPr/>
        </p:nvCxnSpPr>
        <p:spPr>
          <a:xfrm>
            <a:off x="5814280" y="1129913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E80AE56-67B6-7ACA-D51E-F21200DC3BCF}"/>
              </a:ext>
            </a:extLst>
          </p:cNvPr>
          <p:cNvCxnSpPr>
            <a:cxnSpLocks/>
          </p:cNvCxnSpPr>
          <p:nvPr/>
        </p:nvCxnSpPr>
        <p:spPr>
          <a:xfrm>
            <a:off x="5814280" y="1286547"/>
            <a:ext cx="2996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A2683-E0EA-424D-9891-7FDA523EDED8}"/>
              </a:ext>
            </a:extLst>
          </p:cNvPr>
          <p:cNvSpPr txBox="1"/>
          <p:nvPr/>
        </p:nvSpPr>
        <p:spPr>
          <a:xfrm>
            <a:off x="267947" y="1768558"/>
            <a:ext cx="11088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1: 60 cell</a:t>
            </a:r>
          </a:p>
          <a:p>
            <a:r>
              <a:rPr lang="en-US" dirty="0"/>
              <a:t>250 – 350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56E8-5305-40B4-AED1-C2F478325B0A}"/>
              </a:ext>
            </a:extLst>
          </p:cNvPr>
          <p:cNvSpPr txBox="1"/>
          <p:nvPr/>
        </p:nvSpPr>
        <p:spPr>
          <a:xfrm>
            <a:off x="267947" y="2372105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CAF09-8C36-4844-A6F1-B85978474F26}"/>
              </a:ext>
            </a:extLst>
          </p:cNvPr>
          <p:cNvSpPr txBox="1"/>
          <p:nvPr/>
        </p:nvSpPr>
        <p:spPr>
          <a:xfrm>
            <a:off x="267947" y="2975652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3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9E0C0-FE40-4AD6-8D9E-3225B938E0F2}"/>
              </a:ext>
            </a:extLst>
          </p:cNvPr>
          <p:cNvSpPr txBox="1"/>
          <p:nvPr/>
        </p:nvSpPr>
        <p:spPr>
          <a:xfrm>
            <a:off x="267947" y="3579199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4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E7DBA-49AC-43B5-A605-41A3AE4FDBCE}"/>
              </a:ext>
            </a:extLst>
          </p:cNvPr>
          <p:cNvSpPr txBox="1"/>
          <p:nvPr/>
        </p:nvSpPr>
        <p:spPr>
          <a:xfrm>
            <a:off x="267947" y="4178247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5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1BC90-B7DA-42F4-99D1-B3E1538CDBE9}"/>
              </a:ext>
            </a:extLst>
          </p:cNvPr>
          <p:cNvSpPr txBox="1"/>
          <p:nvPr/>
        </p:nvSpPr>
        <p:spPr>
          <a:xfrm>
            <a:off x="267947" y="4763521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6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29156-63D4-4533-98CB-AF504C88769A}"/>
              </a:ext>
            </a:extLst>
          </p:cNvPr>
          <p:cNvSpPr txBox="1"/>
          <p:nvPr/>
        </p:nvSpPr>
        <p:spPr>
          <a:xfrm>
            <a:off x="2063096" y="1763000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D80EB-E666-4047-9375-23D3683191CC}"/>
              </a:ext>
            </a:extLst>
          </p:cNvPr>
          <p:cNvSpPr txBox="1"/>
          <p:nvPr/>
        </p:nvSpPr>
        <p:spPr>
          <a:xfrm>
            <a:off x="2059891" y="2985065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A0695-C9CA-4F51-BF14-092783E92224}"/>
              </a:ext>
            </a:extLst>
          </p:cNvPr>
          <p:cNvSpPr txBox="1"/>
          <p:nvPr/>
        </p:nvSpPr>
        <p:spPr>
          <a:xfrm>
            <a:off x="2059891" y="4178246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70C37-3B63-469E-9305-7AF6A3D53C3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99719" y="1947666"/>
            <a:ext cx="663377" cy="11876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997F83-4EEA-429E-8312-45596FC80E6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399719" y="3169731"/>
            <a:ext cx="66017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50E2FB-7BED-44AB-85E6-23053C40DA3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376764" y="4362912"/>
            <a:ext cx="68312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F3B740-8FD0-41E5-9A6B-6EDB894F8B44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383083" y="2630028"/>
            <a:ext cx="680013" cy="301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0DEC2-B2C4-468A-921B-6271C981FADF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1399719" y="3757626"/>
            <a:ext cx="634582" cy="2957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FD35A2-AFF7-4AAC-BBFF-D6E744F70927}"/>
              </a:ext>
            </a:extLst>
          </p:cNvPr>
          <p:cNvCxnSpPr>
            <a:cxnSpLocks/>
            <a:stCxn id="38" idx="1"/>
            <a:endCxn id="9" idx="3"/>
          </p:cNvCxnSpPr>
          <p:nvPr/>
        </p:nvCxnSpPr>
        <p:spPr>
          <a:xfrm flipH="1">
            <a:off x="1376764" y="5065755"/>
            <a:ext cx="688657" cy="2093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D6823-53A0-4B51-A876-C437938D573B}"/>
              </a:ext>
            </a:extLst>
          </p:cNvPr>
          <p:cNvCxnSpPr>
            <a:cxnSpLocks/>
          </p:cNvCxnSpPr>
          <p:nvPr/>
        </p:nvCxnSpPr>
        <p:spPr>
          <a:xfrm flipH="1">
            <a:off x="3179033" y="1702378"/>
            <a:ext cx="388512" cy="19212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700D75-3940-4A76-ABBC-B870DFE88D0B}"/>
              </a:ext>
            </a:extLst>
          </p:cNvPr>
          <p:cNvCxnSpPr>
            <a:cxnSpLocks/>
          </p:cNvCxnSpPr>
          <p:nvPr/>
        </p:nvCxnSpPr>
        <p:spPr>
          <a:xfrm flipH="1">
            <a:off x="3166963" y="4178246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58184A-51FD-4881-8F2A-5534C902C213}"/>
              </a:ext>
            </a:extLst>
          </p:cNvPr>
          <p:cNvCxnSpPr>
            <a:cxnSpLocks/>
          </p:cNvCxnSpPr>
          <p:nvPr/>
        </p:nvCxnSpPr>
        <p:spPr>
          <a:xfrm flipH="1" flipV="1">
            <a:off x="3179033" y="3123564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FE5C0-3412-42A6-A5DB-F671A55AEC48}"/>
              </a:ext>
            </a:extLst>
          </p:cNvPr>
          <p:cNvCxnSpPr>
            <a:cxnSpLocks/>
          </p:cNvCxnSpPr>
          <p:nvPr/>
        </p:nvCxnSpPr>
        <p:spPr>
          <a:xfrm flipH="1">
            <a:off x="3179033" y="2985064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F62189-F2A3-4DC8-9F24-613DF0518598}"/>
              </a:ext>
            </a:extLst>
          </p:cNvPr>
          <p:cNvCxnSpPr>
            <a:cxnSpLocks/>
          </p:cNvCxnSpPr>
          <p:nvPr/>
        </p:nvCxnSpPr>
        <p:spPr>
          <a:xfrm flipH="1" flipV="1">
            <a:off x="3179033" y="1901500"/>
            <a:ext cx="388512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44CC9-D3BD-4A33-B23A-7642CE4C81A9}"/>
              </a:ext>
            </a:extLst>
          </p:cNvPr>
          <p:cNvCxnSpPr/>
          <p:nvPr/>
        </p:nvCxnSpPr>
        <p:spPr>
          <a:xfrm flipH="1">
            <a:off x="3567545" y="1702377"/>
            <a:ext cx="400583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3C171A-3536-448E-B8EF-051178386761}"/>
              </a:ext>
            </a:extLst>
          </p:cNvPr>
          <p:cNvCxnSpPr>
            <a:cxnSpLocks/>
          </p:cNvCxnSpPr>
          <p:nvPr/>
        </p:nvCxnSpPr>
        <p:spPr>
          <a:xfrm>
            <a:off x="3567545" y="2039999"/>
            <a:ext cx="0" cy="44239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35D130-891C-48F1-8B5C-07DE1AF6B149}"/>
              </a:ext>
            </a:extLst>
          </p:cNvPr>
          <p:cNvCxnSpPr>
            <a:cxnSpLocks/>
          </p:cNvCxnSpPr>
          <p:nvPr/>
        </p:nvCxnSpPr>
        <p:spPr>
          <a:xfrm>
            <a:off x="3537797" y="3256828"/>
            <a:ext cx="0" cy="40714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E7D2F5-B918-4072-ACC4-F89460C735EA}"/>
              </a:ext>
            </a:extLst>
          </p:cNvPr>
          <p:cNvCxnSpPr>
            <a:cxnSpLocks/>
          </p:cNvCxnSpPr>
          <p:nvPr/>
        </p:nvCxnSpPr>
        <p:spPr>
          <a:xfrm flipH="1" flipV="1">
            <a:off x="3166963" y="4316746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0A60507-D33C-49A8-9ADB-CFD3F522E99F}"/>
              </a:ext>
            </a:extLst>
          </p:cNvPr>
          <p:cNvSpPr txBox="1"/>
          <p:nvPr/>
        </p:nvSpPr>
        <p:spPr>
          <a:xfrm>
            <a:off x="3567544" y="5079792"/>
            <a:ext cx="1004455" cy="2077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50" dirty="0"/>
              <a:t>Terminator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0F3C75-A3C6-42CC-9D52-90D217AD50A5}"/>
              </a:ext>
            </a:extLst>
          </p:cNvPr>
          <p:cNvSpPr txBox="1"/>
          <p:nvPr/>
        </p:nvSpPr>
        <p:spPr>
          <a:xfrm>
            <a:off x="3968127" y="1480705"/>
            <a:ext cx="1470643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 Disconnect</a:t>
            </a:r>
          </a:p>
          <a:p>
            <a:r>
              <a:rPr lang="en-US" dirty="0"/>
              <a:t>240 VAC</a:t>
            </a:r>
          </a:p>
          <a:p>
            <a:r>
              <a:rPr lang="en-US" dirty="0"/>
              <a:t>&lt; 10 amp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09F20A-4F3B-4C9B-B93A-BCCA3B296F06}"/>
              </a:ext>
            </a:extLst>
          </p:cNvPr>
          <p:cNvCxnSpPr>
            <a:cxnSpLocks/>
          </p:cNvCxnSpPr>
          <p:nvPr/>
        </p:nvCxnSpPr>
        <p:spPr>
          <a:xfrm flipH="1">
            <a:off x="5175874" y="1702377"/>
            <a:ext cx="580690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7A7889-1ADE-4605-A218-BBF29F5CA0AF}"/>
              </a:ext>
            </a:extLst>
          </p:cNvPr>
          <p:cNvSpPr txBox="1"/>
          <p:nvPr/>
        </p:nvSpPr>
        <p:spPr>
          <a:xfrm>
            <a:off x="5756564" y="1356128"/>
            <a:ext cx="13612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Lab High Voltage Trainer</a:t>
            </a:r>
          </a:p>
          <a:p>
            <a:r>
              <a:rPr lang="en-US" dirty="0"/>
              <a:t>Trenched conduit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F8E59C-6BF5-D17F-6B4C-BF7D23D5CF84}"/>
              </a:ext>
            </a:extLst>
          </p:cNvPr>
          <p:cNvSpPr txBox="1"/>
          <p:nvPr/>
        </p:nvSpPr>
        <p:spPr>
          <a:xfrm>
            <a:off x="2063096" y="2448380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4482AC-D22D-7F60-B4E5-F015776A1BF4}"/>
              </a:ext>
            </a:extLst>
          </p:cNvPr>
          <p:cNvSpPr txBox="1"/>
          <p:nvPr/>
        </p:nvSpPr>
        <p:spPr>
          <a:xfrm>
            <a:off x="2034301" y="3602531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943D79-405A-996E-C881-2B7639730763}"/>
              </a:ext>
            </a:extLst>
          </p:cNvPr>
          <p:cNvSpPr txBox="1"/>
          <p:nvPr/>
        </p:nvSpPr>
        <p:spPr>
          <a:xfrm>
            <a:off x="2065421" y="4881089"/>
            <a:ext cx="1092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</a:t>
            </a:r>
            <a:r>
              <a:rPr lang="en-US" dirty="0"/>
              <a:t> inverter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63C2B5-9E39-23B4-9FFE-34561DDEA57B}"/>
              </a:ext>
            </a:extLst>
          </p:cNvPr>
          <p:cNvCxnSpPr>
            <a:cxnSpLocks/>
          </p:cNvCxnSpPr>
          <p:nvPr/>
        </p:nvCxnSpPr>
        <p:spPr>
          <a:xfrm flipH="1" flipV="1">
            <a:off x="3166963" y="5019968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D78884-036B-D940-9A50-959D4C63B7C5}"/>
              </a:ext>
            </a:extLst>
          </p:cNvPr>
          <p:cNvCxnSpPr>
            <a:cxnSpLocks/>
          </p:cNvCxnSpPr>
          <p:nvPr/>
        </p:nvCxnSpPr>
        <p:spPr>
          <a:xfrm flipH="1" flipV="1">
            <a:off x="3137215" y="3778093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4E7854-8964-86A2-E3BE-568BB29DF502}"/>
              </a:ext>
            </a:extLst>
          </p:cNvPr>
          <p:cNvCxnSpPr>
            <a:cxnSpLocks/>
          </p:cNvCxnSpPr>
          <p:nvPr/>
        </p:nvCxnSpPr>
        <p:spPr>
          <a:xfrm flipH="1" flipV="1">
            <a:off x="3182239" y="2624254"/>
            <a:ext cx="400583" cy="1385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045DB1-7A02-E7F6-915B-9B8AB595D980}"/>
              </a:ext>
            </a:extLst>
          </p:cNvPr>
          <p:cNvCxnSpPr>
            <a:cxnSpLocks/>
          </p:cNvCxnSpPr>
          <p:nvPr/>
        </p:nvCxnSpPr>
        <p:spPr>
          <a:xfrm flipH="1">
            <a:off x="3175763" y="4866234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BE329F-AC4C-D38B-ABCC-0E969DDDF85E}"/>
              </a:ext>
            </a:extLst>
          </p:cNvPr>
          <p:cNvCxnSpPr>
            <a:cxnSpLocks/>
          </p:cNvCxnSpPr>
          <p:nvPr/>
        </p:nvCxnSpPr>
        <p:spPr>
          <a:xfrm flipH="1">
            <a:off x="3137215" y="3624358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7E16A9-4186-41B8-5875-706224C978C3}"/>
              </a:ext>
            </a:extLst>
          </p:cNvPr>
          <p:cNvCxnSpPr>
            <a:cxnSpLocks/>
          </p:cNvCxnSpPr>
          <p:nvPr/>
        </p:nvCxnSpPr>
        <p:spPr>
          <a:xfrm flipH="1">
            <a:off x="3188148" y="2482394"/>
            <a:ext cx="400583" cy="13326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AC9E36-1BFF-C8ED-B83B-CEA4A474245D}"/>
              </a:ext>
            </a:extLst>
          </p:cNvPr>
          <p:cNvCxnSpPr>
            <a:cxnSpLocks/>
          </p:cNvCxnSpPr>
          <p:nvPr/>
        </p:nvCxnSpPr>
        <p:spPr>
          <a:xfrm flipH="1">
            <a:off x="3567545" y="2753035"/>
            <a:ext cx="8801" cy="23203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71FC87-058E-A1A4-D357-75D0BBE31EBE}"/>
              </a:ext>
            </a:extLst>
          </p:cNvPr>
          <p:cNvCxnSpPr>
            <a:cxnSpLocks/>
          </p:cNvCxnSpPr>
          <p:nvPr/>
        </p:nvCxnSpPr>
        <p:spPr>
          <a:xfrm>
            <a:off x="3537797" y="3911591"/>
            <a:ext cx="0" cy="266655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D59404-73EE-21D9-8E88-904E7B824C2F}"/>
              </a:ext>
            </a:extLst>
          </p:cNvPr>
          <p:cNvCxnSpPr>
            <a:cxnSpLocks/>
          </p:cNvCxnSpPr>
          <p:nvPr/>
        </p:nvCxnSpPr>
        <p:spPr>
          <a:xfrm>
            <a:off x="3567546" y="4455245"/>
            <a:ext cx="21185" cy="43977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3376348A-522B-2132-21E3-E24966C7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Rooftop Trainer</a:t>
            </a:r>
          </a:p>
        </p:txBody>
      </p:sp>
    </p:spTree>
    <p:extLst>
      <p:ext uri="{BB962C8B-B14F-4D97-AF65-F5344CB8AC3E}">
        <p14:creationId xmlns:p14="http://schemas.microsoft.com/office/powerpoint/2010/main" val="3701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A2683-E0EA-424D-9891-7FDA523EDED8}"/>
              </a:ext>
            </a:extLst>
          </p:cNvPr>
          <p:cNvSpPr txBox="1"/>
          <p:nvPr/>
        </p:nvSpPr>
        <p:spPr>
          <a:xfrm>
            <a:off x="820397" y="1768558"/>
            <a:ext cx="11088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1: 60 cell</a:t>
            </a:r>
          </a:p>
          <a:p>
            <a:r>
              <a:rPr lang="en-US" dirty="0"/>
              <a:t>250 – 350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56E8-5305-40B4-AED1-C2F478325B0A}"/>
              </a:ext>
            </a:extLst>
          </p:cNvPr>
          <p:cNvSpPr txBox="1"/>
          <p:nvPr/>
        </p:nvSpPr>
        <p:spPr>
          <a:xfrm>
            <a:off x="820397" y="2372105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CAF09-8C36-4844-A6F1-B85978474F26}"/>
              </a:ext>
            </a:extLst>
          </p:cNvPr>
          <p:cNvSpPr txBox="1"/>
          <p:nvPr/>
        </p:nvSpPr>
        <p:spPr>
          <a:xfrm>
            <a:off x="820397" y="2975652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3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9E0C0-FE40-4AD6-8D9E-3225B938E0F2}"/>
              </a:ext>
            </a:extLst>
          </p:cNvPr>
          <p:cNvSpPr txBox="1"/>
          <p:nvPr/>
        </p:nvSpPr>
        <p:spPr>
          <a:xfrm>
            <a:off x="820397" y="3579199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4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E7DBA-49AC-43B5-A605-41A3AE4FDBCE}"/>
              </a:ext>
            </a:extLst>
          </p:cNvPr>
          <p:cNvSpPr txBox="1"/>
          <p:nvPr/>
        </p:nvSpPr>
        <p:spPr>
          <a:xfrm>
            <a:off x="820397" y="4178247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5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1BC90-B7DA-42F4-99D1-B3E1538CDBE9}"/>
              </a:ext>
            </a:extLst>
          </p:cNvPr>
          <p:cNvSpPr txBox="1"/>
          <p:nvPr/>
        </p:nvSpPr>
        <p:spPr>
          <a:xfrm>
            <a:off x="820397" y="4763521"/>
            <a:ext cx="11088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PV 6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C70C37-3B63-469E-9305-7AF6A3D53C3B}"/>
              </a:ext>
            </a:extLst>
          </p:cNvPr>
          <p:cNvCxnSpPr>
            <a:cxnSpLocks/>
          </p:cNvCxnSpPr>
          <p:nvPr/>
        </p:nvCxnSpPr>
        <p:spPr>
          <a:xfrm flipH="1">
            <a:off x="1939629" y="1891843"/>
            <a:ext cx="2042119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997F83-4EEA-429E-8312-45596FC80E60}"/>
              </a:ext>
            </a:extLst>
          </p:cNvPr>
          <p:cNvCxnSpPr>
            <a:cxnSpLocks/>
          </p:cNvCxnSpPr>
          <p:nvPr/>
        </p:nvCxnSpPr>
        <p:spPr>
          <a:xfrm flipH="1">
            <a:off x="1926009" y="2728709"/>
            <a:ext cx="4278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50E2FB-7BED-44AB-85E6-23053C40DA3B}"/>
              </a:ext>
            </a:extLst>
          </p:cNvPr>
          <p:cNvCxnSpPr>
            <a:cxnSpLocks/>
          </p:cNvCxnSpPr>
          <p:nvPr/>
        </p:nvCxnSpPr>
        <p:spPr>
          <a:xfrm flipH="1">
            <a:off x="1939629" y="3326146"/>
            <a:ext cx="651171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F3B740-8FD0-41E5-9A6B-6EDB894F8B44}"/>
              </a:ext>
            </a:extLst>
          </p:cNvPr>
          <p:cNvCxnSpPr>
            <a:cxnSpLocks/>
          </p:cNvCxnSpPr>
          <p:nvPr/>
        </p:nvCxnSpPr>
        <p:spPr>
          <a:xfrm flipH="1">
            <a:off x="1926009" y="2515148"/>
            <a:ext cx="4278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0DEC2-B2C4-468A-921B-6271C981FADF}"/>
              </a:ext>
            </a:extLst>
          </p:cNvPr>
          <p:cNvCxnSpPr>
            <a:cxnSpLocks/>
          </p:cNvCxnSpPr>
          <p:nvPr/>
        </p:nvCxnSpPr>
        <p:spPr>
          <a:xfrm flipH="1">
            <a:off x="1915650" y="3114317"/>
            <a:ext cx="4381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FD35A2-AFF7-4AAC-BBFF-D6E744F70927}"/>
              </a:ext>
            </a:extLst>
          </p:cNvPr>
          <p:cNvCxnSpPr>
            <a:cxnSpLocks/>
          </p:cNvCxnSpPr>
          <p:nvPr/>
        </p:nvCxnSpPr>
        <p:spPr>
          <a:xfrm flipH="1">
            <a:off x="1939629" y="3876749"/>
            <a:ext cx="4048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BC964D-0726-44BE-AADE-DAC1A3515195}"/>
              </a:ext>
            </a:extLst>
          </p:cNvPr>
          <p:cNvCxnSpPr>
            <a:cxnSpLocks/>
          </p:cNvCxnSpPr>
          <p:nvPr/>
        </p:nvCxnSpPr>
        <p:spPr>
          <a:xfrm>
            <a:off x="2353833" y="2141929"/>
            <a:ext cx="0" cy="373219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5E9F31-1B6D-422E-9F6B-149486EA473C}"/>
              </a:ext>
            </a:extLst>
          </p:cNvPr>
          <p:cNvCxnSpPr>
            <a:cxnSpLocks/>
          </p:cNvCxnSpPr>
          <p:nvPr/>
        </p:nvCxnSpPr>
        <p:spPr>
          <a:xfrm>
            <a:off x="2353833" y="2710543"/>
            <a:ext cx="0" cy="403775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D29D60-B80C-4289-A206-DD1FFEBF5DF5}"/>
              </a:ext>
            </a:extLst>
          </p:cNvPr>
          <p:cNvCxnSpPr>
            <a:cxnSpLocks/>
          </p:cNvCxnSpPr>
          <p:nvPr/>
        </p:nvCxnSpPr>
        <p:spPr>
          <a:xfrm>
            <a:off x="2335033" y="3885995"/>
            <a:ext cx="0" cy="430751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D6823-53A0-4B51-A876-C437938D573B}"/>
              </a:ext>
            </a:extLst>
          </p:cNvPr>
          <p:cNvCxnSpPr>
            <a:cxnSpLocks/>
          </p:cNvCxnSpPr>
          <p:nvPr/>
        </p:nvCxnSpPr>
        <p:spPr>
          <a:xfrm flipH="1">
            <a:off x="2590800" y="2044882"/>
            <a:ext cx="1377327" cy="1939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700D75-3940-4A76-ABBC-B870DFE88D0B}"/>
              </a:ext>
            </a:extLst>
          </p:cNvPr>
          <p:cNvCxnSpPr>
            <a:cxnSpLocks/>
          </p:cNvCxnSpPr>
          <p:nvPr/>
        </p:nvCxnSpPr>
        <p:spPr>
          <a:xfrm flipH="1">
            <a:off x="1915650" y="4922350"/>
            <a:ext cx="4287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58184A-51FD-4881-8F2A-5534C902C213}"/>
              </a:ext>
            </a:extLst>
          </p:cNvPr>
          <p:cNvCxnSpPr>
            <a:cxnSpLocks/>
          </p:cNvCxnSpPr>
          <p:nvPr/>
        </p:nvCxnSpPr>
        <p:spPr>
          <a:xfrm flipV="1">
            <a:off x="2335033" y="4507012"/>
            <a:ext cx="0" cy="397619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FE5C0-3412-42A6-A5DB-F671A55AEC48}"/>
              </a:ext>
            </a:extLst>
          </p:cNvPr>
          <p:cNvCxnSpPr>
            <a:cxnSpLocks/>
          </p:cNvCxnSpPr>
          <p:nvPr/>
        </p:nvCxnSpPr>
        <p:spPr>
          <a:xfrm flipH="1">
            <a:off x="1929214" y="3696014"/>
            <a:ext cx="955703" cy="1574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F62189-F2A3-4DC8-9F24-613DF0518598}"/>
              </a:ext>
            </a:extLst>
          </p:cNvPr>
          <p:cNvCxnSpPr>
            <a:cxnSpLocks/>
          </p:cNvCxnSpPr>
          <p:nvPr/>
        </p:nvCxnSpPr>
        <p:spPr>
          <a:xfrm flipH="1" flipV="1">
            <a:off x="1915650" y="2141929"/>
            <a:ext cx="438183" cy="3352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44CC9-D3BD-4A33-B23A-7642CE4C81A9}"/>
              </a:ext>
            </a:extLst>
          </p:cNvPr>
          <p:cNvCxnSpPr/>
          <p:nvPr/>
        </p:nvCxnSpPr>
        <p:spPr>
          <a:xfrm flipH="1">
            <a:off x="1934450" y="4306319"/>
            <a:ext cx="40058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3C171A-3536-448E-B8EF-051178386761}"/>
              </a:ext>
            </a:extLst>
          </p:cNvPr>
          <p:cNvCxnSpPr>
            <a:cxnSpLocks/>
          </p:cNvCxnSpPr>
          <p:nvPr/>
        </p:nvCxnSpPr>
        <p:spPr>
          <a:xfrm>
            <a:off x="2590800" y="2048626"/>
            <a:ext cx="0" cy="1273776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35D130-891C-48F1-8B5C-07DE1AF6B149}"/>
              </a:ext>
            </a:extLst>
          </p:cNvPr>
          <p:cNvCxnSpPr>
            <a:cxnSpLocks/>
          </p:cNvCxnSpPr>
          <p:nvPr/>
        </p:nvCxnSpPr>
        <p:spPr>
          <a:xfrm>
            <a:off x="2884917" y="2194214"/>
            <a:ext cx="0" cy="151754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FE7D2F5-B918-4072-ACC4-F89460C735EA}"/>
              </a:ext>
            </a:extLst>
          </p:cNvPr>
          <p:cNvCxnSpPr>
            <a:cxnSpLocks/>
          </p:cNvCxnSpPr>
          <p:nvPr/>
        </p:nvCxnSpPr>
        <p:spPr>
          <a:xfrm flipH="1">
            <a:off x="1926008" y="4507012"/>
            <a:ext cx="409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A0F3C75-A3C6-42CC-9D52-90D217AD50A5}"/>
              </a:ext>
            </a:extLst>
          </p:cNvPr>
          <p:cNvSpPr txBox="1"/>
          <p:nvPr/>
        </p:nvSpPr>
        <p:spPr>
          <a:xfrm>
            <a:off x="3962952" y="1614901"/>
            <a:ext cx="187438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DC Disconnect/</a:t>
            </a:r>
          </a:p>
          <a:p>
            <a:r>
              <a:rPr lang="en-US" dirty="0"/>
              <a:t>Combiner</a:t>
            </a:r>
          </a:p>
          <a:p>
            <a:r>
              <a:rPr lang="en-US" dirty="0"/>
              <a:t>150 DC</a:t>
            </a:r>
          </a:p>
          <a:p>
            <a:r>
              <a:rPr lang="en-US" dirty="0"/>
              <a:t>Circuit Breakers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09F20A-4F3B-4C9B-B93A-BCCA3B296F06}"/>
              </a:ext>
            </a:extLst>
          </p:cNvPr>
          <p:cNvCxnSpPr>
            <a:cxnSpLocks/>
          </p:cNvCxnSpPr>
          <p:nvPr/>
        </p:nvCxnSpPr>
        <p:spPr>
          <a:xfrm flipH="1">
            <a:off x="5837337" y="1977568"/>
            <a:ext cx="5806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7A7889-1ADE-4605-A218-BBF29F5CA0AF}"/>
              </a:ext>
            </a:extLst>
          </p:cNvPr>
          <p:cNvSpPr txBox="1"/>
          <p:nvPr/>
        </p:nvSpPr>
        <p:spPr>
          <a:xfrm>
            <a:off x="6438741" y="1585492"/>
            <a:ext cx="136124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Lab High Voltage Trainer</a:t>
            </a:r>
          </a:p>
          <a:p>
            <a:r>
              <a:rPr lang="en-US" dirty="0"/>
              <a:t>Trenched conduit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8BFF68-EA30-4EA4-9789-D230FA286D8A}"/>
              </a:ext>
            </a:extLst>
          </p:cNvPr>
          <p:cNvCxnSpPr>
            <a:cxnSpLocks/>
          </p:cNvCxnSpPr>
          <p:nvPr/>
        </p:nvCxnSpPr>
        <p:spPr>
          <a:xfrm flipH="1">
            <a:off x="1939630" y="5150950"/>
            <a:ext cx="115361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531257-1DA0-4B4F-B8EF-B05BED2C2BE4}"/>
              </a:ext>
            </a:extLst>
          </p:cNvPr>
          <p:cNvCxnSpPr>
            <a:cxnSpLocks/>
          </p:cNvCxnSpPr>
          <p:nvPr/>
        </p:nvCxnSpPr>
        <p:spPr>
          <a:xfrm flipH="1">
            <a:off x="2884917" y="2194214"/>
            <a:ext cx="108321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D024952-F96B-494F-979C-EA9006F3D40B}"/>
              </a:ext>
            </a:extLst>
          </p:cNvPr>
          <p:cNvCxnSpPr>
            <a:cxnSpLocks/>
          </p:cNvCxnSpPr>
          <p:nvPr/>
        </p:nvCxnSpPr>
        <p:spPr>
          <a:xfrm>
            <a:off x="3055105" y="2329874"/>
            <a:ext cx="38135" cy="2821076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36A51A-10BF-47E1-9AC1-6B11EB24DE4D}"/>
              </a:ext>
            </a:extLst>
          </p:cNvPr>
          <p:cNvCxnSpPr>
            <a:cxnSpLocks/>
          </p:cNvCxnSpPr>
          <p:nvPr/>
        </p:nvCxnSpPr>
        <p:spPr>
          <a:xfrm flipH="1">
            <a:off x="3038030" y="2324156"/>
            <a:ext cx="92492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3EF5B8-B42F-CEB8-7A06-315055BF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Rooftop Trainer</a:t>
            </a:r>
          </a:p>
        </p:txBody>
      </p:sp>
    </p:spTree>
    <p:extLst>
      <p:ext uri="{BB962C8B-B14F-4D97-AF65-F5344CB8AC3E}">
        <p14:creationId xmlns:p14="http://schemas.microsoft.com/office/powerpoint/2010/main" val="8281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40C2-8E71-D8F0-8A2B-9F9167B3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 – AC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EEA4-EB6C-F6AC-74B2-850D79C63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Voltage</a:t>
            </a:r>
          </a:p>
          <a:p>
            <a:r>
              <a:rPr lang="en-CA" dirty="0"/>
              <a:t>Current </a:t>
            </a:r>
          </a:p>
          <a:p>
            <a:r>
              <a:rPr lang="en-CA" dirty="0"/>
              <a:t>Resistance </a:t>
            </a:r>
          </a:p>
          <a:p>
            <a:r>
              <a:rPr lang="en-CA" dirty="0"/>
              <a:t>Component testing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717795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pack Module Template" id="{40D31E92-E6E2-4D0D-B64D-B1408DB104CF}" vid="{CDBED850-7DBE-40BE-8401-40BF1C0F4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7" ma:contentTypeDescription="Create a new document." ma:contentTypeScope="" ma:versionID="bc6e68485cccbbe04a21a5996d7c1120">
  <xsd:schema xmlns:xsd="http://www.w3.org/2001/XMLSchema" xmlns:xs="http://www.w3.org/2001/XMLSchema" xmlns:p="http://schemas.microsoft.com/office/2006/metadata/properties" xmlns:ns2="ed7db459-c967-41b6-b7e8-c3b138df5ced" targetNamespace="http://schemas.microsoft.com/office/2006/metadata/properties" ma:root="true" ma:fieldsID="13b1a080164a547f1b1f727b32997931" ns2:_="">
    <xsd:import namespace="ed7db459-c967-41b6-b7e8-c3b138df5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BDD451-EB75-4C7B-8F1C-C4C256C99C27}"/>
</file>

<file path=customXml/itemProps3.xml><?xml version="1.0" encoding="utf-8"?>
<ds:datastoreItem xmlns:ds="http://schemas.openxmlformats.org/officeDocument/2006/customXml" ds:itemID="{384951A3-8628-4E4A-83F6-9A5215FC1F7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b3f11d3-e06f-483e-85d2-fc50beb488a5"/>
    <ds:schemaRef ds:uri="1cbb6d17-cf84-4448-90bc-9c37ac7b88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30875</TotalTime>
  <Words>832</Words>
  <Application>Microsoft Office PowerPoint</Application>
  <PresentationFormat>On-screen Show (4:3)</PresentationFormat>
  <Paragraphs>260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IDB Belize Minimal Presentation - Design_ TEMPLATE</vt:lpstr>
      <vt:lpstr>PowerPoint Presentation</vt:lpstr>
      <vt:lpstr>Topics</vt:lpstr>
      <vt:lpstr>2. Term 2 Course Introductions</vt:lpstr>
      <vt:lpstr>2. Term 2 Course Introductions </vt:lpstr>
      <vt:lpstr>12 V Trainer</vt:lpstr>
      <vt:lpstr>48V Trainer</vt:lpstr>
      <vt:lpstr>Rooftop Trainer</vt:lpstr>
      <vt:lpstr>Rooftop Trainer</vt:lpstr>
      <vt:lpstr>Lab – AC Circuits</vt:lpstr>
      <vt:lpstr>12 V Trainer</vt:lpstr>
      <vt:lpstr>Lab – PV Systems AC/DC</vt:lpstr>
      <vt:lpstr>48V Trainer</vt:lpstr>
      <vt:lpstr>Lab – Cable Sizing and Grounding</vt:lpstr>
      <vt:lpstr>Rooftop Trainer</vt:lpstr>
      <vt:lpstr>Rooftop Trainer</vt:lpstr>
    </vt:vector>
  </TitlesOfParts>
  <Company>Nova Scotia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Li,Steven</dc:creator>
  <cp:lastModifiedBy>Li,Steven</cp:lastModifiedBy>
  <cp:revision>16</cp:revision>
  <cp:lastPrinted>2022-11-06T21:27:22Z</cp:lastPrinted>
  <dcterms:created xsi:type="dcterms:W3CDTF">2022-05-31T20:40:00Z</dcterms:created>
  <dcterms:modified xsi:type="dcterms:W3CDTF">2022-12-30T06:09:01Z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