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3"/>
  </p:notesMasterIdLst>
  <p:sldIdLst>
    <p:sldId id="258" r:id="rId5"/>
    <p:sldId id="259" r:id="rId6"/>
    <p:sldId id="285" r:id="rId7"/>
    <p:sldId id="286" r:id="rId8"/>
    <p:sldId id="287" r:id="rId9"/>
    <p:sldId id="260" r:id="rId10"/>
    <p:sldId id="261" r:id="rId11"/>
    <p:sldId id="290" r:id="rId12"/>
    <p:sldId id="288" r:id="rId13"/>
    <p:sldId id="289" r:id="rId14"/>
    <p:sldId id="262" r:id="rId15"/>
    <p:sldId id="270" r:id="rId16"/>
    <p:sldId id="273" r:id="rId17"/>
    <p:sldId id="269" r:id="rId18"/>
    <p:sldId id="274" r:id="rId19"/>
    <p:sldId id="263" r:id="rId20"/>
    <p:sldId id="291" r:id="rId21"/>
    <p:sldId id="292" r:id="rId22"/>
    <p:sldId id="293" r:id="rId23"/>
    <p:sldId id="281" r:id="rId24"/>
    <p:sldId id="280" r:id="rId25"/>
    <p:sldId id="282" r:id="rId26"/>
    <p:sldId id="264" r:id="rId27"/>
    <p:sldId id="265" r:id="rId28"/>
    <p:sldId id="283" r:id="rId29"/>
    <p:sldId id="266" r:id="rId30"/>
    <p:sldId id="284" r:id="rId31"/>
    <p:sldId id="294" r:id="rId32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72C0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143" autoAdjust="0"/>
  </p:normalViewPr>
  <p:slideViewPr>
    <p:cSldViewPr snapToGrid="0">
      <p:cViewPr varScale="1">
        <p:scale>
          <a:sx n="89" d="100"/>
          <a:sy n="89" d="100"/>
        </p:scale>
        <p:origin x="22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Li" userId="8232f698b3796b9e" providerId="LiveId" clId="{FBE3DBB3-8FB4-46FF-99D7-F218CA259A92}"/>
    <pc:docChg chg="delSld">
      <pc:chgData name="Steven Li" userId="8232f698b3796b9e" providerId="LiveId" clId="{FBE3DBB3-8FB4-46FF-99D7-F218CA259A92}" dt="2022-10-28T02:07:05.059" v="0" actId="47"/>
      <pc:docMkLst>
        <pc:docMk/>
      </pc:docMkLst>
      <pc:sldChg chg="del">
        <pc:chgData name="Steven Li" userId="8232f698b3796b9e" providerId="LiveId" clId="{FBE3DBB3-8FB4-46FF-99D7-F218CA259A92}" dt="2022-10-28T02:07:05.059" v="0" actId="47"/>
        <pc:sldMkLst>
          <pc:docMk/>
          <pc:sldMk cId="1367204520" sldId="257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007168551" sldId="313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367204520" sldId="417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470760148" sldId="423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327192781" sldId="539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974810272" sldId="540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268606776" sldId="541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217753384" sldId="542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842869657" sldId="543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594607146" sldId="545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548512119" sldId="547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4070365058" sldId="548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339831338" sldId="550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704665846" sldId="551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007333378" sldId="552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140509203" sldId="553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787641326" sldId="554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537869120" sldId="555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707686949" sldId="556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06779883" sldId="557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4220630725" sldId="558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880056566" sldId="559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776928612" sldId="560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574563466" sldId="561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877839433" sldId="562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392952553" sldId="563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905788350" sldId="564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4001361466" sldId="565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997648741" sldId="566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642405447" sldId="567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104832133" sldId="568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953951634" sldId="569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970924105" sldId="570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710081959" sldId="571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181097388" sldId="572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518525254" sldId="573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902334672" sldId="574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147201364" sldId="576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3099511985" sldId="578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4115990914" sldId="579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795858379" sldId="580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273511816" sldId="581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508164695" sldId="582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2964076312" sldId="583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376313440" sldId="584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885231736" sldId="585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293809097" sldId="586"/>
        </pc:sldMkLst>
      </pc:sldChg>
      <pc:sldChg chg="del">
        <pc:chgData name="Steven Li" userId="8232f698b3796b9e" providerId="LiveId" clId="{FBE3DBB3-8FB4-46FF-99D7-F218CA259A92}" dt="2022-10-28T02:07:05.059" v="0" actId="47"/>
        <pc:sldMkLst>
          <pc:docMk/>
          <pc:sldMk cId="1628629305" sldId="58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11-25T19:27:03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5539 8731 0,'-53'212'47,"35"-124"-47,18-35 16,-35 18 0,35-36-16,-35 141 15,17 1 1,18-72-1,-18 37 1,1 87 0,17-53 15,-18-35-15,18-70-16,-18 35 15,18 0 1,0-36 15,0-52-31,0 141 16,0-107 15,0-16-31,0-19 31,0 89-15,18 18-1,-18-107 1</inkml:trace>
  <inkml:trace contextRef="#ctx0" brushRef="#br0" timeOffset="3427.58">5680 8696 0,'35'0'79,"-17"0"-79,52 0 0,71 0 15,106 0 1,35-18-1,-123 18 1,741-17 15,-724 17-31,-123 0 16,18-18 0,-54 18 15,19 0-16,17 0 1,-1 0 15,1 18 1,-35-18-32,0 0 31,-1 0 0,1 17-15,0-17-16,34 0 15,54 18 1,-88-18 15,0 0 16,-18 18-31,0-1-16,0 71 15,0-17 17,0-36-32,-36 195 15,36-125 1,-17-52-1,-1 106 1,0-124-16,-52 265 31,17-88 1,35-159-17,1-18-15,-19 53 16,-17 89 15,1 52 0,52-194-15,0 53 0,0-70-16,0 106 15,0-54 16,0-17 1,0-18-1,0-17-15,0 17 15,0 1-16,0-19 17,0 18-32,17 54 15,-17-19 17,0-17-1,0-18 0,0 1 0,0-19 32,-35-17 31,17 0-94,-52 0 15,17 0 1,-53 0-1,-88-17 17,35 17-1,-35 0 16,141 0-47,-70 0 31,-1-36 0,107 36-15,-19 0 0,-17 0-1,-52 0 1,-1-35 15,35 17-15,-158 18-1,176 0 1,18 0 0,17 0-16,0 0 15,1 0 1,-36 0 15,-18 0 0,-158-17 1,194 17-17,17 0 1,0 0 15,1 0 0,-1 0-31,-52 0 16,-36 0 15,71 0 0,17 0 32,0 0 171,18-18-218,0 1 0,-17 17-16,17-36 46,-18 19-30,18-1-16,0-35 94,0 35-94</inkml:trace>
  <inkml:trace contextRef="#ctx0" brushRef="#br0" timeOffset="4427.8">6526 7444 0,'0'17'47,"0"1"-31,-17 17-1,-1 53-15,0 36 31,18-18-15,-17 0 0,17-89-1,0 18 1,0-17 15,-18-18 16</inkml:trace>
  <inkml:trace contextRef="#ctx0" brushRef="#br0" timeOffset="6128.21">6544 7408 0,'18'0'79,"52"-17"-64,-52 17 1,0 0-16,52 0 62,-52 0-30,-1 35-1,1-17 0,-18-1-31,0 1 31,0 0-15,0-1 15,0 1 0,-18-18-15,-17 35 15,35-17-15,-18-18 0,-17 0 15,18 17 0,-1 1 16,18 0-16,-18-18-15,1 0 15,-1 17 0,0-17 16,1 0-31,-1 0-1</inkml:trace>
  <inkml:trace contextRef="#ctx0" brushRef="#br0" timeOffset="7330.36">6932 7461 0,'0'18'47,"0"0"-47,0 17 16,88 229 30,-70-246-46,88 211 32,-71-140 15,-17-72-47,-18-52 109,0 17-93,17-52-1,-17 52 1,0 0-16,0-34 31,18-19-15,0-17 15,-18 52-31,35-34 31,-35 35 0,18 17 16,-18 0-15,0 1-17,17-1 1,1-17 15,-18 17-31,0-17 94,0 17-63</inkml:trace>
  <inkml:trace contextRef="#ctx0" brushRef="#br0" timeOffset="9448.45">10425 8096 0,'0'18'16,"0"17"-1,0 0-15,-53 495 47,35-442-31,0 300 0,-17 194-1,35 0 16,53-176-15,-53-318 0,18-53-16,17 283 31,0-177-15,-35-71-1,36 1-15,-36 17 16,17 0 15,-17 36-15,0 52 15,18-52 0,-18-1-15,0 1 15,0-36-15,0-53 15,-35 141-15,35-140-1,0-54 48,0-17-48,17-53 1</inkml:trace>
  <inkml:trace contextRef="#ctx0" brushRef="#br0" timeOffset="12428.76">10442 8061 0,'0'-18'62,"36"18"-46,105-53 0,53 18-1,247 0-15,811-53 63,-494 52-32,-669 36-31,-54 0 16,18 0 15,17 0-31,-52 0 31,70 18-31,-52-18 16,34 35 15,71 18 0,-106-53 1,-35 18-1,18-18-16,-18 18 17,18-18-32,-1 52 31,36 107 0,-35-88-15,17 140-1,18-17 17,-18 106-17,-17-88 1,-18-18 15,0 159-15,0-53-1,0-159 1,18 88 15,-18-176-15,0 123 15,0 107 0,53 210 1,-36-369-17,1-106 1,-18-1-16,18 71 16,-1-88 46,-17 18-46,0 70-1,-17 53 17,17-105-17,-36 52 16,36-71-15,-17 1 15,-1 17-15,18-17 0,-18-18 15,1 18 0,17-1-31,-71 54 31,-17 17 1,88-70-32,-18-1 15,1-17 16,-19 89-15,19-72-16,17 1 31,0-1-31,0 19 32,-18 52-1,18-70 0,-18 70-15,1-53 15,17-17-31,-18-1 78,1-17-62,-19 0-1,-228 0 17,-54-17-1,107-19 0,193 36-31,-35 0 0,0 0 16,-194-35 15,53 17-15,53 18 15,-35-17 0,158 17-15,-17 0-16,-1 0 15,-17 0 1,18 0 15,0 0-15,17 0 15,-370 0 0,265-18 1,52 18-17,-88 0 16,89 0 1,-1 0-17,-87 0 1,122 0 0,-70 0 15,54 0-16,-1 0 17,35 0-32,0 18 15,1-18 17</inkml:trace>
  <inkml:trace contextRef="#ctx0" brushRef="#br0" timeOffset="13689.37">11377 7267 0,'18'0'78,"-1"0"-78,54 0 31,-18 0-15,17 0 15,-52 0 63</inkml:trace>
  <inkml:trace contextRef="#ctx0" brushRef="#br0" timeOffset="14296.02">11553 7285 0,'0'35'47,"0"0"-32,0 36-15,0 0 16,0 52 15,0 0 16</inkml:trace>
  <inkml:trace contextRef="#ctx0" brushRef="#br0" timeOffset="15116.13">11412 7779 0,'18'0'63,"0"0"-32,-1 0-31,71-18 31,-52 18-15,-36-18-16,70 18 31,-52 0 16,-18-17-16,35 17 1,-17 0-17,0 0 1,17 0 0,-18 0-1</inkml:trace>
  <inkml:trace contextRef="#ctx0" brushRef="#br0" timeOffset="15770.17">11924 7197 0,'0'17'62,"0"19"-46,0-1-16,0 35 31,0-34-31,18 34 16,-18-17 15,0 0-15,0-18-1,17 1 1,-17-19 0,0 1-1</inkml:trace>
  <inkml:trace contextRef="#ctx0" brushRef="#br0" timeOffset="16851.28">11959 7144 0,'0'17'78,"18"-17"-62,-18 18-16,17 0 0,-17 17 16,18 0-1,35 53 16,-35-70-15,17 35 15,0-35-31,0-1 16,-17 19 15,-18-19-31,18-17 0,-18 18 31,17-18-15,-17-18 156,0 1-156,0-1-16,-17-35 0,17 35 15,-18 1-15,0-124 47,18 70-31,0 53 15,0 1 0,0-1-15</inkml:trace>
  <inkml:trace contextRef="#ctx0" brushRef="#br0" timeOffset="18334.47">12418 7161 0,'0'36'63,"0"-19"-48,0 1-15,0 0 16,17 52 0,-17-35-16,36 36 15,-36-53 1,0-1 15,17 19 0,-17-1-15,0-18 0,0 1 15,18-18-16,-18 18 17,0-1-17,18-17 17,-18 18-32,17-18 31,-17 18-16,18-18 173,-18-18-172,18 0-16,-18 1 0,0-1 15,17-52 32,-17 34-31,35-70 31,-35 89-47,18-1 15,-18-17 16,0 17-31,18 18 47,-18-17-15,0-1-17,0 0 32,17 18-16,-17-17 16,0-1 78</inkml:trace>
  <inkml:trace contextRef="#ctx0" brushRef="#br0" timeOffset="20653.3">15522 9596 0,'0'17'46,"0"18"-30,18 71 0,35 265 15,-36-230-15,19 141 15,-19-123-16,-17-53-15,36 88 0,-1 70 32,18-211-32,-36 18 15,1-1 17,-18-52 124,0 0-141,0-1 1,0 1-16,-18 17 47,-17 18-16,35-35-15,-53 88-16,36-18 47,-1-35-16,18-36-15,0-34 46,0-19-46,0-105-16</inkml:trace>
  <inkml:trace contextRef="#ctx0" brushRef="#br0" timeOffset="23206.38">15558 9507 0,'35'0'79,"-18"0"-79,19 0 0,722 0 46,-405 0-46,582 18 47,-865-18-47,318 35 16,18-17 15,-371-18-15,636 35 15,-565-35-15,-71 0 15,-18 0-31,230 0 31,-141 0 16,124 18-47,-160-18 31,-52 0 1,-1 0 93,-17 123-125,0-105 0,18 123 15,17 282 32,-17-70-31,0-141-1,-18-106-15,0 511 47,0-511-31,17 194 15,-17-265-15,35 53-1,-17 36 17,0-107-32,-1 19 31,-17-1-16,18 53 1,-36-106 125,-140-34-141,-54-1 15,177 53-15,-442-53 16,301 53 0,-106-36 15,-194 1 0,193 17 0,230 18-31,-88-17 16,-476-54 0,247 36 15,264 35-31,-141-35 31,194 35-15,-124-18-1,19-17 17,140 35-32,-52-18 15,-107-17 16,124 35-15,0-18 15,18 18-15,17 0 15,1 0 79,-1 0-110,-141 0 0,142 0 15,-1 0-15,-35 0 31</inkml:trace>
  <inkml:trace contextRef="#ctx0" brushRef="#br0" timeOffset="23894.91">15910 12259 0,'0'18'47,"0"17"-16,0-17-31,0 70 16,0 194 15,-17-141 0,17-123-15,0-36 62,0 0-62,0 1-1,0-1-15,0-17 16,17 35-16</inkml:trace>
  <inkml:trace contextRef="#ctx0" brushRef="#br0" timeOffset="24412.23">15928 12506 0,'18'0'63,"17"0"-48,-18 0-15,54-35 31,-53 35-15,-1 0-16,19-18 0,34 0 47</inkml:trace>
  <inkml:trace contextRef="#ctx0" brushRef="#br0" timeOffset="24938.67">16316 12206 0,'0'18'32,"0"-1"-32,0 1 15,0 247 16,0-212-15,0-18-16,0 229 47,0-228-31,18-54 77,-18 0-77</inkml:trace>
  <inkml:trace contextRef="#ctx0" brushRef="#br0" timeOffset="26264.25">16598 12594 0,'0'-17'47,"-17"17"16,17 17-48,-18 1-15,18-1 16,0 19-1,-18-1 17,18 0-32,0 18 47,36 18-47,16-18 46,-34-36-30,0 1 15,-1-18-31,19 0 47,105 18-31,-124-18 15,19-18 0,-19 0-31,1-52 32,0 17-17,-18 0 16,0 35-31,0-35 32,0 36-1,-18-19-15,0 36-1,-17-35 16,17 18 1,-17-1-1,0 18 0,17 0-31,-35 0 47,36 0-16,-1 0-15,0 0 15,1 0-15,-19 35 15,1-35 0</inkml:trace>
  <inkml:trace contextRef="#ctx0" brushRef="#br0" timeOffset="38134.12">17216 12647 0,'0'18'94,"0"17"-94,0 0 16,0-17-1,0 17-15,0 36 47,0-54 0,17 1-16,18 0 1,-17-18-1,0 0-15,-1 0 15,1 0-31,0 0 31,17-53 0,-35 0 1,0 35-32,18-17 15,-18 17 1,0-17 15,0 17 0,0 36 126,17-18-157,-17 35 15,0-17-15,0 0 16,36 52 15</inkml:trace>
  <inkml:trace contextRef="#ctx0" brushRef="#br0" timeOffset="39462">17868 12682 0,'0'-17'32,"0"-1"-17,-17 18 17,-1-18-17,0 1 48,1 17-63,-19 17 15,19-17 1,-19 36 15,36-19-15,-17-17-16,17 18 15,0 0 17,0 35-17,0-18 17,35 0-1,-17-17-16,17-18 1,0 17 15,-17-17-31,17 18 32,-35 0 61,0-1-93,0 1 32,0 0-32,0 17 46,0-17-30,-17-1 15,17 1-15,-18-18 0,-35 17 30,35-17-14,1 0-17,-1 0 17</inkml:trace>
  <inkml:trace contextRef="#ctx0" brushRef="#br0" timeOffset="41070.33">18256 12841 0,'0'18'78,"18"-18"-62,17 0-16,194-36 47,-193 1 0,-36 18 31,0-1-78,0 0 0,-53-17 31,53 17-31,-35 18 16,-18-17 15,17 17 0,19 0-15,-1 0-16,0 0 15,1 0 1,-36 35 15,53-17-31,-88 17 32,52-17-1,19 17 0,17-18-15,-18-17-16,18 18 15,0 35 17,0 0 14,18-18-14,17 1-1,18-19 0,-18-17-15,36 0-1,-18 0 17,-36 0-1,1 0-31,35 0 31,-35 0-15,-1 0 31,1-17-47,-1 17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2-11-25T19:30:25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13405 15335 0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0B18B-0B89-4F83-B093-001A2A975881}" type="datetimeFigureOut">
              <a:rPr lang="en-US" smtClean="0"/>
              <a:pPr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134C6-403D-4428-9F20-F15D9913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Sometimes referred to as (BOM) is a list of raw material, sub-assemblies, intermediate assemblies, sub-components, parts, and the quantities of each needed to manufacture an end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11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Sometimes referred to as (BOM) is a list of raw material, sub-assemblies, intermediate assemblies, sub-components, parts, and the quantities of each needed to manufacture an end product.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71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3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Schematics are simple while blueprints are technical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Electrical load can be used to represent any sort of load that is present in the home, known or unknown.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2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to show the service panel or circuit breaker box 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8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Electrical load can be used to represent any sort of load that is present in the home, known or unknown.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8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Electrical load can be used to represent any sort of load that is present in the home, known or unknown.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0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Electrical load can be used to represent any sort of load that is present in the home, known or unknown.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2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7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When setting up a PV array, rails are needed, and a drawing to outline where the railings will be placed is needed.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134C6-403D-4428-9F20-F15D9913DB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17" y="2006977"/>
            <a:ext cx="7286625" cy="137814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7355" y="3643312"/>
            <a:ext cx="6000750" cy="16430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9F4C-AFBF-4F5D-A4E8-91E16EDA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6BF26-1986-4BD1-B784-EF04E4AD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E6AF3-C456-4BDD-892A-45F0FF9B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408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5062" y="257473"/>
            <a:ext cx="1928813" cy="54858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57473"/>
            <a:ext cx="5643563" cy="54858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786A3-8417-4021-82F2-D693CDB7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785DB-52F6-4904-9C81-18075E24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421A-5857-491E-9E35-303392C3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4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354-C2D7-470F-A588-425F7259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239E-E498-417E-B7AA-8A057C44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3703-9839-45ED-A5D4-D701A0A9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5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8" y="176689"/>
            <a:ext cx="7286625" cy="127694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68" y="2725044"/>
            <a:ext cx="7286625" cy="1406425"/>
          </a:xfrm>
        </p:spPr>
        <p:txBody>
          <a:bodyPr anchor="b"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E5E78-F63C-419B-9E57-2941BA5D7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6243-9F6E-440D-88D1-CAC14DD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5ED1-CDA2-46B5-87A8-52AB986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55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687" y="1500188"/>
            <a:ext cx="3786188" cy="4243090"/>
          </a:xfrm>
        </p:spPr>
        <p:txBody>
          <a:bodyPr/>
          <a:lstStyle>
            <a:lvl1pPr>
              <a:defRPr sz="2625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352716-F24B-4BC2-AF26-C073664D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BEF213-0434-49E5-B44D-D3B6996C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A6405-7F06-45AA-B19A-F01CDC46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3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439168"/>
            <a:ext cx="3787676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2038945"/>
            <a:ext cx="3787676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54711" y="1439168"/>
            <a:ext cx="3789164" cy="599777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711" y="2038945"/>
            <a:ext cx="3789164" cy="3704333"/>
          </a:xfrm>
        </p:spPr>
        <p:txBody>
          <a:bodyPr/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2DA733-8E1B-4CDD-A136-5421A970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CBA0EA-025F-433A-B3DA-C5755D1B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12ED-4F4C-428F-B896-8F108B88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83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1D9D54E-A7AE-4FE8-9523-9BE9D9A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1AE07C-5A10-4F48-B857-1E361181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F7AE76-D0C0-4B70-8FA3-25AD54E5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C8ECF2-BEB7-47B6-AA46-6F738D49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5E2D8B-600A-4ABC-A989-A2928AC3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36F2DA-9CFA-4191-AA0D-7B87F1BF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854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6" y="255984"/>
            <a:ext cx="2820293" cy="1089422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609" y="255985"/>
            <a:ext cx="4792266" cy="5487293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8626" y="1345406"/>
            <a:ext cx="2820293" cy="4397872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2919D7-C9BD-41D1-B75A-296EDA65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4A4CF1-53C2-4759-9E48-0697A094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D58E26-E1ED-4C04-B09B-D509731D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10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70" y="4500562"/>
            <a:ext cx="5143500" cy="531317"/>
          </a:xfrm>
        </p:spPr>
        <p:txBody>
          <a:bodyPr anchor="b"/>
          <a:lstStyle>
            <a:lvl1pPr algn="l">
              <a:defRPr sz="18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80270" y="574477"/>
            <a:ext cx="5143500" cy="385762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270" y="5031879"/>
            <a:ext cx="5143500" cy="754558"/>
          </a:xfrm>
        </p:spPr>
        <p:txBody>
          <a:bodyPr/>
          <a:lstStyle>
            <a:lvl1pPr marL="0" indent="0">
              <a:buNone/>
              <a:defRPr sz="1313"/>
            </a:lvl1pPr>
            <a:lvl2pPr marL="428625" indent="0">
              <a:buNone/>
              <a:defRPr sz="1125"/>
            </a:lvl2pPr>
            <a:lvl3pPr marL="857250" indent="0">
              <a:buNone/>
              <a:defRPr sz="938"/>
            </a:lvl3pPr>
            <a:lvl4pPr marL="1285875" indent="0">
              <a:buNone/>
              <a:defRPr sz="844"/>
            </a:lvl4pPr>
            <a:lvl5pPr marL="1714500" indent="0">
              <a:buNone/>
              <a:defRPr sz="844"/>
            </a:lvl5pPr>
            <a:lvl6pPr marL="2143125" indent="0">
              <a:buNone/>
              <a:defRPr sz="844"/>
            </a:lvl6pPr>
            <a:lvl7pPr marL="2571750" indent="0">
              <a:buNone/>
              <a:defRPr sz="844"/>
            </a:lvl7pPr>
            <a:lvl8pPr marL="3000375" indent="0">
              <a:buNone/>
              <a:defRPr sz="844"/>
            </a:lvl8pPr>
            <a:lvl9pPr marL="3429000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AD6B19-A033-473C-804A-66A34F68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7FAAA0-A5D7-41CA-85DE-864E0C49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466F24-7951-4459-B31C-8C99935F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41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5934E32-267C-4407-87B5-EE8B158EC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07455"/>
            <a:ext cx="7715250" cy="42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EDD7-1C4F-4E85-B0CF-954A50689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D8D739-10B1-4E41-898A-F4A5A661E1FB}" type="datetimeFigureOut">
              <a:rPr lang="en-CA" smtClean="0"/>
              <a:pPr/>
              <a:t>2022-11-25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40201-63CB-4A9F-8758-1A674FCB1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28938" y="5959078"/>
            <a:ext cx="2714625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B49E4-A0B7-470A-8CC0-E6243A240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43625" y="5959078"/>
            <a:ext cx="2000250" cy="342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25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F295870-6E49-49B3-8DA7-68540E0A34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56769-3A6E-4D3B-86A6-AA99A2F274AB}"/>
              </a:ext>
            </a:extLst>
          </p:cNvPr>
          <p:cNvSpPr/>
          <p:nvPr userDrawn="1"/>
        </p:nvSpPr>
        <p:spPr>
          <a:xfrm>
            <a:off x="0" y="160020"/>
            <a:ext cx="4949190" cy="51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6FAA11-82AE-4EF6-B591-009735C04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590" y="70872"/>
            <a:ext cx="4137660" cy="67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5602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5pPr>
      <a:lvl6pPr marL="42862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6pPr>
      <a:lvl7pPr marL="85725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7pPr>
      <a:lvl8pPr marL="1285875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8pPr>
      <a:lvl9pPr marL="1714500" algn="ctr" rtl="0" eaLnBrk="1" fontAlgn="base" hangingPunct="1">
        <a:spcBef>
          <a:spcPct val="0"/>
        </a:spcBef>
        <a:spcAft>
          <a:spcPct val="0"/>
        </a:spcAft>
        <a:defRPr sz="412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1469" indent="-32146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696516" indent="-267891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25" kern="1200">
          <a:solidFill>
            <a:schemeClr val="bg1"/>
          </a:solidFill>
          <a:latin typeface="+mn-lt"/>
          <a:ea typeface="+mn-ea"/>
          <a:cs typeface="+mn-cs"/>
        </a:defRPr>
      </a:lvl2pPr>
      <a:lvl3pPr marL="107156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1500188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bg1"/>
          </a:solidFill>
          <a:latin typeface="+mn-lt"/>
          <a:ea typeface="+mn-ea"/>
          <a:cs typeface="+mn-cs"/>
        </a:defRPr>
      </a:lvl4pPr>
      <a:lvl5pPr marL="19288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75" kern="1200">
          <a:solidFill>
            <a:schemeClr val="bg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spcBef>
          <a:spcPct val="20000"/>
        </a:spcBef>
        <a:buFont typeface="Arial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ennis court with palm trees&#10;&#10;Description automatically generated with medium confidence">
            <a:extLst>
              <a:ext uri="{FF2B5EF4-FFF2-40B4-BE49-F238E27FC236}">
                <a16:creationId xmlns:a16="http://schemas.microsoft.com/office/drawing/2014/main" id="{54751BC6-ECB8-0748-AF08-BEFB9760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243" y="305733"/>
            <a:ext cx="9441332" cy="62991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4FB872-804A-F54A-8317-B1BD8F3F1A78}"/>
              </a:ext>
            </a:extLst>
          </p:cNvPr>
          <p:cNvSpPr/>
          <p:nvPr/>
        </p:nvSpPr>
        <p:spPr>
          <a:xfrm>
            <a:off x="-616352" y="510014"/>
            <a:ext cx="10266028" cy="1276109"/>
          </a:xfrm>
          <a:prstGeom prst="rect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01C572AF-A586-AC45-A4BF-58191406BCE9}"/>
              </a:ext>
            </a:extLst>
          </p:cNvPr>
          <p:cNvSpPr/>
          <p:nvPr/>
        </p:nvSpPr>
        <p:spPr>
          <a:xfrm rot="20712204">
            <a:off x="-2821251" y="-1281538"/>
            <a:ext cx="8075654" cy="9103068"/>
          </a:xfrm>
          <a:prstGeom prst="triangle">
            <a:avLst/>
          </a:prstGeom>
          <a:solidFill>
            <a:srgbClr val="10497E">
              <a:alpha val="867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24F58-9C31-E443-A04B-717FE2D08411}"/>
              </a:ext>
            </a:extLst>
          </p:cNvPr>
          <p:cNvSpPr txBox="1"/>
          <p:nvPr/>
        </p:nvSpPr>
        <p:spPr>
          <a:xfrm>
            <a:off x="0" y="2621538"/>
            <a:ext cx="4079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Implementation of Pilot of a TVET Renewable Energy Course </a:t>
            </a:r>
            <a:endParaRPr lang="en-CA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70E36-A84C-1C45-A804-243B343AE34B}"/>
              </a:ext>
            </a:extLst>
          </p:cNvPr>
          <p:cNvSpPr txBox="1"/>
          <p:nvPr/>
        </p:nvSpPr>
        <p:spPr>
          <a:xfrm>
            <a:off x="0" y="3930190"/>
            <a:ext cx="358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#5 - TRAINING COURSES &amp; PROFESSIONAL DEVELOPMENT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A1FD6FA-1557-EC45-9A09-17E0F4C629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0" y="1079999"/>
            <a:ext cx="1984343" cy="6575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5D84BA-C6D1-7542-99D8-CD38963AB23C}"/>
              </a:ext>
            </a:extLst>
          </p:cNvPr>
          <p:cNvSpPr txBox="1"/>
          <p:nvPr/>
        </p:nvSpPr>
        <p:spPr>
          <a:xfrm>
            <a:off x="-1" y="5107435"/>
            <a:ext cx="3467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41 (25 November 2022) – Term 2 Renewable Energy Program Introduction   </a:t>
            </a:r>
          </a:p>
        </p:txBody>
      </p:sp>
      <p:pic>
        <p:nvPicPr>
          <p:cNvPr id="12" name="Picture 11" descr="A picture containing text, blur&#10;&#10;Description automatically generated">
            <a:extLst>
              <a:ext uri="{FF2B5EF4-FFF2-40B4-BE49-F238E27FC236}">
                <a16:creationId xmlns:a16="http://schemas.microsoft.com/office/drawing/2014/main" id="{9BAADFDD-0779-BE3F-62D5-56918A82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0" y="539999"/>
            <a:ext cx="1572815" cy="108000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2C7F23F-E6FD-4E79-1432-8DEF0B869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1044000"/>
            <a:ext cx="1816150" cy="6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1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9913B-171F-578F-3C88-9B50A1AC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Blueprint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3AB36C-7130-DFF5-B3D7-EBD528006D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538" y="1307455"/>
            <a:ext cx="5695423" cy="42430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0282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4F71-69FB-F702-3A03-FE8DB331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Common Drawing Symbols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F7A6FF-AB65-C844-2327-E3EB8C638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3786188" cy="4243090"/>
          </a:xfrm>
        </p:spPr>
        <p:txBody>
          <a:bodyPr/>
          <a:lstStyle/>
          <a:p>
            <a:r>
              <a:rPr lang="en-US" dirty="0"/>
              <a:t>Electrical Load</a:t>
            </a:r>
          </a:p>
          <a:p>
            <a:r>
              <a:rPr lang="en-US" dirty="0"/>
              <a:t>Used to demonstrate load</a:t>
            </a:r>
          </a:p>
          <a:p>
            <a:r>
              <a:rPr lang="en-US" dirty="0"/>
              <a:t>Can be simplified 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AE22F11A-B32F-9B7D-0B28-01D2DC5F8C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65083"/>
            <a:ext cx="3694987" cy="12470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B1EBE9-D047-0595-9521-3005D4432EF9}"/>
                  </a:ext>
                </a:extLst>
              </p14:cNvPr>
              <p14:cNvContentPartPr/>
              <p14:nvPr/>
            </p14:nvContentPartPr>
            <p14:xfrm>
              <a:off x="4825800" y="552060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B1EBE9-D047-0595-9521-3005D4432E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6440" y="5511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5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4F71-69FB-F702-3A03-FE8DB331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Common Drawing Symbols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BE155-E361-9E76-0FA7-F9EB294A3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Electrical Meter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459ED-1F6C-98BB-1E35-40B0C606B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Service panel/circuit breaker box</a:t>
            </a:r>
          </a:p>
        </p:txBody>
      </p:sp>
      <p:pic>
        <p:nvPicPr>
          <p:cNvPr id="9" name="Content Placeholder 32">
            <a:extLst>
              <a:ext uri="{FF2B5EF4-FFF2-40B4-BE49-F238E27FC236}">
                <a16:creationId xmlns:a16="http://schemas.microsoft.com/office/drawing/2014/main" id="{F8CEAFD7-2A33-A644-EEAC-16BE38D6077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301384" y="2514600"/>
            <a:ext cx="2181252" cy="3302173"/>
          </a:xfrm>
          <a:prstGeom prst="rect">
            <a:avLst/>
          </a:prstGeom>
        </p:spPr>
      </p:pic>
      <p:pic>
        <p:nvPicPr>
          <p:cNvPr id="10" name="Content Placeholder 32">
            <a:extLst>
              <a:ext uri="{FF2B5EF4-FFF2-40B4-BE49-F238E27FC236}">
                <a16:creationId xmlns:a16="http://schemas.microsoft.com/office/drawing/2014/main" id="{7BA05F18-D02E-D8FC-BEB0-08D3AE3D9F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87547" y="2864858"/>
            <a:ext cx="2550160" cy="27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7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4F71-69FB-F702-3A03-FE8DB331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Common Drawing Symbols</a:t>
            </a:r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EA6B00-5BF3-B8DE-E5D3-B04EEAD6D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Battery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FD0195-01BA-8A8F-0260-1A04F7CE3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Charge Controller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AE22F11A-B32F-9B7D-0B28-01D2DC5F8C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74509" y="3073985"/>
            <a:ext cx="2795840" cy="1957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F547E-E26F-3E2D-4B58-6C5648FA3E3B}"/>
              </a:ext>
            </a:extLst>
          </p:cNvPr>
          <p:cNvSpPr txBox="1">
            <a:spLocks/>
          </p:cNvSpPr>
          <p:nvPr/>
        </p:nvSpPr>
        <p:spPr>
          <a:xfrm>
            <a:off x="5325036" y="3183225"/>
            <a:ext cx="104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CC</a:t>
            </a:r>
            <a:endParaRPr lang="en-CA" sz="4000" b="1" dirty="0"/>
          </a:p>
        </p:txBody>
      </p:sp>
      <p:pic>
        <p:nvPicPr>
          <p:cNvPr id="9" name="Content Placeholder 32">
            <a:extLst>
              <a:ext uri="{FF2B5EF4-FFF2-40B4-BE49-F238E27FC236}">
                <a16:creationId xmlns:a16="http://schemas.microsoft.com/office/drawing/2014/main" id="{5D577BAB-5657-FA99-54C7-0C64B4726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128" y="3016870"/>
            <a:ext cx="2690560" cy="24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4F71-69FB-F702-3A03-FE8DB331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Common Drawing Symbols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D2E71-F3E3-A736-4A33-A834B72D1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Solar Panel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8544-1655-D947-603B-426D56B0E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Inverter DC to AC</a:t>
            </a:r>
          </a:p>
        </p:txBody>
      </p:sp>
      <p:pic>
        <p:nvPicPr>
          <p:cNvPr id="33" name="Content Placeholder 32">
            <a:extLst>
              <a:ext uri="{FF2B5EF4-FFF2-40B4-BE49-F238E27FC236}">
                <a16:creationId xmlns:a16="http://schemas.microsoft.com/office/drawing/2014/main" id="{AE22F11A-B32F-9B7D-0B28-01D2DC5F8C5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893021" y="2788353"/>
            <a:ext cx="2823306" cy="1919848"/>
          </a:xfrm>
          <a:prstGeom prst="rect">
            <a:avLst/>
          </a:prstGeom>
        </p:spPr>
      </p:pic>
      <p:pic>
        <p:nvPicPr>
          <p:cNvPr id="6" name="Content Placeholder 32">
            <a:extLst>
              <a:ext uri="{FF2B5EF4-FFF2-40B4-BE49-F238E27FC236}">
                <a16:creationId xmlns:a16="http://schemas.microsoft.com/office/drawing/2014/main" id="{61634563-E7F2-ED6E-9566-EE5EBE307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5158" y="2732037"/>
            <a:ext cx="1914170" cy="36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4F71-69FB-F702-3A03-FE8DB331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Common Drawing Symbols</a:t>
            </a: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32310F-B7A8-2387-1522-77911DA92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Fuse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0B695F-65DE-4C76-BD2B-AA859C5A7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Circuit breaker/disconnect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D5F02-DFF9-5197-383E-9D9DFE882C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3169490"/>
            <a:ext cx="3282763" cy="1797350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11D3285E-D29C-66AD-A45B-1E46E0AF42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101969"/>
            <a:ext cx="3282763" cy="18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2D93-5DE3-6BBB-5A92-8C4A534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72"/>
            <a:ext cx="4941116" cy="675204"/>
          </a:xfrm>
        </p:spPr>
        <p:txBody>
          <a:bodyPr/>
          <a:lstStyle/>
          <a:p>
            <a:r>
              <a:rPr lang="en-US" dirty="0"/>
              <a:t>Reading Engineering Drawings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7D0F-DCC7-84ED-127C-23E36A80F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able to the following drawings types:</a:t>
            </a:r>
          </a:p>
          <a:p>
            <a:pPr lvl="1"/>
            <a:r>
              <a:rPr lang="en-US" dirty="0"/>
              <a:t>Electrical</a:t>
            </a:r>
          </a:p>
          <a:p>
            <a:pPr lvl="1"/>
            <a:r>
              <a:rPr lang="en-US" dirty="0"/>
              <a:t>Architectural </a:t>
            </a:r>
          </a:p>
          <a:p>
            <a:pPr lvl="1"/>
            <a:r>
              <a:rPr lang="en-US" dirty="0"/>
              <a:t>Structural </a:t>
            </a:r>
          </a:p>
          <a:p>
            <a:pPr lvl="1"/>
            <a:r>
              <a:rPr lang="en-US" dirty="0"/>
              <a:t>Schematics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886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CD06-8C9C-4FF2-B75E-297E1173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Floor Plan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9F05E1-D03F-1A9A-536C-32FACE5833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156" y="956662"/>
            <a:ext cx="6823688" cy="54760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4362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AFB0-DBE2-8890-B80F-5811F19E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Electrical Plan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1764761-B2B7-28D0-A1E2-7D5F4396FC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9" y="1129553"/>
            <a:ext cx="8690942" cy="49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41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082B-3590-B1BB-401B-E1524430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Structural Plan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E1CF48A-3859-7EF5-7145-F23F3E11F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5" y="959026"/>
            <a:ext cx="8368210" cy="53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1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F82EF-0F7E-B424-1AEF-A782F940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731F-7545-B81B-C67E-AC3EA8B1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“success” looks like at program completion</a:t>
            </a:r>
          </a:p>
          <a:p>
            <a:r>
              <a:rPr lang="en-US" dirty="0"/>
              <a:t>Content within context of other ITVET Belize courses</a:t>
            </a:r>
            <a:endParaRPr lang="en-CA" dirty="0"/>
          </a:p>
          <a:p>
            <a:r>
              <a:rPr lang="en-US" dirty="0"/>
              <a:t>Learning objectives of the course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235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2D93-5DE3-6BBB-5A92-8C4A534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72"/>
            <a:ext cx="4937760" cy="675204"/>
          </a:xfrm>
        </p:spPr>
        <p:txBody>
          <a:bodyPr/>
          <a:lstStyle/>
          <a:p>
            <a:r>
              <a:rPr lang="en-US" dirty="0"/>
              <a:t>Reading Engineering Drawings</a:t>
            </a:r>
            <a:endParaRPr lang="en-C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F5D6CB-4832-5586-159B-310173D1A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241" y="2445452"/>
            <a:ext cx="7471517" cy="19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2D93-5DE3-6BBB-5A92-8C4A534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72"/>
            <a:ext cx="4937760" cy="675204"/>
          </a:xfrm>
        </p:spPr>
        <p:txBody>
          <a:bodyPr/>
          <a:lstStyle/>
          <a:p>
            <a:r>
              <a:rPr lang="en-US" dirty="0"/>
              <a:t>Reading Engineering Drawings</a:t>
            </a:r>
            <a:endParaRPr lang="en-C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615DD4-B59B-6891-7567-9C5C62C9DB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321" y="1217899"/>
            <a:ext cx="8465357" cy="44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2D93-5DE3-6BBB-5A92-8C4A5340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72"/>
            <a:ext cx="4937760" cy="675204"/>
          </a:xfrm>
        </p:spPr>
        <p:txBody>
          <a:bodyPr/>
          <a:lstStyle/>
          <a:p>
            <a:r>
              <a:rPr lang="en-US" dirty="0"/>
              <a:t>Reading Engineering Drawings</a:t>
            </a:r>
            <a:endParaRPr lang="en-C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E615DD4-B59B-6891-7567-9C5C62C9DB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965" y="825863"/>
            <a:ext cx="6078070" cy="57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48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6535-AF65-4CFA-4C07-993E6075B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872"/>
            <a:ext cx="4941116" cy="675204"/>
          </a:xfrm>
        </p:spPr>
        <p:txBody>
          <a:bodyPr/>
          <a:lstStyle/>
          <a:p>
            <a:r>
              <a:rPr lang="en-US" dirty="0"/>
              <a:t>Computer Aided Drafting (CAD)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4329-8AA6-6954-96A2-BD98D78C3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Autodesk AutoCAD is used</a:t>
            </a:r>
          </a:p>
          <a:p>
            <a:r>
              <a:rPr lang="en-US" dirty="0"/>
              <a:t>CAD used to ensure more uniformity</a:t>
            </a:r>
          </a:p>
          <a:p>
            <a:r>
              <a:rPr lang="en-US" dirty="0"/>
              <a:t>Site plans</a:t>
            </a:r>
          </a:p>
          <a:p>
            <a:r>
              <a:rPr lang="en-US" dirty="0"/>
              <a:t>Real property reports</a:t>
            </a:r>
          </a:p>
          <a:p>
            <a:r>
              <a:rPr lang="en-US" dirty="0"/>
              <a:t>Used to create PV systems</a:t>
            </a:r>
          </a:p>
          <a:p>
            <a:pPr lvl="1"/>
            <a:r>
              <a:rPr lang="en-US" dirty="0"/>
              <a:t>Array sizing</a:t>
            </a:r>
          </a:p>
          <a:p>
            <a:pPr lvl="1"/>
            <a:r>
              <a:rPr lang="en-US" dirty="0"/>
              <a:t>Location </a:t>
            </a:r>
          </a:p>
          <a:p>
            <a:pPr lvl="1"/>
            <a:r>
              <a:rPr lang="en-US" dirty="0"/>
              <a:t>Schematics </a:t>
            </a:r>
          </a:p>
        </p:txBody>
      </p:sp>
    </p:spTree>
    <p:extLst>
      <p:ext uri="{BB962C8B-B14F-4D97-AF65-F5344CB8AC3E}">
        <p14:creationId xmlns:p14="http://schemas.microsoft.com/office/powerpoint/2010/main" val="1300974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B3CC-73F1-7CF0-45D7-20B8BF41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Materials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6076-70D1-9E30-8456-B42C9EC6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list of materials needed to complete a project</a:t>
            </a:r>
          </a:p>
          <a:p>
            <a:r>
              <a:rPr lang="en-CA" dirty="0"/>
              <a:t>Typically high level</a:t>
            </a:r>
          </a:p>
          <a:p>
            <a:pPr lvl="1"/>
            <a:r>
              <a:rPr lang="en-CA" dirty="0"/>
              <a:t>Does not need to list the components of an inverter, but does need to show an inverter</a:t>
            </a:r>
          </a:p>
        </p:txBody>
      </p:sp>
    </p:spTree>
    <p:extLst>
      <p:ext uri="{BB962C8B-B14F-4D97-AF65-F5344CB8AC3E}">
        <p14:creationId xmlns:p14="http://schemas.microsoft.com/office/powerpoint/2010/main" val="4088661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B3CC-73F1-7CF0-45D7-20B8BF41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 of Materials</a:t>
            </a:r>
            <a:endParaRPr lang="en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631214-FEF8-F29D-9424-FF34C33A71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3" y="1335237"/>
            <a:ext cx="8621273" cy="43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057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B461-32F9-E105-DA1B-C7A1C4B7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Drawings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FEEC1-134F-18FF-A9D1-5F2464327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drawings to include:</a:t>
            </a:r>
          </a:p>
          <a:p>
            <a:pPr lvl="1"/>
            <a:r>
              <a:rPr lang="en-US" dirty="0"/>
              <a:t>Electrical </a:t>
            </a:r>
          </a:p>
          <a:p>
            <a:pPr lvl="1"/>
            <a:r>
              <a:rPr lang="en-US" dirty="0"/>
              <a:t>Structural </a:t>
            </a:r>
          </a:p>
          <a:p>
            <a:pPr lvl="1"/>
            <a:r>
              <a:rPr lang="en-US" dirty="0"/>
              <a:t>Architectural </a:t>
            </a:r>
          </a:p>
          <a:p>
            <a:pPr lvl="1"/>
            <a:r>
              <a:rPr lang="en-US" dirty="0"/>
              <a:t>Others as necessary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930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074D-DBD1-EA80-37B7-97016FFE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B1CC-4A4A-6BF6-9B80-839B356B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Welding is not needed</a:t>
            </a:r>
          </a:p>
          <a:p>
            <a:r>
              <a:rPr lang="en-CA" dirty="0"/>
              <a:t>Auto mechanic is not needed</a:t>
            </a:r>
          </a:p>
          <a:p>
            <a:pPr lvl="1"/>
            <a:r>
              <a:rPr lang="en-CA" dirty="0"/>
              <a:t>Only keep the circuits part of the module.</a:t>
            </a:r>
          </a:p>
          <a:p>
            <a:r>
              <a:rPr lang="en-CA" dirty="0"/>
              <a:t>Add a section on PV systems drawing by hand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3092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4AA730-64B7-7FE3-9199-6920F68B0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5405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EE05-F59D-56B1-40B9-DD4994A8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0872"/>
            <a:ext cx="4959274" cy="675204"/>
          </a:xfrm>
        </p:spPr>
        <p:txBody>
          <a:bodyPr/>
          <a:lstStyle/>
          <a:p>
            <a:r>
              <a:rPr lang="en-CA" dirty="0"/>
              <a:t>What does “success”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7761-7E85-3AD9-B501-1A0AD0F72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/>
              <a:t>Students completing Year 1 (Installer) or year 2 (Designer) RE EE program requirements at their own time and pace</a:t>
            </a:r>
          </a:p>
          <a:p>
            <a:r>
              <a:rPr lang="en-CA" sz="2400" dirty="0"/>
              <a:t>Students and industry qualifications NABCEP, CVQ, etc.</a:t>
            </a:r>
          </a:p>
          <a:p>
            <a:r>
              <a:rPr lang="en-CA" sz="2400" dirty="0"/>
              <a:t>Instructors with resources, achieving their desired results</a:t>
            </a:r>
          </a:p>
          <a:p>
            <a:r>
              <a:rPr lang="en-CA" sz="2400" dirty="0"/>
              <a:t>ITVET with resources for scalable, sustainable program</a:t>
            </a:r>
          </a:p>
          <a:p>
            <a:r>
              <a:rPr lang="en-CA" sz="2400" dirty="0"/>
              <a:t>Skills competently applied to a changing green economy</a:t>
            </a:r>
          </a:p>
          <a:p>
            <a:r>
              <a:rPr lang="en-CA" sz="2400" dirty="0"/>
              <a:t>Belize Employers – competent, adaptable team members</a:t>
            </a:r>
          </a:p>
        </p:txBody>
      </p:sp>
    </p:spTree>
    <p:extLst>
      <p:ext uri="{BB962C8B-B14F-4D97-AF65-F5344CB8AC3E}">
        <p14:creationId xmlns:p14="http://schemas.microsoft.com/office/powerpoint/2010/main" val="339900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EE05-F59D-56B1-40B9-DD4994A8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0872"/>
            <a:ext cx="4959274" cy="675204"/>
          </a:xfrm>
        </p:spPr>
        <p:txBody>
          <a:bodyPr/>
          <a:lstStyle/>
          <a:p>
            <a:r>
              <a:rPr lang="en-CA" dirty="0"/>
              <a:t>What does “success”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7761-7E85-3AD9-B501-1A0AD0F72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6" y="1307455"/>
            <a:ext cx="8659905" cy="424309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For employers and the “Energy Efficiency” part of the program:</a:t>
            </a:r>
          </a:p>
          <a:p>
            <a:r>
              <a:rPr lang="en-CA" sz="2400" dirty="0"/>
              <a:t>Applying industry standards in technical drawing in both:</a:t>
            </a:r>
          </a:p>
          <a:p>
            <a:pPr lvl="1"/>
            <a:r>
              <a:rPr lang="en-CA" sz="2025" dirty="0"/>
              <a:t>Freehand</a:t>
            </a:r>
          </a:p>
          <a:p>
            <a:pPr lvl="1"/>
            <a:r>
              <a:rPr lang="en-CA" sz="2025" dirty="0"/>
              <a:t>CAD</a:t>
            </a:r>
          </a:p>
          <a:p>
            <a:r>
              <a:rPr lang="en-CA" sz="2400" dirty="0"/>
              <a:t>Ability to read schematics and blueprints</a:t>
            </a:r>
          </a:p>
          <a:p>
            <a:r>
              <a:rPr lang="en-CA" sz="2400" dirty="0"/>
              <a:t>Ability to prepare schematics and blueprints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5788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1DA5-C935-1D12-188C-D8A4FD32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Course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9299-B4AF-6D5E-7CFC-071DE3BB3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An introduction to freehand and computer aided drafting (CAD) software.  Students will gain knowledge in drawing principles, with an emphasis on sound technical skill to match CVQ and NABCEP qualifications.</a:t>
            </a:r>
          </a:p>
        </p:txBody>
      </p:sp>
    </p:spTree>
    <p:extLst>
      <p:ext uri="{BB962C8B-B14F-4D97-AF65-F5344CB8AC3E}">
        <p14:creationId xmlns:p14="http://schemas.microsoft.com/office/powerpoint/2010/main" val="3883380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C43B-1E9F-A618-2B92-318599D6B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2EA28-D96A-18C5-60BD-5CA363D01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engineering and electrical drawing concepts</a:t>
            </a:r>
          </a:p>
          <a:p>
            <a:r>
              <a:rPr lang="en-US" dirty="0"/>
              <a:t>Recognize common drawing symbols</a:t>
            </a:r>
          </a:p>
          <a:p>
            <a:r>
              <a:rPr lang="en-US" dirty="0"/>
              <a:t>Read engineering drawings</a:t>
            </a:r>
          </a:p>
          <a:p>
            <a:r>
              <a:rPr lang="en-US" dirty="0"/>
              <a:t>Introduction to Computer Aided Drafting (CAD) software</a:t>
            </a:r>
          </a:p>
          <a:p>
            <a:r>
              <a:rPr lang="en-US" dirty="0"/>
              <a:t>Prepare a bill of materials</a:t>
            </a:r>
          </a:p>
          <a:p>
            <a:r>
              <a:rPr lang="en-US" dirty="0"/>
              <a:t>Prepare basic installation drawings using industry standard practices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47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F042-68D5-B31E-3FFD-EA348196F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Concepts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33DB0-9527-6495-5D55-0AE6978CE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Terminology</a:t>
            </a:r>
          </a:p>
          <a:p>
            <a:r>
              <a:rPr lang="en-CA" dirty="0"/>
              <a:t>Schematic vs blueprint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781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B3AC-2AE6-88B0-EB5D-AA54A092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F812-9858-230E-081C-18587ED2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Perspective view</a:t>
            </a:r>
          </a:p>
          <a:p>
            <a:r>
              <a:rPr lang="en-CA" dirty="0"/>
              <a:t>Isometric view</a:t>
            </a:r>
          </a:p>
          <a:p>
            <a:r>
              <a:rPr lang="en-CA" dirty="0"/>
              <a:t>Drawing area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820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34DCC-E18F-0905-BEC4-13397200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0872"/>
            <a:ext cx="4137660" cy="675204"/>
          </a:xfrm>
        </p:spPr>
        <p:txBody>
          <a:bodyPr wrap="square" anchor="ctr">
            <a:normAutofit/>
          </a:bodyPr>
          <a:lstStyle/>
          <a:p>
            <a:r>
              <a:rPr lang="en-CA" dirty="0"/>
              <a:t>Schematic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B669F7F-1E6D-AE30-E96D-E647D65600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5" y="2117407"/>
            <a:ext cx="7715250" cy="2623185"/>
          </a:xfrm>
          <a:prstGeom prst="rect">
            <a:avLst/>
          </a:prstGeom>
          <a:solidFill>
            <a:srgbClr val="FFFFFF"/>
          </a:solidFill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7FBAB7-9847-8BA6-3B0F-7D1E7CA91B0D}"/>
                  </a:ext>
                </a:extLst>
              </p14:cNvPr>
              <p14:cNvContentPartPr/>
              <p14:nvPr/>
            </p14:nvContentPartPr>
            <p14:xfrm>
              <a:off x="1911240" y="2565360"/>
              <a:ext cx="5404320" cy="21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7FBAB7-9847-8BA6-3B0F-7D1E7CA91B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1880" y="2556000"/>
                <a:ext cx="5423040" cy="21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029340"/>
      </p:ext>
    </p:extLst>
  </p:cSld>
  <p:clrMapOvr>
    <a:masterClrMapping/>
  </p:clrMapOvr>
</p:sld>
</file>

<file path=ppt/theme/theme1.xml><?xml version="1.0" encoding="utf-8"?>
<a:theme xmlns:a="http://schemas.openxmlformats.org/drawingml/2006/main" name="IDB Belize Minimal Presentation - Design_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y template" id="{5B5A9EEE-5E55-4EF9-89C9-65D33258FE22}" vid="{7483052C-6CA1-48FA-975E-243096064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9AD875E6FA84899A62228A33F89F1" ma:contentTypeVersion="7" ma:contentTypeDescription="Create a new document." ma:contentTypeScope="" ma:versionID="bc6e68485cccbbe04a21a5996d7c1120">
  <xsd:schema xmlns:xsd="http://www.w3.org/2001/XMLSchema" xmlns:xs="http://www.w3.org/2001/XMLSchema" xmlns:p="http://schemas.microsoft.com/office/2006/metadata/properties" xmlns:ns2="ed7db459-c967-41b6-b7e8-c3b138df5ced" targetNamespace="http://schemas.microsoft.com/office/2006/metadata/properties" ma:root="true" ma:fieldsID="13b1a080164a547f1b1f727b32997931" ns2:_="">
    <xsd:import namespace="ed7db459-c967-41b6-b7e8-c3b138df5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db459-c967-41b6-b7e8-c3b138df5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4951A3-8628-4E4A-83F6-9A5215FC1F79}">
  <ds:schemaRefs>
    <ds:schemaRef ds:uri="http://purl.org/dc/dcmitype/"/>
    <ds:schemaRef ds:uri="598fb851-828c-4dee-9399-c8e1c40bfcf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cabc6240-c0cb-4280-9c56-222fa8c3440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C7916C-C99B-4A18-B381-5A40F3F0964E}"/>
</file>

<file path=customXml/itemProps3.xml><?xml version="1.0" encoding="utf-8"?>
<ds:datastoreItem xmlns:ds="http://schemas.openxmlformats.org/officeDocument/2006/customXml" ds:itemID="{BB07AA6A-79EC-4BA2-B0D4-5A8A175923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Beliz Background template</Template>
  <TotalTime>36554</TotalTime>
  <Words>663</Words>
  <Application>Microsoft Office PowerPoint</Application>
  <PresentationFormat>On-screen Show (4:3)</PresentationFormat>
  <Paragraphs>115</Paragraphs>
  <Slides>28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IDB Belize Minimal Presentation - Design_ TEMPLATE</vt:lpstr>
      <vt:lpstr>PowerPoint Presentation</vt:lpstr>
      <vt:lpstr>Topics</vt:lpstr>
      <vt:lpstr>What does “success” look like?</vt:lpstr>
      <vt:lpstr>What does “success” look like?</vt:lpstr>
      <vt:lpstr>Course Description</vt:lpstr>
      <vt:lpstr>Learning Outcomes</vt:lpstr>
      <vt:lpstr>Drawing Concepts</vt:lpstr>
      <vt:lpstr>Terminology</vt:lpstr>
      <vt:lpstr>Schematic</vt:lpstr>
      <vt:lpstr>Blueprint</vt:lpstr>
      <vt:lpstr>Common Drawing Symbols</vt:lpstr>
      <vt:lpstr>Common Drawing Symbols</vt:lpstr>
      <vt:lpstr>Common Drawing Symbols</vt:lpstr>
      <vt:lpstr>Common Drawing Symbols</vt:lpstr>
      <vt:lpstr>Common Drawing Symbols</vt:lpstr>
      <vt:lpstr>Reading Engineering Drawings</vt:lpstr>
      <vt:lpstr>Floor Plan</vt:lpstr>
      <vt:lpstr>Electrical Plan </vt:lpstr>
      <vt:lpstr>Structural Plan</vt:lpstr>
      <vt:lpstr>Reading Engineering Drawings</vt:lpstr>
      <vt:lpstr>Reading Engineering Drawings</vt:lpstr>
      <vt:lpstr>Reading Engineering Drawings</vt:lpstr>
      <vt:lpstr>Computer Aided Drafting (CAD)</vt:lpstr>
      <vt:lpstr>Bill of Materials</vt:lpstr>
      <vt:lpstr>Bill of Materials</vt:lpstr>
      <vt:lpstr>Installation Drawings</vt:lpstr>
      <vt:lpstr>Notes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Wilkie,Gordon</dc:creator>
  <cp:lastModifiedBy>Steven Li</cp:lastModifiedBy>
  <cp:revision>141</cp:revision>
  <cp:lastPrinted>2022-03-14T17:26:26Z</cp:lastPrinted>
  <dcterms:created xsi:type="dcterms:W3CDTF">2022-03-03T12:11:22Z</dcterms:created>
  <dcterms:modified xsi:type="dcterms:W3CDTF">2022-11-25T20:24:21Z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0x010100FCB9AD875E6FA84899A62228A33F89F1</vt:lpwstr>
  </property>
</Properties>
</file>