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2"/>
  </p:notesMasterIdLst>
  <p:sldIdLst>
    <p:sldId id="546" r:id="rId2"/>
    <p:sldId id="257" r:id="rId3"/>
    <p:sldId id="341" r:id="rId4"/>
    <p:sldId id="389" r:id="rId5"/>
    <p:sldId id="342" r:id="rId6"/>
    <p:sldId id="343" r:id="rId7"/>
    <p:sldId id="344" r:id="rId8"/>
    <p:sldId id="345" r:id="rId9"/>
    <p:sldId id="347" r:id="rId10"/>
    <p:sldId id="346" r:id="rId11"/>
    <p:sldId id="348" r:id="rId12"/>
    <p:sldId id="349" r:id="rId13"/>
    <p:sldId id="350" r:id="rId14"/>
    <p:sldId id="351" r:id="rId15"/>
    <p:sldId id="352" r:id="rId16"/>
    <p:sldId id="390" r:id="rId17"/>
    <p:sldId id="353" r:id="rId18"/>
    <p:sldId id="355" r:id="rId19"/>
    <p:sldId id="354" r:id="rId20"/>
    <p:sldId id="391" r:id="rId21"/>
    <p:sldId id="356" r:id="rId22"/>
    <p:sldId id="359" r:id="rId23"/>
    <p:sldId id="357" r:id="rId24"/>
    <p:sldId id="358" r:id="rId25"/>
    <p:sldId id="361" r:id="rId26"/>
    <p:sldId id="363" r:id="rId27"/>
    <p:sldId id="364" r:id="rId28"/>
    <p:sldId id="362" r:id="rId29"/>
    <p:sldId id="398" r:id="rId30"/>
    <p:sldId id="400" r:id="rId31"/>
    <p:sldId id="399" r:id="rId32"/>
    <p:sldId id="392" r:id="rId33"/>
    <p:sldId id="365" r:id="rId34"/>
    <p:sldId id="340" r:id="rId35"/>
    <p:sldId id="366" r:id="rId36"/>
    <p:sldId id="393" r:id="rId37"/>
    <p:sldId id="367" r:id="rId38"/>
    <p:sldId id="368" r:id="rId39"/>
    <p:sldId id="394" r:id="rId40"/>
    <p:sldId id="369" r:id="rId41"/>
    <p:sldId id="370" r:id="rId42"/>
    <p:sldId id="371" r:id="rId43"/>
    <p:sldId id="373" r:id="rId44"/>
    <p:sldId id="374" r:id="rId45"/>
    <p:sldId id="375" r:id="rId46"/>
    <p:sldId id="395" r:id="rId47"/>
    <p:sldId id="376" r:id="rId48"/>
    <p:sldId id="377" r:id="rId49"/>
    <p:sldId id="378" r:id="rId50"/>
    <p:sldId id="379" r:id="rId51"/>
    <p:sldId id="381" r:id="rId52"/>
    <p:sldId id="382" r:id="rId53"/>
    <p:sldId id="383" r:id="rId54"/>
    <p:sldId id="380" r:id="rId55"/>
    <p:sldId id="385" r:id="rId56"/>
    <p:sldId id="396" r:id="rId57"/>
    <p:sldId id="386" r:id="rId58"/>
    <p:sldId id="387" r:id="rId59"/>
    <p:sldId id="388" r:id="rId60"/>
    <p:sldId id="397" r:id="rId61"/>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2022-10-13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790456" y="1110291"/>
            <a:ext cx="1303646" cy="432000"/>
          </a:xfrm>
          <a:prstGeom prst="rect">
            <a:avLst/>
          </a:prstGeom>
        </p:spPr>
      </p:pic>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28"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18" y="1071777"/>
            <a:ext cx="1167568" cy="432000"/>
          </a:xfrm>
          <a:prstGeom prst="rect">
            <a:avLst/>
          </a:prstGeom>
        </p:spPr>
      </p:pic>
    </p:spTree>
    <p:extLst>
      <p:ext uri="{BB962C8B-B14F-4D97-AF65-F5344CB8AC3E}">
        <p14:creationId xmlns:p14="http://schemas.microsoft.com/office/powerpoint/2010/main" val="16862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03081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sealant may not be visible as in the picture below.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One could check to see if there were cracks for maintenance purposes if the sealant was visible.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outdoor, outdoor object&#10;&#10;Description automatically generated">
            <a:extLst>
              <a:ext uri="{FF2B5EF4-FFF2-40B4-BE49-F238E27FC236}">
                <a16:creationId xmlns:a16="http://schemas.microsoft.com/office/drawing/2014/main" id="{63F4D729-406E-4E59-9C45-F12A0C8126BA}"/>
              </a:ext>
            </a:extLst>
          </p:cNvPr>
          <p:cNvPicPr>
            <a:picLocks noChangeAspect="1"/>
          </p:cNvPicPr>
          <p:nvPr/>
        </p:nvPicPr>
        <p:blipFill rotWithShape="1">
          <a:blip r:embed="rId4">
            <a:extLst>
              <a:ext uri="{28A0092B-C50C-407E-A947-70E740481C1C}">
                <a14:useLocalDpi xmlns:a14="http://schemas.microsoft.com/office/drawing/2010/main" val="0"/>
              </a:ext>
            </a:extLst>
          </a:blip>
          <a:srcRect t="43257" b="12346"/>
          <a:stretch/>
        </p:blipFill>
        <p:spPr>
          <a:xfrm rot="10800000">
            <a:off x="0" y="4104204"/>
            <a:ext cx="9144000" cy="2682924"/>
          </a:xfrm>
          <a:prstGeom prst="rect">
            <a:avLst/>
          </a:prstGeom>
        </p:spPr>
      </p:pic>
      <p:sp>
        <p:nvSpPr>
          <p:cNvPr id="6" name="TextBox 5">
            <a:extLst>
              <a:ext uri="{FF2B5EF4-FFF2-40B4-BE49-F238E27FC236}">
                <a16:creationId xmlns:a16="http://schemas.microsoft.com/office/drawing/2014/main" id="{D4C97F12-C16D-4E8C-8915-5ACD4AF5FFF7}"/>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10">
            <a:hlinkClick r:id="" action="ppaction://media"/>
            <a:extLst>
              <a:ext uri="{FF2B5EF4-FFF2-40B4-BE49-F238E27FC236}">
                <a16:creationId xmlns:a16="http://schemas.microsoft.com/office/drawing/2014/main" id="{716BE171-3391-488C-BF92-4C98864541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0816" y="186172"/>
            <a:ext cx="609600" cy="609600"/>
          </a:xfrm>
          <a:prstGeom prst="rect">
            <a:avLst/>
          </a:prstGeom>
        </p:spPr>
      </p:pic>
    </p:spTree>
    <p:extLst>
      <p:ext uri="{BB962C8B-B14F-4D97-AF65-F5344CB8AC3E}">
        <p14:creationId xmlns:p14="http://schemas.microsoft.com/office/powerpoint/2010/main" val="1393154328"/>
      </p:ext>
    </p:extLst>
  </p:cSld>
  <p:clrMapOvr>
    <a:masterClrMapping/>
  </p:clrMapOvr>
  <mc:AlternateContent xmlns:mc="http://schemas.openxmlformats.org/markup-compatibility/2006" xmlns:p14="http://schemas.microsoft.com/office/powerpoint/2010/main">
    <mc:Choice Requires="p14">
      <p:transition spd="slow" p14:dur="2000" advTm="17773"/>
    </mc:Choice>
    <mc:Fallback xmlns="">
      <p:transition spd="slow" advTm="1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725474"/>
            <a:ext cx="8242852"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also needs to be strong enough to protect the cells from debris.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glass</a:t>
            </a:r>
            <a:r>
              <a:rPr lang="en-CA" sz="2800" dirty="0">
                <a:effectLst/>
                <a:latin typeface="Arial" panose="020B0604020202020204" pitchFamily="34" charset="0"/>
                <a:ea typeface="Calibri" panose="020F0502020204030204" pitchFamily="34" charset="0"/>
                <a:cs typeface="Times New Roman" panose="02020603050405020304" pitchFamily="18" charset="0"/>
              </a:rPr>
              <a:t> keeps the cells from flexing too much.</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can be</a:t>
            </a:r>
            <a:r>
              <a:rPr lang="en-CA" sz="2800" dirty="0">
                <a:effectLst/>
                <a:latin typeface="Arial" panose="020B0604020202020204" pitchFamily="34" charset="0"/>
                <a:ea typeface="Calibri" panose="020F0502020204030204" pitchFamily="34" charset="0"/>
                <a:cs typeface="Times New Roman" panose="02020603050405020304" pitchFamily="18" charset="0"/>
              </a:rPr>
              <a:t> walked across with care.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rock in your boot will cause the glass to shatter.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11">
            <a:hlinkClick r:id="" action="ppaction://media"/>
            <a:extLst>
              <a:ext uri="{FF2B5EF4-FFF2-40B4-BE49-F238E27FC236}">
                <a16:creationId xmlns:a16="http://schemas.microsoft.com/office/drawing/2014/main" id="{C8C9427D-F3E4-4149-B1EB-D7DEAD3532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565" y="5920409"/>
            <a:ext cx="609600" cy="609600"/>
          </a:xfrm>
          <a:prstGeom prst="rect">
            <a:avLst/>
          </a:prstGeom>
        </p:spPr>
      </p:pic>
    </p:spTree>
    <p:extLst>
      <p:ext uri="{BB962C8B-B14F-4D97-AF65-F5344CB8AC3E}">
        <p14:creationId xmlns:p14="http://schemas.microsoft.com/office/powerpoint/2010/main" val="1087111264"/>
      </p:ext>
    </p:extLst>
  </p:cSld>
  <p:clrMapOvr>
    <a:masterClrMapping/>
  </p:clrMapOvr>
  <mc:AlternateContent xmlns:mc="http://schemas.openxmlformats.org/markup-compatibility/2006" xmlns:p14="http://schemas.microsoft.com/office/powerpoint/2010/main">
    <mc:Choice Requires="p14">
      <p:transition spd="slow" p14:dur="2000" advTm="42736"/>
    </mc:Choice>
    <mc:Fallback xmlns="">
      <p:transition spd="slow" advTm="4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26692"/>
            <a:ext cx="784528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 make the glass strong it needs to be tempered.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 temper glass the glass needs to be heated and allowed to cool.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process makes the glass approximately 4 times stronger than non-tempered glass. </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12">
            <a:hlinkClick r:id="" action="ppaction://media"/>
            <a:extLst>
              <a:ext uri="{FF2B5EF4-FFF2-40B4-BE49-F238E27FC236}">
                <a16:creationId xmlns:a16="http://schemas.microsoft.com/office/drawing/2014/main" id="{1E1FE077-C405-4BB6-A4C7-ADC0DD128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826" y="6177528"/>
            <a:ext cx="609600" cy="609600"/>
          </a:xfrm>
          <a:prstGeom prst="rect">
            <a:avLst/>
          </a:prstGeom>
        </p:spPr>
      </p:pic>
    </p:spTree>
    <p:extLst>
      <p:ext uri="{BB962C8B-B14F-4D97-AF65-F5344CB8AC3E}">
        <p14:creationId xmlns:p14="http://schemas.microsoft.com/office/powerpoint/2010/main" val="772315779"/>
      </p:ext>
    </p:extLst>
  </p:cSld>
  <p:clrMapOvr>
    <a:masterClrMapping/>
  </p:clrMapOvr>
  <mc:AlternateContent xmlns:mc="http://schemas.openxmlformats.org/markup-compatibility/2006" xmlns:p14="http://schemas.microsoft.com/office/powerpoint/2010/main">
    <mc:Choice Requires="p14">
      <p:transition spd="slow" p14:dur="2000" advTm="16022"/>
    </mc:Choice>
    <mc:Fallback xmlns="">
      <p:transition spd="slow" advTm="1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3101009"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Tempered glass when it does break will not break up into sharp pieces, but rather stay together and keeps the glass from leaving the panel.</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C97F12-C16D-4E8C-8915-5ACD4AF5FFF7}"/>
              </a:ext>
            </a:extLst>
          </p:cNvPr>
          <p:cNvSpPr txBox="1"/>
          <p:nvPr/>
        </p:nvSpPr>
        <p:spPr>
          <a:xfrm>
            <a:off x="119092" y="613067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4" name="Picture 3" descr="A picture containing dirty, bath&#10;&#10;Description automatically generated">
            <a:extLst>
              <a:ext uri="{FF2B5EF4-FFF2-40B4-BE49-F238E27FC236}">
                <a16:creationId xmlns:a16="http://schemas.microsoft.com/office/drawing/2014/main" id="{D0694EA9-9255-49AD-B0C0-1F0C775AD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009" y="744137"/>
            <a:ext cx="6042991" cy="6042991"/>
          </a:xfrm>
          <a:prstGeom prst="rect">
            <a:avLst/>
          </a:prstGeom>
        </p:spPr>
      </p:pic>
      <p:pic>
        <p:nvPicPr>
          <p:cNvPr id="3" name="13">
            <a:hlinkClick r:id="" action="ppaction://media"/>
            <a:extLst>
              <a:ext uri="{FF2B5EF4-FFF2-40B4-BE49-F238E27FC236}">
                <a16:creationId xmlns:a16="http://schemas.microsoft.com/office/drawing/2014/main" id="{DE39677F-8D7E-4E55-99B8-98519F589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6348" y="102705"/>
            <a:ext cx="609600" cy="609600"/>
          </a:xfrm>
          <a:prstGeom prst="rect">
            <a:avLst/>
          </a:prstGeom>
        </p:spPr>
      </p:pic>
    </p:spTree>
    <p:extLst>
      <p:ext uri="{BB962C8B-B14F-4D97-AF65-F5344CB8AC3E}">
        <p14:creationId xmlns:p14="http://schemas.microsoft.com/office/powerpoint/2010/main" val="3583605401"/>
      </p:ext>
    </p:extLst>
  </p:cSld>
  <p:clrMapOvr>
    <a:masterClrMapping/>
  </p:clrMapOvr>
  <mc:AlternateContent xmlns:mc="http://schemas.openxmlformats.org/markup-compatibility/2006" xmlns:p14="http://schemas.microsoft.com/office/powerpoint/2010/main">
    <mc:Choice Requires="p14">
      <p:transition spd="slow" p14:dur="2000" advTm="19933"/>
    </mc:Choice>
    <mc:Fallback xmlns="">
      <p:transition spd="slow" advTm="1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92952"/>
            <a:ext cx="8123583"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Solar panel manufacturers can also provide the amount of force that the front and rear sides can withstand in Pascals or pounds per square foot.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t>
            </a:r>
            <a:r>
              <a:rPr lang="en-CA" sz="2800" dirty="0">
                <a:latin typeface="Arial" panose="020B0604020202020204" pitchFamily="34" charset="0"/>
                <a:ea typeface="Calibri" panose="020F0502020204030204" pitchFamily="34" charset="0"/>
                <a:cs typeface="Times New Roman" panose="02020603050405020304" pitchFamily="18" charset="0"/>
              </a:rPr>
              <a:t>can be</a:t>
            </a:r>
            <a:r>
              <a:rPr lang="en-CA" sz="2800" dirty="0">
                <a:effectLst/>
                <a:latin typeface="Arial" panose="020B0604020202020204" pitchFamily="34" charset="0"/>
                <a:ea typeface="Calibri" panose="020F0502020204030204" pitchFamily="34" charset="0"/>
                <a:cs typeface="Times New Roman" panose="02020603050405020304" pitchFamily="18" charset="0"/>
              </a:rPr>
              <a:t> called the mechanical test load.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Also referred to in colder climates as the snow load (front). Also referred to wind load (back).</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14">
            <a:hlinkClick r:id="" action="ppaction://media"/>
            <a:extLst>
              <a:ext uri="{FF2B5EF4-FFF2-40B4-BE49-F238E27FC236}">
                <a16:creationId xmlns:a16="http://schemas.microsoft.com/office/drawing/2014/main" id="{58D7CD47-BEF6-4032-B763-466F43CE95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599" y="6248400"/>
            <a:ext cx="609600" cy="609600"/>
          </a:xfrm>
          <a:prstGeom prst="rect">
            <a:avLst/>
          </a:prstGeom>
        </p:spPr>
      </p:pic>
    </p:spTree>
    <p:extLst>
      <p:ext uri="{BB962C8B-B14F-4D97-AF65-F5344CB8AC3E}">
        <p14:creationId xmlns:p14="http://schemas.microsoft.com/office/powerpoint/2010/main" val="932983231"/>
      </p:ext>
    </p:extLst>
  </p:cSld>
  <p:clrMapOvr>
    <a:masterClrMapping/>
  </p:clrMapOvr>
  <mc:AlternateContent xmlns:mc="http://schemas.openxmlformats.org/markup-compatibility/2006" xmlns:p14="http://schemas.microsoft.com/office/powerpoint/2010/main">
    <mc:Choice Requires="p14">
      <p:transition spd="slow" p14:dur="2000" advTm="33958"/>
    </mc:Choice>
    <mc:Fallback xmlns="">
      <p:transition spd="slow" advTm="3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Here are two examples of how this strength of the glass is stated. </a:t>
            </a:r>
          </a:p>
        </p:txBody>
      </p:sp>
      <p:pic>
        <p:nvPicPr>
          <p:cNvPr id="4" name="Picture 3">
            <a:extLst>
              <a:ext uri="{FF2B5EF4-FFF2-40B4-BE49-F238E27FC236}">
                <a16:creationId xmlns:a16="http://schemas.microsoft.com/office/drawing/2014/main" id="{32A15314-195F-48BC-B030-122DFF95FDF8}"/>
              </a:ext>
            </a:extLst>
          </p:cNvPr>
          <p:cNvPicPr>
            <a:picLocks noChangeAspect="1"/>
          </p:cNvPicPr>
          <p:nvPr/>
        </p:nvPicPr>
        <p:blipFill>
          <a:blip r:embed="rId4"/>
          <a:stretch>
            <a:fillRect/>
          </a:stretch>
        </p:blipFill>
        <p:spPr>
          <a:xfrm>
            <a:off x="110448" y="3207026"/>
            <a:ext cx="5640225" cy="1983250"/>
          </a:xfrm>
          <a:prstGeom prst="rect">
            <a:avLst/>
          </a:prstGeom>
        </p:spPr>
      </p:pic>
      <p:pic>
        <p:nvPicPr>
          <p:cNvPr id="6" name="Picture 5">
            <a:extLst>
              <a:ext uri="{FF2B5EF4-FFF2-40B4-BE49-F238E27FC236}">
                <a16:creationId xmlns:a16="http://schemas.microsoft.com/office/drawing/2014/main" id="{FBB6338E-3954-4AEF-850B-078E2713095B}"/>
              </a:ext>
            </a:extLst>
          </p:cNvPr>
          <p:cNvPicPr>
            <a:picLocks noChangeAspect="1"/>
          </p:cNvPicPr>
          <p:nvPr/>
        </p:nvPicPr>
        <p:blipFill>
          <a:blip r:embed="rId5"/>
          <a:stretch>
            <a:fillRect/>
          </a:stretch>
        </p:blipFill>
        <p:spPr>
          <a:xfrm>
            <a:off x="5861121" y="2199426"/>
            <a:ext cx="2619375" cy="2990850"/>
          </a:xfrm>
          <a:prstGeom prst="rect">
            <a:avLst/>
          </a:prstGeom>
        </p:spPr>
      </p:pic>
      <p:sp>
        <p:nvSpPr>
          <p:cNvPr id="10" name="TextBox 9">
            <a:extLst>
              <a:ext uri="{FF2B5EF4-FFF2-40B4-BE49-F238E27FC236}">
                <a16:creationId xmlns:a16="http://schemas.microsoft.com/office/drawing/2014/main" id="{202BB3E9-DF35-4DC0-AAB2-E86A939FB460}"/>
              </a:ext>
            </a:extLst>
          </p:cNvPr>
          <p:cNvSpPr txBox="1"/>
          <p:nvPr/>
        </p:nvSpPr>
        <p:spPr>
          <a:xfrm>
            <a:off x="5434684" y="6346528"/>
            <a:ext cx="347224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Diagrams courtesy HESPV.CA</a:t>
            </a:r>
          </a:p>
        </p:txBody>
      </p:sp>
      <p:pic>
        <p:nvPicPr>
          <p:cNvPr id="3" name="15">
            <a:hlinkClick r:id="" action="ppaction://media"/>
            <a:extLst>
              <a:ext uri="{FF2B5EF4-FFF2-40B4-BE49-F238E27FC236}">
                <a16:creationId xmlns:a16="http://schemas.microsoft.com/office/drawing/2014/main" id="{0713701D-2F06-4CD0-8C3F-95B81558B1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069" y="6106260"/>
            <a:ext cx="609600" cy="609600"/>
          </a:xfrm>
          <a:prstGeom prst="rect">
            <a:avLst/>
          </a:prstGeom>
        </p:spPr>
      </p:pic>
    </p:spTree>
    <p:extLst>
      <p:ext uri="{BB962C8B-B14F-4D97-AF65-F5344CB8AC3E}">
        <p14:creationId xmlns:p14="http://schemas.microsoft.com/office/powerpoint/2010/main" val="2317572254"/>
      </p:ext>
    </p:extLst>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079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66448"/>
            <a:ext cx="834887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is a layer called encapsulant that holds the cells in place against the glass and the back sheet.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technology is not something that as a designer or installer we need to really think about.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have been encapsulant failures where the cells have been damaged at the edges.</a:t>
            </a: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17">
            <a:hlinkClick r:id="" action="ppaction://media"/>
            <a:extLst>
              <a:ext uri="{FF2B5EF4-FFF2-40B4-BE49-F238E27FC236}">
                <a16:creationId xmlns:a16="http://schemas.microsoft.com/office/drawing/2014/main" id="{E98563D1-0928-4F4B-854E-81EF71EA6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053" y="6268278"/>
            <a:ext cx="609600" cy="609600"/>
          </a:xfrm>
          <a:prstGeom prst="rect">
            <a:avLst/>
          </a:prstGeom>
        </p:spPr>
      </p:pic>
    </p:spTree>
    <p:extLst>
      <p:ext uri="{BB962C8B-B14F-4D97-AF65-F5344CB8AC3E}">
        <p14:creationId xmlns:p14="http://schemas.microsoft.com/office/powerpoint/2010/main" val="561088901"/>
      </p:ext>
    </p:extLst>
  </p:cSld>
  <p:clrMapOvr>
    <a:masterClrMapping/>
  </p:clrMapOvr>
  <mc:AlternateContent xmlns:mc="http://schemas.openxmlformats.org/markup-compatibility/2006" xmlns:p14="http://schemas.microsoft.com/office/powerpoint/2010/main">
    <mc:Choice Requires="p14">
      <p:transition spd="slow" p14:dur="2000" advTm="40553"/>
    </mc:Choice>
    <mc:Fallback xmlns="">
      <p:transition spd="slow" advTm="40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7746101" cy="4701830"/>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Below is an example of how the encapsulant can fail.</a:t>
            </a: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04B6BAF-E95A-459C-900C-73D14EE74F07}"/>
              </a:ext>
            </a:extLst>
          </p:cNvPr>
          <p:cNvPicPr>
            <a:picLocks noChangeAspect="1"/>
          </p:cNvPicPr>
          <p:nvPr/>
        </p:nvPicPr>
        <p:blipFill rotWithShape="1">
          <a:blip r:embed="rId4">
            <a:extLst>
              <a:ext uri="{28A0092B-C50C-407E-A947-70E740481C1C}">
                <a14:useLocalDpi xmlns:a14="http://schemas.microsoft.com/office/drawing/2010/main" val="0"/>
              </a:ext>
            </a:extLst>
          </a:blip>
          <a:srcRect r="85278"/>
          <a:stretch/>
        </p:blipFill>
        <p:spPr>
          <a:xfrm rot="5400000">
            <a:off x="3464522" y="-721321"/>
            <a:ext cx="1943492" cy="8872535"/>
          </a:xfrm>
          <a:prstGeom prst="rect">
            <a:avLst/>
          </a:prstGeom>
          <a:noFill/>
        </p:spPr>
      </p:pic>
      <p:cxnSp>
        <p:nvCxnSpPr>
          <p:cNvPr id="5" name="Straight Arrow Connector 4">
            <a:extLst>
              <a:ext uri="{FF2B5EF4-FFF2-40B4-BE49-F238E27FC236}">
                <a16:creationId xmlns:a16="http://schemas.microsoft.com/office/drawing/2014/main" id="{3AF4ACB9-B610-4130-8A3B-72F24776EBF6}"/>
              </a:ext>
            </a:extLst>
          </p:cNvPr>
          <p:cNvCxnSpPr/>
          <p:nvPr/>
        </p:nvCxnSpPr>
        <p:spPr>
          <a:xfrm flipH="1" flipV="1">
            <a:off x="1961322" y="3546302"/>
            <a:ext cx="1126435" cy="2116311"/>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46884571-1511-44B1-9DE3-612A20DB63D7}"/>
              </a:ext>
            </a:extLst>
          </p:cNvPr>
          <p:cNvCxnSpPr>
            <a:cxnSpLocks/>
          </p:cNvCxnSpPr>
          <p:nvPr/>
        </p:nvCxnSpPr>
        <p:spPr>
          <a:xfrm flipV="1">
            <a:off x="3807680" y="3314389"/>
            <a:ext cx="3938421" cy="2322885"/>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DD06CAE9-F004-4181-B774-8D8AB8EFC6C8}"/>
              </a:ext>
            </a:extLst>
          </p:cNvPr>
          <p:cNvCxnSpPr>
            <a:cxnSpLocks/>
          </p:cNvCxnSpPr>
          <p:nvPr/>
        </p:nvCxnSpPr>
        <p:spPr>
          <a:xfrm flipH="1" flipV="1">
            <a:off x="1090985" y="3714946"/>
            <a:ext cx="1625710" cy="1947667"/>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9FC8579-7646-4BDD-BF1F-309AF9E968CD}"/>
              </a:ext>
            </a:extLst>
          </p:cNvPr>
          <p:cNvSpPr txBox="1"/>
          <p:nvPr/>
        </p:nvSpPr>
        <p:spPr>
          <a:xfrm>
            <a:off x="745641" y="5637274"/>
            <a:ext cx="7000460" cy="519886"/>
          </a:xfrm>
          <a:prstGeom prst="rect">
            <a:avLst/>
          </a:prstGeom>
          <a:noFill/>
        </p:spPr>
        <p:txBody>
          <a:bodyPr wrap="square">
            <a:spAutoFit/>
          </a:bodyPr>
          <a:lstStyle/>
          <a:p>
            <a:pPr marL="321469" marR="0" lvl="0" indent="-321469" algn="l" defTabSz="914400" rtl="0" eaLnBrk="1" fontAlgn="base" latinLnBrk="0" hangingPunct="1">
              <a:lnSpc>
                <a:spcPct val="107000"/>
              </a:lnSpc>
              <a:spcBef>
                <a:spcPct val="20000"/>
              </a:spcBef>
              <a:spcAft>
                <a:spcPts val="80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White area when encapsulant failed</a:t>
            </a:r>
          </a:p>
        </p:txBody>
      </p:sp>
      <p:sp>
        <p:nvSpPr>
          <p:cNvPr id="14" name="TextBox 13">
            <a:extLst>
              <a:ext uri="{FF2B5EF4-FFF2-40B4-BE49-F238E27FC236}">
                <a16:creationId xmlns:a16="http://schemas.microsoft.com/office/drawing/2014/main" id="{4FED9C07-04E3-4163-80A7-368CCD9D09E2}"/>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18">
            <a:hlinkClick r:id="" action="ppaction://media"/>
            <a:extLst>
              <a:ext uri="{FF2B5EF4-FFF2-40B4-BE49-F238E27FC236}">
                <a16:creationId xmlns:a16="http://schemas.microsoft.com/office/drawing/2014/main" id="{26C232A1-D719-4886-9122-F6A0747B2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465" y="6271591"/>
            <a:ext cx="609600" cy="609600"/>
          </a:xfrm>
          <a:prstGeom prst="rect">
            <a:avLst/>
          </a:prstGeom>
        </p:spPr>
      </p:pic>
    </p:spTree>
    <p:extLst>
      <p:ext uri="{BB962C8B-B14F-4D97-AF65-F5344CB8AC3E}">
        <p14:creationId xmlns:p14="http://schemas.microsoft.com/office/powerpoint/2010/main" val="385346996"/>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Benefits of the encapsulant are: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improves damp heat and UV stability</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helps eliminate water absorption and water vapour creeping</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protects against cell corrosion</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provides high transmission of light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adds durability to the panel.</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spcAft>
                <a:spcPts val="800"/>
              </a:spcAft>
              <a:buFont typeface="Symbol" panose="05050102010706020507" pitchFamily="18" charset="2"/>
              <a:buChar char=""/>
            </a:pPr>
            <a:r>
              <a:rPr lang="en-CA" sz="2800" dirty="0">
                <a:latin typeface="Arial" panose="020B0604020202020204" pitchFamily="34" charset="0"/>
                <a:ea typeface="Calibri" panose="020F0502020204030204" pitchFamily="34" charset="0"/>
                <a:cs typeface="Times New Roman" panose="02020603050405020304" pitchFamily="18" charset="0"/>
              </a:rPr>
              <a:t>v</a:t>
            </a:r>
            <a:r>
              <a:rPr lang="en-CA" sz="2800" dirty="0">
                <a:effectLst/>
                <a:latin typeface="Arial" panose="020B0604020202020204" pitchFamily="34" charset="0"/>
                <a:ea typeface="Calibri" panose="020F0502020204030204" pitchFamily="34" charset="0"/>
                <a:cs typeface="Times New Roman" panose="02020603050405020304" pitchFamily="18" charset="0"/>
              </a:rPr>
              <a:t>ery thin</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19">
            <a:hlinkClick r:id="" action="ppaction://media"/>
            <a:extLst>
              <a:ext uri="{FF2B5EF4-FFF2-40B4-BE49-F238E27FC236}">
                <a16:creationId xmlns:a16="http://schemas.microsoft.com/office/drawing/2014/main" id="{EDE0507E-4825-4550-80E5-2387CA6CB1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305" y="6041728"/>
            <a:ext cx="609600" cy="609600"/>
          </a:xfrm>
          <a:prstGeom prst="rect">
            <a:avLst/>
          </a:prstGeom>
        </p:spPr>
      </p:pic>
    </p:spTree>
    <p:extLst>
      <p:ext uri="{BB962C8B-B14F-4D97-AF65-F5344CB8AC3E}">
        <p14:creationId xmlns:p14="http://schemas.microsoft.com/office/powerpoint/2010/main" val="925935897"/>
      </p:ext>
    </p:extLst>
  </p:cSld>
  <p:clrMapOvr>
    <a:masterClrMapping/>
  </p:clrMapOvr>
  <mc:AlternateContent xmlns:mc="http://schemas.openxmlformats.org/markup-compatibility/2006" xmlns:p14="http://schemas.microsoft.com/office/powerpoint/2010/main">
    <mc:Choice Requires="p14">
      <p:transition spd="slow" p14:dur="2000" advTm="16937"/>
    </mc:Choice>
    <mc:Fallback xmlns="">
      <p:transition spd="slow" advTm="1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5357812" y="1155631"/>
            <a:ext cx="3786188" cy="4243090"/>
          </a:xfrm>
        </p:spPr>
        <p:txBody>
          <a:bodyPr/>
          <a:lstStyle/>
          <a:p>
            <a:r>
              <a:rPr lang="en-US" sz="2800" dirty="0">
                <a:latin typeface="Arial" panose="020B0604020202020204" pitchFamily="34" charset="0"/>
                <a:cs typeface="Arial" panose="020B0604020202020204" pitchFamily="34" charset="0"/>
              </a:rPr>
              <a:t>This module will explore the layers that make up today’s PV panels.</a:t>
            </a:r>
          </a:p>
        </p:txBody>
      </p:sp>
      <p:pic>
        <p:nvPicPr>
          <p:cNvPr id="7" name="Content Placeholder 6">
            <a:extLst>
              <a:ext uri="{FF2B5EF4-FFF2-40B4-BE49-F238E27FC236}">
                <a16:creationId xmlns:a16="http://schemas.microsoft.com/office/drawing/2014/main" id="{ED448699-402C-4B91-A80B-6F2ABC84C67D}"/>
              </a:ext>
            </a:extLst>
          </p:cNvPr>
          <p:cNvPicPr>
            <a:picLocks noGrp="1" noChangeAspect="1"/>
          </p:cNvPicPr>
          <p:nvPr>
            <p:ph sz="half" idx="1"/>
          </p:nvPr>
        </p:nvPicPr>
        <p:blipFill>
          <a:blip r:embed="rId4"/>
          <a:stretch>
            <a:fillRect/>
          </a:stretch>
        </p:blipFill>
        <p:spPr>
          <a:xfrm>
            <a:off x="0" y="1199232"/>
            <a:ext cx="5407079" cy="4459536"/>
          </a:xfrm>
          <a:prstGeom prst="rect">
            <a:avLst/>
          </a:prstGeom>
        </p:spPr>
      </p:pic>
      <p:pic>
        <p:nvPicPr>
          <p:cNvPr id="3" name="2">
            <a:hlinkClick r:id="" action="ppaction://media"/>
            <a:extLst>
              <a:ext uri="{FF2B5EF4-FFF2-40B4-BE49-F238E27FC236}">
                <a16:creationId xmlns:a16="http://schemas.microsoft.com/office/drawing/2014/main" id="{4348C585-5A93-423E-B55C-8B1976259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827" y="6177528"/>
            <a:ext cx="609600" cy="609600"/>
          </a:xfrm>
          <a:prstGeom prst="rect">
            <a:avLst/>
          </a:prstGeom>
        </p:spPr>
      </p:pic>
    </p:spTree>
    <p:extLst>
      <p:ext uri="{BB962C8B-B14F-4D97-AF65-F5344CB8AC3E}">
        <p14:creationId xmlns:p14="http://schemas.microsoft.com/office/powerpoint/2010/main" val="1367204520"/>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5721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818239"/>
            <a:ext cx="804407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next major component is the backing.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is there to provide a rigid base for the cells to be placed against.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back panel provides another layer of moisture protection as well. </a:t>
            </a:r>
          </a:p>
        </p:txBody>
      </p:sp>
      <p:pic>
        <p:nvPicPr>
          <p:cNvPr id="3" name="21">
            <a:hlinkClick r:id="" action="ppaction://media"/>
            <a:extLst>
              <a:ext uri="{FF2B5EF4-FFF2-40B4-BE49-F238E27FC236}">
                <a16:creationId xmlns:a16="http://schemas.microsoft.com/office/drawing/2014/main" id="{4E052869-BE02-4AA6-9399-23CDE7E2B1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1061" y="6177528"/>
            <a:ext cx="609600" cy="609600"/>
          </a:xfrm>
          <a:prstGeom prst="rect">
            <a:avLst/>
          </a:prstGeom>
        </p:spPr>
      </p:pic>
    </p:spTree>
    <p:extLst>
      <p:ext uri="{BB962C8B-B14F-4D97-AF65-F5344CB8AC3E}">
        <p14:creationId xmlns:p14="http://schemas.microsoft.com/office/powerpoint/2010/main" val="1301351545"/>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 the back side of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panel, the backing also</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s</a:t>
            </a:r>
            <a:r>
              <a:rPr lang="en-CA" sz="2800" dirty="0">
                <a:effectLst/>
                <a:latin typeface="Arial" panose="020B0604020202020204" pitchFamily="34" charset="0"/>
                <a:ea typeface="Calibri" panose="020F0502020204030204" pitchFamily="34" charset="0"/>
                <a:cs typeface="Times New Roman" panose="02020603050405020304" pitchFamily="18" charset="0"/>
              </a:rPr>
              <a:t>upports the junction box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and the label containing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a:t>
            </a:r>
            <a:r>
              <a:rPr lang="en-CA" sz="2800" dirty="0">
                <a:effectLst/>
                <a:latin typeface="Arial" panose="020B0604020202020204" pitchFamily="34" charset="0"/>
                <a:ea typeface="Calibri" panose="020F0502020204030204" pitchFamily="34" charset="0"/>
                <a:cs typeface="Times New Roman" panose="02020603050405020304" pitchFamily="18" charset="0"/>
              </a:rPr>
              <a:t>nformation about the panel</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is affixed to it.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descr="A picture containing wall, indoor&#10;&#10;Description automatically generated">
            <a:extLst>
              <a:ext uri="{FF2B5EF4-FFF2-40B4-BE49-F238E27FC236}">
                <a16:creationId xmlns:a16="http://schemas.microsoft.com/office/drawing/2014/main" id="{EF7D61DB-BF66-4294-81C3-D760DE256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182" y="78928"/>
            <a:ext cx="3813228" cy="6779072"/>
          </a:xfrm>
          <a:prstGeom prst="rect">
            <a:avLst/>
          </a:prstGeom>
        </p:spPr>
      </p:pic>
      <p:sp>
        <p:nvSpPr>
          <p:cNvPr id="6" name="TextBox 5">
            <a:extLst>
              <a:ext uri="{FF2B5EF4-FFF2-40B4-BE49-F238E27FC236}">
                <a16:creationId xmlns:a16="http://schemas.microsoft.com/office/drawing/2014/main" id="{961A686F-AD2E-4A53-8B7F-07A0DD154574}"/>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Mark Miller</a:t>
            </a:r>
          </a:p>
        </p:txBody>
      </p:sp>
      <p:pic>
        <p:nvPicPr>
          <p:cNvPr id="3" name="22">
            <a:hlinkClick r:id="" action="ppaction://media"/>
            <a:extLst>
              <a:ext uri="{FF2B5EF4-FFF2-40B4-BE49-F238E27FC236}">
                <a16:creationId xmlns:a16="http://schemas.microsoft.com/office/drawing/2014/main" id="{4A68DD82-D260-47E5-B235-40D9D8C80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556" y="6112996"/>
            <a:ext cx="609600" cy="609600"/>
          </a:xfrm>
          <a:prstGeom prst="rect">
            <a:avLst/>
          </a:prstGeom>
        </p:spPr>
      </p:pic>
    </p:spTree>
    <p:extLst>
      <p:ext uri="{BB962C8B-B14F-4D97-AF65-F5344CB8AC3E}">
        <p14:creationId xmlns:p14="http://schemas.microsoft.com/office/powerpoint/2010/main" val="2178723606"/>
      </p:ext>
    </p:extLst>
  </p:cSld>
  <p:clrMapOvr>
    <a:masterClrMapping/>
  </p:clrMapOvr>
  <mc:AlternateContent xmlns:mc="http://schemas.openxmlformats.org/markup-compatibility/2006" xmlns:p14="http://schemas.microsoft.com/office/powerpoint/2010/main">
    <mc:Choice Requires="p14">
      <p:transition spd="slow" p14:dur="2000" advTm="24066"/>
    </mc:Choice>
    <mc:Fallback xmlns="">
      <p:transition spd="slow" advTm="2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078085"/>
            <a:ext cx="853440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In Bi-facial (two sided PV panels) the back sheet is made of glass to allow the reflected light to add to the irradiance.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can </a:t>
            </a:r>
            <a:r>
              <a:rPr lang="en-CA" sz="2800" dirty="0">
                <a:effectLst/>
                <a:latin typeface="Arial" panose="020B0604020202020204" pitchFamily="34" charset="0"/>
                <a:ea typeface="Calibri" panose="020F0502020204030204" pitchFamily="34" charset="0"/>
                <a:cs typeface="Times New Roman" panose="02020603050405020304" pitchFamily="18" charset="0"/>
              </a:rPr>
              <a:t>add up to 5 percent extra output of the PV panel.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FB3B89-9371-4582-825E-2C997EC7606A}"/>
              </a:ext>
            </a:extLst>
          </p:cNvPr>
          <p:cNvPicPr>
            <a:picLocks noChangeAspect="1"/>
          </p:cNvPicPr>
          <p:nvPr/>
        </p:nvPicPr>
        <p:blipFill rotWithShape="1">
          <a:blip r:embed="rId4">
            <a:extLst>
              <a:ext uri="{28A0092B-C50C-407E-A947-70E740481C1C}">
                <a14:useLocalDpi xmlns:a14="http://schemas.microsoft.com/office/drawing/2010/main" val="0"/>
              </a:ext>
            </a:extLst>
          </a:blip>
          <a:srcRect l="62900" r="4609"/>
          <a:stretch/>
        </p:blipFill>
        <p:spPr>
          <a:xfrm rot="5400000">
            <a:off x="3234536" y="2060121"/>
            <a:ext cx="3127100" cy="6468659"/>
          </a:xfrm>
          <a:prstGeom prst="rect">
            <a:avLst/>
          </a:prstGeom>
          <a:noFill/>
        </p:spPr>
      </p:pic>
      <p:sp>
        <p:nvSpPr>
          <p:cNvPr id="5" name="TextBox 4">
            <a:extLst>
              <a:ext uri="{FF2B5EF4-FFF2-40B4-BE49-F238E27FC236}">
                <a16:creationId xmlns:a16="http://schemas.microsoft.com/office/drawing/2014/main" id="{C569454F-AB16-4BD5-B52A-E45742EA7D79}"/>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23">
            <a:hlinkClick r:id="" action="ppaction://media"/>
            <a:extLst>
              <a:ext uri="{FF2B5EF4-FFF2-40B4-BE49-F238E27FC236}">
                <a16:creationId xmlns:a16="http://schemas.microsoft.com/office/drawing/2014/main" id="{D004FBC8-00D6-400C-9890-2993C7CAC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837" y="5992862"/>
            <a:ext cx="609600" cy="609600"/>
          </a:xfrm>
          <a:prstGeom prst="rect">
            <a:avLst/>
          </a:prstGeom>
        </p:spPr>
      </p:pic>
    </p:spTree>
    <p:extLst>
      <p:ext uri="{BB962C8B-B14F-4D97-AF65-F5344CB8AC3E}">
        <p14:creationId xmlns:p14="http://schemas.microsoft.com/office/powerpoint/2010/main" val="440627435"/>
      </p:ext>
    </p:extLst>
  </p:cSld>
  <p:clrMapOvr>
    <a:masterClrMapping/>
  </p:clrMapOvr>
  <mc:AlternateContent xmlns:mc="http://schemas.openxmlformats.org/markup-compatibility/2006" xmlns:p14="http://schemas.microsoft.com/office/powerpoint/2010/main">
    <mc:Choice Requires="p14">
      <p:transition spd="slow" p14:dur="2000" advTm="36838"/>
    </mc:Choice>
    <mc:Fallback xmlns="">
      <p:transition spd="slow" advTm="3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see through back panel.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FB3B89-9371-4582-825E-2C997EC7606A}"/>
              </a:ext>
            </a:extLst>
          </p:cNvPr>
          <p:cNvPicPr>
            <a:picLocks noChangeAspect="1"/>
          </p:cNvPicPr>
          <p:nvPr/>
        </p:nvPicPr>
        <p:blipFill rotWithShape="1">
          <a:blip r:embed="rId4">
            <a:extLst>
              <a:ext uri="{28A0092B-C50C-407E-A947-70E740481C1C}">
                <a14:useLocalDpi xmlns:a14="http://schemas.microsoft.com/office/drawing/2010/main" val="0"/>
              </a:ext>
            </a:extLst>
          </a:blip>
          <a:srcRect l="62900" r="4609"/>
          <a:stretch/>
        </p:blipFill>
        <p:spPr>
          <a:xfrm rot="5400000">
            <a:off x="2396652" y="-109100"/>
            <a:ext cx="4207566" cy="8703690"/>
          </a:xfrm>
          <a:prstGeom prst="rect">
            <a:avLst/>
          </a:prstGeom>
          <a:noFill/>
        </p:spPr>
      </p:pic>
      <p:cxnSp>
        <p:nvCxnSpPr>
          <p:cNvPr id="5" name="Straight Arrow Connector 4">
            <a:extLst>
              <a:ext uri="{FF2B5EF4-FFF2-40B4-BE49-F238E27FC236}">
                <a16:creationId xmlns:a16="http://schemas.microsoft.com/office/drawing/2014/main" id="{CA944389-C184-4C49-AEA2-48B069BF0E80}"/>
              </a:ext>
            </a:extLst>
          </p:cNvPr>
          <p:cNvCxnSpPr>
            <a:cxnSpLocks/>
          </p:cNvCxnSpPr>
          <p:nvPr/>
        </p:nvCxnSpPr>
        <p:spPr>
          <a:xfrm flipH="1">
            <a:off x="2822713" y="1689650"/>
            <a:ext cx="371061" cy="3332924"/>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B39747A-3F10-4314-BC22-5D8B0A1911FD}"/>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24">
            <a:hlinkClick r:id="" action="ppaction://media"/>
            <a:extLst>
              <a:ext uri="{FF2B5EF4-FFF2-40B4-BE49-F238E27FC236}">
                <a16:creationId xmlns:a16="http://schemas.microsoft.com/office/drawing/2014/main" id="{0B610B64-0F54-458E-88E3-BEDE6B131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6835" y="6346528"/>
            <a:ext cx="609600" cy="609600"/>
          </a:xfrm>
          <a:prstGeom prst="rect">
            <a:avLst/>
          </a:prstGeom>
        </p:spPr>
      </p:pic>
    </p:spTree>
    <p:extLst>
      <p:ext uri="{BB962C8B-B14F-4D97-AF65-F5344CB8AC3E}">
        <p14:creationId xmlns:p14="http://schemas.microsoft.com/office/powerpoint/2010/main" val="3108494392"/>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804987"/>
            <a:ext cx="8203096"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on the back of the panel is used to provide wire leads to leave the panel.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also houses the by-pass diodes. The junction box is sometimes filled with a soft gel to keep moisture out. The soft gel can be removed (by scraping) to get access to the diodes. </a:t>
            </a: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25">
            <a:hlinkClick r:id="" action="ppaction://media"/>
            <a:extLst>
              <a:ext uri="{FF2B5EF4-FFF2-40B4-BE49-F238E27FC236}">
                <a16:creationId xmlns:a16="http://schemas.microsoft.com/office/drawing/2014/main" id="{C987AEBF-53B5-4593-B994-0B66DB3C7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3" y="5946913"/>
            <a:ext cx="609600" cy="609600"/>
          </a:xfrm>
          <a:prstGeom prst="rect">
            <a:avLst/>
          </a:prstGeom>
        </p:spPr>
      </p:pic>
    </p:spTree>
    <p:extLst>
      <p:ext uri="{BB962C8B-B14F-4D97-AF65-F5344CB8AC3E}">
        <p14:creationId xmlns:p14="http://schemas.microsoft.com/office/powerpoint/2010/main" val="3363340054"/>
      </p:ext>
    </p:extLst>
  </p:cSld>
  <p:clrMapOvr>
    <a:masterClrMapping/>
  </p:clrMapOvr>
  <mc:AlternateContent xmlns:mc="http://schemas.openxmlformats.org/markup-compatibility/2006" xmlns:p14="http://schemas.microsoft.com/office/powerpoint/2010/main">
    <mc:Choice Requires="p14">
      <p:transition spd="slow" p14:dur="2000" advTm="26667"/>
    </mc:Choice>
    <mc:Fallback xmlns="">
      <p:transition spd="slow" advTm="2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with wires.</a:t>
            </a:r>
          </a:p>
        </p:txBody>
      </p:sp>
      <p:pic>
        <p:nvPicPr>
          <p:cNvPr id="4" name="Picture 3" descr="A picture containing wall, indoor&#10;&#10;Description automatically generated">
            <a:extLst>
              <a:ext uri="{FF2B5EF4-FFF2-40B4-BE49-F238E27FC236}">
                <a16:creationId xmlns:a16="http://schemas.microsoft.com/office/drawing/2014/main" id="{91F74386-3E88-4FB2-AD06-0430DFF3F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182" y="78928"/>
            <a:ext cx="3813228" cy="6779072"/>
          </a:xfrm>
          <a:prstGeom prst="rect">
            <a:avLst/>
          </a:prstGeom>
        </p:spPr>
      </p:pic>
      <p:sp>
        <p:nvSpPr>
          <p:cNvPr id="5" name="TextBox 4">
            <a:extLst>
              <a:ext uri="{FF2B5EF4-FFF2-40B4-BE49-F238E27FC236}">
                <a16:creationId xmlns:a16="http://schemas.microsoft.com/office/drawing/2014/main" id="{16EC23A0-9003-4984-A98A-11C21DDF7D2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Mark Miller</a:t>
            </a:r>
          </a:p>
        </p:txBody>
      </p:sp>
      <p:sp>
        <p:nvSpPr>
          <p:cNvPr id="7" name="TextBox 6">
            <a:extLst>
              <a:ext uri="{FF2B5EF4-FFF2-40B4-BE49-F238E27FC236}">
                <a16:creationId xmlns:a16="http://schemas.microsoft.com/office/drawing/2014/main" id="{2A73DFC7-B10C-4EEE-B74F-82BAAE07A8BE}"/>
              </a:ext>
            </a:extLst>
          </p:cNvPr>
          <p:cNvSpPr txBox="1"/>
          <p:nvPr/>
        </p:nvSpPr>
        <p:spPr>
          <a:xfrm>
            <a:off x="0" y="1738438"/>
            <a:ext cx="4631634" cy="4679358"/>
          </a:xfrm>
          <a:prstGeom prst="rect">
            <a:avLst/>
          </a:prstGeom>
          <a:noFill/>
        </p:spPr>
        <p:txBody>
          <a:bodyPr wrap="square">
            <a:spAutoFit/>
          </a:bodyPr>
          <a:lstStyle/>
          <a:p>
            <a:pPr marL="321469" marR="0" lvl="0" indent="-321469" algn="l" defTabSz="914400" rtl="0" eaLnBrk="1" fontAlgn="base" latinLnBrk="0" hangingPunct="1">
              <a:lnSpc>
                <a:spcPct val="107000"/>
              </a:lnSpc>
              <a:spcBef>
                <a:spcPct val="20000"/>
              </a:spcBef>
              <a:spcAft>
                <a:spcPts val="80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The wires are UV rated and long enough to reach the next panel. The connectors at the end of the wires are of the MC4 type for the majority of panels produced. Also the polarity is marked on the wire just before the connector.</a:t>
            </a:r>
            <a:endParaRPr kumimoji="0" lang="en-CA"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26">
            <a:hlinkClick r:id="" action="ppaction://media"/>
            <a:extLst>
              <a:ext uri="{FF2B5EF4-FFF2-40B4-BE49-F238E27FC236}">
                <a16:creationId xmlns:a16="http://schemas.microsoft.com/office/drawing/2014/main" id="{C71F8FA8-DACE-415E-B829-4A7518424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 y="6248400"/>
            <a:ext cx="609600" cy="609600"/>
          </a:xfrm>
          <a:prstGeom prst="rect">
            <a:avLst/>
          </a:prstGeom>
        </p:spPr>
      </p:pic>
    </p:spTree>
    <p:extLst>
      <p:ext uri="{BB962C8B-B14F-4D97-AF65-F5344CB8AC3E}">
        <p14:creationId xmlns:p14="http://schemas.microsoft.com/office/powerpoint/2010/main" val="63863719"/>
      </p:ext>
    </p:extLst>
  </p:cSld>
  <p:clrMapOvr>
    <a:masterClrMapping/>
  </p:clrMapOvr>
  <mc:AlternateContent xmlns:mc="http://schemas.openxmlformats.org/markup-compatibility/2006" xmlns:p14="http://schemas.microsoft.com/office/powerpoint/2010/main">
    <mc:Choice Requires="p14">
      <p:transition spd="slow" p14:dur="2000" advTm="20908"/>
    </mc:Choice>
    <mc:Fallback xmlns="">
      <p:transition spd="slow" advTm="2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900632"/>
            <a:ext cx="457200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with wires.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Polarity is indicated.</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EC23A0-9003-4984-A98A-11C21DDF7D2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6" name="Picture 5" descr="A picture containing connector, adapter&#10;&#10;Description automatically generated">
            <a:extLst>
              <a:ext uri="{FF2B5EF4-FFF2-40B4-BE49-F238E27FC236}">
                <a16:creationId xmlns:a16="http://schemas.microsoft.com/office/drawing/2014/main" id="{0CC59E95-AEFD-4648-AB31-A87DE30BD157}"/>
              </a:ext>
            </a:extLst>
          </p:cNvPr>
          <p:cNvPicPr>
            <a:picLocks noChangeAspect="1"/>
          </p:cNvPicPr>
          <p:nvPr/>
        </p:nvPicPr>
        <p:blipFill rotWithShape="1">
          <a:blip r:embed="rId4">
            <a:extLst>
              <a:ext uri="{28A0092B-C50C-407E-A947-70E740481C1C}">
                <a14:useLocalDpi xmlns:a14="http://schemas.microsoft.com/office/drawing/2010/main" val="0"/>
              </a:ext>
            </a:extLst>
          </a:blip>
          <a:srcRect r="24380"/>
          <a:stretch/>
        </p:blipFill>
        <p:spPr>
          <a:xfrm rot="5400000">
            <a:off x="4666741" y="1806143"/>
            <a:ext cx="4369265" cy="4333461"/>
          </a:xfrm>
          <a:prstGeom prst="rect">
            <a:avLst/>
          </a:prstGeom>
        </p:spPr>
      </p:pic>
      <p:pic>
        <p:nvPicPr>
          <p:cNvPr id="3" name="27">
            <a:hlinkClick r:id="" action="ppaction://media"/>
            <a:extLst>
              <a:ext uri="{FF2B5EF4-FFF2-40B4-BE49-F238E27FC236}">
                <a16:creationId xmlns:a16="http://schemas.microsoft.com/office/drawing/2014/main" id="{FAB940E8-0938-4597-8E1D-C66F89213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465" y="6112996"/>
            <a:ext cx="609600" cy="609600"/>
          </a:xfrm>
          <a:prstGeom prst="rect">
            <a:avLst/>
          </a:prstGeom>
        </p:spPr>
      </p:pic>
    </p:spTree>
    <p:extLst>
      <p:ext uri="{BB962C8B-B14F-4D97-AF65-F5344CB8AC3E}">
        <p14:creationId xmlns:p14="http://schemas.microsoft.com/office/powerpoint/2010/main" val="268980651"/>
      </p:ext>
    </p:extLst>
  </p:cSld>
  <p:clrMapOvr>
    <a:masterClrMapping/>
  </p:clrMapOvr>
  <mc:AlternateContent xmlns:mc="http://schemas.openxmlformats.org/markup-compatibility/2006" xmlns:p14="http://schemas.microsoft.com/office/powerpoint/2010/main">
    <mc:Choice Requires="p14">
      <p:transition spd="slow" p14:dur="2000" advTm="23509"/>
    </mc:Choice>
    <mc:Fallback xmlns="">
      <p:transition spd="slow" advTm="2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341161"/>
            <a:ext cx="8415130" cy="4701830"/>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a:t>
            </a:r>
            <a:r>
              <a:rPr lang="en-CA" sz="2800" dirty="0">
                <a:effectLst/>
                <a:latin typeface="Arial" panose="020B0604020202020204" pitchFamily="34" charset="0"/>
                <a:ea typeface="Calibri" panose="020F0502020204030204" pitchFamily="34" charset="0"/>
                <a:cs typeface="Times New Roman" panose="02020603050405020304" pitchFamily="18" charset="0"/>
              </a:rPr>
              <a:t>he standard connector used is the MC4 type connector.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4 is the 4</a:t>
            </a:r>
            <a:r>
              <a:rPr lang="en-CA" sz="28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CA" sz="2800" dirty="0">
                <a:effectLst/>
                <a:latin typeface="Arial" panose="020B0604020202020204" pitchFamily="34" charset="0"/>
                <a:ea typeface="Calibri" panose="020F0502020204030204" pitchFamily="34" charset="0"/>
                <a:cs typeface="Times New Roman" panose="02020603050405020304" pitchFamily="18" charset="0"/>
              </a:rPr>
              <a:t> revision.</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MC stands for the manufacturer Multi-Contact.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a:t>
            </a:r>
            <a:r>
              <a:rPr lang="en-CA" sz="2800" dirty="0">
                <a:effectLst/>
                <a:latin typeface="Arial" panose="020B0604020202020204" pitchFamily="34" charset="0"/>
                <a:ea typeface="Calibri" panose="020F0502020204030204" pitchFamily="34" charset="0"/>
                <a:cs typeface="Times New Roman" panose="02020603050405020304" pitchFamily="18" charset="0"/>
              </a:rPr>
              <a:t>connector. Is water proof, lockable and unique to the solar industry.</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It is not to be opened under load.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special tool is used</a:t>
            </a:r>
            <a:r>
              <a:rPr lang="en-CA" sz="2800" dirty="0">
                <a:latin typeface="Arial" panose="020B0604020202020204" pitchFamily="34" charset="0"/>
                <a:ea typeface="Calibri" panose="020F0502020204030204" pitchFamily="34" charset="0"/>
                <a:cs typeface="Times New Roman" panose="02020603050405020304" pitchFamily="18" charset="0"/>
              </a:rPr>
              <a:t> to unlock them.</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 name="28">
            <a:hlinkClick r:id="" action="ppaction://media"/>
            <a:extLst>
              <a:ext uri="{FF2B5EF4-FFF2-40B4-BE49-F238E27FC236}">
                <a16:creationId xmlns:a16="http://schemas.microsoft.com/office/drawing/2014/main" id="{735C9C24-E73D-4C0F-865B-46A1CCEDB4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094" y="6092687"/>
            <a:ext cx="609600" cy="609600"/>
          </a:xfrm>
          <a:prstGeom prst="rect">
            <a:avLst/>
          </a:prstGeom>
        </p:spPr>
      </p:pic>
    </p:spTree>
    <p:extLst>
      <p:ext uri="{BB962C8B-B14F-4D97-AF65-F5344CB8AC3E}">
        <p14:creationId xmlns:p14="http://schemas.microsoft.com/office/powerpoint/2010/main" val="4079878052"/>
      </p:ext>
    </p:extLst>
  </p:cSld>
  <p:clrMapOvr>
    <a:masterClrMapping/>
  </p:clrMapOvr>
  <mc:AlternateContent xmlns:mc="http://schemas.openxmlformats.org/markup-compatibility/2006" xmlns:p14="http://schemas.microsoft.com/office/powerpoint/2010/main">
    <mc:Choice Requires="p14">
      <p:transition spd="slow" p14:dur="2000" advTm="40530"/>
    </mc:Choice>
    <mc:Fallback xmlns="">
      <p:transition spd="slow" advTm="4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locking tabs.</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2" name="Picture 11" descr="A picture containing indoor, dirty&#10;&#10;Description automatically generated">
            <a:extLst>
              <a:ext uri="{FF2B5EF4-FFF2-40B4-BE49-F238E27FC236}">
                <a16:creationId xmlns:a16="http://schemas.microsoft.com/office/drawing/2014/main" id="{D91A8F23-195B-4478-A6D3-AA19970C0834}"/>
              </a:ext>
            </a:extLst>
          </p:cNvPr>
          <p:cNvPicPr>
            <a:picLocks noChangeAspect="1"/>
          </p:cNvPicPr>
          <p:nvPr/>
        </p:nvPicPr>
        <p:blipFill rotWithShape="1">
          <a:blip r:embed="rId4">
            <a:extLst>
              <a:ext uri="{28A0092B-C50C-407E-A947-70E740481C1C}">
                <a14:useLocalDpi xmlns:a14="http://schemas.microsoft.com/office/drawing/2010/main" val="0"/>
              </a:ext>
            </a:extLst>
          </a:blip>
          <a:srcRect t="36819" b="35526"/>
          <a:stretch/>
        </p:blipFill>
        <p:spPr>
          <a:xfrm>
            <a:off x="356693" y="3352169"/>
            <a:ext cx="8561842" cy="1775791"/>
          </a:xfrm>
          <a:prstGeom prst="rect">
            <a:avLst/>
          </a:prstGeom>
        </p:spPr>
      </p:pic>
      <p:cxnSp>
        <p:nvCxnSpPr>
          <p:cNvPr id="4" name="Straight Arrow Connector 3">
            <a:extLst>
              <a:ext uri="{FF2B5EF4-FFF2-40B4-BE49-F238E27FC236}">
                <a16:creationId xmlns:a16="http://schemas.microsoft.com/office/drawing/2014/main" id="{EE7FE36A-9B53-4D16-B0E7-C9C90B4859B5}"/>
              </a:ext>
            </a:extLst>
          </p:cNvPr>
          <p:cNvCxnSpPr>
            <a:cxnSpLocks/>
          </p:cNvCxnSpPr>
          <p:nvPr/>
        </p:nvCxnSpPr>
        <p:spPr>
          <a:xfrm>
            <a:off x="3882887" y="1722783"/>
            <a:ext cx="1311965" cy="210646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3882887" y="1722783"/>
            <a:ext cx="1311965" cy="301011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29">
            <a:hlinkClick r:id="" action="ppaction://media"/>
            <a:extLst>
              <a:ext uri="{FF2B5EF4-FFF2-40B4-BE49-F238E27FC236}">
                <a16:creationId xmlns:a16="http://schemas.microsoft.com/office/drawing/2014/main" id="{C083CE87-74AF-4375-B8C3-458A94501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087" y="6160367"/>
            <a:ext cx="609600" cy="609600"/>
          </a:xfrm>
          <a:prstGeom prst="rect">
            <a:avLst/>
          </a:prstGeom>
        </p:spPr>
      </p:pic>
    </p:spTree>
    <p:extLst>
      <p:ext uri="{BB962C8B-B14F-4D97-AF65-F5344CB8AC3E}">
        <p14:creationId xmlns:p14="http://schemas.microsoft.com/office/powerpoint/2010/main" val="1464490062"/>
      </p:ext>
    </p:extLst>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US" sz="2800" dirty="0">
                <a:latin typeface="Arial" panose="020B0604020202020204" pitchFamily="34" charset="0"/>
                <a:cs typeface="Arial" panose="020B0604020202020204" pitchFamily="34" charset="0"/>
              </a:rPr>
              <a:t>The layers are:</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Glass top,</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Cells, </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Encapsulant, </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Backing, </a:t>
            </a:r>
          </a:p>
          <a:p>
            <a:pPr marL="717947" lvl="1" indent="-342900">
              <a:lnSpc>
                <a:spcPct val="107000"/>
              </a:lnSpc>
              <a:spcAft>
                <a:spcPts val="800"/>
              </a:spcAft>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Junction box,</a:t>
            </a:r>
          </a:p>
          <a:p>
            <a:pPr marL="717947" lvl="1" indent="-342900">
              <a:lnSpc>
                <a:spcPct val="107000"/>
              </a:lnSpc>
              <a:spcAft>
                <a:spcPts val="800"/>
              </a:spcAft>
              <a:buFont typeface="Symbol" panose="05050102010706020507" pitchFamily="18" charset="2"/>
              <a:buChar char=""/>
            </a:pPr>
            <a:r>
              <a:rPr lang="en-CA" sz="2800" dirty="0">
                <a:latin typeface="Arial" panose="020B0604020202020204" pitchFamily="34" charset="0"/>
                <a:ea typeface="Calibri" panose="020F0502020204030204" pitchFamily="34" charset="0"/>
                <a:cs typeface="Arial" panose="020B0604020202020204" pitchFamily="34" charset="0"/>
              </a:rPr>
              <a:t>Aluminum frame.</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3">
            <a:hlinkClick r:id="" action="ppaction://media"/>
            <a:extLst>
              <a:ext uri="{FF2B5EF4-FFF2-40B4-BE49-F238E27FC236}">
                <a16:creationId xmlns:a16="http://schemas.microsoft.com/office/drawing/2014/main" id="{0A94B7ED-0CDF-43C9-9FAF-7B3E888CD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7079" y="6177528"/>
            <a:ext cx="609600" cy="609600"/>
          </a:xfrm>
          <a:prstGeom prst="rect">
            <a:avLst/>
          </a:prstGeom>
        </p:spPr>
      </p:pic>
    </p:spTree>
    <p:extLst>
      <p:ext uri="{BB962C8B-B14F-4D97-AF65-F5344CB8AC3E}">
        <p14:creationId xmlns:p14="http://schemas.microsoft.com/office/powerpoint/2010/main" val="2635448868"/>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Tabs are locked in place.</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4" name="Picture 3" descr="A picture containing plane, dirty, light&#10;&#10;Description automatically generated">
            <a:extLst>
              <a:ext uri="{FF2B5EF4-FFF2-40B4-BE49-F238E27FC236}">
                <a16:creationId xmlns:a16="http://schemas.microsoft.com/office/drawing/2014/main" id="{00CFD887-D99E-40C4-8FD5-3C8FFADE8B26}"/>
              </a:ext>
            </a:extLst>
          </p:cNvPr>
          <p:cNvPicPr>
            <a:picLocks noChangeAspect="1"/>
          </p:cNvPicPr>
          <p:nvPr/>
        </p:nvPicPr>
        <p:blipFill rotWithShape="1">
          <a:blip r:embed="rId4">
            <a:extLst>
              <a:ext uri="{28A0092B-C50C-407E-A947-70E740481C1C}">
                <a14:useLocalDpi xmlns:a14="http://schemas.microsoft.com/office/drawing/2010/main" val="0"/>
              </a:ext>
            </a:extLst>
          </a:blip>
          <a:srcRect t="32807" b="25158"/>
          <a:stretch/>
        </p:blipFill>
        <p:spPr>
          <a:xfrm>
            <a:off x="1310308" y="3313043"/>
            <a:ext cx="6858000" cy="2173358"/>
          </a:xfrm>
          <a:prstGeom prst="rect">
            <a:avLst/>
          </a:prstGeom>
        </p:spPr>
      </p:pic>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834887" y="1696278"/>
            <a:ext cx="3737113" cy="22926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30">
            <a:hlinkClick r:id="" action="ppaction://media"/>
            <a:extLst>
              <a:ext uri="{FF2B5EF4-FFF2-40B4-BE49-F238E27FC236}">
                <a16:creationId xmlns:a16="http://schemas.microsoft.com/office/drawing/2014/main" id="{6251295B-9501-4F6B-B75D-CB6B428CE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708" y="5966357"/>
            <a:ext cx="609600" cy="609600"/>
          </a:xfrm>
          <a:prstGeom prst="rect">
            <a:avLst/>
          </a:prstGeom>
        </p:spPr>
      </p:pic>
    </p:spTree>
    <p:extLst>
      <p:ext uri="{BB962C8B-B14F-4D97-AF65-F5344CB8AC3E}">
        <p14:creationId xmlns:p14="http://schemas.microsoft.com/office/powerpoint/2010/main" val="1619462761"/>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water proofing ribs.</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2" name="Picture 11" descr="A picture containing indoor, dirty&#10;&#10;Description automatically generated">
            <a:extLst>
              <a:ext uri="{FF2B5EF4-FFF2-40B4-BE49-F238E27FC236}">
                <a16:creationId xmlns:a16="http://schemas.microsoft.com/office/drawing/2014/main" id="{D91A8F23-195B-4478-A6D3-AA19970C0834}"/>
              </a:ext>
            </a:extLst>
          </p:cNvPr>
          <p:cNvPicPr>
            <a:picLocks noChangeAspect="1"/>
          </p:cNvPicPr>
          <p:nvPr/>
        </p:nvPicPr>
        <p:blipFill rotWithShape="1">
          <a:blip r:embed="rId4">
            <a:extLst>
              <a:ext uri="{28A0092B-C50C-407E-A947-70E740481C1C}">
                <a14:useLocalDpi xmlns:a14="http://schemas.microsoft.com/office/drawing/2010/main" val="0"/>
              </a:ext>
            </a:extLst>
          </a:blip>
          <a:srcRect t="33096" b="32792"/>
          <a:stretch/>
        </p:blipFill>
        <p:spPr>
          <a:xfrm>
            <a:off x="505810" y="3067878"/>
            <a:ext cx="8132379" cy="2080592"/>
          </a:xfrm>
          <a:prstGeom prst="rect">
            <a:avLst/>
          </a:prstGeom>
        </p:spPr>
      </p:pic>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4739308" y="1709530"/>
            <a:ext cx="627822" cy="227937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31">
            <a:hlinkClick r:id="" action="ppaction://media"/>
            <a:extLst>
              <a:ext uri="{FF2B5EF4-FFF2-40B4-BE49-F238E27FC236}">
                <a16:creationId xmlns:a16="http://schemas.microsoft.com/office/drawing/2014/main" id="{A9C7B1A3-8DF4-496F-97A9-A3A3621C60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726" y="6112996"/>
            <a:ext cx="609600" cy="609600"/>
          </a:xfrm>
          <a:prstGeom prst="rect">
            <a:avLst/>
          </a:prstGeom>
        </p:spPr>
      </p:pic>
    </p:spTree>
    <p:extLst>
      <p:ext uri="{BB962C8B-B14F-4D97-AF65-F5344CB8AC3E}">
        <p14:creationId xmlns:p14="http://schemas.microsoft.com/office/powerpoint/2010/main" val="4158312572"/>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6545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337938" cy="4701830"/>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junction box on the back of the panel.</a:t>
            </a:r>
          </a:p>
          <a:p>
            <a:r>
              <a:rPr lang="en-CA" sz="2800" dirty="0">
                <a:latin typeface="Arial" panose="020B0604020202020204" pitchFamily="34" charset="0"/>
                <a:ea typeface="Times New Roman" panose="02020603050405020304" pitchFamily="18" charset="0"/>
                <a:cs typeface="Arial" panose="020B0604020202020204" pitchFamily="34" charset="0"/>
              </a:rPr>
              <a:t>The junction box houses the by-pass diodes.</a:t>
            </a:r>
          </a:p>
          <a:p>
            <a:r>
              <a:rPr lang="en-CA" sz="2800" dirty="0">
                <a:latin typeface="Arial" panose="020B0604020202020204" pitchFamily="34" charset="0"/>
                <a:ea typeface="Times New Roman" panose="02020603050405020304" pitchFamily="18" charset="0"/>
                <a:cs typeface="Arial" panose="020B0604020202020204" pitchFamily="34" charset="0"/>
              </a:rPr>
              <a:t>Removed the cover to see that the diodes are sealed.</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7" name="Picture 6" descr="A picture containing wall, indoor&#10;&#10;Description automatically generated">
            <a:extLst>
              <a:ext uri="{FF2B5EF4-FFF2-40B4-BE49-F238E27FC236}">
                <a16:creationId xmlns:a16="http://schemas.microsoft.com/office/drawing/2014/main" id="{A540A14A-0D5A-440C-8797-1F057C16F9D8}"/>
              </a:ext>
            </a:extLst>
          </p:cNvPr>
          <p:cNvPicPr>
            <a:picLocks noChangeAspect="1"/>
          </p:cNvPicPr>
          <p:nvPr/>
        </p:nvPicPr>
        <p:blipFill rotWithShape="1">
          <a:blip r:embed="rId4">
            <a:extLst>
              <a:ext uri="{28A0092B-C50C-407E-A947-70E740481C1C}">
                <a14:useLocalDpi xmlns:a14="http://schemas.microsoft.com/office/drawing/2010/main" val="0"/>
              </a:ext>
            </a:extLst>
          </a:blip>
          <a:srcRect l="21062" t="27842" r="47054" b="17279"/>
          <a:stretch/>
        </p:blipFill>
        <p:spPr>
          <a:xfrm rot="5400000">
            <a:off x="1199293" y="3035770"/>
            <a:ext cx="2703470" cy="3489930"/>
          </a:xfrm>
          <a:prstGeom prst="rect">
            <a:avLst/>
          </a:prstGeom>
        </p:spPr>
      </p:pic>
      <p:pic>
        <p:nvPicPr>
          <p:cNvPr id="11" name="Picture 10" descr="A picture containing wall, indoor&#10;&#10;Description automatically generated">
            <a:extLst>
              <a:ext uri="{FF2B5EF4-FFF2-40B4-BE49-F238E27FC236}">
                <a16:creationId xmlns:a16="http://schemas.microsoft.com/office/drawing/2014/main" id="{5EF83940-B1CA-42B9-8B9F-7B71CD7E4270}"/>
              </a:ext>
            </a:extLst>
          </p:cNvPr>
          <p:cNvPicPr>
            <a:picLocks noChangeAspect="1"/>
          </p:cNvPicPr>
          <p:nvPr/>
        </p:nvPicPr>
        <p:blipFill rotWithShape="1">
          <a:blip r:embed="rId5">
            <a:extLst>
              <a:ext uri="{28A0092B-C50C-407E-A947-70E740481C1C}">
                <a14:useLocalDpi xmlns:a14="http://schemas.microsoft.com/office/drawing/2010/main" val="0"/>
              </a:ext>
            </a:extLst>
          </a:blip>
          <a:srcRect l="22415" t="20627" r="42803" b="19340"/>
          <a:stretch/>
        </p:blipFill>
        <p:spPr>
          <a:xfrm rot="5400000">
            <a:off x="5105666" y="3030988"/>
            <a:ext cx="2703470" cy="3499493"/>
          </a:xfrm>
          <a:prstGeom prst="rect">
            <a:avLst/>
          </a:prstGeom>
        </p:spPr>
      </p:pic>
      <p:pic>
        <p:nvPicPr>
          <p:cNvPr id="3" name="33">
            <a:hlinkClick r:id="" action="ppaction://media"/>
            <a:extLst>
              <a:ext uri="{FF2B5EF4-FFF2-40B4-BE49-F238E27FC236}">
                <a16:creationId xmlns:a16="http://schemas.microsoft.com/office/drawing/2014/main" id="{E873C793-08E6-4634-88AD-FDC3D38988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5465" y="6177528"/>
            <a:ext cx="609600" cy="609600"/>
          </a:xfrm>
          <a:prstGeom prst="rect">
            <a:avLst/>
          </a:prstGeom>
        </p:spPr>
      </p:pic>
    </p:spTree>
    <p:extLst>
      <p:ext uri="{BB962C8B-B14F-4D97-AF65-F5344CB8AC3E}">
        <p14:creationId xmlns:p14="http://schemas.microsoft.com/office/powerpoint/2010/main" val="677955982"/>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342597"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With the sealant removed, it reveals 6 diodes.</a:t>
            </a:r>
          </a:p>
          <a:p>
            <a:r>
              <a:rPr lang="en-CA" sz="2800" dirty="0">
                <a:latin typeface="Arial" panose="020B0604020202020204" pitchFamily="34" charset="0"/>
                <a:ea typeface="Times New Roman" panose="02020603050405020304" pitchFamily="18" charset="0"/>
                <a:cs typeface="Arial" panose="020B0604020202020204" pitchFamily="34" charset="0"/>
              </a:rPr>
              <a:t>Three sets of two in parallel.</a:t>
            </a:r>
          </a:p>
          <a:p>
            <a:r>
              <a:rPr lang="en-CA" sz="2800" dirty="0">
                <a:latin typeface="Arial" panose="020B0604020202020204" pitchFamily="34" charset="0"/>
                <a:ea typeface="Times New Roman" panose="02020603050405020304" pitchFamily="18" charset="0"/>
                <a:cs typeface="Arial" panose="020B0604020202020204" pitchFamily="34" charset="0"/>
              </a:rPr>
              <a:t>There are three groups of diodes. That makes each group having 20 cells each protected by a diode.</a:t>
            </a:r>
          </a:p>
        </p:txBody>
      </p:sp>
      <p:sp>
        <p:nvSpPr>
          <p:cNvPr id="6" name="TextBox 5">
            <a:extLst>
              <a:ext uri="{FF2B5EF4-FFF2-40B4-BE49-F238E27FC236}">
                <a16:creationId xmlns:a16="http://schemas.microsoft.com/office/drawing/2014/main" id="{6F96C13A-D127-4965-AA02-FC9C952E2399}"/>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pic>
        <p:nvPicPr>
          <p:cNvPr id="4" name="Picture 3" descr="A picture containing wall, indoor, open, opened&#10;&#10;Description automatically generated">
            <a:extLst>
              <a:ext uri="{FF2B5EF4-FFF2-40B4-BE49-F238E27FC236}">
                <a16:creationId xmlns:a16="http://schemas.microsoft.com/office/drawing/2014/main" id="{531B029F-CEB7-4E36-AD23-DF7FF698A14A}"/>
              </a:ext>
            </a:extLst>
          </p:cNvPr>
          <p:cNvPicPr>
            <a:picLocks noChangeAspect="1"/>
          </p:cNvPicPr>
          <p:nvPr/>
        </p:nvPicPr>
        <p:blipFill rotWithShape="1">
          <a:blip r:embed="rId4">
            <a:extLst>
              <a:ext uri="{28A0092B-C50C-407E-A947-70E740481C1C}">
                <a14:useLocalDpi xmlns:a14="http://schemas.microsoft.com/office/drawing/2010/main" val="0"/>
              </a:ext>
            </a:extLst>
          </a:blip>
          <a:srcRect l="19324" r="34879"/>
          <a:stretch/>
        </p:blipFill>
        <p:spPr>
          <a:xfrm rot="5400000">
            <a:off x="4326004" y="2275662"/>
            <a:ext cx="3140769" cy="5143500"/>
          </a:xfrm>
          <a:prstGeom prst="rect">
            <a:avLst/>
          </a:prstGeom>
        </p:spPr>
      </p:pic>
      <p:pic>
        <p:nvPicPr>
          <p:cNvPr id="3" name="34">
            <a:hlinkClick r:id="" action="ppaction://media"/>
            <a:extLst>
              <a:ext uri="{FF2B5EF4-FFF2-40B4-BE49-F238E27FC236}">
                <a16:creationId xmlns:a16="http://schemas.microsoft.com/office/drawing/2014/main" id="{2CAFE18B-3C85-48A1-AC02-BCF3E503D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465" y="6177528"/>
            <a:ext cx="609600" cy="609600"/>
          </a:xfrm>
          <a:prstGeom prst="rect">
            <a:avLst/>
          </a:prstGeom>
        </p:spPr>
      </p:pic>
    </p:spTree>
    <p:extLst>
      <p:ext uri="{BB962C8B-B14F-4D97-AF65-F5344CB8AC3E}">
        <p14:creationId xmlns:p14="http://schemas.microsoft.com/office/powerpoint/2010/main" val="2344060021"/>
      </p:ext>
    </p:extLst>
  </p:cSld>
  <p:clrMapOvr>
    <a:masterClrMapping/>
  </p:clrMapOvr>
  <mc:AlternateContent xmlns:mc="http://schemas.openxmlformats.org/markup-compatibility/2006" xmlns:p14="http://schemas.microsoft.com/office/powerpoint/2010/main">
    <mc:Choice Requires="p14">
      <p:transition spd="slow" p14:dur="2000" advTm="42039"/>
    </mc:Choice>
    <mc:Fallback xmlns="">
      <p:transition spd="slow" advTm="4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This is the 120 Watt panel at ITVET Belize City.</a:t>
            </a:r>
          </a:p>
          <a:p>
            <a:r>
              <a:rPr lang="en-CA" sz="2800" dirty="0">
                <a:latin typeface="Arial" panose="020B0604020202020204" pitchFamily="34" charset="0"/>
                <a:ea typeface="Times New Roman" panose="02020603050405020304" pitchFamily="18" charset="0"/>
                <a:cs typeface="Arial" panose="020B0604020202020204" pitchFamily="34" charset="0"/>
              </a:rPr>
              <a:t>There are 3 by-pass diodes, each protects 12 cells.</a:t>
            </a:r>
          </a:p>
        </p:txBody>
      </p:sp>
      <p:sp>
        <p:nvSpPr>
          <p:cNvPr id="6" name="TextBox 5">
            <a:extLst>
              <a:ext uri="{FF2B5EF4-FFF2-40B4-BE49-F238E27FC236}">
                <a16:creationId xmlns:a16="http://schemas.microsoft.com/office/drawing/2014/main" id="{6F96C13A-D127-4965-AA02-FC9C952E2399}"/>
              </a:ext>
            </a:extLst>
          </p:cNvPr>
          <p:cNvSpPr txBox="1"/>
          <p:nvPr/>
        </p:nvSpPr>
        <p:spPr>
          <a:xfrm>
            <a:off x="5711687" y="6417796"/>
            <a:ext cx="3206848"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Mark Miller</a:t>
            </a:r>
          </a:p>
        </p:txBody>
      </p:sp>
      <p:pic>
        <p:nvPicPr>
          <p:cNvPr id="5" name="Picture 4" descr="A picture containing engine&#10;&#10;Description automatically generated">
            <a:extLst>
              <a:ext uri="{FF2B5EF4-FFF2-40B4-BE49-F238E27FC236}">
                <a16:creationId xmlns:a16="http://schemas.microsoft.com/office/drawing/2014/main" id="{112A3D3B-83E1-4BD5-A624-AE582213A0B5}"/>
              </a:ext>
            </a:extLst>
          </p:cNvPr>
          <p:cNvPicPr>
            <a:picLocks noChangeAspect="1"/>
          </p:cNvPicPr>
          <p:nvPr/>
        </p:nvPicPr>
        <p:blipFill rotWithShape="1">
          <a:blip r:embed="rId4">
            <a:extLst>
              <a:ext uri="{28A0092B-C50C-407E-A947-70E740481C1C}">
                <a14:useLocalDpi xmlns:a14="http://schemas.microsoft.com/office/drawing/2010/main" val="0"/>
              </a:ext>
            </a:extLst>
          </a:blip>
          <a:srcRect l="502" t="-32722" r="13770" b="46873"/>
          <a:stretch/>
        </p:blipFill>
        <p:spPr>
          <a:xfrm>
            <a:off x="271316" y="1643628"/>
            <a:ext cx="7839014" cy="4415655"/>
          </a:xfrm>
          <a:prstGeom prst="rect">
            <a:avLst/>
          </a:prstGeom>
        </p:spPr>
      </p:pic>
      <p:pic>
        <p:nvPicPr>
          <p:cNvPr id="3" name="35">
            <a:hlinkClick r:id="" action="ppaction://media"/>
            <a:extLst>
              <a:ext uri="{FF2B5EF4-FFF2-40B4-BE49-F238E27FC236}">
                <a16:creationId xmlns:a16="http://schemas.microsoft.com/office/drawing/2014/main" id="{A0645304-D3F4-4DB7-A2FD-8533177ED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583" y="6181353"/>
            <a:ext cx="609600" cy="609600"/>
          </a:xfrm>
          <a:prstGeom prst="rect">
            <a:avLst/>
          </a:prstGeom>
        </p:spPr>
      </p:pic>
    </p:spTree>
    <p:extLst>
      <p:ext uri="{BB962C8B-B14F-4D97-AF65-F5344CB8AC3E}">
        <p14:creationId xmlns:p14="http://schemas.microsoft.com/office/powerpoint/2010/main" val="3036312656"/>
      </p:ext>
    </p:extLst>
  </p:cSld>
  <p:clrMapOvr>
    <a:masterClrMapping/>
  </p:clrMapOvr>
  <mc:AlternateContent xmlns:mc="http://schemas.openxmlformats.org/markup-compatibility/2006" xmlns:p14="http://schemas.microsoft.com/office/powerpoint/2010/main">
    <mc:Choice Requires="p14">
      <p:transition spd="slow" p14:dur="2000" advTm="23625"/>
    </mc:Choice>
    <mc:Fallback xmlns="">
      <p:transition spd="slow"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891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64082" y="1780449"/>
            <a:ext cx="8143813"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next section is about the frame that holds the other components together.</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Today’s panels predominately have aluminum frames.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have been panels that were completely  covered on glass. They were very rare.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37">
            <a:hlinkClick r:id="" action="ppaction://media"/>
            <a:extLst>
              <a:ext uri="{FF2B5EF4-FFF2-40B4-BE49-F238E27FC236}">
                <a16:creationId xmlns:a16="http://schemas.microsoft.com/office/drawing/2014/main" id="{C4B889E9-3F05-49E2-880D-8B338E861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4082" y="6079434"/>
            <a:ext cx="609600" cy="609600"/>
          </a:xfrm>
          <a:prstGeom prst="rect">
            <a:avLst/>
          </a:prstGeom>
        </p:spPr>
      </p:pic>
    </p:spTree>
    <p:extLst>
      <p:ext uri="{BB962C8B-B14F-4D97-AF65-F5344CB8AC3E}">
        <p14:creationId xmlns:p14="http://schemas.microsoft.com/office/powerpoint/2010/main" val="3530320042"/>
      </p:ext>
    </p:extLst>
  </p:cSld>
  <p:clrMapOvr>
    <a:masterClrMapping/>
  </p:clrMapOvr>
  <mc:AlternateContent xmlns:mc="http://schemas.openxmlformats.org/markup-compatibility/2006" xmlns:p14="http://schemas.microsoft.com/office/powerpoint/2010/main">
    <mc:Choice Requires="p14">
      <p:transition spd="slow" p14:dur="2000" advTm="28107"/>
    </mc:Choice>
    <mc:Fallback xmlns="">
      <p:transition spd="slow" advTm="2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90586" y="1581668"/>
            <a:ext cx="8143813" cy="5682539"/>
          </a:xfrm>
        </p:spPr>
        <p:txBody>
          <a:bodyPr/>
          <a:lstStyle/>
          <a:p>
            <a:r>
              <a:rPr lang="en-CA" sz="2800" dirty="0">
                <a:effectLst/>
                <a:latin typeface="Arial" panose="020B0604020202020204" pitchFamily="34" charset="0"/>
                <a:ea typeface="Calibri" panose="020F0502020204030204" pitchFamily="34" charset="0"/>
              </a:rPr>
              <a:t>Handling the panels is very important.</a:t>
            </a:r>
          </a:p>
          <a:p>
            <a:r>
              <a:rPr lang="en-CA" sz="2800" dirty="0">
                <a:latin typeface="Arial" panose="020B0604020202020204" pitchFamily="34" charset="0"/>
                <a:ea typeface="Calibri" panose="020F0502020204030204" pitchFamily="34" charset="0"/>
              </a:rPr>
              <a:t>The</a:t>
            </a:r>
            <a:r>
              <a:rPr lang="en-CA" sz="2800" dirty="0">
                <a:effectLst/>
                <a:latin typeface="Arial" panose="020B0604020202020204" pitchFamily="34" charset="0"/>
                <a:ea typeface="Calibri" panose="020F0502020204030204" pitchFamily="34" charset="0"/>
              </a:rPr>
              <a:t> 60 cell panels are the largest that one person can handle safely. </a:t>
            </a:r>
          </a:p>
          <a:p>
            <a:r>
              <a:rPr lang="en-CA" sz="2800" dirty="0">
                <a:latin typeface="Arial" panose="020B0604020202020204" pitchFamily="34" charset="0"/>
                <a:ea typeface="Calibri" panose="020F0502020204030204" pitchFamily="34" charset="0"/>
              </a:rPr>
              <a:t>385 Watt 60 cell panel weighs 19.5kg or 43lbs</a:t>
            </a:r>
            <a:endParaRPr lang="en-CA" sz="2800" dirty="0">
              <a:effectLst/>
              <a:latin typeface="Arial" panose="020B0604020202020204" pitchFamily="34" charset="0"/>
              <a:ea typeface="Calibri" panose="020F0502020204030204" pitchFamily="34" charset="0"/>
            </a:endParaRPr>
          </a:p>
          <a:p>
            <a:r>
              <a:rPr lang="en-CA" sz="2800" dirty="0">
                <a:effectLst/>
                <a:latin typeface="Arial" panose="020B0604020202020204" pitchFamily="34" charset="0"/>
                <a:ea typeface="Calibri" panose="020F0502020204030204" pitchFamily="34" charset="0"/>
              </a:rPr>
              <a:t>The 72 cell panels are heavy for one person to handle and often requires two people to move to a roof top. </a:t>
            </a:r>
          </a:p>
          <a:p>
            <a:r>
              <a:rPr lang="en-CA" sz="2800" dirty="0">
                <a:latin typeface="Arial" panose="020B0604020202020204" pitchFamily="34" charset="0"/>
                <a:ea typeface="Calibri" panose="020F0502020204030204" pitchFamily="34" charset="0"/>
              </a:rPr>
              <a:t>430 Watt 72 cell panel weighs 24.9kg or 54.9lbs</a:t>
            </a:r>
            <a:endParaRPr lang="en-CA" sz="2800" dirty="0">
              <a:effectLst/>
              <a:latin typeface="Arial" panose="020B0604020202020204" pitchFamily="34" charset="0"/>
              <a:ea typeface="Calibri" panose="020F050202020403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38">
            <a:hlinkClick r:id="" action="ppaction://media"/>
            <a:extLst>
              <a:ext uri="{FF2B5EF4-FFF2-40B4-BE49-F238E27FC236}">
                <a16:creationId xmlns:a16="http://schemas.microsoft.com/office/drawing/2014/main" id="{2C8F1DD3-0126-4751-BFD6-961CD616C8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0586" y="5933660"/>
            <a:ext cx="609600" cy="609600"/>
          </a:xfrm>
          <a:prstGeom prst="rect">
            <a:avLst/>
          </a:prstGeom>
        </p:spPr>
      </p:pic>
    </p:spTree>
    <p:extLst>
      <p:ext uri="{BB962C8B-B14F-4D97-AF65-F5344CB8AC3E}">
        <p14:creationId xmlns:p14="http://schemas.microsoft.com/office/powerpoint/2010/main" val="3798283666"/>
      </p:ext>
    </p:extLst>
  </p:cSld>
  <p:clrMapOvr>
    <a:masterClrMapping/>
  </p:clrMapOvr>
  <mc:AlternateContent xmlns:mc="http://schemas.openxmlformats.org/markup-compatibility/2006" xmlns:p14="http://schemas.microsoft.com/office/powerpoint/2010/main">
    <mc:Choice Requires="p14">
      <p:transition spd="slow" p14:dur="2000" advTm="35862"/>
    </mc:Choice>
    <mc:Fallback xmlns="">
      <p:transition spd="slow" advTm="3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4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4">
            <a:hlinkClick r:id="" action="ppaction://media"/>
            <a:extLst>
              <a:ext uri="{FF2B5EF4-FFF2-40B4-BE49-F238E27FC236}">
                <a16:creationId xmlns:a16="http://schemas.microsoft.com/office/drawing/2014/main" id="{C16F69D8-EEB2-4E7A-A03C-5A57D2921B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304" y="6227224"/>
            <a:ext cx="609600" cy="609600"/>
          </a:xfrm>
          <a:prstGeom prst="rect">
            <a:avLst/>
          </a:prstGeom>
        </p:spPr>
      </p:pic>
    </p:spTree>
    <p:extLst>
      <p:ext uri="{BB962C8B-B14F-4D97-AF65-F5344CB8AC3E}">
        <p14:creationId xmlns:p14="http://schemas.microsoft.com/office/powerpoint/2010/main" val="2212699575"/>
      </p:ext>
    </p:extLst>
  </p:cSld>
  <p:clrMapOvr>
    <a:masterClrMapping/>
  </p:clrMapOvr>
  <mc:AlternateContent xmlns:mc="http://schemas.openxmlformats.org/markup-compatibility/2006" xmlns:p14="http://schemas.microsoft.com/office/powerpoint/2010/main">
    <mc:Choice Requires="p14">
      <p:transition spd="slow" p14:dur="2000" advTm="18679"/>
    </mc:Choice>
    <mc:Fallback xmlns="">
      <p:transition spd="slow" advTm="1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952728"/>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Dropping the solar panel to a hard surface will normally break the glass top.</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Any twisting of the frame will also cause the glass top to shatter.</a:t>
            </a: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40">
            <a:hlinkClick r:id="" action="ppaction://media"/>
            <a:extLst>
              <a:ext uri="{FF2B5EF4-FFF2-40B4-BE49-F238E27FC236}">
                <a16:creationId xmlns:a16="http://schemas.microsoft.com/office/drawing/2014/main" id="{486AAD3C-B7C6-441E-B6DC-97E6C54FDC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599" y="6177528"/>
            <a:ext cx="609600" cy="609600"/>
          </a:xfrm>
          <a:prstGeom prst="rect">
            <a:avLst/>
          </a:prstGeom>
        </p:spPr>
      </p:pic>
    </p:spTree>
    <p:extLst>
      <p:ext uri="{BB962C8B-B14F-4D97-AF65-F5344CB8AC3E}">
        <p14:creationId xmlns:p14="http://schemas.microsoft.com/office/powerpoint/2010/main" val="3521811439"/>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panel fell over on the</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parking lot.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A picture containing text, indoor, black, tiled&#10;&#10;Description automatically generated">
            <a:extLst>
              <a:ext uri="{FF2B5EF4-FFF2-40B4-BE49-F238E27FC236}">
                <a16:creationId xmlns:a16="http://schemas.microsoft.com/office/drawing/2014/main" id="{DDA33F0D-8FEB-497B-A5B1-F924A72E49CF}"/>
              </a:ext>
            </a:extLst>
          </p:cNvPr>
          <p:cNvPicPr>
            <a:picLocks noChangeAspect="1"/>
          </p:cNvPicPr>
          <p:nvPr/>
        </p:nvPicPr>
        <p:blipFill rotWithShape="1">
          <a:blip r:embed="rId2">
            <a:extLst>
              <a:ext uri="{28A0092B-C50C-407E-A947-70E740481C1C}">
                <a14:useLocalDpi xmlns:a14="http://schemas.microsoft.com/office/drawing/2010/main" val="0"/>
              </a:ext>
            </a:extLst>
          </a:blip>
          <a:srcRect l="13478" r="24106"/>
          <a:stretch/>
        </p:blipFill>
        <p:spPr>
          <a:xfrm>
            <a:off x="5154620" y="746076"/>
            <a:ext cx="3604592" cy="5775158"/>
          </a:xfrm>
          <a:prstGeom prst="rect">
            <a:avLst/>
          </a:prstGeom>
        </p:spPr>
      </p:pic>
      <p:sp>
        <p:nvSpPr>
          <p:cNvPr id="8" name="TextBox 7">
            <a:extLst>
              <a:ext uri="{FF2B5EF4-FFF2-40B4-BE49-F238E27FC236}">
                <a16:creationId xmlns:a16="http://schemas.microsoft.com/office/drawing/2014/main" id="{EBCD1F34-CFBF-4D4E-9CD5-277712EBADA7}"/>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spTree>
    <p:extLst>
      <p:ext uri="{BB962C8B-B14F-4D97-AF65-F5344CB8AC3E}">
        <p14:creationId xmlns:p14="http://schemas.microsoft.com/office/powerpoint/2010/main" val="2729081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Closer inspection</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shows the shattered</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glass face of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panel.</a:t>
            </a:r>
          </a:p>
        </p:txBody>
      </p:sp>
      <p:pic>
        <p:nvPicPr>
          <p:cNvPr id="4" name="Picture 3" descr="A picture containing dirty, bath&#10;&#10;Description automatically generated">
            <a:extLst>
              <a:ext uri="{FF2B5EF4-FFF2-40B4-BE49-F238E27FC236}">
                <a16:creationId xmlns:a16="http://schemas.microsoft.com/office/drawing/2014/main" id="{3459CE19-3804-49C6-8C96-10DF485B4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948" y="1104589"/>
            <a:ext cx="5271052" cy="5271052"/>
          </a:xfrm>
          <a:prstGeom prst="rect">
            <a:avLst/>
          </a:prstGeom>
        </p:spPr>
      </p:pic>
      <p:sp>
        <p:nvSpPr>
          <p:cNvPr id="5" name="TextBox 4">
            <a:extLst>
              <a:ext uri="{FF2B5EF4-FFF2-40B4-BE49-F238E27FC236}">
                <a16:creationId xmlns:a16="http://schemas.microsoft.com/office/drawing/2014/main" id="{B3E30551-4D9F-4E5C-B3B9-AF9A2A3EBB48}"/>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pic>
        <p:nvPicPr>
          <p:cNvPr id="3" name="42">
            <a:hlinkClick r:id="" action="ppaction://media"/>
            <a:extLst>
              <a:ext uri="{FF2B5EF4-FFF2-40B4-BE49-F238E27FC236}">
                <a16:creationId xmlns:a16="http://schemas.microsoft.com/office/drawing/2014/main" id="{421982D0-B409-4B04-BEE3-4A84C53C4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543" y="6200719"/>
            <a:ext cx="609600" cy="609600"/>
          </a:xfrm>
          <a:prstGeom prst="rect">
            <a:avLst/>
          </a:prstGeom>
        </p:spPr>
      </p:pic>
    </p:spTree>
    <p:extLst>
      <p:ext uri="{BB962C8B-B14F-4D97-AF65-F5344CB8AC3E}">
        <p14:creationId xmlns:p14="http://schemas.microsoft.com/office/powerpoint/2010/main" val="279470320"/>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14343" y="1329876"/>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panels are subjected to everyday outdoor environments from around the world.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are meant for weather conditions for everywhere in the world.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Operating temperature range for most panels are listed between -40C and +85C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or -40F and 185F.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do operate at colder temperatures.</a:t>
            </a:r>
          </a:p>
        </p:txBody>
      </p:sp>
      <p:pic>
        <p:nvPicPr>
          <p:cNvPr id="3" name="43">
            <a:hlinkClick r:id="" action="ppaction://media"/>
            <a:extLst>
              <a:ext uri="{FF2B5EF4-FFF2-40B4-BE49-F238E27FC236}">
                <a16:creationId xmlns:a16="http://schemas.microsoft.com/office/drawing/2014/main" id="{31224750-DADB-447C-9C82-57209E99F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1044" y="5973418"/>
            <a:ext cx="609600" cy="609600"/>
          </a:xfrm>
          <a:prstGeom prst="rect">
            <a:avLst/>
          </a:prstGeom>
        </p:spPr>
      </p:pic>
    </p:spTree>
    <p:extLst>
      <p:ext uri="{BB962C8B-B14F-4D97-AF65-F5344CB8AC3E}">
        <p14:creationId xmlns:p14="http://schemas.microsoft.com/office/powerpoint/2010/main" val="2888815553"/>
      </p:ext>
    </p:extLst>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3" y="1555162"/>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frames are made of Aluminum.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Any metal that can oxidize will react to oxygen.</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Aluminum reacts to oxygen and creates aluminum oxide witch is a thin and hard film.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film further protects the aluminum from continuing to oxide ( a good thing).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Oxidization is not the same as rusting.</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3" name="44">
            <a:hlinkClick r:id="" action="ppaction://media"/>
            <a:extLst>
              <a:ext uri="{FF2B5EF4-FFF2-40B4-BE49-F238E27FC236}">
                <a16:creationId xmlns:a16="http://schemas.microsoft.com/office/drawing/2014/main" id="{BD8CE153-F87E-48FF-8E96-6A421E8CCE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087" y="5907157"/>
            <a:ext cx="609600" cy="609600"/>
          </a:xfrm>
          <a:prstGeom prst="rect">
            <a:avLst/>
          </a:prstGeom>
        </p:spPr>
      </p:pic>
    </p:spTree>
    <p:extLst>
      <p:ext uri="{BB962C8B-B14F-4D97-AF65-F5344CB8AC3E}">
        <p14:creationId xmlns:p14="http://schemas.microsoft.com/office/powerpoint/2010/main" val="905647406"/>
      </p:ext>
    </p:extLst>
  </p:cSld>
  <p:clrMapOvr>
    <a:masterClrMapping/>
  </p:clrMapOvr>
  <mc:AlternateContent xmlns:mc="http://schemas.openxmlformats.org/markup-compatibility/2006" xmlns:p14="http://schemas.microsoft.com/office/powerpoint/2010/main">
    <mc:Choice Requires="p14">
      <p:transition spd="slow" p14:dur="2000" advTm="36214"/>
    </mc:Choice>
    <mc:Fallback xmlns="">
      <p:transition spd="slow" advTm="3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2" y="1369633"/>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This hard film also stops the outer surface of the frame from being conductive electrically.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film cannot be the only barrier to corrosion if the panels are to last 25 plus years.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aluminum frame is anodized (powder coated) to provide the longevity required to keep the aluminum strong. </a:t>
            </a:r>
          </a:p>
          <a:p>
            <a:pPr>
              <a:lnSpc>
                <a:spcPct val="107000"/>
              </a:lnSpc>
              <a:spcAft>
                <a:spcPts val="800"/>
              </a:spcAft>
            </a:pPr>
            <a:r>
              <a:rPr lang="en-CA" sz="2800" dirty="0">
                <a:effectLst/>
                <a:latin typeface="Arial" panose="020B0604020202020204" pitchFamily="34" charset="0"/>
                <a:ea typeface="Calibri" panose="020F0502020204030204" pitchFamily="34" charset="0"/>
              </a:rPr>
              <a:t>This also leads to an increased in insulation electrically. </a:t>
            </a: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3" name="45">
            <a:hlinkClick r:id="" action="ppaction://media"/>
            <a:extLst>
              <a:ext uri="{FF2B5EF4-FFF2-40B4-BE49-F238E27FC236}">
                <a16:creationId xmlns:a16="http://schemas.microsoft.com/office/drawing/2014/main" id="{29123F3A-26A7-41C7-B4EA-4598A04D01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072" y="6248400"/>
            <a:ext cx="609600" cy="609600"/>
          </a:xfrm>
          <a:prstGeom prst="rect">
            <a:avLst/>
          </a:prstGeom>
        </p:spPr>
      </p:pic>
    </p:spTree>
    <p:extLst>
      <p:ext uri="{BB962C8B-B14F-4D97-AF65-F5344CB8AC3E}">
        <p14:creationId xmlns:p14="http://schemas.microsoft.com/office/powerpoint/2010/main" val="4261704210"/>
      </p:ext>
    </p:extLst>
  </p:cSld>
  <p:clrMapOvr>
    <a:masterClrMapping/>
  </p:clrMapOvr>
  <mc:AlternateContent xmlns:mc="http://schemas.openxmlformats.org/markup-compatibility/2006" xmlns:p14="http://schemas.microsoft.com/office/powerpoint/2010/main">
    <mc:Choice Requires="p14">
      <p:transition spd="slow" p14:dur="2000" advTm="39787"/>
    </mc:Choice>
    <mc:Fallback xmlns="">
      <p:transition spd="slow" advTm="3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2517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581667"/>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There is a requirement in many jurisdictions to have the frames electrically bonded (joined) to the ground potential.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only way to do this correctly is to puncture the Anodized coating with a material that will not corrode or have a galvanic reaction to the aluminum. </a:t>
            </a:r>
          </a:p>
          <a:p>
            <a:pPr>
              <a:lnSpc>
                <a:spcPct val="107000"/>
              </a:lnSpc>
              <a:spcAft>
                <a:spcPts val="800"/>
              </a:spcAft>
            </a:pPr>
            <a:r>
              <a:rPr lang="en-CA" sz="2800" dirty="0">
                <a:effectLst/>
                <a:latin typeface="Arial" panose="020B0604020202020204" pitchFamily="34" charset="0"/>
                <a:ea typeface="Calibri" panose="020F0502020204030204" pitchFamily="34" charset="0"/>
              </a:rPr>
              <a:t>Stainless steel is the best material for this. </a:t>
            </a: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3" name="47">
            <a:hlinkClick r:id="" action="ppaction://media"/>
            <a:extLst>
              <a:ext uri="{FF2B5EF4-FFF2-40B4-BE49-F238E27FC236}">
                <a16:creationId xmlns:a16="http://schemas.microsoft.com/office/drawing/2014/main" id="{F416FDF9-5751-48EE-BED7-56E82070D0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7090" y="6177528"/>
            <a:ext cx="609600" cy="609600"/>
          </a:xfrm>
          <a:prstGeom prst="rect">
            <a:avLst/>
          </a:prstGeom>
        </p:spPr>
      </p:pic>
    </p:spTree>
    <p:extLst>
      <p:ext uri="{BB962C8B-B14F-4D97-AF65-F5344CB8AC3E}">
        <p14:creationId xmlns:p14="http://schemas.microsoft.com/office/powerpoint/2010/main" val="2648571576"/>
      </p:ext>
    </p:extLst>
  </p:cSld>
  <p:clrMapOvr>
    <a:masterClrMapping/>
  </p:clrMapOvr>
  <mc:AlternateContent xmlns:mc="http://schemas.openxmlformats.org/markup-compatibility/2006" xmlns:p14="http://schemas.microsoft.com/office/powerpoint/2010/main">
    <mc:Choice Requires="p14">
      <p:transition spd="slow" p14:dur="2000" advTm="35955"/>
    </mc:Choice>
    <mc:Fallback xmlns="">
      <p:transition spd="slow" advTm="35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3" y="1608172"/>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The connection between the aluminum frame and the stain steel needs to be protected.</a:t>
            </a:r>
          </a:p>
          <a:p>
            <a:pPr>
              <a:lnSpc>
                <a:spcPct val="107000"/>
              </a:lnSpc>
              <a:spcAft>
                <a:spcPts val="800"/>
              </a:spcAft>
            </a:pPr>
            <a:r>
              <a:rPr lang="en-CA" sz="2800" dirty="0">
                <a:latin typeface="Arial" panose="020B0604020202020204" pitchFamily="34" charset="0"/>
                <a:ea typeface="Calibri" panose="020F0502020204030204" pitchFamily="34" charset="0"/>
              </a:rPr>
              <a:t>If</a:t>
            </a:r>
            <a:r>
              <a:rPr lang="en-CA" sz="2800" dirty="0">
                <a:effectLst/>
                <a:latin typeface="Arial" panose="020B0604020202020204" pitchFamily="34" charset="0"/>
                <a:ea typeface="Calibri" panose="020F0502020204030204" pitchFamily="34" charset="0"/>
              </a:rPr>
              <a:t> aluminum oxide film forms between the stainless steel and the frame it will break the electrical contact between them. </a:t>
            </a:r>
          </a:p>
          <a:p>
            <a:pPr>
              <a:lnSpc>
                <a:spcPct val="107000"/>
              </a:lnSpc>
              <a:spcAft>
                <a:spcPts val="800"/>
              </a:spcAft>
            </a:pPr>
            <a:r>
              <a:rPr lang="en-CA" sz="2800" dirty="0">
                <a:effectLst/>
                <a:latin typeface="Arial" panose="020B0604020202020204" pitchFamily="34" charset="0"/>
                <a:ea typeface="Calibri" panose="020F0502020204030204" pitchFamily="34" charset="0"/>
              </a:rPr>
              <a:t>Anti-oxidant paste must be applied between the stainless material and the aluminum frame.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There are many products on the market for this.</a:t>
            </a:r>
          </a:p>
        </p:txBody>
      </p:sp>
      <p:pic>
        <p:nvPicPr>
          <p:cNvPr id="3" name="48">
            <a:hlinkClick r:id="" action="ppaction://media"/>
            <a:extLst>
              <a:ext uri="{FF2B5EF4-FFF2-40B4-BE49-F238E27FC236}">
                <a16:creationId xmlns:a16="http://schemas.microsoft.com/office/drawing/2014/main" id="{03E03D02-59A4-4648-BF49-88FD26DEF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073" y="6177528"/>
            <a:ext cx="609600" cy="609600"/>
          </a:xfrm>
          <a:prstGeom prst="rect">
            <a:avLst/>
          </a:prstGeom>
        </p:spPr>
      </p:pic>
    </p:spTree>
    <p:extLst>
      <p:ext uri="{BB962C8B-B14F-4D97-AF65-F5344CB8AC3E}">
        <p14:creationId xmlns:p14="http://schemas.microsoft.com/office/powerpoint/2010/main" val="375826904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stainless steel device can be a star washer that penetrates into the aluminum.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Apply anti-oxidant paste between washer and the panel’s aluminum frame.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63E5F40-D416-41F2-B9C5-D51556CA02C6}"/>
              </a:ext>
            </a:extLst>
          </p:cNvPr>
          <p:cNvPicPr>
            <a:picLocks noChangeAspect="1"/>
          </p:cNvPicPr>
          <p:nvPr/>
        </p:nvPicPr>
        <p:blipFill>
          <a:blip r:embed="rId4"/>
          <a:stretch>
            <a:fillRect/>
          </a:stretch>
        </p:blipFill>
        <p:spPr>
          <a:xfrm>
            <a:off x="5238097" y="2981852"/>
            <a:ext cx="3714099" cy="3621457"/>
          </a:xfrm>
          <a:prstGeom prst="rect">
            <a:avLst/>
          </a:prstGeom>
        </p:spPr>
      </p:pic>
      <p:sp>
        <p:nvSpPr>
          <p:cNvPr id="6" name="TextBox 5">
            <a:extLst>
              <a:ext uri="{FF2B5EF4-FFF2-40B4-BE49-F238E27FC236}">
                <a16:creationId xmlns:a16="http://schemas.microsoft.com/office/drawing/2014/main" id="{A748D4B6-3776-4CB2-A8A7-C00828995F39}"/>
              </a:ext>
            </a:extLst>
          </p:cNvPr>
          <p:cNvSpPr txBox="1"/>
          <p:nvPr/>
        </p:nvSpPr>
        <p:spPr>
          <a:xfrm>
            <a:off x="6285196" y="6141221"/>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3" name="49">
            <a:hlinkClick r:id="" action="ppaction://media"/>
            <a:extLst>
              <a:ext uri="{FF2B5EF4-FFF2-40B4-BE49-F238E27FC236}">
                <a16:creationId xmlns:a16="http://schemas.microsoft.com/office/drawing/2014/main" id="{A2173266-22C1-457D-A3D4-B5E6E00A1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056" y="6205753"/>
            <a:ext cx="609600" cy="609600"/>
          </a:xfrm>
          <a:prstGeom prst="rect">
            <a:avLst/>
          </a:prstGeom>
        </p:spPr>
      </p:pic>
    </p:spTree>
    <p:extLst>
      <p:ext uri="{BB962C8B-B14F-4D97-AF65-F5344CB8AC3E}">
        <p14:creationId xmlns:p14="http://schemas.microsoft.com/office/powerpoint/2010/main" val="1594544632"/>
      </p:ext>
    </p:extLst>
  </p:cSld>
  <p:clrMapOvr>
    <a:masterClrMapping/>
  </p:clrMapOvr>
  <mc:AlternateContent xmlns:mc="http://schemas.openxmlformats.org/markup-compatibility/2006" xmlns:p14="http://schemas.microsoft.com/office/powerpoint/2010/main">
    <mc:Choice Requires="p14">
      <p:transition spd="slow" p14:dur="2000" advTm="20397"/>
    </mc:Choice>
    <mc:Fallback xmlns="">
      <p:transition spd="slow" advTm="2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92953"/>
            <a:ext cx="7580243"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The glass top has the job of allowing light in the panel.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Some of the qualities of the glass to do that, are strength and a high transmissive quality.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Transmittance is the measure in percentage of how much light goes through an object. 90% is normal for solar applications.</a:t>
            </a:r>
          </a:p>
          <a:p>
            <a:pPr marL="717947" lvl="1" indent="-342900">
              <a:lnSpc>
                <a:spcPct val="107000"/>
              </a:lnSpc>
              <a:spcAft>
                <a:spcPts val="800"/>
              </a:spcAft>
              <a:buFont typeface="Symbol" panose="05050102010706020507" pitchFamily="18" charset="2"/>
              <a:buChar char=""/>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5">
            <a:hlinkClick r:id="" action="ppaction://media"/>
            <a:extLst>
              <a:ext uri="{FF2B5EF4-FFF2-40B4-BE49-F238E27FC236}">
                <a16:creationId xmlns:a16="http://schemas.microsoft.com/office/drawing/2014/main" id="{E9F66A6B-969D-422B-8DE4-13CAEC64C7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843" y="5840896"/>
            <a:ext cx="609600" cy="609600"/>
          </a:xfrm>
          <a:prstGeom prst="rect">
            <a:avLst/>
          </a:prstGeom>
        </p:spPr>
      </p:pic>
    </p:spTree>
    <p:extLst>
      <p:ext uri="{BB962C8B-B14F-4D97-AF65-F5344CB8AC3E}">
        <p14:creationId xmlns:p14="http://schemas.microsoft.com/office/powerpoint/2010/main" val="1889363118"/>
      </p:ext>
    </p:extLst>
  </p:cSld>
  <p:clrMapOvr>
    <a:masterClrMapping/>
  </p:clrMapOvr>
  <mc:AlternateContent xmlns:mc="http://schemas.openxmlformats.org/markup-compatibility/2006" xmlns:p14="http://schemas.microsoft.com/office/powerpoint/2010/main">
    <mc:Choice Requires="p14">
      <p:transition spd="slow" p14:dur="2000" advTm="29825"/>
    </mc:Choice>
    <mc:Fallback xmlns="">
      <p:transition spd="slow" advTm="2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specialty device designed for this purpose is  a WEEB (Washer Electrical Equipment Bonding).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was designed by Wiley Electronics LLC.</a:t>
            </a:r>
          </a:p>
        </p:txBody>
      </p:sp>
      <p:pic>
        <p:nvPicPr>
          <p:cNvPr id="4" name="Picture 3" descr="A picture containing floor, indoor, metalware, gear&#10;&#10;Description automatically generated">
            <a:extLst>
              <a:ext uri="{FF2B5EF4-FFF2-40B4-BE49-F238E27FC236}">
                <a16:creationId xmlns:a16="http://schemas.microsoft.com/office/drawing/2014/main" id="{90346452-62A6-4BBA-A044-0C879AB40C5C}"/>
              </a:ext>
            </a:extLst>
          </p:cNvPr>
          <p:cNvPicPr>
            <a:picLocks noChangeAspect="1"/>
          </p:cNvPicPr>
          <p:nvPr/>
        </p:nvPicPr>
        <p:blipFill rotWithShape="1">
          <a:blip r:embed="rId4">
            <a:extLst>
              <a:ext uri="{28A0092B-C50C-407E-A947-70E740481C1C}">
                <a14:useLocalDpi xmlns:a14="http://schemas.microsoft.com/office/drawing/2010/main" val="0"/>
              </a:ext>
            </a:extLst>
          </a:blip>
          <a:srcRect l="11932" t="35121" r="20241" b="16698"/>
          <a:stretch/>
        </p:blipFill>
        <p:spPr>
          <a:xfrm>
            <a:off x="4055166" y="3945858"/>
            <a:ext cx="4651513" cy="2478157"/>
          </a:xfrm>
          <a:prstGeom prst="rect">
            <a:avLst/>
          </a:prstGeom>
        </p:spPr>
      </p:pic>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3" name="50">
            <a:hlinkClick r:id="" action="ppaction://media"/>
            <a:extLst>
              <a:ext uri="{FF2B5EF4-FFF2-40B4-BE49-F238E27FC236}">
                <a16:creationId xmlns:a16="http://schemas.microsoft.com/office/drawing/2014/main" id="{EE7C1C52-0323-4A3B-ACEF-19E63D88EC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325" y="6077714"/>
            <a:ext cx="609600" cy="609600"/>
          </a:xfrm>
          <a:prstGeom prst="rect">
            <a:avLst/>
          </a:prstGeom>
        </p:spPr>
      </p:pic>
    </p:spTree>
    <p:extLst>
      <p:ext uri="{BB962C8B-B14F-4D97-AF65-F5344CB8AC3E}">
        <p14:creationId xmlns:p14="http://schemas.microsoft.com/office/powerpoint/2010/main" val="4229404164"/>
      </p:ext>
    </p:extLst>
  </p:cSld>
  <p:clrMapOvr>
    <a:masterClrMapping/>
  </p:clrMapOvr>
  <mc:AlternateContent xmlns:mc="http://schemas.openxmlformats.org/markup-compatibility/2006" xmlns:p14="http://schemas.microsoft.com/office/powerpoint/2010/main">
    <mc:Choice Requires="p14">
      <p:transition spd="slow" p14:dur="2000" advTm="22464"/>
    </mc:Choice>
    <mc:Fallback xmlns="">
      <p:transition spd="slow" advTm="2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bottom view.</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Locking bolt that holds WEEB to racking.</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Sharp </a:t>
            </a:r>
            <a:r>
              <a:rPr lang="en-CA" sz="2800" dirty="0">
                <a:latin typeface="Arial" panose="020B0604020202020204" pitchFamily="34" charset="0"/>
                <a:ea typeface="Calibri" panose="020F0502020204030204" pitchFamily="34" charset="0"/>
                <a:cs typeface="Times New Roman" panose="02020603050405020304" pitchFamily="18" charset="0"/>
              </a:rPr>
              <a:t>piercing edges.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Good for one time use.</a:t>
            </a: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indoor, metalware&#10;&#10;Description automatically generated">
            <a:extLst>
              <a:ext uri="{FF2B5EF4-FFF2-40B4-BE49-F238E27FC236}">
                <a16:creationId xmlns:a16="http://schemas.microsoft.com/office/drawing/2014/main" id="{14138EDD-4340-4B92-A5CA-86096D942C17}"/>
              </a:ext>
            </a:extLst>
          </p:cNvPr>
          <p:cNvPicPr>
            <a:picLocks noChangeAspect="1"/>
          </p:cNvPicPr>
          <p:nvPr/>
        </p:nvPicPr>
        <p:blipFill rotWithShape="1">
          <a:blip r:embed="rId4">
            <a:extLst>
              <a:ext uri="{28A0092B-C50C-407E-A947-70E740481C1C}">
                <a14:useLocalDpi xmlns:a14="http://schemas.microsoft.com/office/drawing/2010/main" val="0"/>
              </a:ext>
            </a:extLst>
          </a:blip>
          <a:srcRect l="18309" t="34089" r="19275" b="24171"/>
          <a:stretch/>
        </p:blipFill>
        <p:spPr>
          <a:xfrm>
            <a:off x="2398642" y="2610678"/>
            <a:ext cx="4280453" cy="2146852"/>
          </a:xfrm>
          <a:prstGeom prst="rect">
            <a:avLst/>
          </a:prstGeom>
        </p:spPr>
      </p:pic>
      <p:cxnSp>
        <p:nvCxnSpPr>
          <p:cNvPr id="8" name="Straight Arrow Connector 7">
            <a:extLst>
              <a:ext uri="{FF2B5EF4-FFF2-40B4-BE49-F238E27FC236}">
                <a16:creationId xmlns:a16="http://schemas.microsoft.com/office/drawing/2014/main" id="{E2D86EB6-3604-4C42-BF79-5D9E4A2B718A}"/>
              </a:ext>
            </a:extLst>
          </p:cNvPr>
          <p:cNvCxnSpPr/>
          <p:nvPr/>
        </p:nvCxnSpPr>
        <p:spPr>
          <a:xfrm>
            <a:off x="2398642" y="2213113"/>
            <a:ext cx="2902228" cy="88789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AB731C-6CCC-46B9-80D7-9CBFC5D0FC9E}"/>
              </a:ext>
            </a:extLst>
          </p:cNvPr>
          <p:cNvCxnSpPr>
            <a:cxnSpLocks/>
          </p:cNvCxnSpPr>
          <p:nvPr/>
        </p:nvCxnSpPr>
        <p:spPr>
          <a:xfrm flipV="1">
            <a:off x="3995529" y="3314945"/>
            <a:ext cx="841514" cy="180109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139CE2-909A-46C3-994E-4A95A0BA7135}"/>
              </a:ext>
            </a:extLst>
          </p:cNvPr>
          <p:cNvCxnSpPr>
            <a:cxnSpLocks/>
          </p:cNvCxnSpPr>
          <p:nvPr/>
        </p:nvCxnSpPr>
        <p:spPr>
          <a:xfrm flipV="1">
            <a:off x="4028658" y="4209533"/>
            <a:ext cx="927655" cy="94556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9CF7B8-F110-44D9-8D34-47912C0317AD}"/>
              </a:ext>
            </a:extLst>
          </p:cNvPr>
          <p:cNvCxnSpPr>
            <a:cxnSpLocks/>
          </p:cNvCxnSpPr>
          <p:nvPr/>
        </p:nvCxnSpPr>
        <p:spPr>
          <a:xfrm flipV="1">
            <a:off x="4147929" y="3101009"/>
            <a:ext cx="2024269" cy="216743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160986-9B74-4FBA-BC95-0C1329941A26}"/>
              </a:ext>
            </a:extLst>
          </p:cNvPr>
          <p:cNvCxnSpPr>
            <a:cxnSpLocks/>
          </p:cNvCxnSpPr>
          <p:nvPr/>
        </p:nvCxnSpPr>
        <p:spPr>
          <a:xfrm flipV="1">
            <a:off x="4147929" y="4112438"/>
            <a:ext cx="2124014" cy="115600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51">
            <a:hlinkClick r:id="" action="ppaction://media"/>
            <a:extLst>
              <a:ext uri="{FF2B5EF4-FFF2-40B4-BE49-F238E27FC236}">
                <a16:creationId xmlns:a16="http://schemas.microsoft.com/office/drawing/2014/main" id="{396DA03C-D6FE-4765-93E2-FCC44F695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325" y="6245087"/>
            <a:ext cx="609600" cy="609600"/>
          </a:xfrm>
          <a:prstGeom prst="rect">
            <a:avLst/>
          </a:prstGeom>
        </p:spPr>
      </p:pic>
    </p:spTree>
    <p:extLst>
      <p:ext uri="{BB962C8B-B14F-4D97-AF65-F5344CB8AC3E}">
        <p14:creationId xmlns:p14="http://schemas.microsoft.com/office/powerpoint/2010/main" val="2803781086"/>
      </p:ext>
    </p:extLst>
  </p:cSld>
  <p:clrMapOvr>
    <a:masterClrMapping/>
  </p:clrMapOvr>
  <mc:AlternateContent xmlns:mc="http://schemas.openxmlformats.org/markup-compatibility/2006" xmlns:p14="http://schemas.microsoft.com/office/powerpoint/2010/main">
    <mc:Choice Requires="p14">
      <p:transition spd="slow" p14:dur="2000" advTm="36907"/>
    </mc:Choice>
    <mc:Fallback xmlns="">
      <p:transition spd="slow" advTm="3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a:t>
            </a:r>
            <a:r>
              <a:rPr lang="en-CA" sz="2800" dirty="0">
                <a:latin typeface="Arial" panose="020B0604020202020204" pitchFamily="34" charset="0"/>
                <a:ea typeface="Calibri" panose="020F0502020204030204" pitchFamily="34" charset="0"/>
                <a:cs typeface="Times New Roman" panose="02020603050405020304" pitchFamily="18" charset="0"/>
              </a:rPr>
              <a:t>top</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Locking slot to hold bolt in place.</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4" name="Picture 3" descr="A picture containing metalware&#10;&#10;Description automatically generated">
            <a:extLst>
              <a:ext uri="{FF2B5EF4-FFF2-40B4-BE49-F238E27FC236}">
                <a16:creationId xmlns:a16="http://schemas.microsoft.com/office/drawing/2014/main" id="{DD1EAE36-F7DA-4648-B7DE-04300EBB20A7}"/>
              </a:ext>
            </a:extLst>
          </p:cNvPr>
          <p:cNvPicPr>
            <a:picLocks noChangeAspect="1"/>
          </p:cNvPicPr>
          <p:nvPr/>
        </p:nvPicPr>
        <p:blipFill rotWithShape="1">
          <a:blip r:embed="rId2">
            <a:extLst>
              <a:ext uri="{28A0092B-C50C-407E-A947-70E740481C1C}">
                <a14:useLocalDpi xmlns:a14="http://schemas.microsoft.com/office/drawing/2010/main" val="0"/>
              </a:ext>
            </a:extLst>
          </a:blip>
          <a:srcRect l="17903" t="18889" r="17142" b="20628"/>
          <a:stretch/>
        </p:blipFill>
        <p:spPr>
          <a:xfrm rot="5400000">
            <a:off x="5207472" y="2451117"/>
            <a:ext cx="4454700" cy="3110946"/>
          </a:xfrm>
          <a:prstGeom prst="rect">
            <a:avLst/>
          </a:prstGeom>
        </p:spPr>
      </p:pic>
      <p:cxnSp>
        <p:nvCxnSpPr>
          <p:cNvPr id="8" name="Straight Arrow Connector 7">
            <a:extLst>
              <a:ext uri="{FF2B5EF4-FFF2-40B4-BE49-F238E27FC236}">
                <a16:creationId xmlns:a16="http://schemas.microsoft.com/office/drawing/2014/main" id="{E2D86EB6-3604-4C42-BF79-5D9E4A2B718A}"/>
              </a:ext>
            </a:extLst>
          </p:cNvPr>
          <p:cNvCxnSpPr>
            <a:cxnSpLocks/>
          </p:cNvCxnSpPr>
          <p:nvPr/>
        </p:nvCxnSpPr>
        <p:spPr>
          <a:xfrm>
            <a:off x="2398642" y="2213113"/>
            <a:ext cx="5375942" cy="278295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32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exploded view.</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metalware&#10;&#10;Description automatically generated">
            <a:extLst>
              <a:ext uri="{FF2B5EF4-FFF2-40B4-BE49-F238E27FC236}">
                <a16:creationId xmlns:a16="http://schemas.microsoft.com/office/drawing/2014/main" id="{AFE71BB7-8FC2-4C35-9F27-207E9915F807}"/>
              </a:ext>
            </a:extLst>
          </p:cNvPr>
          <p:cNvPicPr>
            <a:picLocks noChangeAspect="1"/>
          </p:cNvPicPr>
          <p:nvPr/>
        </p:nvPicPr>
        <p:blipFill rotWithShape="1">
          <a:blip r:embed="rId4">
            <a:extLst>
              <a:ext uri="{28A0092B-C50C-407E-A947-70E740481C1C}">
                <a14:useLocalDpi xmlns:a14="http://schemas.microsoft.com/office/drawing/2010/main" val="0"/>
              </a:ext>
            </a:extLst>
          </a:blip>
          <a:srcRect r="16106"/>
          <a:stretch/>
        </p:blipFill>
        <p:spPr>
          <a:xfrm>
            <a:off x="3956653" y="2093842"/>
            <a:ext cx="4948331" cy="4423765"/>
          </a:xfrm>
          <a:prstGeom prst="rect">
            <a:avLst/>
          </a:prstGeom>
        </p:spPr>
      </p:pic>
      <p:pic>
        <p:nvPicPr>
          <p:cNvPr id="3" name="53">
            <a:hlinkClick r:id="" action="ppaction://media"/>
            <a:extLst>
              <a:ext uri="{FF2B5EF4-FFF2-40B4-BE49-F238E27FC236}">
                <a16:creationId xmlns:a16="http://schemas.microsoft.com/office/drawing/2014/main" id="{57C36742-0651-496F-B9A7-A9EDAF590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627" y="6108396"/>
            <a:ext cx="609600" cy="609600"/>
          </a:xfrm>
          <a:prstGeom prst="rect">
            <a:avLst/>
          </a:prstGeom>
        </p:spPr>
      </p:pic>
    </p:spTree>
    <p:extLst>
      <p:ext uri="{BB962C8B-B14F-4D97-AF65-F5344CB8AC3E}">
        <p14:creationId xmlns:p14="http://schemas.microsoft.com/office/powerpoint/2010/main" val="2716740018"/>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462398"/>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connection between the copper grounding / bonding wire must be placed in a connector that is water proof and can stand the outdoor environment.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common connector is a lay-in lug.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lug connector connects the copper wire to it and then transfers through the WEEB or star washer into the panel’s aluminum frame.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54">
            <a:hlinkClick r:id="" action="ppaction://media"/>
            <a:extLst>
              <a:ext uri="{FF2B5EF4-FFF2-40B4-BE49-F238E27FC236}">
                <a16:creationId xmlns:a16="http://schemas.microsoft.com/office/drawing/2014/main" id="{387F0B73-C4D2-45C4-A80C-74A0E9B46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087" y="6177528"/>
            <a:ext cx="609600" cy="609600"/>
          </a:xfrm>
          <a:prstGeom prst="rect">
            <a:avLst/>
          </a:prstGeom>
        </p:spPr>
      </p:pic>
    </p:spTree>
    <p:extLst>
      <p:ext uri="{BB962C8B-B14F-4D97-AF65-F5344CB8AC3E}">
        <p14:creationId xmlns:p14="http://schemas.microsoft.com/office/powerpoint/2010/main" val="3042629003"/>
      </p:ext>
    </p:extLst>
  </p:cSld>
  <p:clrMapOvr>
    <a:masterClrMapping/>
  </p:clrMapOvr>
  <mc:AlternateContent xmlns:mc="http://schemas.openxmlformats.org/markup-compatibility/2006" xmlns:p14="http://schemas.microsoft.com/office/powerpoint/2010/main">
    <mc:Choice Requires="p14">
      <p:transition spd="slow" p14:dur="2000" advTm="34167"/>
    </mc:Choice>
    <mc:Fallback xmlns="">
      <p:transition spd="slow" advTm="3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lay-in lug complete with bonding wire.</a:t>
            </a:r>
            <a:r>
              <a:rPr lang="en-CA"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Electrical connection from wire to lay-in lug and then transfers through the WEEB or star washer into the panel’s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aluminum frame.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lose-up of a pipe&#10;&#10;Description automatically generated with low confidence">
            <a:extLst>
              <a:ext uri="{FF2B5EF4-FFF2-40B4-BE49-F238E27FC236}">
                <a16:creationId xmlns:a16="http://schemas.microsoft.com/office/drawing/2014/main" id="{0ECDD316-E6CD-4BE8-9CB4-BCB543E113D8}"/>
              </a:ext>
            </a:extLst>
          </p:cNvPr>
          <p:cNvPicPr>
            <a:picLocks noChangeAspect="1"/>
          </p:cNvPicPr>
          <p:nvPr/>
        </p:nvPicPr>
        <p:blipFill rotWithShape="1">
          <a:blip r:embed="rId4">
            <a:extLst>
              <a:ext uri="{28A0092B-C50C-407E-A947-70E740481C1C}">
                <a14:useLocalDpi xmlns:a14="http://schemas.microsoft.com/office/drawing/2010/main" val="0"/>
              </a:ext>
            </a:extLst>
          </a:blip>
          <a:srcRect t="37005" r="28261"/>
          <a:stretch/>
        </p:blipFill>
        <p:spPr>
          <a:xfrm rot="10800000">
            <a:off x="3368937" y="2794487"/>
            <a:ext cx="5775063" cy="3803375"/>
          </a:xfrm>
          <a:prstGeom prst="rect">
            <a:avLst/>
          </a:prstGeom>
        </p:spPr>
      </p:pic>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3" name="55">
            <a:hlinkClick r:id="" action="ppaction://media"/>
            <a:extLst>
              <a:ext uri="{FF2B5EF4-FFF2-40B4-BE49-F238E27FC236}">
                <a16:creationId xmlns:a16="http://schemas.microsoft.com/office/drawing/2014/main" id="{AD432051-A50B-4404-A557-6719B1B2E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066" y="6024705"/>
            <a:ext cx="609600" cy="609600"/>
          </a:xfrm>
          <a:prstGeom prst="rect">
            <a:avLst/>
          </a:prstGeom>
        </p:spPr>
      </p:pic>
    </p:spTree>
    <p:extLst>
      <p:ext uri="{BB962C8B-B14F-4D97-AF65-F5344CB8AC3E}">
        <p14:creationId xmlns:p14="http://schemas.microsoft.com/office/powerpoint/2010/main" val="437267996"/>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1743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14343" y="915323"/>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If the panel was to be grounded directly there are dedicated holes to mount a connector on the frame. That still needs a WEEB or Star washer.</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electronics&#10;&#10;Description automatically generated">
            <a:extLst>
              <a:ext uri="{FF2B5EF4-FFF2-40B4-BE49-F238E27FC236}">
                <a16:creationId xmlns:a16="http://schemas.microsoft.com/office/drawing/2014/main" id="{AE904A54-2C5C-4EBD-96BA-EB81465299DE}"/>
              </a:ext>
            </a:extLst>
          </p:cNvPr>
          <p:cNvPicPr>
            <a:picLocks noChangeAspect="1"/>
          </p:cNvPicPr>
          <p:nvPr/>
        </p:nvPicPr>
        <p:blipFill rotWithShape="1">
          <a:blip r:embed="rId4">
            <a:extLst>
              <a:ext uri="{28A0092B-C50C-407E-A947-70E740481C1C}">
                <a14:useLocalDpi xmlns:a14="http://schemas.microsoft.com/office/drawing/2010/main" val="0"/>
              </a:ext>
            </a:extLst>
          </a:blip>
          <a:srcRect l="13695" r="30401"/>
          <a:stretch/>
        </p:blipFill>
        <p:spPr>
          <a:xfrm rot="5400000">
            <a:off x="4150085" y="1855141"/>
            <a:ext cx="3889203" cy="5217708"/>
          </a:xfrm>
          <a:prstGeom prst="rect">
            <a:avLst/>
          </a:prstGeom>
        </p:spPr>
      </p:pic>
      <p:pic>
        <p:nvPicPr>
          <p:cNvPr id="3" name="57">
            <a:hlinkClick r:id="" action="ppaction://media"/>
            <a:extLst>
              <a:ext uri="{FF2B5EF4-FFF2-40B4-BE49-F238E27FC236}">
                <a16:creationId xmlns:a16="http://schemas.microsoft.com/office/drawing/2014/main" id="{C9376647-3FFF-4C5D-A2F1-6A77A837D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7595" y="5775795"/>
            <a:ext cx="609600" cy="609600"/>
          </a:xfrm>
          <a:prstGeom prst="rect">
            <a:avLst/>
          </a:prstGeom>
        </p:spPr>
      </p:pic>
    </p:spTree>
    <p:extLst>
      <p:ext uri="{BB962C8B-B14F-4D97-AF65-F5344CB8AC3E}">
        <p14:creationId xmlns:p14="http://schemas.microsoft.com/office/powerpoint/2010/main" val="1015350763"/>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More holes to mount a connector on the frame.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4" name="Picture 3" descr="A picture containing text&#10;&#10;Description automatically generated">
            <a:extLst>
              <a:ext uri="{FF2B5EF4-FFF2-40B4-BE49-F238E27FC236}">
                <a16:creationId xmlns:a16="http://schemas.microsoft.com/office/drawing/2014/main" id="{61232330-4C7C-4314-8382-E3D90AA5D380}"/>
              </a:ext>
            </a:extLst>
          </p:cNvPr>
          <p:cNvPicPr>
            <a:picLocks noChangeAspect="1"/>
          </p:cNvPicPr>
          <p:nvPr/>
        </p:nvPicPr>
        <p:blipFill rotWithShape="1">
          <a:blip r:embed="rId2">
            <a:extLst>
              <a:ext uri="{28A0092B-C50C-407E-A947-70E740481C1C}">
                <a14:useLocalDpi xmlns:a14="http://schemas.microsoft.com/office/drawing/2010/main" val="0"/>
              </a:ext>
            </a:extLst>
          </a:blip>
          <a:srcRect b="40324"/>
          <a:stretch/>
        </p:blipFill>
        <p:spPr>
          <a:xfrm>
            <a:off x="1845541" y="2683961"/>
            <a:ext cx="6858000" cy="3069450"/>
          </a:xfrm>
          <a:prstGeom prst="rect">
            <a:avLst/>
          </a:prstGeom>
        </p:spPr>
      </p:pic>
    </p:spTree>
    <p:extLst>
      <p:ext uri="{BB962C8B-B14F-4D97-AF65-F5344CB8AC3E}">
        <p14:creationId xmlns:p14="http://schemas.microsoft.com/office/powerpoint/2010/main" val="4020599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frame is light and moderately strong.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It will flex.</a:t>
            </a:r>
          </a:p>
          <a:p>
            <a:pPr>
              <a:lnSpc>
                <a:spcPct val="107000"/>
              </a:lnSpc>
              <a:spcAft>
                <a:spcPts val="800"/>
              </a:spcAft>
            </a:pP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ground, floor&#10;&#10;Description automatically generated">
            <a:extLst>
              <a:ext uri="{FF2B5EF4-FFF2-40B4-BE49-F238E27FC236}">
                <a16:creationId xmlns:a16="http://schemas.microsoft.com/office/drawing/2014/main" id="{7403FC6A-6778-4115-BF77-BD0410181BE8}"/>
              </a:ext>
            </a:extLst>
          </p:cNvPr>
          <p:cNvPicPr>
            <a:picLocks noChangeAspect="1"/>
          </p:cNvPicPr>
          <p:nvPr/>
        </p:nvPicPr>
        <p:blipFill rotWithShape="1">
          <a:blip r:embed="rId4">
            <a:extLst>
              <a:ext uri="{28A0092B-C50C-407E-A947-70E740481C1C}">
                <a14:useLocalDpi xmlns:a14="http://schemas.microsoft.com/office/drawing/2010/main" val="0"/>
              </a:ext>
            </a:extLst>
          </a:blip>
          <a:srcRect t="35224"/>
          <a:stretch/>
        </p:blipFill>
        <p:spPr>
          <a:xfrm>
            <a:off x="0" y="2415654"/>
            <a:ext cx="9144000" cy="4442346"/>
          </a:xfrm>
          <a:prstGeom prst="rect">
            <a:avLst/>
          </a:prstGeom>
        </p:spPr>
      </p:pic>
      <p:sp>
        <p:nvSpPr>
          <p:cNvPr id="6" name="TextBox 5">
            <a:extLst>
              <a:ext uri="{FF2B5EF4-FFF2-40B4-BE49-F238E27FC236}">
                <a16:creationId xmlns:a16="http://schemas.microsoft.com/office/drawing/2014/main" id="{98DFA4E9-D75E-452A-9648-4134538ACF06}"/>
              </a:ext>
            </a:extLst>
          </p:cNvPr>
          <p:cNvSpPr txBox="1"/>
          <p:nvPr/>
        </p:nvSpPr>
        <p:spPr>
          <a:xfrm>
            <a:off x="6152675" y="633943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3" name="59">
            <a:hlinkClick r:id="" action="ppaction://media"/>
            <a:extLst>
              <a:ext uri="{FF2B5EF4-FFF2-40B4-BE49-F238E27FC236}">
                <a16:creationId xmlns:a16="http://schemas.microsoft.com/office/drawing/2014/main" id="{235F6B1E-ABEB-488F-85CA-5E665B873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325" y="6177528"/>
            <a:ext cx="609600" cy="609600"/>
          </a:xfrm>
          <a:prstGeom prst="rect">
            <a:avLst/>
          </a:prstGeom>
        </p:spPr>
      </p:pic>
    </p:spTree>
    <p:extLst>
      <p:ext uri="{BB962C8B-B14F-4D97-AF65-F5344CB8AC3E}">
        <p14:creationId xmlns:p14="http://schemas.microsoft.com/office/powerpoint/2010/main" val="3619729673"/>
      </p:ext>
    </p:extLst>
  </p:cSld>
  <p:clrMapOvr>
    <a:masterClrMapping/>
  </p:clrMapOvr>
  <mc:AlternateContent xmlns:mc="http://schemas.openxmlformats.org/markup-compatibility/2006" xmlns:p14="http://schemas.microsoft.com/office/powerpoint/2010/main">
    <mc:Choice Requires="p14">
      <p:transition spd="slow" p14:dur="2000" advTm="18261"/>
    </mc:Choice>
    <mc:Fallback xmlns="">
      <p:transition spd="slow" advTm="1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79700"/>
            <a:ext cx="74609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The glass needs to allow as much sunlight through as possible.</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I</a:t>
            </a:r>
            <a:r>
              <a:rPr lang="en-CA" sz="2800" dirty="0">
                <a:effectLst/>
                <a:latin typeface="Arial" panose="020B0604020202020204" pitchFamily="34" charset="0"/>
                <a:ea typeface="Calibri" panose="020F0502020204030204" pitchFamily="34" charset="0"/>
                <a:cs typeface="Arial" panose="020B0604020202020204" pitchFamily="34" charset="0"/>
              </a:rPr>
              <a:t>n order to do this the glass is made up of less iron than most other types of glass.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This low iron glass lets approximately 5 percent more light through. </a:t>
            </a:r>
          </a:p>
        </p:txBody>
      </p:sp>
      <p:pic>
        <p:nvPicPr>
          <p:cNvPr id="3" name="6">
            <a:hlinkClick r:id="" action="ppaction://media"/>
            <a:extLst>
              <a:ext uri="{FF2B5EF4-FFF2-40B4-BE49-F238E27FC236}">
                <a16:creationId xmlns:a16="http://schemas.microsoft.com/office/drawing/2014/main" id="{904AC7C4-9C2D-4C42-B20F-E744BEC2AE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599" y="6177528"/>
            <a:ext cx="609600" cy="609600"/>
          </a:xfrm>
          <a:prstGeom prst="rect">
            <a:avLst/>
          </a:prstGeom>
        </p:spPr>
      </p:pic>
    </p:spTree>
    <p:extLst>
      <p:ext uri="{BB962C8B-B14F-4D97-AF65-F5344CB8AC3E}">
        <p14:creationId xmlns:p14="http://schemas.microsoft.com/office/powerpoint/2010/main" val="2206573622"/>
      </p:ext>
    </p:extLst>
  </p:cSld>
  <p:clrMapOvr>
    <a:masterClrMapping/>
  </p:clrMapOvr>
  <mc:AlternateContent xmlns:mc="http://schemas.openxmlformats.org/markup-compatibility/2006" xmlns:p14="http://schemas.microsoft.com/office/powerpoint/2010/main">
    <mc:Choice Requires="p14">
      <p:transition spd="slow" p14:dur="2000" advTm="15196"/>
    </mc:Choice>
    <mc:Fallback xmlns="">
      <p:transition spd="slow" advTm="1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9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2156170"/>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Another layer is added to the glass that keeps it from being reflective.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This anti-reflective coating can also gives the panel a blueish colour.</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7">
            <a:hlinkClick r:id="" action="ppaction://media"/>
            <a:extLst>
              <a:ext uri="{FF2B5EF4-FFF2-40B4-BE49-F238E27FC236}">
                <a16:creationId xmlns:a16="http://schemas.microsoft.com/office/drawing/2014/main" id="{E63C3DF3-9C13-4B5B-8C4A-33E7BD944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4557" y="6177528"/>
            <a:ext cx="609600" cy="609600"/>
          </a:xfrm>
          <a:prstGeom prst="rect">
            <a:avLst/>
          </a:prstGeom>
        </p:spPr>
      </p:pic>
    </p:spTree>
    <p:extLst>
      <p:ext uri="{BB962C8B-B14F-4D97-AF65-F5344CB8AC3E}">
        <p14:creationId xmlns:p14="http://schemas.microsoft.com/office/powerpoint/2010/main" val="2997214235"/>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441146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For solar hot water collectors, one of the companies has a diffusion coating to direct the sun shine downwards to the collectors at all angles of incident.</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DFF5A9-FF43-4843-820C-94601C272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47477" y="1510066"/>
            <a:ext cx="6111924" cy="4583943"/>
          </a:xfrm>
          <a:prstGeom prst="rect">
            <a:avLst/>
          </a:prstGeom>
        </p:spPr>
      </p:pic>
      <p:sp>
        <p:nvSpPr>
          <p:cNvPr id="6" name="TextBox 5">
            <a:extLst>
              <a:ext uri="{FF2B5EF4-FFF2-40B4-BE49-F238E27FC236}">
                <a16:creationId xmlns:a16="http://schemas.microsoft.com/office/drawing/2014/main" id="{216F165C-4930-4579-8308-500CC5B8B23D}"/>
              </a:ext>
            </a:extLst>
          </p:cNvPr>
          <p:cNvSpPr txBox="1"/>
          <p:nvPr/>
        </p:nvSpPr>
        <p:spPr>
          <a:xfrm>
            <a:off x="1744467"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8">
            <a:hlinkClick r:id="" action="ppaction://media"/>
            <a:extLst>
              <a:ext uri="{FF2B5EF4-FFF2-40B4-BE49-F238E27FC236}">
                <a16:creationId xmlns:a16="http://schemas.microsoft.com/office/drawing/2014/main" id="{DBC69964-643C-47A1-BAE3-F12EBD662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7565" y="6063734"/>
            <a:ext cx="609600" cy="609600"/>
          </a:xfrm>
          <a:prstGeom prst="rect">
            <a:avLst/>
          </a:prstGeom>
        </p:spPr>
      </p:pic>
    </p:spTree>
    <p:extLst>
      <p:ext uri="{BB962C8B-B14F-4D97-AF65-F5344CB8AC3E}">
        <p14:creationId xmlns:p14="http://schemas.microsoft.com/office/powerpoint/2010/main" val="3155131270"/>
      </p:ext>
    </p:extLst>
  </p:cSld>
  <p:clrMapOvr>
    <a:masterClrMapping/>
  </p:clrMapOvr>
  <mc:AlternateContent xmlns:mc="http://schemas.openxmlformats.org/markup-compatibility/2006" xmlns:p14="http://schemas.microsoft.com/office/powerpoint/2010/main">
    <mc:Choice Requires="p14">
      <p:transition spd="slow" p14:dur="2000" advTm="33680"/>
    </mc:Choice>
    <mc:Fallback xmlns="">
      <p:transition spd="slow" advTm="3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7686261"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also needs to protect the cells from the outside environment.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Waterproofing is a must.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is sealed to the aluminum frame  with silicon caulk or silicon tape.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silicon is pliable and waterproof.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also adds an electrical insulation between the glass and the frame.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9">
            <a:hlinkClick r:id="" action="ppaction://media"/>
            <a:extLst>
              <a:ext uri="{FF2B5EF4-FFF2-40B4-BE49-F238E27FC236}">
                <a16:creationId xmlns:a16="http://schemas.microsoft.com/office/drawing/2014/main" id="{DE0C52EF-97A1-4055-AE1E-3AC92301E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305" y="6041728"/>
            <a:ext cx="609600" cy="609600"/>
          </a:xfrm>
          <a:prstGeom prst="rect">
            <a:avLst/>
          </a:prstGeom>
        </p:spPr>
      </p:pic>
    </p:spTree>
    <p:extLst>
      <p:ext uri="{BB962C8B-B14F-4D97-AF65-F5344CB8AC3E}">
        <p14:creationId xmlns:p14="http://schemas.microsoft.com/office/powerpoint/2010/main" val="3609596312"/>
      </p:ext>
    </p:extLst>
  </p:cSld>
  <p:clrMapOvr>
    <a:masterClrMapping/>
  </p:clrMapOvr>
  <mc:AlternateContent xmlns:mc="http://schemas.openxmlformats.org/markup-compatibility/2006" xmlns:p14="http://schemas.microsoft.com/office/powerpoint/2010/main">
    <mc:Choice Requires="p14">
      <p:transition spd="slow" p14:dur="2000" advTm="24832"/>
    </mc:Choice>
    <mc:Fallback xmlns="">
      <p:transition spd="slow" advTm="2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7" ma:contentTypeDescription="Create a new document." ma:contentTypeScope="" ma:versionID="bc6e68485cccbbe04a21a5996d7c1120">
  <xsd:schema xmlns:xsd="http://www.w3.org/2001/XMLSchema" xmlns:xs="http://www.w3.org/2001/XMLSchema" xmlns:p="http://schemas.microsoft.com/office/2006/metadata/properties" xmlns:ns2="ed7db459-c967-41b6-b7e8-c3b138df5ced" targetNamespace="http://schemas.microsoft.com/office/2006/metadata/properties" ma:root="true" ma:fieldsID="13b1a080164a547f1b1f727b32997931" ns2:_="">
    <xsd:import namespace="ed7db459-c967-41b6-b7e8-c3b138df5ce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7D8D9D-9025-4DFC-9DFB-F95BFC22046F}"/>
</file>

<file path=customXml/itemProps2.xml><?xml version="1.0" encoding="utf-8"?>
<ds:datastoreItem xmlns:ds="http://schemas.openxmlformats.org/officeDocument/2006/customXml" ds:itemID="{3080100A-3127-4886-9A21-6119EE1A5628}"/>
</file>

<file path=docProps/app.xml><?xml version="1.0" encoding="utf-8"?>
<Properties xmlns="http://schemas.openxmlformats.org/officeDocument/2006/extended-properties" xmlns:vt="http://schemas.openxmlformats.org/officeDocument/2006/docPropsVTypes">
  <Template>Beliz Background template</Template>
  <TotalTime>6336</TotalTime>
  <Words>1935</Words>
  <Application>Microsoft Office PowerPoint</Application>
  <PresentationFormat>On-screen Show (4:3)</PresentationFormat>
  <Paragraphs>250</Paragraphs>
  <Slides>60</Slides>
  <Notes>0</Notes>
  <HiddenSlides>0</HiddenSlides>
  <MMClips>48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Franklin Gothic Book</vt:lpstr>
      <vt:lpstr>Franklin Gothic Medium</vt:lpstr>
      <vt:lpstr>Symbol</vt:lpstr>
      <vt:lpstr>IDB Belize Minimal Presentation - Design_ TEMPLATE</vt:lpstr>
      <vt:lpstr>PowerPoint Presentation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Gordon</cp:lastModifiedBy>
  <cp:revision>143</cp:revision>
  <dcterms:created xsi:type="dcterms:W3CDTF">2022-03-03T12:11:22Z</dcterms:created>
  <dcterms:modified xsi:type="dcterms:W3CDTF">2022-10-13T13:32:06Z</dcterms:modified>
</cp:coreProperties>
</file>