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2"/>
  </p:notesMasterIdLst>
  <p:sldIdLst>
    <p:sldId id="546" r:id="rId2"/>
    <p:sldId id="257" r:id="rId3"/>
    <p:sldId id="341" r:id="rId4"/>
    <p:sldId id="389" r:id="rId5"/>
    <p:sldId id="342" r:id="rId6"/>
    <p:sldId id="343" r:id="rId7"/>
    <p:sldId id="344" r:id="rId8"/>
    <p:sldId id="345" r:id="rId9"/>
    <p:sldId id="347" r:id="rId10"/>
    <p:sldId id="346" r:id="rId11"/>
    <p:sldId id="348" r:id="rId12"/>
    <p:sldId id="349" r:id="rId13"/>
    <p:sldId id="350" r:id="rId14"/>
    <p:sldId id="351" r:id="rId15"/>
    <p:sldId id="352" r:id="rId16"/>
    <p:sldId id="390" r:id="rId17"/>
    <p:sldId id="353" r:id="rId18"/>
    <p:sldId id="355" r:id="rId19"/>
    <p:sldId id="354" r:id="rId20"/>
    <p:sldId id="391" r:id="rId21"/>
    <p:sldId id="356" r:id="rId22"/>
    <p:sldId id="359" r:id="rId23"/>
    <p:sldId id="357" r:id="rId24"/>
    <p:sldId id="358" r:id="rId25"/>
    <p:sldId id="361" r:id="rId26"/>
    <p:sldId id="363" r:id="rId27"/>
    <p:sldId id="364" r:id="rId28"/>
    <p:sldId id="362" r:id="rId29"/>
    <p:sldId id="398" r:id="rId30"/>
    <p:sldId id="400" r:id="rId31"/>
    <p:sldId id="399" r:id="rId32"/>
    <p:sldId id="392" r:id="rId33"/>
    <p:sldId id="365" r:id="rId34"/>
    <p:sldId id="340" r:id="rId35"/>
    <p:sldId id="366" r:id="rId36"/>
    <p:sldId id="393" r:id="rId37"/>
    <p:sldId id="367" r:id="rId38"/>
    <p:sldId id="368" r:id="rId39"/>
    <p:sldId id="394" r:id="rId40"/>
    <p:sldId id="369" r:id="rId41"/>
    <p:sldId id="370" r:id="rId42"/>
    <p:sldId id="371" r:id="rId43"/>
    <p:sldId id="373" r:id="rId44"/>
    <p:sldId id="374" r:id="rId45"/>
    <p:sldId id="375" r:id="rId46"/>
    <p:sldId id="395" r:id="rId47"/>
    <p:sldId id="376" r:id="rId48"/>
    <p:sldId id="377" r:id="rId49"/>
    <p:sldId id="378" r:id="rId50"/>
    <p:sldId id="379" r:id="rId51"/>
    <p:sldId id="381" r:id="rId52"/>
    <p:sldId id="382" r:id="rId53"/>
    <p:sldId id="383" r:id="rId54"/>
    <p:sldId id="380" r:id="rId55"/>
    <p:sldId id="385" r:id="rId56"/>
    <p:sldId id="396" r:id="rId57"/>
    <p:sldId id="386" r:id="rId58"/>
    <p:sldId id="387" r:id="rId59"/>
    <p:sldId id="388" r:id="rId60"/>
    <p:sldId id="397" r:id="rId61"/>
  </p:sldIdLst>
  <p:sldSz cx="9144000" cy="6858000" type="screen4x3"/>
  <p:notesSz cx="6858000" cy="9144000"/>
  <p:defaultTextStyle>
    <a:defPPr>
      <a:defRPr lang="en-CA"/>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128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BB8D2-5B59-415C-A645-8298CDE46CE3}" type="datetimeFigureOut">
              <a:rPr lang="en-CA" smtClean="0"/>
              <a:t>2022-10-13</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DFC00-DB58-4C37-9046-5329C1B4BADD}" type="slidenum">
              <a:rPr lang="en-CA" smtClean="0"/>
              <a:t>‹#›</a:t>
            </a:fld>
            <a:endParaRPr lang="en-CA"/>
          </a:p>
        </p:txBody>
      </p:sp>
    </p:spTree>
    <p:extLst>
      <p:ext uri="{BB962C8B-B14F-4D97-AF65-F5344CB8AC3E}">
        <p14:creationId xmlns:p14="http://schemas.microsoft.com/office/powerpoint/2010/main" val="2252946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54417" y="2006977"/>
            <a:ext cx="7286625" cy="1378148"/>
          </a:xfrm>
        </p:spPr>
        <p:txBody>
          <a:bodyPr/>
          <a:lstStyle>
            <a:lvl1pPr>
              <a:defRPr>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697355" y="3643312"/>
            <a:ext cx="6000750" cy="1643063"/>
          </a:xfrm>
        </p:spPr>
        <p:txBody>
          <a:bodyPr/>
          <a:lstStyle>
            <a:lvl1pPr marL="0" indent="0" algn="ctr">
              <a:buNone/>
              <a:defRPr sz="3200">
                <a:solidFill>
                  <a:schemeClr val="bg2"/>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582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C9F4C-AFBF-4F5D-A4E8-91E16EDAD6AA}"/>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C586BF26-1986-4BD1-B784-EF04E4ADCCE6}"/>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6D9E6AF3-C456-4BDD-892A-45F0FF9B6F2E}"/>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3994089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786A3-8417-4021-82F2-D693CDB7D19E}"/>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AD9785DB-52F6-4904-9C81-18075E2495CB}"/>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6EC5421A-5857-491E-9E35-303392C331A1}"/>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61644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3F354-C2D7-470F-A588-425F72599E5F}"/>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A930239E-E498-417E-B7AA-8A057C4494E0}"/>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5D323703-9839-45ED-A5D4-D701A0A9CAEA}"/>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75650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7108" y="176689"/>
            <a:ext cx="7286625" cy="1276945"/>
          </a:xfrm>
        </p:spPr>
        <p:txBody>
          <a:bodyPr anchor="t"/>
          <a:lstStyle>
            <a:lvl1pPr algn="l">
              <a:defRPr sz="2000" b="1" cap="all"/>
            </a:lvl1pPr>
          </a:lstStyle>
          <a:p>
            <a:r>
              <a:rPr lang="en-US"/>
              <a:t>Click to edit Master title style</a:t>
            </a:r>
            <a:endParaRPr lang="en-US" dirty="0"/>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0E5E78-F63C-419B-9E57-2941BA5D7C3C}"/>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F0EE6243-9F6E-440D-88D1-CAC14DD10450}"/>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32625ED1-CDA2-46B5-87A8-52AB98692570}"/>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825538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F352716-F24B-4BC2-AF26-C073664D65B9}"/>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6" name="Footer Placeholder 4">
            <a:extLst>
              <a:ext uri="{FF2B5EF4-FFF2-40B4-BE49-F238E27FC236}">
                <a16:creationId xmlns:a16="http://schemas.microsoft.com/office/drawing/2014/main" id="{68BEF213-0434-49E5-B44D-D3B6996CDAA5}"/>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5A2A6405-7F06-45AA-B19A-F01CDC46728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689343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12DA733-8E1B-4CDD-A136-5421A97098E9}"/>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8" name="Footer Placeholder 4">
            <a:extLst>
              <a:ext uri="{FF2B5EF4-FFF2-40B4-BE49-F238E27FC236}">
                <a16:creationId xmlns:a16="http://schemas.microsoft.com/office/drawing/2014/main" id="{3ECBA0EA-025F-433A-B3DA-C5755D1B0BEC}"/>
              </a:ext>
            </a:extLst>
          </p:cNvPr>
          <p:cNvSpPr>
            <a:spLocks noGrp="1"/>
          </p:cNvSpPr>
          <p:nvPr>
            <p:ph type="ftr" sz="quarter" idx="11"/>
          </p:nvPr>
        </p:nvSpPr>
        <p:spPr/>
        <p:txBody>
          <a:bodyPr/>
          <a:lstStyle>
            <a:lvl1pPr>
              <a:defRPr/>
            </a:lvl1pPr>
          </a:lstStyle>
          <a:p>
            <a:endParaRPr lang="en-CA"/>
          </a:p>
        </p:txBody>
      </p:sp>
      <p:sp>
        <p:nvSpPr>
          <p:cNvPr id="9" name="Slide Number Placeholder 5">
            <a:extLst>
              <a:ext uri="{FF2B5EF4-FFF2-40B4-BE49-F238E27FC236}">
                <a16:creationId xmlns:a16="http://schemas.microsoft.com/office/drawing/2014/main" id="{26AE12ED-4F4C-428F-B896-8F108B8883F5}"/>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045831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1D9D54E-A7AE-4FE8-9523-9BE9D9A755D7}"/>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4" name="Footer Placeholder 4">
            <a:extLst>
              <a:ext uri="{FF2B5EF4-FFF2-40B4-BE49-F238E27FC236}">
                <a16:creationId xmlns:a16="http://schemas.microsoft.com/office/drawing/2014/main" id="{871AE07C-5A10-4F48-B857-1E36118158C0}"/>
              </a:ext>
            </a:extLst>
          </p:cNvPr>
          <p:cNvSpPr>
            <a:spLocks noGrp="1"/>
          </p:cNvSpPr>
          <p:nvPr>
            <p:ph type="ftr" sz="quarter" idx="11"/>
          </p:nvPr>
        </p:nvSpPr>
        <p:spPr/>
        <p:txBody>
          <a:bodyPr/>
          <a:lstStyle>
            <a:lvl1pPr>
              <a:defRPr/>
            </a:lvl1pPr>
          </a:lstStyle>
          <a:p>
            <a:endParaRPr lang="en-CA"/>
          </a:p>
        </p:txBody>
      </p:sp>
      <p:sp>
        <p:nvSpPr>
          <p:cNvPr id="5" name="Slide Number Placeholder 5">
            <a:extLst>
              <a:ext uri="{FF2B5EF4-FFF2-40B4-BE49-F238E27FC236}">
                <a16:creationId xmlns:a16="http://schemas.microsoft.com/office/drawing/2014/main" id="{FDF7AE76-D0C0-4B70-8FA3-25AD54E52E49}"/>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56828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3C8ECF2-BEB7-47B6-AA46-6F738D49A061}"/>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3" name="Footer Placeholder 4">
            <a:extLst>
              <a:ext uri="{FF2B5EF4-FFF2-40B4-BE49-F238E27FC236}">
                <a16:creationId xmlns:a16="http://schemas.microsoft.com/office/drawing/2014/main" id="{AB5E2D8B-600A-4ABC-A989-A2928AC369CD}"/>
              </a:ext>
            </a:extLst>
          </p:cNvPr>
          <p:cNvSpPr>
            <a:spLocks noGrp="1"/>
          </p:cNvSpPr>
          <p:nvPr>
            <p:ph type="ftr" sz="quarter" idx="11"/>
          </p:nvPr>
        </p:nvSpPr>
        <p:spPr/>
        <p:txBody>
          <a:bodyPr/>
          <a:lstStyle>
            <a:lvl1pPr>
              <a:defRPr/>
            </a:lvl1pPr>
          </a:lstStyle>
          <a:p>
            <a:endParaRPr lang="en-CA"/>
          </a:p>
        </p:txBody>
      </p:sp>
      <p:sp>
        <p:nvSpPr>
          <p:cNvPr id="4" name="Slide Number Placeholder 5">
            <a:extLst>
              <a:ext uri="{FF2B5EF4-FFF2-40B4-BE49-F238E27FC236}">
                <a16:creationId xmlns:a16="http://schemas.microsoft.com/office/drawing/2014/main" id="{3536F2DA-9CFA-4191-AA0D-7B87F1BF467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918544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3">
            <a:extLst>
              <a:ext uri="{FF2B5EF4-FFF2-40B4-BE49-F238E27FC236}">
                <a16:creationId xmlns:a16="http://schemas.microsoft.com/office/drawing/2014/main" id="{162919D7-C9BD-41D1-B75A-296EDA655AE8}"/>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6" name="Footer Placeholder 4">
            <a:extLst>
              <a:ext uri="{FF2B5EF4-FFF2-40B4-BE49-F238E27FC236}">
                <a16:creationId xmlns:a16="http://schemas.microsoft.com/office/drawing/2014/main" id="{B84A4CF1-53C2-4759-9E48-0697A09404D3}"/>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F9D58E26-E1ED-4C04-B09B-D509731D4D4D}"/>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865105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rtlCol="0">
            <a:normAutofit/>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pPr lvl="0"/>
            <a:r>
              <a:rPr lang="en-US" noProof="0"/>
              <a:t>Click icon to add picture</a:t>
            </a:r>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3">
            <a:extLst>
              <a:ext uri="{FF2B5EF4-FFF2-40B4-BE49-F238E27FC236}">
                <a16:creationId xmlns:a16="http://schemas.microsoft.com/office/drawing/2014/main" id="{DBAD6B19-A033-473C-804A-66A34F68917F}"/>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6" name="Footer Placeholder 4">
            <a:extLst>
              <a:ext uri="{FF2B5EF4-FFF2-40B4-BE49-F238E27FC236}">
                <a16:creationId xmlns:a16="http://schemas.microsoft.com/office/drawing/2014/main" id="{3C7FAAA0-A5D7-41CA-85DE-864E0C49B949}"/>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FB466F24-7951-4459-B31C-8C99935F6C3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272413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65934E32-267C-4407-87B5-EE8B158ECDAB}"/>
              </a:ext>
            </a:extLst>
          </p:cNvPr>
          <p:cNvSpPr>
            <a:spLocks noGrp="1" noChangeArrowheads="1"/>
          </p:cNvSpPr>
          <p:nvPr>
            <p:ph type="body" idx="1"/>
          </p:nvPr>
        </p:nvSpPr>
        <p:spPr bwMode="auto">
          <a:xfrm>
            <a:off x="428625" y="1307455"/>
            <a:ext cx="7715250" cy="424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dirty="0"/>
          </a:p>
        </p:txBody>
      </p:sp>
      <p:sp>
        <p:nvSpPr>
          <p:cNvPr id="4" name="Date Placeholder 3">
            <a:extLst>
              <a:ext uri="{FF2B5EF4-FFF2-40B4-BE49-F238E27FC236}">
                <a16:creationId xmlns:a16="http://schemas.microsoft.com/office/drawing/2014/main" id="{9C31EDD7-1C4F-4E85-B0CF-954A506894F0}"/>
              </a:ext>
            </a:extLst>
          </p:cNvPr>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eaLnBrk="1" fontAlgn="auto" hangingPunct="1">
              <a:spcBef>
                <a:spcPts val="0"/>
              </a:spcBef>
              <a:spcAft>
                <a:spcPts val="0"/>
              </a:spcAft>
              <a:defRPr sz="1125" smtClean="0">
                <a:solidFill>
                  <a:schemeClr val="tx1">
                    <a:tint val="75000"/>
                  </a:schemeClr>
                </a:solidFill>
                <a:latin typeface="+mn-lt"/>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CC540201-63CB-4A9F-8758-1A674FCB1454}"/>
              </a:ext>
            </a:extLst>
          </p:cNvPr>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eaLnBrk="1" fontAlgn="auto" hangingPunct="1">
              <a:spcBef>
                <a:spcPts val="0"/>
              </a:spcBef>
              <a:spcAft>
                <a:spcPts val="0"/>
              </a:spcAft>
              <a:defRPr sz="1125">
                <a:solidFill>
                  <a:schemeClr val="tx1">
                    <a:tint val="75000"/>
                  </a:schemeClr>
                </a:solidFill>
                <a:latin typeface="+mn-lt"/>
              </a:defRPr>
            </a:lvl1pPr>
          </a:lstStyle>
          <a:p>
            <a:endParaRPr lang="en-CA"/>
          </a:p>
        </p:txBody>
      </p:sp>
      <p:sp>
        <p:nvSpPr>
          <p:cNvPr id="6" name="Slide Number Placeholder 5">
            <a:extLst>
              <a:ext uri="{FF2B5EF4-FFF2-40B4-BE49-F238E27FC236}">
                <a16:creationId xmlns:a16="http://schemas.microsoft.com/office/drawing/2014/main" id="{2DAB49E4-A0B7-470A-8CC0-E6243A240047}"/>
              </a:ext>
            </a:extLst>
          </p:cNvPr>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eaLnBrk="1" fontAlgn="auto" hangingPunct="1">
              <a:spcBef>
                <a:spcPts val="0"/>
              </a:spcBef>
              <a:spcAft>
                <a:spcPts val="0"/>
              </a:spcAft>
              <a:defRPr sz="1125" smtClean="0">
                <a:solidFill>
                  <a:schemeClr val="tx1">
                    <a:tint val="75000"/>
                  </a:schemeClr>
                </a:solidFill>
                <a:latin typeface="+mn-lt"/>
              </a:defRPr>
            </a:lvl1pPr>
          </a:lstStyle>
          <a:p>
            <a:fld id="{1F295870-6E49-49B3-8DA7-68540E0A3415}" type="slidenum">
              <a:rPr lang="en-CA" smtClean="0"/>
              <a:t>‹#›</a:t>
            </a:fld>
            <a:endParaRPr lang="en-CA"/>
          </a:p>
        </p:txBody>
      </p:sp>
      <p:sp>
        <p:nvSpPr>
          <p:cNvPr id="3" name="Rectangle 2">
            <a:extLst>
              <a:ext uri="{FF2B5EF4-FFF2-40B4-BE49-F238E27FC236}">
                <a16:creationId xmlns:a16="http://schemas.microsoft.com/office/drawing/2014/main" id="{3C556769-3A6E-4D3B-86A6-AA99A2F274AB}"/>
              </a:ext>
            </a:extLst>
          </p:cNvPr>
          <p:cNvSpPr/>
          <p:nvPr userDrawn="1"/>
        </p:nvSpPr>
        <p:spPr>
          <a:xfrm>
            <a:off x="0" y="160020"/>
            <a:ext cx="4949190" cy="514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26" name="Title Placeholder 1">
            <a:extLst>
              <a:ext uri="{FF2B5EF4-FFF2-40B4-BE49-F238E27FC236}">
                <a16:creationId xmlns:a16="http://schemas.microsoft.com/office/drawing/2014/main" id="{D36FAA11-82AE-4EF6-B591-009735C04AB5}"/>
              </a:ext>
            </a:extLst>
          </p:cNvPr>
          <p:cNvSpPr>
            <a:spLocks noGrp="1" noChangeArrowheads="1"/>
          </p:cNvSpPr>
          <p:nvPr>
            <p:ph type="title"/>
          </p:nvPr>
        </p:nvSpPr>
        <p:spPr bwMode="auto">
          <a:xfrm>
            <a:off x="148590" y="70872"/>
            <a:ext cx="4137660" cy="67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dirty="0"/>
          </a:p>
        </p:txBody>
      </p:sp>
    </p:spTree>
    <p:extLst>
      <p:ext uri="{BB962C8B-B14F-4D97-AF65-F5344CB8AC3E}">
        <p14:creationId xmlns:p14="http://schemas.microsoft.com/office/powerpoint/2010/main" val="2856022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2400" kern="1200">
          <a:solidFill>
            <a:schemeClr val="tx1"/>
          </a:solidFill>
          <a:latin typeface="+mj-lt"/>
          <a:ea typeface="+mj-ea"/>
          <a:cs typeface="+mj-cs"/>
        </a:defRPr>
      </a:lvl1pPr>
      <a:lvl2pPr algn="ctr" rtl="0" eaLnBrk="1" fontAlgn="base" hangingPunct="1">
        <a:spcBef>
          <a:spcPct val="0"/>
        </a:spcBef>
        <a:spcAft>
          <a:spcPct val="0"/>
        </a:spcAft>
        <a:defRPr sz="4125">
          <a:solidFill>
            <a:schemeClr val="tx1"/>
          </a:solidFill>
          <a:latin typeface="Calibri" panose="020F0502020204030204" pitchFamily="34" charset="0"/>
        </a:defRPr>
      </a:lvl2pPr>
      <a:lvl3pPr algn="ctr" rtl="0" eaLnBrk="1" fontAlgn="base" hangingPunct="1">
        <a:spcBef>
          <a:spcPct val="0"/>
        </a:spcBef>
        <a:spcAft>
          <a:spcPct val="0"/>
        </a:spcAft>
        <a:defRPr sz="4125">
          <a:solidFill>
            <a:schemeClr val="tx1"/>
          </a:solidFill>
          <a:latin typeface="Calibri" panose="020F0502020204030204" pitchFamily="34" charset="0"/>
        </a:defRPr>
      </a:lvl3pPr>
      <a:lvl4pPr algn="ctr" rtl="0" eaLnBrk="1" fontAlgn="base" hangingPunct="1">
        <a:spcBef>
          <a:spcPct val="0"/>
        </a:spcBef>
        <a:spcAft>
          <a:spcPct val="0"/>
        </a:spcAft>
        <a:defRPr sz="4125">
          <a:solidFill>
            <a:schemeClr val="tx1"/>
          </a:solidFill>
          <a:latin typeface="Calibri" panose="020F0502020204030204" pitchFamily="34" charset="0"/>
        </a:defRPr>
      </a:lvl4pPr>
      <a:lvl5pPr algn="ctr" rtl="0" eaLnBrk="1" fontAlgn="base" hangingPunct="1">
        <a:spcBef>
          <a:spcPct val="0"/>
        </a:spcBef>
        <a:spcAft>
          <a:spcPct val="0"/>
        </a:spcAft>
        <a:defRPr sz="4125">
          <a:solidFill>
            <a:schemeClr val="tx1"/>
          </a:solidFill>
          <a:latin typeface="Calibri" panose="020F0502020204030204" pitchFamily="34" charset="0"/>
        </a:defRPr>
      </a:lvl5pPr>
      <a:lvl6pPr marL="428625" algn="ctr" rtl="0" eaLnBrk="1" fontAlgn="base" hangingPunct="1">
        <a:spcBef>
          <a:spcPct val="0"/>
        </a:spcBef>
        <a:spcAft>
          <a:spcPct val="0"/>
        </a:spcAft>
        <a:defRPr sz="4125">
          <a:solidFill>
            <a:schemeClr val="tx1"/>
          </a:solidFill>
          <a:latin typeface="Calibri" panose="020F0502020204030204" pitchFamily="34" charset="0"/>
        </a:defRPr>
      </a:lvl6pPr>
      <a:lvl7pPr marL="857250" algn="ctr" rtl="0" eaLnBrk="1" fontAlgn="base" hangingPunct="1">
        <a:spcBef>
          <a:spcPct val="0"/>
        </a:spcBef>
        <a:spcAft>
          <a:spcPct val="0"/>
        </a:spcAft>
        <a:defRPr sz="4125">
          <a:solidFill>
            <a:schemeClr val="tx1"/>
          </a:solidFill>
          <a:latin typeface="Calibri" panose="020F0502020204030204" pitchFamily="34" charset="0"/>
        </a:defRPr>
      </a:lvl7pPr>
      <a:lvl8pPr marL="1285875" algn="ctr" rtl="0" eaLnBrk="1" fontAlgn="base" hangingPunct="1">
        <a:spcBef>
          <a:spcPct val="0"/>
        </a:spcBef>
        <a:spcAft>
          <a:spcPct val="0"/>
        </a:spcAft>
        <a:defRPr sz="4125">
          <a:solidFill>
            <a:schemeClr val="tx1"/>
          </a:solidFill>
          <a:latin typeface="Calibri" panose="020F0502020204030204" pitchFamily="34" charset="0"/>
        </a:defRPr>
      </a:lvl8pPr>
      <a:lvl9pPr marL="1714500" algn="ctr" rtl="0" eaLnBrk="1" fontAlgn="base" hangingPunct="1">
        <a:spcBef>
          <a:spcPct val="0"/>
        </a:spcBef>
        <a:spcAft>
          <a:spcPct val="0"/>
        </a:spcAft>
        <a:defRPr sz="4125">
          <a:solidFill>
            <a:schemeClr val="tx1"/>
          </a:solidFill>
          <a:latin typeface="Calibri" panose="020F0502020204030204" pitchFamily="34" charset="0"/>
        </a:defRPr>
      </a:lvl9pPr>
    </p:titleStyle>
    <p:bodyStyle>
      <a:lvl1pPr marL="321469" indent="-321469" algn="l" rtl="0" eaLnBrk="1" fontAlgn="base" hangingPunct="1">
        <a:spcBef>
          <a:spcPct val="20000"/>
        </a:spcBef>
        <a:spcAft>
          <a:spcPct val="0"/>
        </a:spcAft>
        <a:buFont typeface="Arial" panose="020B0604020202020204" pitchFamily="34" charset="0"/>
        <a:buChar char="•"/>
        <a:defRPr sz="3000"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ennis court with palm trees&#10;&#10;Description automatically generated with medium confidence">
            <a:extLst>
              <a:ext uri="{FF2B5EF4-FFF2-40B4-BE49-F238E27FC236}">
                <a16:creationId xmlns:a16="http://schemas.microsoft.com/office/drawing/2014/main" id="{54751BC6-ECB8-0748-AF08-BEFB97606B52}"/>
              </a:ext>
            </a:extLst>
          </p:cNvPr>
          <p:cNvPicPr>
            <a:picLocks noChangeAspect="1"/>
          </p:cNvPicPr>
          <p:nvPr/>
        </p:nvPicPr>
        <p:blipFill>
          <a:blip r:embed="rId2"/>
          <a:stretch>
            <a:fillRect/>
          </a:stretch>
        </p:blipFill>
        <p:spPr>
          <a:xfrm>
            <a:off x="-109243" y="305733"/>
            <a:ext cx="9441332" cy="6299139"/>
          </a:xfrm>
          <a:prstGeom prst="rect">
            <a:avLst/>
          </a:prstGeom>
        </p:spPr>
      </p:pic>
      <p:sp>
        <p:nvSpPr>
          <p:cNvPr id="4" name="Rectangle 3">
            <a:extLst>
              <a:ext uri="{FF2B5EF4-FFF2-40B4-BE49-F238E27FC236}">
                <a16:creationId xmlns:a16="http://schemas.microsoft.com/office/drawing/2014/main" id="{B74FB872-804A-F54A-8317-B1BD8F3F1A78}"/>
              </a:ext>
            </a:extLst>
          </p:cNvPr>
          <p:cNvSpPr/>
          <p:nvPr/>
        </p:nvSpPr>
        <p:spPr>
          <a:xfrm>
            <a:off x="-616352" y="510014"/>
            <a:ext cx="10266028" cy="1276109"/>
          </a:xfrm>
          <a:prstGeom prst="rect">
            <a:avLst/>
          </a:prstGeom>
          <a:solidFill>
            <a:schemeClr val="tx1">
              <a:lumMod val="50000"/>
              <a:lumOff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riangle 1">
            <a:extLst>
              <a:ext uri="{FF2B5EF4-FFF2-40B4-BE49-F238E27FC236}">
                <a16:creationId xmlns:a16="http://schemas.microsoft.com/office/drawing/2014/main" id="{01C572AF-A586-AC45-A4BF-58191406BCE9}"/>
              </a:ext>
            </a:extLst>
          </p:cNvPr>
          <p:cNvSpPr/>
          <p:nvPr/>
        </p:nvSpPr>
        <p:spPr>
          <a:xfrm rot="20712204">
            <a:off x="-2821251" y="-1281538"/>
            <a:ext cx="8075654" cy="9103068"/>
          </a:xfrm>
          <a:prstGeom prst="triangle">
            <a:avLst/>
          </a:prstGeom>
          <a:solidFill>
            <a:srgbClr val="10497E">
              <a:alpha val="867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56F24F58-9C31-E443-A04B-717FE2D08411}"/>
              </a:ext>
            </a:extLst>
          </p:cNvPr>
          <p:cNvSpPr txBox="1"/>
          <p:nvPr/>
        </p:nvSpPr>
        <p:spPr>
          <a:xfrm>
            <a:off x="0" y="2621538"/>
            <a:ext cx="4079924" cy="1477328"/>
          </a:xfrm>
          <a:prstGeom prst="rect">
            <a:avLst/>
          </a:prstGeom>
          <a:noFill/>
        </p:spPr>
        <p:txBody>
          <a:bodyPr wrap="square" rtlCol="0">
            <a:spAutoFit/>
          </a:bodyPr>
          <a:lstStyle/>
          <a:p>
            <a:r>
              <a:rPr lang="en-US" sz="2100" b="1" dirty="0">
                <a:solidFill>
                  <a:schemeClr val="bg1"/>
                </a:solidFill>
                <a:latin typeface="Arial" panose="020B0604020202020204" pitchFamily="34" charset="0"/>
                <a:cs typeface="Arial" panose="020B0604020202020204" pitchFamily="34" charset="0"/>
              </a:rPr>
              <a:t>Design and Implementation of Pilot of a TVET Renewable Energy Course </a:t>
            </a:r>
            <a:endParaRPr lang="en-CA" sz="2100" b="1" dirty="0">
              <a:solidFill>
                <a:schemeClr val="bg1"/>
              </a:solidFill>
              <a:latin typeface="Arial" panose="020B0604020202020204" pitchFamily="34" charset="0"/>
              <a:cs typeface="Arial" panose="020B0604020202020204" pitchFamily="34" charset="0"/>
            </a:endParaRPr>
          </a:p>
          <a:p>
            <a:endParaRPr lang="en-US" sz="27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1070E36-A84C-1C45-A804-243B343AE34B}"/>
              </a:ext>
            </a:extLst>
          </p:cNvPr>
          <p:cNvSpPr txBox="1"/>
          <p:nvPr/>
        </p:nvSpPr>
        <p:spPr>
          <a:xfrm>
            <a:off x="0" y="3930190"/>
            <a:ext cx="3585258" cy="923330"/>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DELIVERABLE #5 - TRAINING COURSES &amp; PROFESSIONAL DEVELOPMENT</a:t>
            </a:r>
          </a:p>
        </p:txBody>
      </p:sp>
      <p:pic>
        <p:nvPicPr>
          <p:cNvPr id="20" name="Picture 19" descr="Logo&#10;&#10;Description automatically generated">
            <a:extLst>
              <a:ext uri="{FF2B5EF4-FFF2-40B4-BE49-F238E27FC236}">
                <a16:creationId xmlns:a16="http://schemas.microsoft.com/office/drawing/2014/main" id="{5A1FD6FA-1557-EC45-9A09-17E0F4C629FB}"/>
              </a:ext>
            </a:extLst>
          </p:cNvPr>
          <p:cNvPicPr>
            <a:picLocks noChangeAspect="1"/>
          </p:cNvPicPr>
          <p:nvPr/>
        </p:nvPicPr>
        <p:blipFill>
          <a:blip r:embed="rId3" cstate="print"/>
          <a:stretch>
            <a:fillRect/>
          </a:stretch>
        </p:blipFill>
        <p:spPr>
          <a:xfrm>
            <a:off x="2790456" y="1110291"/>
            <a:ext cx="1303646" cy="432000"/>
          </a:xfrm>
          <a:prstGeom prst="rect">
            <a:avLst/>
          </a:prstGeom>
        </p:spPr>
      </p:pic>
      <p:pic>
        <p:nvPicPr>
          <p:cNvPr id="12" name="Picture 11" descr="A picture containing text, blur&#10;&#10;Description automatically generated">
            <a:extLst>
              <a:ext uri="{FF2B5EF4-FFF2-40B4-BE49-F238E27FC236}">
                <a16:creationId xmlns:a16="http://schemas.microsoft.com/office/drawing/2014/main" id="{9BAADFDD-0779-BE3F-62D5-56918A820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7828" y="711777"/>
            <a:ext cx="1048545" cy="720000"/>
          </a:xfrm>
          <a:prstGeom prst="rect">
            <a:avLst/>
          </a:prstGeom>
        </p:spPr>
      </p:pic>
      <p:pic>
        <p:nvPicPr>
          <p:cNvPr id="15" name="Picture 14" descr="Logo, company name&#10;&#10;Description automatically generated">
            <a:extLst>
              <a:ext uri="{FF2B5EF4-FFF2-40B4-BE49-F238E27FC236}">
                <a16:creationId xmlns:a16="http://schemas.microsoft.com/office/drawing/2014/main" id="{22C7F23F-E6FD-4E79-1432-8DEF0B869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9018" y="1071777"/>
            <a:ext cx="1167568" cy="432000"/>
          </a:xfrm>
          <a:prstGeom prst="rect">
            <a:avLst/>
          </a:prstGeom>
        </p:spPr>
      </p:pic>
    </p:spTree>
    <p:extLst>
      <p:ext uri="{BB962C8B-B14F-4D97-AF65-F5344CB8AC3E}">
        <p14:creationId xmlns:p14="http://schemas.microsoft.com/office/powerpoint/2010/main" val="1686292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 y="1195387"/>
            <a:ext cx="8030817"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sealant may not be visible as in the picture below.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One could check to see if there were cracks for maintenance purposes if the sealant was visible.</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picture containing outdoor, outdoor object&#10;&#10;Description automatically generated">
            <a:extLst>
              <a:ext uri="{FF2B5EF4-FFF2-40B4-BE49-F238E27FC236}">
                <a16:creationId xmlns:a16="http://schemas.microsoft.com/office/drawing/2014/main" id="{63F4D729-406E-4E59-9C45-F12A0C8126BA}"/>
              </a:ext>
            </a:extLst>
          </p:cNvPr>
          <p:cNvPicPr>
            <a:picLocks noChangeAspect="1"/>
          </p:cNvPicPr>
          <p:nvPr/>
        </p:nvPicPr>
        <p:blipFill rotWithShape="1">
          <a:blip r:embed="rId2">
            <a:extLst>
              <a:ext uri="{28A0092B-C50C-407E-A947-70E740481C1C}">
                <a14:useLocalDpi xmlns:a14="http://schemas.microsoft.com/office/drawing/2010/main" val="0"/>
              </a:ext>
            </a:extLst>
          </a:blip>
          <a:srcRect t="43257" b="12346"/>
          <a:stretch/>
        </p:blipFill>
        <p:spPr>
          <a:xfrm rot="10800000">
            <a:off x="0" y="4104204"/>
            <a:ext cx="9144000" cy="2682924"/>
          </a:xfrm>
          <a:prstGeom prst="rect">
            <a:avLst/>
          </a:prstGeom>
        </p:spPr>
      </p:pic>
      <p:sp>
        <p:nvSpPr>
          <p:cNvPr id="6" name="TextBox 5">
            <a:extLst>
              <a:ext uri="{FF2B5EF4-FFF2-40B4-BE49-F238E27FC236}">
                <a16:creationId xmlns:a16="http://schemas.microsoft.com/office/drawing/2014/main" id="{D4C97F12-C16D-4E8C-8915-5ACD4AF5FFF7}"/>
              </a:ext>
            </a:extLst>
          </p:cNvPr>
          <p:cNvSpPr txBox="1"/>
          <p:nvPr/>
        </p:nvSpPr>
        <p:spPr>
          <a:xfrm>
            <a:off x="6251535" y="64177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spTree>
    <p:extLst>
      <p:ext uri="{BB962C8B-B14F-4D97-AF65-F5344CB8AC3E}">
        <p14:creationId xmlns:p14="http://schemas.microsoft.com/office/powerpoint/2010/main" val="1393154328"/>
      </p:ext>
    </p:extLst>
  </p:cSld>
  <p:clrMapOvr>
    <a:masterClrMapping/>
  </p:clrMapOvr>
  <mc:AlternateContent xmlns:mc="http://schemas.openxmlformats.org/markup-compatibility/2006" xmlns:p14="http://schemas.microsoft.com/office/powerpoint/2010/main">
    <mc:Choice Requires="p14">
      <p:transition spd="slow" p14:dur="2000" advTm="17773"/>
    </mc:Choice>
    <mc:Fallback xmlns="">
      <p:transition spd="slow" advTm="1777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725474"/>
            <a:ext cx="8242852"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glass also needs to be strong enough to protect the cells from debris.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glass</a:t>
            </a:r>
            <a:r>
              <a:rPr lang="en-CA" sz="2800" dirty="0">
                <a:effectLst/>
                <a:latin typeface="Arial" panose="020B0604020202020204" pitchFamily="34" charset="0"/>
                <a:ea typeface="Calibri" panose="020F0502020204030204" pitchFamily="34" charset="0"/>
                <a:cs typeface="Times New Roman" panose="02020603050405020304" pitchFamily="18" charset="0"/>
              </a:rPr>
              <a:t> keeps the cells from flexing too much.</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They can be</a:t>
            </a:r>
            <a:r>
              <a:rPr lang="en-CA" sz="2800" dirty="0">
                <a:effectLst/>
                <a:latin typeface="Arial" panose="020B0604020202020204" pitchFamily="34" charset="0"/>
                <a:ea typeface="Calibri" panose="020F0502020204030204" pitchFamily="34" charset="0"/>
                <a:cs typeface="Times New Roman" panose="02020603050405020304" pitchFamily="18" charset="0"/>
              </a:rPr>
              <a:t> walked across with care.</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 rock in your boot will cause the glass to shatter. </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87111264"/>
      </p:ext>
    </p:extLst>
  </p:cSld>
  <p:clrMapOvr>
    <a:masterClrMapping/>
  </p:clrMapOvr>
  <mc:AlternateContent xmlns:mc="http://schemas.openxmlformats.org/markup-compatibility/2006" xmlns:p14="http://schemas.microsoft.com/office/powerpoint/2010/main">
    <mc:Choice Requires="p14">
      <p:transition spd="slow" p14:dur="2000" advTm="42736"/>
    </mc:Choice>
    <mc:Fallback xmlns="">
      <p:transition spd="slow" advTm="4273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526692"/>
            <a:ext cx="7845287"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To make the glass strong it needs to be tempered.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To temper glass the glass needs to be heated and allowed to cool.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This process makes the glass approximately 4 times stronger than non-tempered glass. </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72315779"/>
      </p:ext>
    </p:extLst>
  </p:cSld>
  <p:clrMapOvr>
    <a:masterClrMapping/>
  </p:clrMapOvr>
  <mc:AlternateContent xmlns:mc="http://schemas.openxmlformats.org/markup-compatibility/2006" xmlns:p14="http://schemas.microsoft.com/office/powerpoint/2010/main">
    <mc:Choice Requires="p14">
      <p:transition spd="slow" p14:dur="2000" advTm="16022"/>
    </mc:Choice>
    <mc:Fallback xmlns="">
      <p:transition spd="slow" advTm="1602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3101009"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Tempered glass when it does break will not break up into sharp pieces, but rather stay together and keeps the glass from leaving the panel.</a:t>
            </a:r>
          </a:p>
          <a:p>
            <a:pPr marL="0" indent="0">
              <a:lnSpc>
                <a:spcPct val="107000"/>
              </a:lnSpc>
              <a:spcAft>
                <a:spcPts val="800"/>
              </a:spcAft>
              <a:buNone/>
            </a:pPr>
            <a:r>
              <a:rPr lang="en-CA" sz="2800" dirty="0">
                <a:effectLst/>
                <a:latin typeface="Arial" panose="020B0604020202020204" pitchFamily="34" charset="0"/>
                <a:ea typeface="Calibri" panose="020F0502020204030204" pitchFamily="34" charset="0"/>
                <a:cs typeface="Times New Roman" panose="02020603050405020304" pitchFamily="18" charset="0"/>
              </a:rPr>
              <a:t> </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D4C97F12-C16D-4E8C-8915-5ACD4AF5FFF7}"/>
              </a:ext>
            </a:extLst>
          </p:cNvPr>
          <p:cNvSpPr txBox="1"/>
          <p:nvPr/>
        </p:nvSpPr>
        <p:spPr>
          <a:xfrm>
            <a:off x="119092" y="6130678"/>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4" name="Picture 3" descr="A picture containing dirty, bath&#10;&#10;Description automatically generated">
            <a:extLst>
              <a:ext uri="{FF2B5EF4-FFF2-40B4-BE49-F238E27FC236}">
                <a16:creationId xmlns:a16="http://schemas.microsoft.com/office/drawing/2014/main" id="{D0694EA9-9255-49AD-B0C0-1F0C775AD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1009" y="744137"/>
            <a:ext cx="6042991" cy="6042991"/>
          </a:xfrm>
          <a:prstGeom prst="rect">
            <a:avLst/>
          </a:prstGeom>
        </p:spPr>
      </p:pic>
    </p:spTree>
    <p:extLst>
      <p:ext uri="{BB962C8B-B14F-4D97-AF65-F5344CB8AC3E}">
        <p14:creationId xmlns:p14="http://schemas.microsoft.com/office/powerpoint/2010/main" val="3583605401"/>
      </p:ext>
    </p:extLst>
  </p:cSld>
  <p:clrMapOvr>
    <a:masterClrMapping/>
  </p:clrMapOvr>
  <mc:AlternateContent xmlns:mc="http://schemas.openxmlformats.org/markup-compatibility/2006" xmlns:p14="http://schemas.microsoft.com/office/powerpoint/2010/main">
    <mc:Choice Requires="p14">
      <p:transition spd="slow" p14:dur="2000" advTm="19933"/>
    </mc:Choice>
    <mc:Fallback xmlns="">
      <p:transition spd="slow" advTm="1993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592952"/>
            <a:ext cx="8123583"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Solar panel manufacturers can also provide the amount of force that the front and rear sides can withstand in Pascals or pounds per square foot.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It </a:t>
            </a:r>
            <a:r>
              <a:rPr lang="en-CA" sz="2800" dirty="0">
                <a:latin typeface="Arial" panose="020B0604020202020204" pitchFamily="34" charset="0"/>
                <a:ea typeface="Calibri" panose="020F0502020204030204" pitchFamily="34" charset="0"/>
                <a:cs typeface="Times New Roman" panose="02020603050405020304" pitchFamily="18" charset="0"/>
              </a:rPr>
              <a:t>can be</a:t>
            </a:r>
            <a:r>
              <a:rPr lang="en-CA" sz="2800" dirty="0">
                <a:effectLst/>
                <a:latin typeface="Arial" panose="020B0604020202020204" pitchFamily="34" charset="0"/>
                <a:ea typeface="Calibri" panose="020F0502020204030204" pitchFamily="34" charset="0"/>
                <a:cs typeface="Times New Roman" panose="02020603050405020304" pitchFamily="18" charset="0"/>
              </a:rPr>
              <a:t> called the mechanical test load.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Also referred to in colder climates as the snow load (front). Also referred to wind load (back).</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2983231"/>
      </p:ext>
    </p:extLst>
  </p:cSld>
  <p:clrMapOvr>
    <a:masterClrMapping/>
  </p:clrMapOvr>
  <mc:AlternateContent xmlns:mc="http://schemas.openxmlformats.org/markup-compatibility/2006" xmlns:p14="http://schemas.microsoft.com/office/powerpoint/2010/main">
    <mc:Choice Requires="p14">
      <p:transition spd="slow" p14:dur="2000" advTm="33958"/>
    </mc:Choice>
    <mc:Fallback xmlns="">
      <p:transition spd="slow" advTm="3395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Here are two examples of how this strength of the glass is stated. </a:t>
            </a:r>
          </a:p>
        </p:txBody>
      </p:sp>
      <p:pic>
        <p:nvPicPr>
          <p:cNvPr id="4" name="Picture 3">
            <a:extLst>
              <a:ext uri="{FF2B5EF4-FFF2-40B4-BE49-F238E27FC236}">
                <a16:creationId xmlns:a16="http://schemas.microsoft.com/office/drawing/2014/main" id="{32A15314-195F-48BC-B030-122DFF95FDF8}"/>
              </a:ext>
            </a:extLst>
          </p:cNvPr>
          <p:cNvPicPr>
            <a:picLocks noChangeAspect="1"/>
          </p:cNvPicPr>
          <p:nvPr/>
        </p:nvPicPr>
        <p:blipFill>
          <a:blip r:embed="rId2"/>
          <a:stretch>
            <a:fillRect/>
          </a:stretch>
        </p:blipFill>
        <p:spPr>
          <a:xfrm>
            <a:off x="110448" y="3207026"/>
            <a:ext cx="5640225" cy="1983250"/>
          </a:xfrm>
          <a:prstGeom prst="rect">
            <a:avLst/>
          </a:prstGeom>
        </p:spPr>
      </p:pic>
      <p:pic>
        <p:nvPicPr>
          <p:cNvPr id="6" name="Picture 5">
            <a:extLst>
              <a:ext uri="{FF2B5EF4-FFF2-40B4-BE49-F238E27FC236}">
                <a16:creationId xmlns:a16="http://schemas.microsoft.com/office/drawing/2014/main" id="{FBB6338E-3954-4AEF-850B-078E2713095B}"/>
              </a:ext>
            </a:extLst>
          </p:cNvPr>
          <p:cNvPicPr>
            <a:picLocks noChangeAspect="1"/>
          </p:cNvPicPr>
          <p:nvPr/>
        </p:nvPicPr>
        <p:blipFill>
          <a:blip r:embed="rId3"/>
          <a:stretch>
            <a:fillRect/>
          </a:stretch>
        </p:blipFill>
        <p:spPr>
          <a:xfrm>
            <a:off x="5861121" y="2199426"/>
            <a:ext cx="2619375" cy="2990850"/>
          </a:xfrm>
          <a:prstGeom prst="rect">
            <a:avLst/>
          </a:prstGeom>
        </p:spPr>
      </p:pic>
      <p:sp>
        <p:nvSpPr>
          <p:cNvPr id="10" name="TextBox 9">
            <a:extLst>
              <a:ext uri="{FF2B5EF4-FFF2-40B4-BE49-F238E27FC236}">
                <a16:creationId xmlns:a16="http://schemas.microsoft.com/office/drawing/2014/main" id="{202BB3E9-DF35-4DC0-AAB2-E86A939FB460}"/>
              </a:ext>
            </a:extLst>
          </p:cNvPr>
          <p:cNvSpPr txBox="1"/>
          <p:nvPr/>
        </p:nvSpPr>
        <p:spPr>
          <a:xfrm>
            <a:off x="5434684" y="6346528"/>
            <a:ext cx="3472247"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Diagrams courtesy HESPV.CA</a:t>
            </a:r>
          </a:p>
        </p:txBody>
      </p:sp>
    </p:spTree>
    <p:extLst>
      <p:ext uri="{BB962C8B-B14F-4D97-AF65-F5344CB8AC3E}">
        <p14:creationId xmlns:p14="http://schemas.microsoft.com/office/powerpoint/2010/main" val="2317572254"/>
      </p:ext>
    </p:extLst>
  </p:cSld>
  <p:clrMapOvr>
    <a:masterClrMapping/>
  </p:clrMapOvr>
  <mc:AlternateContent xmlns:mc="http://schemas.openxmlformats.org/markup-compatibility/2006" xmlns:p14="http://schemas.microsoft.com/office/powerpoint/2010/main">
    <mc:Choice Requires="p14">
      <p:transition spd="slow" p14:dur="2000" advTm="22185"/>
    </mc:Choice>
    <mc:Fallback xmlns="">
      <p:transition spd="slow" advTm="2218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Questions?</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2079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566448"/>
            <a:ext cx="8348870"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There is a layer called encapsulant that holds the cells in place against the glass and the back sheet.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technology is not something that as a designer or installer we need to really think about.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There have been encapsulant failures where the cells have been damaged at the edges.</a:t>
            </a:r>
            <a:r>
              <a:rPr lang="en-CA"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1088901"/>
      </p:ext>
    </p:extLst>
  </p:cSld>
  <p:clrMapOvr>
    <a:masterClrMapping/>
  </p:clrMapOvr>
  <mc:AlternateContent xmlns:mc="http://schemas.openxmlformats.org/markup-compatibility/2006" xmlns:p14="http://schemas.microsoft.com/office/powerpoint/2010/main">
    <mc:Choice Requires="p14">
      <p:transition spd="slow" p14:dur="2000" advTm="40553"/>
    </mc:Choice>
    <mc:Fallback xmlns="">
      <p:transition spd="slow" advTm="4055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 y="1195387"/>
            <a:ext cx="7746101" cy="4701830"/>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Below is an example of how the encapsulant can fail.</a:t>
            </a:r>
          </a:p>
          <a:p>
            <a:pPr>
              <a:lnSpc>
                <a:spcPct val="107000"/>
              </a:lnSpc>
              <a:spcAft>
                <a:spcPts val="800"/>
              </a:spcAft>
            </a:pP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04B6BAF-E95A-459C-900C-73D14EE74F07}"/>
              </a:ext>
            </a:extLst>
          </p:cNvPr>
          <p:cNvPicPr>
            <a:picLocks noChangeAspect="1"/>
          </p:cNvPicPr>
          <p:nvPr/>
        </p:nvPicPr>
        <p:blipFill rotWithShape="1">
          <a:blip r:embed="rId2">
            <a:extLst>
              <a:ext uri="{28A0092B-C50C-407E-A947-70E740481C1C}">
                <a14:useLocalDpi xmlns:a14="http://schemas.microsoft.com/office/drawing/2010/main" val="0"/>
              </a:ext>
            </a:extLst>
          </a:blip>
          <a:srcRect r="85278"/>
          <a:stretch/>
        </p:blipFill>
        <p:spPr>
          <a:xfrm rot="5400000">
            <a:off x="3464522" y="-721321"/>
            <a:ext cx="1943492" cy="8872535"/>
          </a:xfrm>
          <a:prstGeom prst="rect">
            <a:avLst/>
          </a:prstGeom>
          <a:noFill/>
        </p:spPr>
      </p:pic>
      <p:cxnSp>
        <p:nvCxnSpPr>
          <p:cNvPr id="5" name="Straight Arrow Connector 4">
            <a:extLst>
              <a:ext uri="{FF2B5EF4-FFF2-40B4-BE49-F238E27FC236}">
                <a16:creationId xmlns:a16="http://schemas.microsoft.com/office/drawing/2014/main" id="{3AF4ACB9-B610-4130-8A3B-72F24776EBF6}"/>
              </a:ext>
            </a:extLst>
          </p:cNvPr>
          <p:cNvCxnSpPr/>
          <p:nvPr/>
        </p:nvCxnSpPr>
        <p:spPr>
          <a:xfrm flipH="1" flipV="1">
            <a:off x="1961322" y="3546302"/>
            <a:ext cx="1126435" cy="2116311"/>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46884571-1511-44B1-9DE3-612A20DB63D7}"/>
              </a:ext>
            </a:extLst>
          </p:cNvPr>
          <p:cNvCxnSpPr>
            <a:cxnSpLocks/>
          </p:cNvCxnSpPr>
          <p:nvPr/>
        </p:nvCxnSpPr>
        <p:spPr>
          <a:xfrm flipV="1">
            <a:off x="3807680" y="3314389"/>
            <a:ext cx="3938421" cy="2322885"/>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DD06CAE9-F004-4181-B774-8D8AB8EFC6C8}"/>
              </a:ext>
            </a:extLst>
          </p:cNvPr>
          <p:cNvCxnSpPr>
            <a:cxnSpLocks/>
          </p:cNvCxnSpPr>
          <p:nvPr/>
        </p:nvCxnSpPr>
        <p:spPr>
          <a:xfrm flipH="1" flipV="1">
            <a:off x="1090985" y="3714946"/>
            <a:ext cx="1625710" cy="1947667"/>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E9FC8579-7646-4BDD-BF1F-309AF9E968CD}"/>
              </a:ext>
            </a:extLst>
          </p:cNvPr>
          <p:cNvSpPr txBox="1"/>
          <p:nvPr/>
        </p:nvSpPr>
        <p:spPr>
          <a:xfrm>
            <a:off x="745641" y="5637274"/>
            <a:ext cx="7000460" cy="519886"/>
          </a:xfrm>
          <a:prstGeom prst="rect">
            <a:avLst/>
          </a:prstGeom>
          <a:noFill/>
        </p:spPr>
        <p:txBody>
          <a:bodyPr wrap="square">
            <a:spAutoFit/>
          </a:bodyPr>
          <a:lstStyle/>
          <a:p>
            <a:pPr marL="321469" marR="0" lvl="0" indent="-321469" algn="l" defTabSz="914400" rtl="0" eaLnBrk="1" fontAlgn="base" latinLnBrk="0" hangingPunct="1">
              <a:lnSpc>
                <a:spcPct val="107000"/>
              </a:lnSpc>
              <a:spcBef>
                <a:spcPct val="20000"/>
              </a:spcBef>
              <a:spcAft>
                <a:spcPts val="80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White area when encapsulant failed</a:t>
            </a:r>
          </a:p>
        </p:txBody>
      </p:sp>
      <p:sp>
        <p:nvSpPr>
          <p:cNvPr id="14" name="TextBox 13">
            <a:extLst>
              <a:ext uri="{FF2B5EF4-FFF2-40B4-BE49-F238E27FC236}">
                <a16:creationId xmlns:a16="http://schemas.microsoft.com/office/drawing/2014/main" id="{4FED9C07-04E3-4163-80A7-368CCD9D09E2}"/>
              </a:ext>
            </a:extLst>
          </p:cNvPr>
          <p:cNvSpPr txBox="1"/>
          <p:nvPr/>
        </p:nvSpPr>
        <p:spPr>
          <a:xfrm>
            <a:off x="6251535" y="64177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spTree>
    <p:extLst>
      <p:ext uri="{BB962C8B-B14F-4D97-AF65-F5344CB8AC3E}">
        <p14:creationId xmlns:p14="http://schemas.microsoft.com/office/powerpoint/2010/main" val="385346996"/>
      </p:ext>
    </p:extLst>
  </p:cSld>
  <p:clrMapOvr>
    <a:masterClrMapping/>
  </p:clrMapOvr>
  <mc:AlternateContent xmlns:mc="http://schemas.openxmlformats.org/markup-compatibility/2006" xmlns:p14="http://schemas.microsoft.com/office/powerpoint/2010/main">
    <mc:Choice Requires="p14">
      <p:transition spd="slow" p14:dur="2000" advTm="20862"/>
    </mc:Choice>
    <mc:Fallback xmlns="">
      <p:transition spd="slow" advTm="2086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Benefits of the encapsulant are:</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717947" lvl="1"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Times New Roman" panose="02020603050405020304" pitchFamily="18" charset="0"/>
              </a:rPr>
              <a:t>improves damp heat and UV stability</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marL="717947" lvl="1"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Times New Roman" panose="02020603050405020304" pitchFamily="18" charset="0"/>
              </a:rPr>
              <a:t>helps eliminate water absorption and water vapour creeping</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marL="717947" lvl="1"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Times New Roman" panose="02020603050405020304" pitchFamily="18" charset="0"/>
              </a:rPr>
              <a:t>protects against cell corrosion</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marL="717947" lvl="1"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Times New Roman" panose="02020603050405020304" pitchFamily="18" charset="0"/>
              </a:rPr>
              <a:t>provides high transmission of light </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marL="717947" lvl="1"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Times New Roman" panose="02020603050405020304" pitchFamily="18" charset="0"/>
              </a:rPr>
              <a:t>adds durability to the panel.</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marL="717947" lvl="1" indent="-342900">
              <a:lnSpc>
                <a:spcPct val="107000"/>
              </a:lnSpc>
              <a:spcAft>
                <a:spcPts val="800"/>
              </a:spcAft>
              <a:buFont typeface="Symbol" panose="05050102010706020507" pitchFamily="18" charset="2"/>
              <a:buChar char=""/>
            </a:pPr>
            <a:r>
              <a:rPr lang="en-CA" sz="2800" dirty="0">
                <a:latin typeface="Arial" panose="020B0604020202020204" pitchFamily="34" charset="0"/>
                <a:ea typeface="Calibri" panose="020F0502020204030204" pitchFamily="34" charset="0"/>
                <a:cs typeface="Times New Roman" panose="02020603050405020304" pitchFamily="18" charset="0"/>
              </a:rPr>
              <a:t>v</a:t>
            </a:r>
            <a:r>
              <a:rPr lang="en-CA" sz="2800" dirty="0">
                <a:effectLst/>
                <a:latin typeface="Arial" panose="020B0604020202020204" pitchFamily="34" charset="0"/>
                <a:ea typeface="Calibri" panose="020F0502020204030204" pitchFamily="34" charset="0"/>
                <a:cs typeface="Times New Roman" panose="02020603050405020304" pitchFamily="18" charset="0"/>
              </a:rPr>
              <a:t>ery thin</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5935897"/>
      </p:ext>
    </p:extLst>
  </p:cSld>
  <p:clrMapOvr>
    <a:masterClrMapping/>
  </p:clrMapOvr>
  <mc:AlternateContent xmlns:mc="http://schemas.openxmlformats.org/markup-compatibility/2006" xmlns:p14="http://schemas.microsoft.com/office/powerpoint/2010/main">
    <mc:Choice Requires="p14">
      <p:transition spd="slow" p14:dur="2000" advTm="16937"/>
    </mc:Choice>
    <mc:Fallback xmlns="">
      <p:transition spd="slow" advTm="1693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5357812" y="1155631"/>
            <a:ext cx="3786188" cy="4243090"/>
          </a:xfrm>
        </p:spPr>
        <p:txBody>
          <a:bodyPr/>
          <a:lstStyle/>
          <a:p>
            <a:r>
              <a:rPr lang="en-US" sz="2800" dirty="0">
                <a:latin typeface="Arial" panose="020B0604020202020204" pitchFamily="34" charset="0"/>
                <a:cs typeface="Arial" panose="020B0604020202020204" pitchFamily="34" charset="0"/>
              </a:rPr>
              <a:t>This module will explore the layers that make up today’s PV panels.</a:t>
            </a:r>
          </a:p>
        </p:txBody>
      </p:sp>
      <p:pic>
        <p:nvPicPr>
          <p:cNvPr id="7" name="Content Placeholder 6">
            <a:extLst>
              <a:ext uri="{FF2B5EF4-FFF2-40B4-BE49-F238E27FC236}">
                <a16:creationId xmlns:a16="http://schemas.microsoft.com/office/drawing/2014/main" id="{ED448699-402C-4B91-A80B-6F2ABC84C67D}"/>
              </a:ext>
            </a:extLst>
          </p:cNvPr>
          <p:cNvPicPr>
            <a:picLocks noGrp="1" noChangeAspect="1"/>
          </p:cNvPicPr>
          <p:nvPr>
            <p:ph sz="half" idx="1"/>
          </p:nvPr>
        </p:nvPicPr>
        <p:blipFill>
          <a:blip r:embed="rId2"/>
          <a:stretch>
            <a:fillRect/>
          </a:stretch>
        </p:blipFill>
        <p:spPr>
          <a:xfrm>
            <a:off x="0" y="1199232"/>
            <a:ext cx="5407079" cy="4459536"/>
          </a:xfrm>
          <a:prstGeom prst="rect">
            <a:avLst/>
          </a:prstGeom>
        </p:spPr>
      </p:pic>
    </p:spTree>
    <p:extLst>
      <p:ext uri="{BB962C8B-B14F-4D97-AF65-F5344CB8AC3E}">
        <p14:creationId xmlns:p14="http://schemas.microsoft.com/office/powerpoint/2010/main" val="1367204520"/>
      </p:ext>
    </p:extLst>
  </p:cSld>
  <p:clrMapOvr>
    <a:masterClrMapping/>
  </p:clrMapOvr>
  <mc:AlternateContent xmlns:mc="http://schemas.openxmlformats.org/markup-compatibility/2006" xmlns:p14="http://schemas.microsoft.com/office/powerpoint/2010/main">
    <mc:Choice Requires="p14">
      <p:transition spd="slow" p14:dur="2000" advTm="14290"/>
    </mc:Choice>
    <mc:Fallback xmlns="">
      <p:transition spd="slow" advTm="1429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Questions?</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5721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818239"/>
            <a:ext cx="8044070"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next major component is the backing.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It is there to provide a rigid base for the cells to be placed against.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back panel provides another layer of moisture protection as well. </a:t>
            </a:r>
          </a:p>
        </p:txBody>
      </p:sp>
    </p:spTree>
    <p:extLst>
      <p:ext uri="{BB962C8B-B14F-4D97-AF65-F5344CB8AC3E}">
        <p14:creationId xmlns:p14="http://schemas.microsoft.com/office/powerpoint/2010/main" val="1301351545"/>
      </p:ext>
    </p:extLst>
  </p:cSld>
  <p:clrMapOvr>
    <a:masterClrMapping/>
  </p:clrMapOvr>
  <mc:AlternateContent xmlns:mc="http://schemas.openxmlformats.org/markup-compatibility/2006" xmlns:p14="http://schemas.microsoft.com/office/powerpoint/2010/main">
    <mc:Choice Requires="p14">
      <p:transition spd="slow" p14:dur="2000" advTm="21558"/>
    </mc:Choice>
    <mc:Fallback xmlns="">
      <p:transition spd="slow" advTm="2155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On the back side of the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panel, the backing also</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s</a:t>
            </a:r>
            <a:r>
              <a:rPr lang="en-CA" sz="2800" dirty="0">
                <a:effectLst/>
                <a:latin typeface="Arial" panose="020B0604020202020204" pitchFamily="34" charset="0"/>
                <a:ea typeface="Calibri" panose="020F0502020204030204" pitchFamily="34" charset="0"/>
                <a:cs typeface="Times New Roman" panose="02020603050405020304" pitchFamily="18" charset="0"/>
              </a:rPr>
              <a:t>upports the junction box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and the label containing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i</a:t>
            </a:r>
            <a:r>
              <a:rPr lang="en-CA" sz="2800" dirty="0">
                <a:effectLst/>
                <a:latin typeface="Arial" panose="020B0604020202020204" pitchFamily="34" charset="0"/>
                <a:ea typeface="Calibri" panose="020F0502020204030204" pitchFamily="34" charset="0"/>
                <a:cs typeface="Times New Roman" panose="02020603050405020304" pitchFamily="18" charset="0"/>
              </a:rPr>
              <a:t>nformation about the panel</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is affixed to it.</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descr="A picture containing wall, indoor&#10;&#10;Description automatically generated">
            <a:extLst>
              <a:ext uri="{FF2B5EF4-FFF2-40B4-BE49-F238E27FC236}">
                <a16:creationId xmlns:a16="http://schemas.microsoft.com/office/drawing/2014/main" id="{EF7D61DB-BF66-4294-81C3-D760DE256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2182" y="78928"/>
            <a:ext cx="3813228" cy="6779072"/>
          </a:xfrm>
          <a:prstGeom prst="rect">
            <a:avLst/>
          </a:prstGeom>
        </p:spPr>
      </p:pic>
      <p:sp>
        <p:nvSpPr>
          <p:cNvPr id="6" name="TextBox 5">
            <a:extLst>
              <a:ext uri="{FF2B5EF4-FFF2-40B4-BE49-F238E27FC236}">
                <a16:creationId xmlns:a16="http://schemas.microsoft.com/office/drawing/2014/main" id="{961A686F-AD2E-4A53-8B7F-07A0DD154574}"/>
              </a:ext>
            </a:extLst>
          </p:cNvPr>
          <p:cNvSpPr txBox="1"/>
          <p:nvPr/>
        </p:nvSpPr>
        <p:spPr>
          <a:xfrm>
            <a:off x="5857461" y="6417796"/>
            <a:ext cx="3061074"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Mark Miller</a:t>
            </a:r>
          </a:p>
        </p:txBody>
      </p:sp>
    </p:spTree>
    <p:extLst>
      <p:ext uri="{BB962C8B-B14F-4D97-AF65-F5344CB8AC3E}">
        <p14:creationId xmlns:p14="http://schemas.microsoft.com/office/powerpoint/2010/main" val="2178723606"/>
      </p:ext>
    </p:extLst>
  </p:cSld>
  <p:clrMapOvr>
    <a:masterClrMapping/>
  </p:clrMapOvr>
  <mc:AlternateContent xmlns:mc="http://schemas.openxmlformats.org/markup-compatibility/2006" xmlns:p14="http://schemas.microsoft.com/office/powerpoint/2010/main">
    <mc:Choice Requires="p14">
      <p:transition spd="slow" p14:dur="2000" advTm="24066"/>
    </mc:Choice>
    <mc:Fallback xmlns="">
      <p:transition spd="slow" advTm="2406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078085"/>
            <a:ext cx="8534400"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In Bi-facial (two sided PV panels) the back sheet is made of glass to allow the reflected light to add to the irradiance.</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This can </a:t>
            </a:r>
            <a:r>
              <a:rPr lang="en-CA" sz="2800" dirty="0">
                <a:effectLst/>
                <a:latin typeface="Arial" panose="020B0604020202020204" pitchFamily="34" charset="0"/>
                <a:ea typeface="Calibri" panose="020F0502020204030204" pitchFamily="34" charset="0"/>
                <a:cs typeface="Times New Roman" panose="02020603050405020304" pitchFamily="18" charset="0"/>
              </a:rPr>
              <a:t>add up to 5 percent extra output of the PV panel.</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9FB3B89-9371-4582-825E-2C997EC7606A}"/>
              </a:ext>
            </a:extLst>
          </p:cNvPr>
          <p:cNvPicPr>
            <a:picLocks noChangeAspect="1"/>
          </p:cNvPicPr>
          <p:nvPr/>
        </p:nvPicPr>
        <p:blipFill rotWithShape="1">
          <a:blip r:embed="rId2">
            <a:extLst>
              <a:ext uri="{28A0092B-C50C-407E-A947-70E740481C1C}">
                <a14:useLocalDpi xmlns:a14="http://schemas.microsoft.com/office/drawing/2010/main" val="0"/>
              </a:ext>
            </a:extLst>
          </a:blip>
          <a:srcRect l="62900" r="4609"/>
          <a:stretch/>
        </p:blipFill>
        <p:spPr>
          <a:xfrm rot="5400000">
            <a:off x="3234536" y="2060121"/>
            <a:ext cx="3127100" cy="6468659"/>
          </a:xfrm>
          <a:prstGeom prst="rect">
            <a:avLst/>
          </a:prstGeom>
          <a:noFill/>
        </p:spPr>
      </p:pic>
      <p:sp>
        <p:nvSpPr>
          <p:cNvPr id="5" name="TextBox 4">
            <a:extLst>
              <a:ext uri="{FF2B5EF4-FFF2-40B4-BE49-F238E27FC236}">
                <a16:creationId xmlns:a16="http://schemas.microsoft.com/office/drawing/2014/main" id="{C569454F-AB16-4BD5-B52A-E45742EA7D79}"/>
              </a:ext>
            </a:extLst>
          </p:cNvPr>
          <p:cNvSpPr txBox="1"/>
          <p:nvPr/>
        </p:nvSpPr>
        <p:spPr>
          <a:xfrm>
            <a:off x="6251535" y="64177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spTree>
    <p:extLst>
      <p:ext uri="{BB962C8B-B14F-4D97-AF65-F5344CB8AC3E}">
        <p14:creationId xmlns:p14="http://schemas.microsoft.com/office/powerpoint/2010/main" val="440627435"/>
      </p:ext>
    </p:extLst>
  </p:cSld>
  <p:clrMapOvr>
    <a:masterClrMapping/>
  </p:clrMapOvr>
  <mc:AlternateContent xmlns:mc="http://schemas.openxmlformats.org/markup-compatibility/2006" xmlns:p14="http://schemas.microsoft.com/office/powerpoint/2010/main">
    <mc:Choice Requires="p14">
      <p:transition spd="slow" p14:dur="2000" advTm="36838"/>
    </mc:Choice>
    <mc:Fallback xmlns="">
      <p:transition spd="slow" advTm="3683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Notice the see through back panel.</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9FB3B89-9371-4582-825E-2C997EC7606A}"/>
              </a:ext>
            </a:extLst>
          </p:cNvPr>
          <p:cNvPicPr>
            <a:picLocks noChangeAspect="1"/>
          </p:cNvPicPr>
          <p:nvPr/>
        </p:nvPicPr>
        <p:blipFill rotWithShape="1">
          <a:blip r:embed="rId2">
            <a:extLst>
              <a:ext uri="{28A0092B-C50C-407E-A947-70E740481C1C}">
                <a14:useLocalDpi xmlns:a14="http://schemas.microsoft.com/office/drawing/2010/main" val="0"/>
              </a:ext>
            </a:extLst>
          </a:blip>
          <a:srcRect l="62900" r="4609"/>
          <a:stretch/>
        </p:blipFill>
        <p:spPr>
          <a:xfrm rot="5400000">
            <a:off x="2396652" y="-109100"/>
            <a:ext cx="4207566" cy="8703690"/>
          </a:xfrm>
          <a:prstGeom prst="rect">
            <a:avLst/>
          </a:prstGeom>
          <a:noFill/>
        </p:spPr>
      </p:pic>
      <p:cxnSp>
        <p:nvCxnSpPr>
          <p:cNvPr id="5" name="Straight Arrow Connector 4">
            <a:extLst>
              <a:ext uri="{FF2B5EF4-FFF2-40B4-BE49-F238E27FC236}">
                <a16:creationId xmlns:a16="http://schemas.microsoft.com/office/drawing/2014/main" id="{CA944389-C184-4C49-AEA2-48B069BF0E80}"/>
              </a:ext>
            </a:extLst>
          </p:cNvPr>
          <p:cNvCxnSpPr>
            <a:cxnSpLocks/>
          </p:cNvCxnSpPr>
          <p:nvPr/>
        </p:nvCxnSpPr>
        <p:spPr>
          <a:xfrm flipH="1">
            <a:off x="2822713" y="1689650"/>
            <a:ext cx="371061" cy="3332924"/>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9B39747A-3F10-4314-BC22-5D8B0A1911FD}"/>
              </a:ext>
            </a:extLst>
          </p:cNvPr>
          <p:cNvSpPr txBox="1"/>
          <p:nvPr/>
        </p:nvSpPr>
        <p:spPr>
          <a:xfrm>
            <a:off x="6251535" y="64177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spTree>
    <p:extLst>
      <p:ext uri="{BB962C8B-B14F-4D97-AF65-F5344CB8AC3E}">
        <p14:creationId xmlns:p14="http://schemas.microsoft.com/office/powerpoint/2010/main" val="3108494392"/>
      </p:ext>
    </p:extLst>
  </p:cSld>
  <p:clrMapOvr>
    <a:masterClrMapping/>
  </p:clrMapOvr>
  <mc:AlternateContent xmlns:mc="http://schemas.openxmlformats.org/markup-compatibility/2006" xmlns:p14="http://schemas.microsoft.com/office/powerpoint/2010/main">
    <mc:Choice Requires="p14">
      <p:transition spd="slow" p14:dur="2000" advTm="7742"/>
    </mc:Choice>
    <mc:Fallback xmlns="">
      <p:transition spd="slow" advTm="774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804987"/>
            <a:ext cx="8203096"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junction box on the back of the panel is used to provide wire leads to leave the panel.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It also houses the by-pass diodes. The junction box is sometimes filled with a soft gel to keep moisture out. The soft gel can be removed (by scraping) to get access to the diodes. </a:t>
            </a:r>
            <a:r>
              <a:rPr lang="en-CA"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3340054"/>
      </p:ext>
    </p:extLst>
  </p:cSld>
  <p:clrMapOvr>
    <a:masterClrMapping/>
  </p:clrMapOvr>
  <mc:AlternateContent xmlns:mc="http://schemas.openxmlformats.org/markup-compatibility/2006" xmlns:p14="http://schemas.microsoft.com/office/powerpoint/2010/main">
    <mc:Choice Requires="p14">
      <p:transition spd="slow" p14:dur="2000" advTm="26667"/>
    </mc:Choice>
    <mc:Fallback xmlns="">
      <p:transition spd="slow" advTm="2666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junction box with wires.</a:t>
            </a:r>
          </a:p>
        </p:txBody>
      </p:sp>
      <p:pic>
        <p:nvPicPr>
          <p:cNvPr id="4" name="Picture 3" descr="A picture containing wall, indoor&#10;&#10;Description automatically generated">
            <a:extLst>
              <a:ext uri="{FF2B5EF4-FFF2-40B4-BE49-F238E27FC236}">
                <a16:creationId xmlns:a16="http://schemas.microsoft.com/office/drawing/2014/main" id="{91F74386-3E88-4FB2-AD06-0430DFF3FA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2182" y="78928"/>
            <a:ext cx="3813228" cy="6779072"/>
          </a:xfrm>
          <a:prstGeom prst="rect">
            <a:avLst/>
          </a:prstGeom>
        </p:spPr>
      </p:pic>
      <p:sp>
        <p:nvSpPr>
          <p:cNvPr id="5" name="TextBox 4">
            <a:extLst>
              <a:ext uri="{FF2B5EF4-FFF2-40B4-BE49-F238E27FC236}">
                <a16:creationId xmlns:a16="http://schemas.microsoft.com/office/drawing/2014/main" id="{16EC23A0-9003-4984-A98A-11C21DDF7D23}"/>
              </a:ext>
            </a:extLst>
          </p:cNvPr>
          <p:cNvSpPr txBox="1"/>
          <p:nvPr/>
        </p:nvSpPr>
        <p:spPr>
          <a:xfrm>
            <a:off x="5857461" y="6417796"/>
            <a:ext cx="3061074"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Mark Miller</a:t>
            </a:r>
          </a:p>
        </p:txBody>
      </p:sp>
      <p:sp>
        <p:nvSpPr>
          <p:cNvPr id="7" name="TextBox 6">
            <a:extLst>
              <a:ext uri="{FF2B5EF4-FFF2-40B4-BE49-F238E27FC236}">
                <a16:creationId xmlns:a16="http://schemas.microsoft.com/office/drawing/2014/main" id="{2A73DFC7-B10C-4EEE-B74F-82BAAE07A8BE}"/>
              </a:ext>
            </a:extLst>
          </p:cNvPr>
          <p:cNvSpPr txBox="1"/>
          <p:nvPr/>
        </p:nvSpPr>
        <p:spPr>
          <a:xfrm>
            <a:off x="0" y="1738438"/>
            <a:ext cx="4631634" cy="4679358"/>
          </a:xfrm>
          <a:prstGeom prst="rect">
            <a:avLst/>
          </a:prstGeom>
          <a:noFill/>
        </p:spPr>
        <p:txBody>
          <a:bodyPr wrap="square">
            <a:spAutoFit/>
          </a:bodyPr>
          <a:lstStyle/>
          <a:p>
            <a:pPr marL="321469" marR="0" lvl="0" indent="-321469" algn="l" defTabSz="914400" rtl="0" eaLnBrk="1" fontAlgn="base" latinLnBrk="0" hangingPunct="1">
              <a:lnSpc>
                <a:spcPct val="107000"/>
              </a:lnSpc>
              <a:spcBef>
                <a:spcPct val="20000"/>
              </a:spcBef>
              <a:spcAft>
                <a:spcPts val="80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The wires are UV rated and long enough to reach the next panel. The connectors at the end of the wires are of the MC4 type for the majority of panels produced. Also the polarity is marked on the wire just before the connector.</a:t>
            </a:r>
            <a:endParaRPr kumimoji="0" lang="en-CA"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863719"/>
      </p:ext>
    </p:extLst>
  </p:cSld>
  <p:clrMapOvr>
    <a:masterClrMapping/>
  </p:clrMapOvr>
  <mc:AlternateContent xmlns:mc="http://schemas.openxmlformats.org/markup-compatibility/2006" xmlns:p14="http://schemas.microsoft.com/office/powerpoint/2010/main">
    <mc:Choice Requires="p14">
      <p:transition spd="slow" p14:dur="2000" advTm="20908"/>
    </mc:Choice>
    <mc:Fallback xmlns="">
      <p:transition spd="slow" advTm="2090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900632"/>
            <a:ext cx="4572000"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junction box with wires.</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Polarity is indicated.</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6EC23A0-9003-4984-A98A-11C21DDF7D23}"/>
              </a:ext>
            </a:extLst>
          </p:cNvPr>
          <p:cNvSpPr txBox="1"/>
          <p:nvPr/>
        </p:nvSpPr>
        <p:spPr>
          <a:xfrm>
            <a:off x="5857461" y="6417796"/>
            <a:ext cx="3061074"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6" name="Picture 5" descr="A picture containing connector, adapter&#10;&#10;Description automatically generated">
            <a:extLst>
              <a:ext uri="{FF2B5EF4-FFF2-40B4-BE49-F238E27FC236}">
                <a16:creationId xmlns:a16="http://schemas.microsoft.com/office/drawing/2014/main" id="{0CC59E95-AEFD-4648-AB31-A87DE30BD157}"/>
              </a:ext>
            </a:extLst>
          </p:cNvPr>
          <p:cNvPicPr>
            <a:picLocks noChangeAspect="1"/>
          </p:cNvPicPr>
          <p:nvPr/>
        </p:nvPicPr>
        <p:blipFill rotWithShape="1">
          <a:blip r:embed="rId2">
            <a:extLst>
              <a:ext uri="{28A0092B-C50C-407E-A947-70E740481C1C}">
                <a14:useLocalDpi xmlns:a14="http://schemas.microsoft.com/office/drawing/2010/main" val="0"/>
              </a:ext>
            </a:extLst>
          </a:blip>
          <a:srcRect r="24380"/>
          <a:stretch/>
        </p:blipFill>
        <p:spPr>
          <a:xfrm rot="5400000">
            <a:off x="4666741" y="1806143"/>
            <a:ext cx="4369265" cy="4333461"/>
          </a:xfrm>
          <a:prstGeom prst="rect">
            <a:avLst/>
          </a:prstGeom>
        </p:spPr>
      </p:pic>
    </p:spTree>
    <p:extLst>
      <p:ext uri="{BB962C8B-B14F-4D97-AF65-F5344CB8AC3E}">
        <p14:creationId xmlns:p14="http://schemas.microsoft.com/office/powerpoint/2010/main" val="268980651"/>
      </p:ext>
    </p:extLst>
  </p:cSld>
  <p:clrMapOvr>
    <a:masterClrMapping/>
  </p:clrMapOvr>
  <mc:AlternateContent xmlns:mc="http://schemas.openxmlformats.org/markup-compatibility/2006" xmlns:p14="http://schemas.microsoft.com/office/powerpoint/2010/main">
    <mc:Choice Requires="p14">
      <p:transition spd="slow" p14:dur="2000" advTm="23509"/>
    </mc:Choice>
    <mc:Fallback xmlns="">
      <p:transition spd="slow" advTm="2350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341161"/>
            <a:ext cx="8415130" cy="4701830"/>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a:t>
            </a:r>
            <a:r>
              <a:rPr lang="en-CA" sz="2800" dirty="0">
                <a:effectLst/>
                <a:latin typeface="Arial" panose="020B0604020202020204" pitchFamily="34" charset="0"/>
                <a:ea typeface="Calibri" panose="020F0502020204030204" pitchFamily="34" charset="0"/>
                <a:cs typeface="Times New Roman" panose="02020603050405020304" pitchFamily="18" charset="0"/>
              </a:rPr>
              <a:t>he standard connector used is the MC4 type connector.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4 is the 4</a:t>
            </a:r>
            <a:r>
              <a:rPr lang="en-CA" sz="2800" baseline="30000" dirty="0">
                <a:effectLst/>
                <a:latin typeface="Arial" panose="020B0604020202020204" pitchFamily="34" charset="0"/>
                <a:ea typeface="Calibri" panose="020F0502020204030204" pitchFamily="34" charset="0"/>
                <a:cs typeface="Times New Roman" panose="02020603050405020304" pitchFamily="18" charset="0"/>
              </a:rPr>
              <a:t>th</a:t>
            </a:r>
            <a:r>
              <a:rPr lang="en-CA" sz="2800" dirty="0">
                <a:effectLst/>
                <a:latin typeface="Arial" panose="020B0604020202020204" pitchFamily="34" charset="0"/>
                <a:ea typeface="Calibri" panose="020F0502020204030204" pitchFamily="34" charset="0"/>
                <a:cs typeface="Times New Roman" panose="02020603050405020304" pitchFamily="18" charset="0"/>
              </a:rPr>
              <a:t> revision.</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MC stands for the manufacturer Multi-Contact.</a:t>
            </a: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 </a:t>
            </a:r>
            <a:r>
              <a:rPr lang="en-CA" sz="2800" dirty="0">
                <a:effectLst/>
                <a:latin typeface="Arial" panose="020B0604020202020204" pitchFamily="34" charset="0"/>
                <a:ea typeface="Calibri" panose="020F0502020204030204" pitchFamily="34" charset="0"/>
                <a:cs typeface="Times New Roman" panose="02020603050405020304" pitchFamily="18" charset="0"/>
              </a:rPr>
              <a:t>connector. Is water proof, lockable and unique to the solar industry.</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It is not to be opened under load.</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 special tool is used</a:t>
            </a:r>
            <a:r>
              <a:rPr lang="en-CA" sz="2800" dirty="0">
                <a:latin typeface="Arial" panose="020B0604020202020204" pitchFamily="34" charset="0"/>
                <a:ea typeface="Calibri" panose="020F0502020204030204" pitchFamily="34" charset="0"/>
                <a:cs typeface="Times New Roman" panose="02020603050405020304" pitchFamily="18" charset="0"/>
              </a:rPr>
              <a:t> to unlock them.</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CA"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9878052"/>
      </p:ext>
    </p:extLst>
  </p:cSld>
  <p:clrMapOvr>
    <a:masterClrMapping/>
  </p:clrMapOvr>
  <mc:AlternateContent xmlns:mc="http://schemas.openxmlformats.org/markup-compatibility/2006" xmlns:p14="http://schemas.microsoft.com/office/powerpoint/2010/main">
    <mc:Choice Requires="p14">
      <p:transition spd="slow" p14:dur="2000" advTm="40530"/>
    </mc:Choice>
    <mc:Fallback xmlns="">
      <p:transition spd="slow" advTm="4053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Notice the locking tabs.</a:t>
            </a:r>
          </a:p>
        </p:txBody>
      </p:sp>
      <p:sp>
        <p:nvSpPr>
          <p:cNvPr id="10" name="TextBox 9">
            <a:extLst>
              <a:ext uri="{FF2B5EF4-FFF2-40B4-BE49-F238E27FC236}">
                <a16:creationId xmlns:a16="http://schemas.microsoft.com/office/drawing/2014/main" id="{780EF4B4-75D6-426E-87CC-C5055272A243}"/>
              </a:ext>
            </a:extLst>
          </p:cNvPr>
          <p:cNvSpPr txBox="1"/>
          <p:nvPr/>
        </p:nvSpPr>
        <p:spPr>
          <a:xfrm>
            <a:off x="5857461" y="6417796"/>
            <a:ext cx="3061074"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12" name="Picture 11" descr="A picture containing indoor, dirty&#10;&#10;Description automatically generated">
            <a:extLst>
              <a:ext uri="{FF2B5EF4-FFF2-40B4-BE49-F238E27FC236}">
                <a16:creationId xmlns:a16="http://schemas.microsoft.com/office/drawing/2014/main" id="{D91A8F23-195B-4478-A6D3-AA19970C0834}"/>
              </a:ext>
            </a:extLst>
          </p:cNvPr>
          <p:cNvPicPr>
            <a:picLocks noChangeAspect="1"/>
          </p:cNvPicPr>
          <p:nvPr/>
        </p:nvPicPr>
        <p:blipFill rotWithShape="1">
          <a:blip r:embed="rId2">
            <a:extLst>
              <a:ext uri="{28A0092B-C50C-407E-A947-70E740481C1C}">
                <a14:useLocalDpi xmlns:a14="http://schemas.microsoft.com/office/drawing/2010/main" val="0"/>
              </a:ext>
            </a:extLst>
          </a:blip>
          <a:srcRect t="36819" b="35526"/>
          <a:stretch/>
        </p:blipFill>
        <p:spPr>
          <a:xfrm>
            <a:off x="356693" y="3352169"/>
            <a:ext cx="8561842" cy="1775791"/>
          </a:xfrm>
          <a:prstGeom prst="rect">
            <a:avLst/>
          </a:prstGeom>
        </p:spPr>
      </p:pic>
      <p:cxnSp>
        <p:nvCxnSpPr>
          <p:cNvPr id="4" name="Straight Arrow Connector 3">
            <a:extLst>
              <a:ext uri="{FF2B5EF4-FFF2-40B4-BE49-F238E27FC236}">
                <a16:creationId xmlns:a16="http://schemas.microsoft.com/office/drawing/2014/main" id="{EE7FE36A-9B53-4D16-B0E7-C9C90B4859B5}"/>
              </a:ext>
            </a:extLst>
          </p:cNvPr>
          <p:cNvCxnSpPr>
            <a:cxnSpLocks/>
          </p:cNvCxnSpPr>
          <p:nvPr/>
        </p:nvCxnSpPr>
        <p:spPr>
          <a:xfrm>
            <a:off x="3882887" y="1722783"/>
            <a:ext cx="1311965" cy="2106464"/>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4CDF68F-6E3E-409A-A0E2-E6BCD6022CFD}"/>
              </a:ext>
            </a:extLst>
          </p:cNvPr>
          <p:cNvCxnSpPr>
            <a:cxnSpLocks/>
          </p:cNvCxnSpPr>
          <p:nvPr/>
        </p:nvCxnSpPr>
        <p:spPr>
          <a:xfrm>
            <a:off x="3882887" y="1722783"/>
            <a:ext cx="1311965" cy="301011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490062"/>
      </p:ext>
    </p:extLst>
  </p:cSld>
  <p:clrMapOvr>
    <a:masterClrMapping/>
  </p:clrMapOvr>
  <mc:AlternateContent xmlns:mc="http://schemas.openxmlformats.org/markup-compatibility/2006" xmlns:p14="http://schemas.microsoft.com/office/powerpoint/2010/main">
    <mc:Choice Requires="p14">
      <p:transition spd="slow" p14:dur="2000" advTm="50422"/>
    </mc:Choice>
    <mc:Fallback xmlns="">
      <p:transition spd="slow" advTm="5042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US" sz="2800" dirty="0">
                <a:latin typeface="Arial" panose="020B0604020202020204" pitchFamily="34" charset="0"/>
                <a:cs typeface="Arial" panose="020B0604020202020204" pitchFamily="34" charset="0"/>
              </a:rPr>
              <a:t>The layers are:</a:t>
            </a:r>
          </a:p>
          <a:p>
            <a:pPr marL="717947" lvl="1"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Arial" panose="020B0604020202020204" pitchFamily="34" charset="0"/>
              </a:rPr>
              <a:t>Glass top,</a:t>
            </a:r>
          </a:p>
          <a:p>
            <a:pPr marL="717947" lvl="1"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Arial" panose="020B0604020202020204" pitchFamily="34" charset="0"/>
              </a:rPr>
              <a:t>Cells, </a:t>
            </a:r>
          </a:p>
          <a:p>
            <a:pPr marL="717947" lvl="1"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Arial" panose="020B0604020202020204" pitchFamily="34" charset="0"/>
              </a:rPr>
              <a:t>Encapsulant, </a:t>
            </a:r>
          </a:p>
          <a:p>
            <a:pPr marL="717947" lvl="1" indent="-342900">
              <a:lnSpc>
                <a:spcPct val="107000"/>
              </a:lnSpc>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Arial" panose="020B0604020202020204" pitchFamily="34" charset="0"/>
              </a:rPr>
              <a:t>Backing, </a:t>
            </a:r>
          </a:p>
          <a:p>
            <a:pPr marL="717947" lvl="1" indent="-342900">
              <a:lnSpc>
                <a:spcPct val="107000"/>
              </a:lnSpc>
              <a:spcAft>
                <a:spcPts val="800"/>
              </a:spcAft>
              <a:buFont typeface="Symbol" panose="05050102010706020507" pitchFamily="18" charset="2"/>
              <a:buChar char=""/>
            </a:pPr>
            <a:r>
              <a:rPr lang="en-CA" sz="2800" dirty="0">
                <a:effectLst/>
                <a:latin typeface="Arial" panose="020B0604020202020204" pitchFamily="34" charset="0"/>
                <a:ea typeface="Calibri" panose="020F0502020204030204" pitchFamily="34" charset="0"/>
                <a:cs typeface="Arial" panose="020B0604020202020204" pitchFamily="34" charset="0"/>
              </a:rPr>
              <a:t>Junction box,</a:t>
            </a:r>
          </a:p>
          <a:p>
            <a:pPr marL="717947" lvl="1" indent="-342900">
              <a:lnSpc>
                <a:spcPct val="107000"/>
              </a:lnSpc>
              <a:spcAft>
                <a:spcPts val="800"/>
              </a:spcAft>
              <a:buFont typeface="Symbol" panose="05050102010706020507" pitchFamily="18" charset="2"/>
              <a:buChar char=""/>
            </a:pPr>
            <a:r>
              <a:rPr lang="en-CA" sz="2800" dirty="0">
                <a:latin typeface="Arial" panose="020B0604020202020204" pitchFamily="34" charset="0"/>
                <a:ea typeface="Calibri" panose="020F0502020204030204" pitchFamily="34" charset="0"/>
                <a:cs typeface="Arial" panose="020B0604020202020204" pitchFamily="34" charset="0"/>
              </a:rPr>
              <a:t>Aluminum frame.</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35448868"/>
      </p:ext>
    </p:extLst>
  </p:cSld>
  <p:clrMapOvr>
    <a:masterClrMapping/>
  </p:clrMapOvr>
  <mc:AlternateContent xmlns:mc="http://schemas.openxmlformats.org/markup-compatibility/2006" xmlns:p14="http://schemas.microsoft.com/office/powerpoint/2010/main">
    <mc:Choice Requires="p14">
      <p:transition spd="slow" p14:dur="2000" advTm="7556"/>
    </mc:Choice>
    <mc:Fallback xmlns="">
      <p:transition spd="slow" advTm="755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Tabs are locked in place.</a:t>
            </a:r>
          </a:p>
        </p:txBody>
      </p:sp>
      <p:sp>
        <p:nvSpPr>
          <p:cNvPr id="10" name="TextBox 9">
            <a:extLst>
              <a:ext uri="{FF2B5EF4-FFF2-40B4-BE49-F238E27FC236}">
                <a16:creationId xmlns:a16="http://schemas.microsoft.com/office/drawing/2014/main" id="{780EF4B4-75D6-426E-87CC-C5055272A243}"/>
              </a:ext>
            </a:extLst>
          </p:cNvPr>
          <p:cNvSpPr txBox="1"/>
          <p:nvPr/>
        </p:nvSpPr>
        <p:spPr>
          <a:xfrm>
            <a:off x="5857461" y="6417796"/>
            <a:ext cx="3061074"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4" name="Picture 3" descr="A picture containing plane, dirty, light&#10;&#10;Description automatically generated">
            <a:extLst>
              <a:ext uri="{FF2B5EF4-FFF2-40B4-BE49-F238E27FC236}">
                <a16:creationId xmlns:a16="http://schemas.microsoft.com/office/drawing/2014/main" id="{00CFD887-D99E-40C4-8FD5-3C8FFADE8B26}"/>
              </a:ext>
            </a:extLst>
          </p:cNvPr>
          <p:cNvPicPr>
            <a:picLocks noChangeAspect="1"/>
          </p:cNvPicPr>
          <p:nvPr/>
        </p:nvPicPr>
        <p:blipFill rotWithShape="1">
          <a:blip r:embed="rId2">
            <a:extLst>
              <a:ext uri="{28A0092B-C50C-407E-A947-70E740481C1C}">
                <a14:useLocalDpi xmlns:a14="http://schemas.microsoft.com/office/drawing/2010/main" val="0"/>
              </a:ext>
            </a:extLst>
          </a:blip>
          <a:srcRect t="32807" b="25158"/>
          <a:stretch/>
        </p:blipFill>
        <p:spPr>
          <a:xfrm>
            <a:off x="1310308" y="3313043"/>
            <a:ext cx="6858000" cy="2173358"/>
          </a:xfrm>
          <a:prstGeom prst="rect">
            <a:avLst/>
          </a:prstGeom>
        </p:spPr>
      </p:pic>
      <p:cxnSp>
        <p:nvCxnSpPr>
          <p:cNvPr id="8" name="Straight Arrow Connector 7">
            <a:extLst>
              <a:ext uri="{FF2B5EF4-FFF2-40B4-BE49-F238E27FC236}">
                <a16:creationId xmlns:a16="http://schemas.microsoft.com/office/drawing/2014/main" id="{A4CDF68F-6E3E-409A-A0E2-E6BCD6022CFD}"/>
              </a:ext>
            </a:extLst>
          </p:cNvPr>
          <p:cNvCxnSpPr>
            <a:cxnSpLocks/>
          </p:cNvCxnSpPr>
          <p:nvPr/>
        </p:nvCxnSpPr>
        <p:spPr>
          <a:xfrm>
            <a:off x="834887" y="1696278"/>
            <a:ext cx="3737113" cy="229262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462761"/>
      </p:ext>
    </p:extLst>
  </p:cSld>
  <p:clrMapOvr>
    <a:masterClrMapping/>
  </p:clrMapOvr>
  <mc:AlternateContent xmlns:mc="http://schemas.openxmlformats.org/markup-compatibility/2006" xmlns:p14="http://schemas.microsoft.com/office/powerpoint/2010/main">
    <mc:Choice Requires="p14">
      <p:transition spd="slow" p14:dur="2000" advTm="11991"/>
    </mc:Choice>
    <mc:Fallback xmlns="">
      <p:transition spd="slow" advTm="11991"/>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Notice the water proofing ribs.</a:t>
            </a:r>
          </a:p>
        </p:txBody>
      </p:sp>
      <p:sp>
        <p:nvSpPr>
          <p:cNvPr id="10" name="TextBox 9">
            <a:extLst>
              <a:ext uri="{FF2B5EF4-FFF2-40B4-BE49-F238E27FC236}">
                <a16:creationId xmlns:a16="http://schemas.microsoft.com/office/drawing/2014/main" id="{780EF4B4-75D6-426E-87CC-C5055272A243}"/>
              </a:ext>
            </a:extLst>
          </p:cNvPr>
          <p:cNvSpPr txBox="1"/>
          <p:nvPr/>
        </p:nvSpPr>
        <p:spPr>
          <a:xfrm>
            <a:off x="5857461" y="6417796"/>
            <a:ext cx="3061074"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12" name="Picture 11" descr="A picture containing indoor, dirty&#10;&#10;Description automatically generated">
            <a:extLst>
              <a:ext uri="{FF2B5EF4-FFF2-40B4-BE49-F238E27FC236}">
                <a16:creationId xmlns:a16="http://schemas.microsoft.com/office/drawing/2014/main" id="{D91A8F23-195B-4478-A6D3-AA19970C0834}"/>
              </a:ext>
            </a:extLst>
          </p:cNvPr>
          <p:cNvPicPr>
            <a:picLocks noChangeAspect="1"/>
          </p:cNvPicPr>
          <p:nvPr/>
        </p:nvPicPr>
        <p:blipFill rotWithShape="1">
          <a:blip r:embed="rId2">
            <a:extLst>
              <a:ext uri="{28A0092B-C50C-407E-A947-70E740481C1C}">
                <a14:useLocalDpi xmlns:a14="http://schemas.microsoft.com/office/drawing/2010/main" val="0"/>
              </a:ext>
            </a:extLst>
          </a:blip>
          <a:srcRect t="33096" b="32792"/>
          <a:stretch/>
        </p:blipFill>
        <p:spPr>
          <a:xfrm>
            <a:off x="505810" y="3067878"/>
            <a:ext cx="8132379" cy="2080592"/>
          </a:xfrm>
          <a:prstGeom prst="rect">
            <a:avLst/>
          </a:prstGeom>
        </p:spPr>
      </p:pic>
      <p:cxnSp>
        <p:nvCxnSpPr>
          <p:cNvPr id="8" name="Straight Arrow Connector 7">
            <a:extLst>
              <a:ext uri="{FF2B5EF4-FFF2-40B4-BE49-F238E27FC236}">
                <a16:creationId xmlns:a16="http://schemas.microsoft.com/office/drawing/2014/main" id="{A4CDF68F-6E3E-409A-A0E2-E6BCD6022CFD}"/>
              </a:ext>
            </a:extLst>
          </p:cNvPr>
          <p:cNvCxnSpPr>
            <a:cxnSpLocks/>
          </p:cNvCxnSpPr>
          <p:nvPr/>
        </p:nvCxnSpPr>
        <p:spPr>
          <a:xfrm>
            <a:off x="4739308" y="1709530"/>
            <a:ext cx="627822" cy="2279374"/>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312572"/>
      </p:ext>
    </p:extLst>
  </p:cSld>
  <p:clrMapOvr>
    <a:masterClrMapping/>
  </p:clrMapOvr>
  <mc:AlternateContent xmlns:mc="http://schemas.openxmlformats.org/markup-compatibility/2006" xmlns:p14="http://schemas.microsoft.com/office/powerpoint/2010/main">
    <mc:Choice Requires="p14">
      <p:transition spd="slow" p14:dur="2000" advTm="16101"/>
    </mc:Choice>
    <mc:Fallback xmlns="">
      <p:transition spd="slow" advTm="16101"/>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Questions?</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86545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 y="1195387"/>
            <a:ext cx="8337938" cy="4701830"/>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The junction box on the back of the panel.</a:t>
            </a:r>
          </a:p>
          <a:p>
            <a:r>
              <a:rPr lang="en-CA" sz="2800" dirty="0">
                <a:latin typeface="Arial" panose="020B0604020202020204" pitchFamily="34" charset="0"/>
                <a:ea typeface="Times New Roman" panose="02020603050405020304" pitchFamily="18" charset="0"/>
                <a:cs typeface="Arial" panose="020B0604020202020204" pitchFamily="34" charset="0"/>
              </a:rPr>
              <a:t>The junction box houses the by-pass diodes.</a:t>
            </a:r>
          </a:p>
          <a:p>
            <a:r>
              <a:rPr lang="en-CA" sz="2800" dirty="0">
                <a:latin typeface="Arial" panose="020B0604020202020204" pitchFamily="34" charset="0"/>
                <a:ea typeface="Times New Roman" panose="02020603050405020304" pitchFamily="18" charset="0"/>
                <a:cs typeface="Arial" panose="020B0604020202020204" pitchFamily="34" charset="0"/>
              </a:rPr>
              <a:t>Removed the cover to see that the diodes are sealed.</a:t>
            </a:r>
          </a:p>
          <a:p>
            <a:pPr marL="0" indent="0">
              <a:lnSpc>
                <a:spcPct val="107000"/>
              </a:lnSpc>
              <a:spcAft>
                <a:spcPts val="800"/>
              </a:spcAft>
              <a:buNone/>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80EF4B4-75D6-426E-87CC-C5055272A243}"/>
              </a:ext>
            </a:extLst>
          </p:cNvPr>
          <p:cNvSpPr txBox="1"/>
          <p:nvPr/>
        </p:nvSpPr>
        <p:spPr>
          <a:xfrm>
            <a:off x="5857461" y="6417796"/>
            <a:ext cx="3061074"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7" name="Picture 6" descr="A picture containing wall, indoor&#10;&#10;Description automatically generated">
            <a:extLst>
              <a:ext uri="{FF2B5EF4-FFF2-40B4-BE49-F238E27FC236}">
                <a16:creationId xmlns:a16="http://schemas.microsoft.com/office/drawing/2014/main" id="{A540A14A-0D5A-440C-8797-1F057C16F9D8}"/>
              </a:ext>
            </a:extLst>
          </p:cNvPr>
          <p:cNvPicPr>
            <a:picLocks noChangeAspect="1"/>
          </p:cNvPicPr>
          <p:nvPr/>
        </p:nvPicPr>
        <p:blipFill rotWithShape="1">
          <a:blip r:embed="rId2">
            <a:extLst>
              <a:ext uri="{28A0092B-C50C-407E-A947-70E740481C1C}">
                <a14:useLocalDpi xmlns:a14="http://schemas.microsoft.com/office/drawing/2010/main" val="0"/>
              </a:ext>
            </a:extLst>
          </a:blip>
          <a:srcRect l="21062" t="27842" r="47054" b="17279"/>
          <a:stretch/>
        </p:blipFill>
        <p:spPr>
          <a:xfrm rot="5400000">
            <a:off x="1199293" y="3035770"/>
            <a:ext cx="2703470" cy="3489930"/>
          </a:xfrm>
          <a:prstGeom prst="rect">
            <a:avLst/>
          </a:prstGeom>
        </p:spPr>
      </p:pic>
      <p:pic>
        <p:nvPicPr>
          <p:cNvPr id="11" name="Picture 10" descr="A picture containing wall, indoor&#10;&#10;Description automatically generated">
            <a:extLst>
              <a:ext uri="{FF2B5EF4-FFF2-40B4-BE49-F238E27FC236}">
                <a16:creationId xmlns:a16="http://schemas.microsoft.com/office/drawing/2014/main" id="{5EF83940-B1CA-42B9-8B9F-7B71CD7E4270}"/>
              </a:ext>
            </a:extLst>
          </p:cNvPr>
          <p:cNvPicPr>
            <a:picLocks noChangeAspect="1"/>
          </p:cNvPicPr>
          <p:nvPr/>
        </p:nvPicPr>
        <p:blipFill rotWithShape="1">
          <a:blip r:embed="rId3">
            <a:extLst>
              <a:ext uri="{28A0092B-C50C-407E-A947-70E740481C1C}">
                <a14:useLocalDpi xmlns:a14="http://schemas.microsoft.com/office/drawing/2010/main" val="0"/>
              </a:ext>
            </a:extLst>
          </a:blip>
          <a:srcRect l="22415" t="20627" r="42803" b="19340"/>
          <a:stretch/>
        </p:blipFill>
        <p:spPr>
          <a:xfrm rot="5400000">
            <a:off x="5105666" y="3030988"/>
            <a:ext cx="2703470" cy="3499493"/>
          </a:xfrm>
          <a:prstGeom prst="rect">
            <a:avLst/>
          </a:prstGeom>
        </p:spPr>
      </p:pic>
    </p:spTree>
    <p:extLst>
      <p:ext uri="{BB962C8B-B14F-4D97-AF65-F5344CB8AC3E}">
        <p14:creationId xmlns:p14="http://schemas.microsoft.com/office/powerpoint/2010/main" val="677955982"/>
      </p:ext>
    </p:extLst>
  </p:cSld>
  <p:clrMapOvr>
    <a:masterClrMapping/>
  </p:clrMapOvr>
  <mc:AlternateContent xmlns:mc="http://schemas.openxmlformats.org/markup-compatibility/2006" xmlns:p14="http://schemas.microsoft.com/office/powerpoint/2010/main">
    <mc:Choice Requires="p14">
      <p:transition spd="slow" p14:dur="2000" advTm="16310"/>
    </mc:Choice>
    <mc:Fallback xmlns="">
      <p:transition spd="slow" advTm="1631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342597" cy="5682539"/>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With the sealant removed, it reveals 6 diodes.</a:t>
            </a:r>
          </a:p>
          <a:p>
            <a:r>
              <a:rPr lang="en-CA" sz="2800" dirty="0">
                <a:latin typeface="Arial" panose="020B0604020202020204" pitchFamily="34" charset="0"/>
                <a:ea typeface="Times New Roman" panose="02020603050405020304" pitchFamily="18" charset="0"/>
                <a:cs typeface="Arial" panose="020B0604020202020204" pitchFamily="34" charset="0"/>
              </a:rPr>
              <a:t>Three sets of two in parallel.</a:t>
            </a:r>
          </a:p>
          <a:p>
            <a:r>
              <a:rPr lang="en-CA" sz="2800" dirty="0">
                <a:latin typeface="Arial" panose="020B0604020202020204" pitchFamily="34" charset="0"/>
                <a:ea typeface="Times New Roman" panose="02020603050405020304" pitchFamily="18" charset="0"/>
                <a:cs typeface="Arial" panose="020B0604020202020204" pitchFamily="34" charset="0"/>
              </a:rPr>
              <a:t>There are three groups of diodes. That makes each group having 20 cells each protected by a diode.</a:t>
            </a:r>
          </a:p>
        </p:txBody>
      </p:sp>
      <p:sp>
        <p:nvSpPr>
          <p:cNvPr id="6" name="TextBox 5">
            <a:extLst>
              <a:ext uri="{FF2B5EF4-FFF2-40B4-BE49-F238E27FC236}">
                <a16:creationId xmlns:a16="http://schemas.microsoft.com/office/drawing/2014/main" id="{6F96C13A-D127-4965-AA02-FC9C952E2399}"/>
              </a:ext>
            </a:extLst>
          </p:cNvPr>
          <p:cNvSpPr txBox="1"/>
          <p:nvPr/>
        </p:nvSpPr>
        <p:spPr>
          <a:xfrm>
            <a:off x="6251535" y="64177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Images courtesy author</a:t>
            </a:r>
          </a:p>
        </p:txBody>
      </p:sp>
      <p:pic>
        <p:nvPicPr>
          <p:cNvPr id="4" name="Picture 3" descr="A picture containing wall, indoor, open, opened&#10;&#10;Description automatically generated">
            <a:extLst>
              <a:ext uri="{FF2B5EF4-FFF2-40B4-BE49-F238E27FC236}">
                <a16:creationId xmlns:a16="http://schemas.microsoft.com/office/drawing/2014/main" id="{531B029F-CEB7-4E36-AD23-DF7FF698A14A}"/>
              </a:ext>
            </a:extLst>
          </p:cNvPr>
          <p:cNvPicPr>
            <a:picLocks noChangeAspect="1"/>
          </p:cNvPicPr>
          <p:nvPr/>
        </p:nvPicPr>
        <p:blipFill rotWithShape="1">
          <a:blip r:embed="rId2">
            <a:extLst>
              <a:ext uri="{28A0092B-C50C-407E-A947-70E740481C1C}">
                <a14:useLocalDpi xmlns:a14="http://schemas.microsoft.com/office/drawing/2010/main" val="0"/>
              </a:ext>
            </a:extLst>
          </a:blip>
          <a:srcRect l="19324" r="34879"/>
          <a:stretch/>
        </p:blipFill>
        <p:spPr>
          <a:xfrm rot="5400000">
            <a:off x="4326004" y="2275662"/>
            <a:ext cx="3140769" cy="5143500"/>
          </a:xfrm>
          <a:prstGeom prst="rect">
            <a:avLst/>
          </a:prstGeom>
        </p:spPr>
      </p:pic>
    </p:spTree>
    <p:extLst>
      <p:ext uri="{BB962C8B-B14F-4D97-AF65-F5344CB8AC3E}">
        <p14:creationId xmlns:p14="http://schemas.microsoft.com/office/powerpoint/2010/main" val="2344060021"/>
      </p:ext>
    </p:extLst>
  </p:cSld>
  <p:clrMapOvr>
    <a:masterClrMapping/>
  </p:clrMapOvr>
  <mc:AlternateContent xmlns:mc="http://schemas.openxmlformats.org/markup-compatibility/2006" xmlns:p14="http://schemas.microsoft.com/office/powerpoint/2010/main">
    <mc:Choice Requires="p14">
      <p:transition spd="slow" p14:dur="2000" advTm="42039"/>
    </mc:Choice>
    <mc:Fallback xmlns="">
      <p:transition spd="slow" advTm="4203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This is the 120 Watt panel at ITVET Belize City.</a:t>
            </a:r>
          </a:p>
          <a:p>
            <a:r>
              <a:rPr lang="en-CA" sz="2800" dirty="0">
                <a:latin typeface="Arial" panose="020B0604020202020204" pitchFamily="34" charset="0"/>
                <a:ea typeface="Times New Roman" panose="02020603050405020304" pitchFamily="18" charset="0"/>
                <a:cs typeface="Arial" panose="020B0604020202020204" pitchFamily="34" charset="0"/>
              </a:rPr>
              <a:t>There are 3 by-pass diodes, each protects 12 cells.</a:t>
            </a:r>
          </a:p>
        </p:txBody>
      </p:sp>
      <p:sp>
        <p:nvSpPr>
          <p:cNvPr id="6" name="TextBox 5">
            <a:extLst>
              <a:ext uri="{FF2B5EF4-FFF2-40B4-BE49-F238E27FC236}">
                <a16:creationId xmlns:a16="http://schemas.microsoft.com/office/drawing/2014/main" id="{6F96C13A-D127-4965-AA02-FC9C952E2399}"/>
              </a:ext>
            </a:extLst>
          </p:cNvPr>
          <p:cNvSpPr txBox="1"/>
          <p:nvPr/>
        </p:nvSpPr>
        <p:spPr>
          <a:xfrm>
            <a:off x="5711687" y="6417796"/>
            <a:ext cx="3206848"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Mark Miller</a:t>
            </a:r>
          </a:p>
        </p:txBody>
      </p:sp>
      <p:pic>
        <p:nvPicPr>
          <p:cNvPr id="5" name="Picture 4" descr="A picture containing engine&#10;&#10;Description automatically generated">
            <a:extLst>
              <a:ext uri="{FF2B5EF4-FFF2-40B4-BE49-F238E27FC236}">
                <a16:creationId xmlns:a16="http://schemas.microsoft.com/office/drawing/2014/main" id="{112A3D3B-83E1-4BD5-A624-AE582213A0B5}"/>
              </a:ext>
            </a:extLst>
          </p:cNvPr>
          <p:cNvPicPr>
            <a:picLocks noChangeAspect="1"/>
          </p:cNvPicPr>
          <p:nvPr/>
        </p:nvPicPr>
        <p:blipFill rotWithShape="1">
          <a:blip r:embed="rId2">
            <a:extLst>
              <a:ext uri="{28A0092B-C50C-407E-A947-70E740481C1C}">
                <a14:useLocalDpi xmlns:a14="http://schemas.microsoft.com/office/drawing/2010/main" val="0"/>
              </a:ext>
            </a:extLst>
          </a:blip>
          <a:srcRect l="502" t="-32722" r="13770" b="46873"/>
          <a:stretch/>
        </p:blipFill>
        <p:spPr>
          <a:xfrm>
            <a:off x="271316" y="1643628"/>
            <a:ext cx="7839014" cy="4415655"/>
          </a:xfrm>
          <a:prstGeom prst="rect">
            <a:avLst/>
          </a:prstGeom>
        </p:spPr>
      </p:pic>
    </p:spTree>
    <p:extLst>
      <p:ext uri="{BB962C8B-B14F-4D97-AF65-F5344CB8AC3E}">
        <p14:creationId xmlns:p14="http://schemas.microsoft.com/office/powerpoint/2010/main" val="3036312656"/>
      </p:ext>
    </p:extLst>
  </p:cSld>
  <p:clrMapOvr>
    <a:masterClrMapping/>
  </p:clrMapOvr>
  <mc:AlternateContent xmlns:mc="http://schemas.openxmlformats.org/markup-compatibility/2006" xmlns:p14="http://schemas.microsoft.com/office/powerpoint/2010/main">
    <mc:Choice Requires="p14">
      <p:transition spd="slow" p14:dur="2000" advTm="23625"/>
    </mc:Choice>
    <mc:Fallback xmlns="">
      <p:transition spd="slow" advTm="2362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Questions?</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78914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64082" y="1780449"/>
            <a:ext cx="8143813" cy="5682539"/>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The next section is about the frame that holds the other components together.</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Today’s panels predominately have aluminum frames.</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There have been panels that were completely  covered on glass. They were very rare. </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sz="28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30320042"/>
      </p:ext>
    </p:extLst>
  </p:cSld>
  <p:clrMapOvr>
    <a:masterClrMapping/>
  </p:clrMapOvr>
  <mc:AlternateContent xmlns:mc="http://schemas.openxmlformats.org/markup-compatibility/2006" xmlns:p14="http://schemas.microsoft.com/office/powerpoint/2010/main">
    <mc:Choice Requires="p14">
      <p:transition spd="slow" p14:dur="2000" advTm="28107"/>
    </mc:Choice>
    <mc:Fallback xmlns="">
      <p:transition spd="slow" advTm="2810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90586" y="1581668"/>
            <a:ext cx="8143813" cy="5682539"/>
          </a:xfrm>
        </p:spPr>
        <p:txBody>
          <a:bodyPr/>
          <a:lstStyle/>
          <a:p>
            <a:r>
              <a:rPr lang="en-CA" sz="2800" dirty="0">
                <a:effectLst/>
                <a:latin typeface="Arial" panose="020B0604020202020204" pitchFamily="34" charset="0"/>
                <a:ea typeface="Calibri" panose="020F0502020204030204" pitchFamily="34" charset="0"/>
              </a:rPr>
              <a:t>Handling the panels is very important.</a:t>
            </a:r>
          </a:p>
          <a:p>
            <a:r>
              <a:rPr lang="en-CA" sz="2800" dirty="0">
                <a:latin typeface="Arial" panose="020B0604020202020204" pitchFamily="34" charset="0"/>
                <a:ea typeface="Calibri" panose="020F0502020204030204" pitchFamily="34" charset="0"/>
              </a:rPr>
              <a:t>The</a:t>
            </a:r>
            <a:r>
              <a:rPr lang="en-CA" sz="2800" dirty="0">
                <a:effectLst/>
                <a:latin typeface="Arial" panose="020B0604020202020204" pitchFamily="34" charset="0"/>
                <a:ea typeface="Calibri" panose="020F0502020204030204" pitchFamily="34" charset="0"/>
              </a:rPr>
              <a:t> 60 cell panels are the largest that one person can handle safely. </a:t>
            </a:r>
          </a:p>
          <a:p>
            <a:r>
              <a:rPr lang="en-CA" sz="2800" dirty="0">
                <a:latin typeface="Arial" panose="020B0604020202020204" pitchFamily="34" charset="0"/>
                <a:ea typeface="Calibri" panose="020F0502020204030204" pitchFamily="34" charset="0"/>
              </a:rPr>
              <a:t>385 Watt 60 cell panel weighs 19.5kg or 43lbs</a:t>
            </a:r>
            <a:endParaRPr lang="en-CA" sz="2800" dirty="0">
              <a:effectLst/>
              <a:latin typeface="Arial" panose="020B0604020202020204" pitchFamily="34" charset="0"/>
              <a:ea typeface="Calibri" panose="020F0502020204030204" pitchFamily="34" charset="0"/>
            </a:endParaRPr>
          </a:p>
          <a:p>
            <a:r>
              <a:rPr lang="en-CA" sz="2800" dirty="0">
                <a:effectLst/>
                <a:latin typeface="Arial" panose="020B0604020202020204" pitchFamily="34" charset="0"/>
                <a:ea typeface="Calibri" panose="020F0502020204030204" pitchFamily="34" charset="0"/>
              </a:rPr>
              <a:t>The 72 cell panels are heavy for one person to handle and often requires two people to move to a roof top. </a:t>
            </a:r>
          </a:p>
          <a:p>
            <a:r>
              <a:rPr lang="en-CA" sz="2800" dirty="0">
                <a:latin typeface="Arial" panose="020B0604020202020204" pitchFamily="34" charset="0"/>
                <a:ea typeface="Calibri" panose="020F0502020204030204" pitchFamily="34" charset="0"/>
              </a:rPr>
              <a:t>430 Watt 72 cell panel weighs 24.9kg or 54.9lbs</a:t>
            </a:r>
            <a:endParaRPr lang="en-CA" sz="2800" dirty="0">
              <a:effectLst/>
              <a:latin typeface="Arial" panose="020B0604020202020204" pitchFamily="34" charset="0"/>
              <a:ea typeface="Calibri" panose="020F050202020403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98283666"/>
      </p:ext>
    </p:extLst>
  </p:cSld>
  <p:clrMapOvr>
    <a:masterClrMapping/>
  </p:clrMapOvr>
  <mc:AlternateContent xmlns:mc="http://schemas.openxmlformats.org/markup-compatibility/2006" xmlns:p14="http://schemas.microsoft.com/office/powerpoint/2010/main">
    <mc:Choice Requires="p14">
      <p:transition spd="slow" p14:dur="2000" advTm="35862"/>
    </mc:Choice>
    <mc:Fallback xmlns="">
      <p:transition spd="slow" advTm="35862"/>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Questions?</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0246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Questions?</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12699575"/>
      </p:ext>
    </p:extLst>
  </p:cSld>
  <p:clrMapOvr>
    <a:masterClrMapping/>
  </p:clrMapOvr>
  <mc:AlternateContent xmlns:mc="http://schemas.openxmlformats.org/markup-compatibility/2006" xmlns:p14="http://schemas.microsoft.com/office/powerpoint/2010/main">
    <mc:Choice Requires="p14">
      <p:transition spd="slow" p14:dur="2000" advTm="18679"/>
    </mc:Choice>
    <mc:Fallback xmlns="">
      <p:transition spd="slow" advTm="18679"/>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50829" y="1952728"/>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Dropping the solar panel to a hard surface will normally break the glass top.</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Any twisting of the frame will also cause the glass top to shatter.</a:t>
            </a:r>
          </a:p>
          <a:p>
            <a:endParaRPr lang="en-CA" sz="28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21811439"/>
      </p:ext>
    </p:extLst>
  </p:cSld>
  <p:clrMapOvr>
    <a:masterClrMapping/>
  </p:clrMapOvr>
  <mc:AlternateContent xmlns:mc="http://schemas.openxmlformats.org/markup-compatibility/2006" xmlns:p14="http://schemas.microsoft.com/office/powerpoint/2010/main">
    <mc:Choice Requires="p14">
      <p:transition spd="slow" p14:dur="2000" advTm="13106"/>
    </mc:Choice>
    <mc:Fallback xmlns="">
      <p:transition spd="slow" advTm="13106"/>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This panel fell over on the</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parking lot.</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descr="A picture containing text, indoor, black, tiled&#10;&#10;Description automatically generated">
            <a:extLst>
              <a:ext uri="{FF2B5EF4-FFF2-40B4-BE49-F238E27FC236}">
                <a16:creationId xmlns:a16="http://schemas.microsoft.com/office/drawing/2014/main" id="{DDA33F0D-8FEB-497B-A5B1-F924A72E49CF}"/>
              </a:ext>
            </a:extLst>
          </p:cNvPr>
          <p:cNvPicPr>
            <a:picLocks noChangeAspect="1"/>
          </p:cNvPicPr>
          <p:nvPr/>
        </p:nvPicPr>
        <p:blipFill rotWithShape="1">
          <a:blip r:embed="rId2">
            <a:extLst>
              <a:ext uri="{28A0092B-C50C-407E-A947-70E740481C1C}">
                <a14:useLocalDpi xmlns:a14="http://schemas.microsoft.com/office/drawing/2010/main" val="0"/>
              </a:ext>
            </a:extLst>
          </a:blip>
          <a:srcRect l="13478" r="24106"/>
          <a:stretch/>
        </p:blipFill>
        <p:spPr>
          <a:xfrm>
            <a:off x="5154620" y="746076"/>
            <a:ext cx="3604592" cy="5775158"/>
          </a:xfrm>
          <a:prstGeom prst="rect">
            <a:avLst/>
          </a:prstGeom>
        </p:spPr>
      </p:pic>
      <p:sp>
        <p:nvSpPr>
          <p:cNvPr id="8" name="TextBox 7">
            <a:extLst>
              <a:ext uri="{FF2B5EF4-FFF2-40B4-BE49-F238E27FC236}">
                <a16:creationId xmlns:a16="http://schemas.microsoft.com/office/drawing/2014/main" id="{EBCD1F34-CFBF-4D4E-9CD5-277712EBADA7}"/>
              </a:ext>
            </a:extLst>
          </p:cNvPr>
          <p:cNvSpPr txBox="1"/>
          <p:nvPr/>
        </p:nvSpPr>
        <p:spPr>
          <a:xfrm>
            <a:off x="6251535" y="64177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Images courtesy author</a:t>
            </a:r>
          </a:p>
        </p:txBody>
      </p:sp>
    </p:spTree>
    <p:extLst>
      <p:ext uri="{BB962C8B-B14F-4D97-AF65-F5344CB8AC3E}">
        <p14:creationId xmlns:p14="http://schemas.microsoft.com/office/powerpoint/2010/main" val="27290810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Closer inspection</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shows the shattered</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glass face of the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panel.</a:t>
            </a:r>
          </a:p>
        </p:txBody>
      </p:sp>
      <p:pic>
        <p:nvPicPr>
          <p:cNvPr id="4" name="Picture 3" descr="A picture containing dirty, bath&#10;&#10;Description automatically generated">
            <a:extLst>
              <a:ext uri="{FF2B5EF4-FFF2-40B4-BE49-F238E27FC236}">
                <a16:creationId xmlns:a16="http://schemas.microsoft.com/office/drawing/2014/main" id="{3459CE19-3804-49C6-8C96-10DF485B4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2948" y="1104589"/>
            <a:ext cx="5271052" cy="5271052"/>
          </a:xfrm>
          <a:prstGeom prst="rect">
            <a:avLst/>
          </a:prstGeom>
        </p:spPr>
      </p:pic>
      <p:sp>
        <p:nvSpPr>
          <p:cNvPr id="5" name="TextBox 4">
            <a:extLst>
              <a:ext uri="{FF2B5EF4-FFF2-40B4-BE49-F238E27FC236}">
                <a16:creationId xmlns:a16="http://schemas.microsoft.com/office/drawing/2014/main" id="{B3E30551-4D9F-4E5C-B3B9-AF9A2A3EBB48}"/>
              </a:ext>
            </a:extLst>
          </p:cNvPr>
          <p:cNvSpPr txBox="1"/>
          <p:nvPr/>
        </p:nvSpPr>
        <p:spPr>
          <a:xfrm>
            <a:off x="6251535" y="64177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Images courtesy author</a:t>
            </a:r>
          </a:p>
        </p:txBody>
      </p:sp>
    </p:spTree>
    <p:extLst>
      <p:ext uri="{BB962C8B-B14F-4D97-AF65-F5344CB8AC3E}">
        <p14:creationId xmlns:p14="http://schemas.microsoft.com/office/powerpoint/2010/main" val="279470320"/>
      </p:ext>
    </p:extLst>
  </p:cSld>
  <p:clrMapOvr>
    <a:masterClrMapping/>
  </p:clrMapOvr>
  <mc:AlternateContent xmlns:mc="http://schemas.openxmlformats.org/markup-compatibility/2006" xmlns:p14="http://schemas.microsoft.com/office/powerpoint/2010/main">
    <mc:Choice Requires="p14">
      <p:transition spd="slow" p14:dur="2000" advTm="8740"/>
    </mc:Choice>
    <mc:Fallback xmlns="">
      <p:transition spd="slow" advTm="874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214343" y="1329876"/>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panels are subjected to everyday outdoor environments from around the world.</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They are meant for weather conditions for everywhere in the world.</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Operating temperature range for most panels are listed between -40C and +85C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or -40F and 185F.</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They do operate at colder temperatures.</a:t>
            </a:r>
          </a:p>
        </p:txBody>
      </p:sp>
    </p:spTree>
    <p:extLst>
      <p:ext uri="{BB962C8B-B14F-4D97-AF65-F5344CB8AC3E}">
        <p14:creationId xmlns:p14="http://schemas.microsoft.com/office/powerpoint/2010/main" val="2888815553"/>
      </p:ext>
    </p:extLst>
  </p:cSld>
  <p:clrMapOvr>
    <a:masterClrMapping/>
  </p:clrMapOvr>
  <mc:AlternateContent xmlns:mc="http://schemas.openxmlformats.org/markup-compatibility/2006" xmlns:p14="http://schemas.microsoft.com/office/powerpoint/2010/main">
    <mc:Choice Requires="p14">
      <p:transition spd="slow" p14:dur="2000" advTm="16612"/>
    </mc:Choice>
    <mc:Fallback xmlns="">
      <p:transition spd="slow" advTm="16612"/>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11073" y="1555162"/>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frames are made of Aluminum.</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Any metal that can oxidize will react to oxygen.</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 Aluminum reacts to oxygen and creates aluminum oxide witch is a thin and hard film.</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This film further protects the aluminum from continuing to oxide ( a good thing).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Oxidization is not the same as rusting.</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5647406"/>
      </p:ext>
    </p:extLst>
  </p:cSld>
  <p:clrMapOvr>
    <a:masterClrMapping/>
  </p:clrMapOvr>
  <mc:AlternateContent xmlns:mc="http://schemas.openxmlformats.org/markup-compatibility/2006" xmlns:p14="http://schemas.microsoft.com/office/powerpoint/2010/main">
    <mc:Choice Requires="p14">
      <p:transition spd="slow" p14:dur="2000" advTm="36214"/>
    </mc:Choice>
    <mc:Fallback xmlns="">
      <p:transition spd="slow" advTm="36214"/>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11072" y="1369633"/>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rPr>
              <a:t>This hard film also stops the outer surface of the frame from being conductive electrically. </a:t>
            </a:r>
          </a:p>
          <a:p>
            <a:pPr>
              <a:lnSpc>
                <a:spcPct val="107000"/>
              </a:lnSpc>
              <a:spcAft>
                <a:spcPts val="800"/>
              </a:spcAft>
            </a:pPr>
            <a:r>
              <a:rPr lang="en-CA" sz="2800" dirty="0">
                <a:effectLst/>
                <a:latin typeface="Arial" panose="020B0604020202020204" pitchFamily="34" charset="0"/>
                <a:ea typeface="Calibri" panose="020F0502020204030204" pitchFamily="34" charset="0"/>
              </a:rPr>
              <a:t>The film cannot be the only barrier to corrosion if the panels are to last 25 plus years. </a:t>
            </a:r>
          </a:p>
          <a:p>
            <a:pPr>
              <a:lnSpc>
                <a:spcPct val="107000"/>
              </a:lnSpc>
              <a:spcAft>
                <a:spcPts val="800"/>
              </a:spcAft>
            </a:pPr>
            <a:r>
              <a:rPr lang="en-CA" sz="2800" dirty="0">
                <a:effectLst/>
                <a:latin typeface="Arial" panose="020B0604020202020204" pitchFamily="34" charset="0"/>
                <a:ea typeface="Calibri" panose="020F0502020204030204" pitchFamily="34" charset="0"/>
              </a:rPr>
              <a:t>The aluminum frame is anodized (powder coated) to provide the longevity required to keep the aluminum strong. </a:t>
            </a:r>
          </a:p>
          <a:p>
            <a:pPr>
              <a:lnSpc>
                <a:spcPct val="107000"/>
              </a:lnSpc>
              <a:spcAft>
                <a:spcPts val="800"/>
              </a:spcAft>
            </a:pPr>
            <a:r>
              <a:rPr lang="en-CA" sz="2800" dirty="0">
                <a:effectLst/>
                <a:latin typeface="Arial" panose="020B0604020202020204" pitchFamily="34" charset="0"/>
                <a:ea typeface="Calibri" panose="020F0502020204030204" pitchFamily="34" charset="0"/>
              </a:rPr>
              <a:t>This also leads to an increased in insulation electrically. </a:t>
            </a:r>
            <a:endParaRPr lang="en-CA" sz="28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1704210"/>
      </p:ext>
    </p:extLst>
  </p:cSld>
  <p:clrMapOvr>
    <a:masterClrMapping/>
  </p:clrMapOvr>
  <mc:AlternateContent xmlns:mc="http://schemas.openxmlformats.org/markup-compatibility/2006" xmlns:p14="http://schemas.microsoft.com/office/powerpoint/2010/main">
    <mc:Choice Requires="p14">
      <p:transition spd="slow" p14:dur="2000" advTm="39787"/>
    </mc:Choice>
    <mc:Fallback xmlns="">
      <p:transition spd="slow" advTm="39787"/>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Questions?</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82517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50829" y="1581667"/>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rPr>
              <a:t>There is a requirement in many jurisdictions to have the frames electrically bonded (joined) to the ground potential. </a:t>
            </a:r>
          </a:p>
          <a:p>
            <a:pPr>
              <a:lnSpc>
                <a:spcPct val="107000"/>
              </a:lnSpc>
              <a:spcAft>
                <a:spcPts val="800"/>
              </a:spcAft>
            </a:pPr>
            <a:r>
              <a:rPr lang="en-CA" sz="2800" dirty="0">
                <a:effectLst/>
                <a:latin typeface="Arial" panose="020B0604020202020204" pitchFamily="34" charset="0"/>
                <a:ea typeface="Calibri" panose="020F0502020204030204" pitchFamily="34" charset="0"/>
              </a:rPr>
              <a:t>The only way to do this correctly is to puncture the Anodized coating with a material that will not corrode or have a galvanic reaction to the aluminum. </a:t>
            </a:r>
          </a:p>
          <a:p>
            <a:pPr>
              <a:lnSpc>
                <a:spcPct val="107000"/>
              </a:lnSpc>
              <a:spcAft>
                <a:spcPts val="800"/>
              </a:spcAft>
            </a:pPr>
            <a:r>
              <a:rPr lang="en-CA" sz="2800" dirty="0">
                <a:effectLst/>
                <a:latin typeface="Arial" panose="020B0604020202020204" pitchFamily="34" charset="0"/>
                <a:ea typeface="Calibri" panose="020F0502020204030204" pitchFamily="34" charset="0"/>
              </a:rPr>
              <a:t>Stainless steel is the best material for this. </a:t>
            </a:r>
            <a:endParaRPr lang="en-CA" sz="28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8571576"/>
      </p:ext>
    </p:extLst>
  </p:cSld>
  <p:clrMapOvr>
    <a:masterClrMapping/>
  </p:clrMapOvr>
  <mc:AlternateContent xmlns:mc="http://schemas.openxmlformats.org/markup-compatibility/2006" xmlns:p14="http://schemas.microsoft.com/office/powerpoint/2010/main">
    <mc:Choice Requires="p14">
      <p:transition spd="slow" p14:dur="2000" advTm="35955"/>
    </mc:Choice>
    <mc:Fallback xmlns="">
      <p:transition spd="slow" advTm="35955"/>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11073" y="1608172"/>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rPr>
              <a:t>The connection between the aluminum frame and the stain steel needs to be protected.</a:t>
            </a:r>
          </a:p>
          <a:p>
            <a:pPr>
              <a:lnSpc>
                <a:spcPct val="107000"/>
              </a:lnSpc>
              <a:spcAft>
                <a:spcPts val="800"/>
              </a:spcAft>
            </a:pPr>
            <a:r>
              <a:rPr lang="en-CA" sz="2800" dirty="0">
                <a:latin typeface="Arial" panose="020B0604020202020204" pitchFamily="34" charset="0"/>
                <a:ea typeface="Calibri" panose="020F0502020204030204" pitchFamily="34" charset="0"/>
              </a:rPr>
              <a:t>If</a:t>
            </a:r>
            <a:r>
              <a:rPr lang="en-CA" sz="2800" dirty="0">
                <a:effectLst/>
                <a:latin typeface="Arial" panose="020B0604020202020204" pitchFamily="34" charset="0"/>
                <a:ea typeface="Calibri" panose="020F0502020204030204" pitchFamily="34" charset="0"/>
              </a:rPr>
              <a:t> aluminum oxide film forms between the stainless steel and the frame it will break the electrical contact between them. </a:t>
            </a:r>
          </a:p>
          <a:p>
            <a:pPr>
              <a:lnSpc>
                <a:spcPct val="107000"/>
              </a:lnSpc>
              <a:spcAft>
                <a:spcPts val="800"/>
              </a:spcAft>
            </a:pPr>
            <a:r>
              <a:rPr lang="en-CA" sz="2800" dirty="0">
                <a:effectLst/>
                <a:latin typeface="Arial" panose="020B0604020202020204" pitchFamily="34" charset="0"/>
                <a:ea typeface="Calibri" panose="020F0502020204030204" pitchFamily="34" charset="0"/>
              </a:rPr>
              <a:t>Anti-oxidant paste must be applied between the stainless material and the aluminum frame.</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There are many products on the market for this.</a:t>
            </a:r>
          </a:p>
        </p:txBody>
      </p:sp>
    </p:spTree>
    <p:extLst>
      <p:ext uri="{BB962C8B-B14F-4D97-AF65-F5344CB8AC3E}">
        <p14:creationId xmlns:p14="http://schemas.microsoft.com/office/powerpoint/2010/main" val="3758269046"/>
      </p:ext>
    </p:extLst>
  </p:cSld>
  <p:clrMapOvr>
    <a:masterClrMapping/>
  </p:clrMapOvr>
  <mc:AlternateContent xmlns:mc="http://schemas.openxmlformats.org/markup-compatibility/2006" xmlns:p14="http://schemas.microsoft.com/office/powerpoint/2010/main">
    <mc:Choice Requires="p14">
      <p:transition spd="slow" p14:dur="2000" advTm="19376"/>
    </mc:Choice>
    <mc:Fallback xmlns="">
      <p:transition spd="slow" advTm="19376"/>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stainless steel device can be a star washer that penetrates into the aluminum.</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Apply anti-oxidant paste between washer and the panel’s aluminum frame.</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63E5F40-D416-41F2-B9C5-D51556CA02C6}"/>
              </a:ext>
            </a:extLst>
          </p:cNvPr>
          <p:cNvPicPr>
            <a:picLocks noChangeAspect="1"/>
          </p:cNvPicPr>
          <p:nvPr/>
        </p:nvPicPr>
        <p:blipFill>
          <a:blip r:embed="rId2"/>
          <a:stretch>
            <a:fillRect/>
          </a:stretch>
        </p:blipFill>
        <p:spPr>
          <a:xfrm>
            <a:off x="5238097" y="2981852"/>
            <a:ext cx="3714099" cy="3621457"/>
          </a:xfrm>
          <a:prstGeom prst="rect">
            <a:avLst/>
          </a:prstGeom>
        </p:spPr>
      </p:pic>
      <p:sp>
        <p:nvSpPr>
          <p:cNvPr id="6" name="TextBox 5">
            <a:extLst>
              <a:ext uri="{FF2B5EF4-FFF2-40B4-BE49-F238E27FC236}">
                <a16:creationId xmlns:a16="http://schemas.microsoft.com/office/drawing/2014/main" id="{A748D4B6-3776-4CB2-A8A7-C00828995F39}"/>
              </a:ext>
            </a:extLst>
          </p:cNvPr>
          <p:cNvSpPr txBox="1"/>
          <p:nvPr/>
        </p:nvSpPr>
        <p:spPr>
          <a:xfrm>
            <a:off x="6285196" y="6141221"/>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spTree>
    <p:extLst>
      <p:ext uri="{BB962C8B-B14F-4D97-AF65-F5344CB8AC3E}">
        <p14:creationId xmlns:p14="http://schemas.microsoft.com/office/powerpoint/2010/main" val="1594544632"/>
      </p:ext>
    </p:extLst>
  </p:cSld>
  <p:clrMapOvr>
    <a:masterClrMapping/>
  </p:clrMapOvr>
  <mc:AlternateContent xmlns:mc="http://schemas.openxmlformats.org/markup-compatibility/2006" xmlns:p14="http://schemas.microsoft.com/office/powerpoint/2010/main">
    <mc:Choice Requires="p14">
      <p:transition spd="slow" p14:dur="2000" advTm="20397"/>
    </mc:Choice>
    <mc:Fallback xmlns="">
      <p:transition spd="slow" advTm="2039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592953"/>
            <a:ext cx="7580243"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The glass top has the job of allowing light in the panel.</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Some of the qualities of the glass to do that, are strength and a high transmissive quality.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Transmittance is the measure in percentage of how much light goes through an object. 90% is normal for solar applications.</a:t>
            </a:r>
          </a:p>
          <a:p>
            <a:pPr marL="717947" lvl="1" indent="-342900">
              <a:lnSpc>
                <a:spcPct val="107000"/>
              </a:lnSpc>
              <a:spcAft>
                <a:spcPts val="800"/>
              </a:spcAft>
              <a:buFont typeface="Symbol" panose="05050102010706020507" pitchFamily="18" charset="2"/>
              <a:buChar char=""/>
            </a:pP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89363118"/>
      </p:ext>
    </p:extLst>
  </p:cSld>
  <p:clrMapOvr>
    <a:masterClrMapping/>
  </p:clrMapOvr>
  <mc:AlternateContent xmlns:mc="http://schemas.openxmlformats.org/markup-compatibility/2006" xmlns:p14="http://schemas.microsoft.com/office/powerpoint/2010/main">
    <mc:Choice Requires="p14">
      <p:transition spd="slow" p14:dur="2000" advTm="29825"/>
    </mc:Choice>
    <mc:Fallback xmlns="">
      <p:transition spd="slow" advTm="29825"/>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 specialty device designed for this purpose is  a WEEB (Washer Electrical Equipment Bonding).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WEEB was designed by Wiley Electronics LLC.</a:t>
            </a:r>
          </a:p>
        </p:txBody>
      </p:sp>
      <p:pic>
        <p:nvPicPr>
          <p:cNvPr id="4" name="Picture 3" descr="A picture containing floor, indoor, metalware, gear&#10;&#10;Description automatically generated">
            <a:extLst>
              <a:ext uri="{FF2B5EF4-FFF2-40B4-BE49-F238E27FC236}">
                <a16:creationId xmlns:a16="http://schemas.microsoft.com/office/drawing/2014/main" id="{90346452-62A6-4BBA-A044-0C879AB40C5C}"/>
              </a:ext>
            </a:extLst>
          </p:cNvPr>
          <p:cNvPicPr>
            <a:picLocks noChangeAspect="1"/>
          </p:cNvPicPr>
          <p:nvPr/>
        </p:nvPicPr>
        <p:blipFill rotWithShape="1">
          <a:blip r:embed="rId2">
            <a:extLst>
              <a:ext uri="{28A0092B-C50C-407E-A947-70E740481C1C}">
                <a14:useLocalDpi xmlns:a14="http://schemas.microsoft.com/office/drawing/2010/main" val="0"/>
              </a:ext>
            </a:extLst>
          </a:blip>
          <a:srcRect l="11932" t="35121" r="20241" b="16698"/>
          <a:stretch/>
        </p:blipFill>
        <p:spPr>
          <a:xfrm>
            <a:off x="4055166" y="3945858"/>
            <a:ext cx="4651513" cy="2478157"/>
          </a:xfrm>
          <a:prstGeom prst="rect">
            <a:avLst/>
          </a:prstGeom>
        </p:spPr>
      </p:pic>
      <p:sp>
        <p:nvSpPr>
          <p:cNvPr id="6" name="TextBox 5">
            <a:extLst>
              <a:ext uri="{FF2B5EF4-FFF2-40B4-BE49-F238E27FC236}">
                <a16:creationId xmlns:a16="http://schemas.microsoft.com/office/drawing/2014/main" id="{B42F7CBA-989F-4FC3-9A72-95BB08B4B916}"/>
              </a:ext>
            </a:extLst>
          </p:cNvPr>
          <p:cNvSpPr txBox="1"/>
          <p:nvPr/>
        </p:nvSpPr>
        <p:spPr>
          <a:xfrm>
            <a:off x="6271943" y="64131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spTree>
    <p:extLst>
      <p:ext uri="{BB962C8B-B14F-4D97-AF65-F5344CB8AC3E}">
        <p14:creationId xmlns:p14="http://schemas.microsoft.com/office/powerpoint/2010/main" val="4229404164"/>
      </p:ext>
    </p:extLst>
  </p:cSld>
  <p:clrMapOvr>
    <a:masterClrMapping/>
  </p:clrMapOvr>
  <mc:AlternateContent xmlns:mc="http://schemas.openxmlformats.org/markup-compatibility/2006" xmlns:p14="http://schemas.microsoft.com/office/powerpoint/2010/main">
    <mc:Choice Requires="p14">
      <p:transition spd="slow" p14:dur="2000" advTm="22464"/>
    </mc:Choice>
    <mc:Fallback xmlns="">
      <p:transition spd="slow" advTm="22464"/>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WEEB bottom view.</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Locking bolt that holds WEEB to racking.</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Sharp </a:t>
            </a:r>
            <a:r>
              <a:rPr lang="en-CA" sz="2800" dirty="0">
                <a:latin typeface="Arial" panose="020B0604020202020204" pitchFamily="34" charset="0"/>
                <a:ea typeface="Calibri" panose="020F0502020204030204" pitchFamily="34" charset="0"/>
                <a:cs typeface="Times New Roman" panose="02020603050405020304" pitchFamily="18" charset="0"/>
              </a:rPr>
              <a:t>piercing edges.</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Good for one time use.</a:t>
            </a:r>
          </a:p>
        </p:txBody>
      </p:sp>
      <p:sp>
        <p:nvSpPr>
          <p:cNvPr id="6" name="TextBox 5">
            <a:extLst>
              <a:ext uri="{FF2B5EF4-FFF2-40B4-BE49-F238E27FC236}">
                <a16:creationId xmlns:a16="http://schemas.microsoft.com/office/drawing/2014/main" id="{B42F7CBA-989F-4FC3-9A72-95BB08B4B916}"/>
              </a:ext>
            </a:extLst>
          </p:cNvPr>
          <p:cNvSpPr txBox="1"/>
          <p:nvPr/>
        </p:nvSpPr>
        <p:spPr>
          <a:xfrm>
            <a:off x="6271943" y="64131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pic>
        <p:nvPicPr>
          <p:cNvPr id="5" name="Picture 4" descr="A picture containing indoor, metalware&#10;&#10;Description automatically generated">
            <a:extLst>
              <a:ext uri="{FF2B5EF4-FFF2-40B4-BE49-F238E27FC236}">
                <a16:creationId xmlns:a16="http://schemas.microsoft.com/office/drawing/2014/main" id="{14138EDD-4340-4B92-A5CA-86096D942C17}"/>
              </a:ext>
            </a:extLst>
          </p:cNvPr>
          <p:cNvPicPr>
            <a:picLocks noChangeAspect="1"/>
          </p:cNvPicPr>
          <p:nvPr/>
        </p:nvPicPr>
        <p:blipFill rotWithShape="1">
          <a:blip r:embed="rId2">
            <a:extLst>
              <a:ext uri="{28A0092B-C50C-407E-A947-70E740481C1C}">
                <a14:useLocalDpi xmlns:a14="http://schemas.microsoft.com/office/drawing/2010/main" val="0"/>
              </a:ext>
            </a:extLst>
          </a:blip>
          <a:srcRect l="18309" t="34089" r="19275" b="24171"/>
          <a:stretch/>
        </p:blipFill>
        <p:spPr>
          <a:xfrm>
            <a:off x="2398642" y="2610678"/>
            <a:ext cx="4280453" cy="2146852"/>
          </a:xfrm>
          <a:prstGeom prst="rect">
            <a:avLst/>
          </a:prstGeom>
        </p:spPr>
      </p:pic>
      <p:cxnSp>
        <p:nvCxnSpPr>
          <p:cNvPr id="8" name="Straight Arrow Connector 7">
            <a:extLst>
              <a:ext uri="{FF2B5EF4-FFF2-40B4-BE49-F238E27FC236}">
                <a16:creationId xmlns:a16="http://schemas.microsoft.com/office/drawing/2014/main" id="{E2D86EB6-3604-4C42-BF79-5D9E4A2B718A}"/>
              </a:ext>
            </a:extLst>
          </p:cNvPr>
          <p:cNvCxnSpPr/>
          <p:nvPr/>
        </p:nvCxnSpPr>
        <p:spPr>
          <a:xfrm>
            <a:off x="2398642" y="2213113"/>
            <a:ext cx="2902228" cy="88789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AAB731C-6CCC-46B9-80D7-9CBFC5D0FC9E}"/>
              </a:ext>
            </a:extLst>
          </p:cNvPr>
          <p:cNvCxnSpPr>
            <a:cxnSpLocks/>
          </p:cNvCxnSpPr>
          <p:nvPr/>
        </p:nvCxnSpPr>
        <p:spPr>
          <a:xfrm flipV="1">
            <a:off x="3995529" y="3314945"/>
            <a:ext cx="841514" cy="1801098"/>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7139CE2-909A-46C3-994E-4A95A0BA7135}"/>
              </a:ext>
            </a:extLst>
          </p:cNvPr>
          <p:cNvCxnSpPr>
            <a:cxnSpLocks/>
          </p:cNvCxnSpPr>
          <p:nvPr/>
        </p:nvCxnSpPr>
        <p:spPr>
          <a:xfrm flipV="1">
            <a:off x="4028658" y="4209533"/>
            <a:ext cx="927655" cy="945562"/>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39CF7B8-F110-44D9-8D34-47912C0317AD}"/>
              </a:ext>
            </a:extLst>
          </p:cNvPr>
          <p:cNvCxnSpPr>
            <a:cxnSpLocks/>
          </p:cNvCxnSpPr>
          <p:nvPr/>
        </p:nvCxnSpPr>
        <p:spPr>
          <a:xfrm flipV="1">
            <a:off x="4147929" y="3101009"/>
            <a:ext cx="2024269" cy="2167434"/>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5160986-9B74-4FBA-BC95-0C1329941A26}"/>
              </a:ext>
            </a:extLst>
          </p:cNvPr>
          <p:cNvCxnSpPr>
            <a:cxnSpLocks/>
          </p:cNvCxnSpPr>
          <p:nvPr/>
        </p:nvCxnSpPr>
        <p:spPr>
          <a:xfrm flipV="1">
            <a:off x="4147929" y="4112438"/>
            <a:ext cx="2124014" cy="115600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781086"/>
      </p:ext>
    </p:extLst>
  </p:cSld>
  <p:clrMapOvr>
    <a:masterClrMapping/>
  </p:clrMapOvr>
  <mc:AlternateContent xmlns:mc="http://schemas.openxmlformats.org/markup-compatibility/2006" xmlns:p14="http://schemas.microsoft.com/office/powerpoint/2010/main">
    <mc:Choice Requires="p14">
      <p:transition spd="slow" p14:dur="2000" advTm="36907"/>
    </mc:Choice>
    <mc:Fallback xmlns="">
      <p:transition spd="slow" advTm="36907"/>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WEEB </a:t>
            </a:r>
            <a:r>
              <a:rPr lang="en-CA" sz="2800" dirty="0">
                <a:latin typeface="Arial" panose="020B0604020202020204" pitchFamily="34" charset="0"/>
                <a:ea typeface="Calibri" panose="020F0502020204030204" pitchFamily="34" charset="0"/>
                <a:cs typeface="Times New Roman" panose="02020603050405020304" pitchFamily="18" charset="0"/>
              </a:rPr>
              <a:t>top</a:t>
            </a:r>
            <a:r>
              <a:rPr lang="en-CA" sz="2800" dirty="0">
                <a:effectLst/>
                <a:latin typeface="Arial" panose="020B0604020202020204" pitchFamily="34" charset="0"/>
                <a:ea typeface="Calibri" panose="020F0502020204030204" pitchFamily="34" charset="0"/>
                <a:cs typeface="Times New Roman" panose="02020603050405020304" pitchFamily="18" charset="0"/>
              </a:rPr>
              <a:t> view.</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Locking slot to hold bolt in place.</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42F7CBA-989F-4FC3-9A72-95BB08B4B916}"/>
              </a:ext>
            </a:extLst>
          </p:cNvPr>
          <p:cNvSpPr txBox="1"/>
          <p:nvPr/>
        </p:nvSpPr>
        <p:spPr>
          <a:xfrm>
            <a:off x="6271943" y="64131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pic>
        <p:nvPicPr>
          <p:cNvPr id="4" name="Picture 3" descr="A picture containing metalware&#10;&#10;Description automatically generated">
            <a:extLst>
              <a:ext uri="{FF2B5EF4-FFF2-40B4-BE49-F238E27FC236}">
                <a16:creationId xmlns:a16="http://schemas.microsoft.com/office/drawing/2014/main" id="{DD1EAE36-F7DA-4648-B7DE-04300EBB20A7}"/>
              </a:ext>
            </a:extLst>
          </p:cNvPr>
          <p:cNvPicPr>
            <a:picLocks noChangeAspect="1"/>
          </p:cNvPicPr>
          <p:nvPr/>
        </p:nvPicPr>
        <p:blipFill rotWithShape="1">
          <a:blip r:embed="rId2">
            <a:extLst>
              <a:ext uri="{28A0092B-C50C-407E-A947-70E740481C1C}">
                <a14:useLocalDpi xmlns:a14="http://schemas.microsoft.com/office/drawing/2010/main" val="0"/>
              </a:ext>
            </a:extLst>
          </a:blip>
          <a:srcRect l="17903" t="18889" r="17142" b="20628"/>
          <a:stretch/>
        </p:blipFill>
        <p:spPr>
          <a:xfrm rot="5400000">
            <a:off x="5207472" y="2451117"/>
            <a:ext cx="4454700" cy="3110946"/>
          </a:xfrm>
          <a:prstGeom prst="rect">
            <a:avLst/>
          </a:prstGeom>
        </p:spPr>
      </p:pic>
      <p:cxnSp>
        <p:nvCxnSpPr>
          <p:cNvPr id="8" name="Straight Arrow Connector 7">
            <a:extLst>
              <a:ext uri="{FF2B5EF4-FFF2-40B4-BE49-F238E27FC236}">
                <a16:creationId xmlns:a16="http://schemas.microsoft.com/office/drawing/2014/main" id="{E2D86EB6-3604-4C42-BF79-5D9E4A2B718A}"/>
              </a:ext>
            </a:extLst>
          </p:cNvPr>
          <p:cNvCxnSpPr>
            <a:cxnSpLocks/>
          </p:cNvCxnSpPr>
          <p:nvPr/>
        </p:nvCxnSpPr>
        <p:spPr>
          <a:xfrm>
            <a:off x="2398642" y="2213113"/>
            <a:ext cx="5375942" cy="2782957"/>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7328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WEEB exploded view.</a:t>
            </a: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42F7CBA-989F-4FC3-9A72-95BB08B4B916}"/>
              </a:ext>
            </a:extLst>
          </p:cNvPr>
          <p:cNvSpPr txBox="1"/>
          <p:nvPr/>
        </p:nvSpPr>
        <p:spPr>
          <a:xfrm>
            <a:off x="6271943" y="64131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pic>
        <p:nvPicPr>
          <p:cNvPr id="5" name="Picture 4" descr="A picture containing metalware&#10;&#10;Description automatically generated">
            <a:extLst>
              <a:ext uri="{FF2B5EF4-FFF2-40B4-BE49-F238E27FC236}">
                <a16:creationId xmlns:a16="http://schemas.microsoft.com/office/drawing/2014/main" id="{AFE71BB7-8FC2-4C35-9F27-207E9915F807}"/>
              </a:ext>
            </a:extLst>
          </p:cNvPr>
          <p:cNvPicPr>
            <a:picLocks noChangeAspect="1"/>
          </p:cNvPicPr>
          <p:nvPr/>
        </p:nvPicPr>
        <p:blipFill rotWithShape="1">
          <a:blip r:embed="rId2">
            <a:extLst>
              <a:ext uri="{28A0092B-C50C-407E-A947-70E740481C1C}">
                <a14:useLocalDpi xmlns:a14="http://schemas.microsoft.com/office/drawing/2010/main" val="0"/>
              </a:ext>
            </a:extLst>
          </a:blip>
          <a:srcRect r="16106"/>
          <a:stretch/>
        </p:blipFill>
        <p:spPr>
          <a:xfrm>
            <a:off x="3956653" y="2093842"/>
            <a:ext cx="4948331" cy="4423765"/>
          </a:xfrm>
          <a:prstGeom prst="rect">
            <a:avLst/>
          </a:prstGeom>
        </p:spPr>
      </p:pic>
    </p:spTree>
    <p:extLst>
      <p:ext uri="{BB962C8B-B14F-4D97-AF65-F5344CB8AC3E}">
        <p14:creationId xmlns:p14="http://schemas.microsoft.com/office/powerpoint/2010/main" val="2716740018"/>
      </p:ext>
    </p:extLst>
  </p:cSld>
  <p:clrMapOvr>
    <a:masterClrMapping/>
  </p:clrMapOvr>
  <mc:AlternateContent xmlns:mc="http://schemas.openxmlformats.org/markup-compatibility/2006" xmlns:p14="http://schemas.microsoft.com/office/powerpoint/2010/main">
    <mc:Choice Requires="p14">
      <p:transition spd="slow" p14:dur="2000" advTm="12920"/>
    </mc:Choice>
    <mc:Fallback xmlns="">
      <p:transition spd="slow" advTm="1292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50829" y="1462398"/>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connection between the copper grounding / bonding wire must be placed in a connector that is water proof and can stand the outdoor environment.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A common connector is a lay-in lug.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This lug connector connects the copper wire to it and then transfers through the WEEB or star washer into the panel’s aluminum frame.</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2629003"/>
      </p:ext>
    </p:extLst>
  </p:cSld>
  <p:clrMapOvr>
    <a:masterClrMapping/>
  </p:clrMapOvr>
  <mc:AlternateContent xmlns:mc="http://schemas.openxmlformats.org/markup-compatibility/2006" xmlns:p14="http://schemas.microsoft.com/office/powerpoint/2010/main">
    <mc:Choice Requires="p14">
      <p:transition spd="slow" p14:dur="2000" advTm="34167"/>
    </mc:Choice>
    <mc:Fallback xmlns="">
      <p:transition spd="slow" advTm="34167"/>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lay-in lug complete with bonding wire.</a:t>
            </a:r>
            <a:r>
              <a:rPr lang="en-CA"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Electrical connection from wire to lay-in lug and then transfers through the WEEB or star washer into the panel’s </a:t>
            </a:r>
          </a:p>
          <a:p>
            <a:pPr marL="0" indent="0">
              <a:lnSpc>
                <a:spcPct val="107000"/>
              </a:lnSpc>
              <a:spcAft>
                <a:spcPts val="800"/>
              </a:spcAft>
              <a:buNone/>
            </a:pPr>
            <a:r>
              <a:rPr lang="en-CA" sz="2800" dirty="0">
                <a:latin typeface="Arial" panose="020B0604020202020204" pitchFamily="34" charset="0"/>
                <a:ea typeface="Calibri" panose="020F0502020204030204" pitchFamily="34" charset="0"/>
                <a:cs typeface="Times New Roman" panose="02020603050405020304" pitchFamily="18" charset="0"/>
              </a:rPr>
              <a:t>  </a:t>
            </a:r>
            <a:r>
              <a:rPr lang="en-CA" sz="2800" dirty="0">
                <a:effectLst/>
                <a:latin typeface="Arial" panose="020B0604020202020204" pitchFamily="34" charset="0"/>
                <a:ea typeface="Calibri" panose="020F0502020204030204" pitchFamily="34" charset="0"/>
                <a:cs typeface="Times New Roman" panose="02020603050405020304" pitchFamily="18" charset="0"/>
              </a:rPr>
              <a:t>aluminum frame.</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close-up of a pipe&#10;&#10;Description automatically generated with low confidence">
            <a:extLst>
              <a:ext uri="{FF2B5EF4-FFF2-40B4-BE49-F238E27FC236}">
                <a16:creationId xmlns:a16="http://schemas.microsoft.com/office/drawing/2014/main" id="{0ECDD316-E6CD-4BE8-9CB4-BCB543E113D8}"/>
              </a:ext>
            </a:extLst>
          </p:cNvPr>
          <p:cNvPicPr>
            <a:picLocks noChangeAspect="1"/>
          </p:cNvPicPr>
          <p:nvPr/>
        </p:nvPicPr>
        <p:blipFill rotWithShape="1">
          <a:blip r:embed="rId2">
            <a:extLst>
              <a:ext uri="{28A0092B-C50C-407E-A947-70E740481C1C}">
                <a14:useLocalDpi xmlns:a14="http://schemas.microsoft.com/office/drawing/2010/main" val="0"/>
              </a:ext>
            </a:extLst>
          </a:blip>
          <a:srcRect t="37005" r="28261"/>
          <a:stretch/>
        </p:blipFill>
        <p:spPr>
          <a:xfrm rot="10800000">
            <a:off x="3368937" y="2794487"/>
            <a:ext cx="5775063" cy="3803375"/>
          </a:xfrm>
          <a:prstGeom prst="rect">
            <a:avLst/>
          </a:prstGeom>
        </p:spPr>
      </p:pic>
      <p:sp>
        <p:nvSpPr>
          <p:cNvPr id="6" name="TextBox 5">
            <a:extLst>
              <a:ext uri="{FF2B5EF4-FFF2-40B4-BE49-F238E27FC236}">
                <a16:creationId xmlns:a16="http://schemas.microsoft.com/office/drawing/2014/main" id="{98DFA4E9-D75E-452A-9648-4134538ACF06}"/>
              </a:ext>
            </a:extLst>
          </p:cNvPr>
          <p:cNvSpPr txBox="1"/>
          <p:nvPr/>
        </p:nvSpPr>
        <p:spPr>
          <a:xfrm>
            <a:off x="6271943" y="64131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spTree>
    <p:extLst>
      <p:ext uri="{BB962C8B-B14F-4D97-AF65-F5344CB8AC3E}">
        <p14:creationId xmlns:p14="http://schemas.microsoft.com/office/powerpoint/2010/main" val="437267996"/>
      </p:ext>
    </p:extLst>
  </p:cSld>
  <p:clrMapOvr>
    <a:masterClrMapping/>
  </p:clrMapOvr>
  <mc:AlternateContent xmlns:mc="http://schemas.openxmlformats.org/markup-compatibility/2006" xmlns:p14="http://schemas.microsoft.com/office/powerpoint/2010/main">
    <mc:Choice Requires="p14">
      <p:transition spd="slow" p14:dur="2000" advTm="9832"/>
    </mc:Choice>
    <mc:Fallback xmlns="">
      <p:transition spd="slow" advTm="9832"/>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Questions?</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217437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214343" y="915323"/>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If the panel was to be grounded directly there are dedicated holes to mount a connector on the frame. That still needs a WEEB or Star washer.</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8DFA4E9-D75E-452A-9648-4134538ACF06}"/>
              </a:ext>
            </a:extLst>
          </p:cNvPr>
          <p:cNvSpPr txBox="1"/>
          <p:nvPr/>
        </p:nvSpPr>
        <p:spPr>
          <a:xfrm>
            <a:off x="6271943" y="64131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pic>
        <p:nvPicPr>
          <p:cNvPr id="5" name="Picture 4" descr="A picture containing electronics&#10;&#10;Description automatically generated">
            <a:extLst>
              <a:ext uri="{FF2B5EF4-FFF2-40B4-BE49-F238E27FC236}">
                <a16:creationId xmlns:a16="http://schemas.microsoft.com/office/drawing/2014/main" id="{AE904A54-2C5C-4EBD-96BA-EB81465299DE}"/>
              </a:ext>
            </a:extLst>
          </p:cNvPr>
          <p:cNvPicPr>
            <a:picLocks noChangeAspect="1"/>
          </p:cNvPicPr>
          <p:nvPr/>
        </p:nvPicPr>
        <p:blipFill rotWithShape="1">
          <a:blip r:embed="rId2">
            <a:extLst>
              <a:ext uri="{28A0092B-C50C-407E-A947-70E740481C1C}">
                <a14:useLocalDpi xmlns:a14="http://schemas.microsoft.com/office/drawing/2010/main" val="0"/>
              </a:ext>
            </a:extLst>
          </a:blip>
          <a:srcRect l="13695" r="30401"/>
          <a:stretch/>
        </p:blipFill>
        <p:spPr>
          <a:xfrm rot="5400000">
            <a:off x="4150085" y="1855141"/>
            <a:ext cx="3889203" cy="5217708"/>
          </a:xfrm>
          <a:prstGeom prst="rect">
            <a:avLst/>
          </a:prstGeom>
        </p:spPr>
      </p:pic>
    </p:spTree>
    <p:extLst>
      <p:ext uri="{BB962C8B-B14F-4D97-AF65-F5344CB8AC3E}">
        <p14:creationId xmlns:p14="http://schemas.microsoft.com/office/powerpoint/2010/main" val="1015350763"/>
      </p:ext>
    </p:extLst>
  </p:cSld>
  <p:clrMapOvr>
    <a:masterClrMapping/>
  </p:clrMapOvr>
  <mc:AlternateContent xmlns:mc="http://schemas.openxmlformats.org/markup-compatibility/2006" xmlns:p14="http://schemas.microsoft.com/office/powerpoint/2010/main">
    <mc:Choice Requires="p14">
      <p:transition spd="slow" p14:dur="2000" advTm="14615"/>
    </mc:Choice>
    <mc:Fallback xmlns="">
      <p:transition spd="slow" advTm="14615"/>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More holes to mount a connector on the frame.</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8DFA4E9-D75E-452A-9648-4134538ACF06}"/>
              </a:ext>
            </a:extLst>
          </p:cNvPr>
          <p:cNvSpPr txBox="1"/>
          <p:nvPr/>
        </p:nvSpPr>
        <p:spPr>
          <a:xfrm>
            <a:off x="6271943" y="64131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pic>
        <p:nvPicPr>
          <p:cNvPr id="4" name="Picture 3" descr="A picture containing text&#10;&#10;Description automatically generated">
            <a:extLst>
              <a:ext uri="{FF2B5EF4-FFF2-40B4-BE49-F238E27FC236}">
                <a16:creationId xmlns:a16="http://schemas.microsoft.com/office/drawing/2014/main" id="{61232330-4C7C-4314-8382-E3D90AA5D380}"/>
              </a:ext>
            </a:extLst>
          </p:cNvPr>
          <p:cNvPicPr>
            <a:picLocks noChangeAspect="1"/>
          </p:cNvPicPr>
          <p:nvPr/>
        </p:nvPicPr>
        <p:blipFill rotWithShape="1">
          <a:blip r:embed="rId2">
            <a:extLst>
              <a:ext uri="{28A0092B-C50C-407E-A947-70E740481C1C}">
                <a14:useLocalDpi xmlns:a14="http://schemas.microsoft.com/office/drawing/2010/main" val="0"/>
              </a:ext>
            </a:extLst>
          </a:blip>
          <a:srcRect b="40324"/>
          <a:stretch/>
        </p:blipFill>
        <p:spPr>
          <a:xfrm>
            <a:off x="1845541" y="2683961"/>
            <a:ext cx="6858000" cy="3069450"/>
          </a:xfrm>
          <a:prstGeom prst="rect">
            <a:avLst/>
          </a:prstGeom>
        </p:spPr>
      </p:pic>
    </p:spTree>
    <p:extLst>
      <p:ext uri="{BB962C8B-B14F-4D97-AF65-F5344CB8AC3E}">
        <p14:creationId xmlns:p14="http://schemas.microsoft.com/office/powerpoint/2010/main" val="40205998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frame is light and moderately strong.</a:t>
            </a:r>
          </a:p>
          <a:p>
            <a:pPr>
              <a:lnSpc>
                <a:spcPct val="107000"/>
              </a:lnSpc>
              <a:spcAft>
                <a:spcPts val="800"/>
              </a:spcAft>
            </a:pPr>
            <a:r>
              <a:rPr lang="en-CA" sz="2800" dirty="0">
                <a:latin typeface="Arial" panose="020B0604020202020204" pitchFamily="34" charset="0"/>
                <a:ea typeface="Calibri" panose="020F0502020204030204" pitchFamily="34" charset="0"/>
                <a:cs typeface="Times New Roman" panose="02020603050405020304" pitchFamily="18" charset="0"/>
              </a:rPr>
              <a:t>It will flex.</a:t>
            </a:r>
          </a:p>
          <a:p>
            <a:pPr>
              <a:lnSpc>
                <a:spcPct val="107000"/>
              </a:lnSpc>
              <a:spcAft>
                <a:spcPts val="800"/>
              </a:spcAft>
            </a:pP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ground, floor&#10;&#10;Description automatically generated">
            <a:extLst>
              <a:ext uri="{FF2B5EF4-FFF2-40B4-BE49-F238E27FC236}">
                <a16:creationId xmlns:a16="http://schemas.microsoft.com/office/drawing/2014/main" id="{7403FC6A-6778-4115-BF77-BD0410181BE8}"/>
              </a:ext>
            </a:extLst>
          </p:cNvPr>
          <p:cNvPicPr>
            <a:picLocks noChangeAspect="1"/>
          </p:cNvPicPr>
          <p:nvPr/>
        </p:nvPicPr>
        <p:blipFill rotWithShape="1">
          <a:blip r:embed="rId2">
            <a:extLst>
              <a:ext uri="{28A0092B-C50C-407E-A947-70E740481C1C}">
                <a14:useLocalDpi xmlns:a14="http://schemas.microsoft.com/office/drawing/2010/main" val="0"/>
              </a:ext>
            </a:extLst>
          </a:blip>
          <a:srcRect t="35224"/>
          <a:stretch/>
        </p:blipFill>
        <p:spPr>
          <a:xfrm>
            <a:off x="0" y="2415654"/>
            <a:ext cx="9144000" cy="4442346"/>
          </a:xfrm>
          <a:prstGeom prst="rect">
            <a:avLst/>
          </a:prstGeom>
        </p:spPr>
      </p:pic>
      <p:sp>
        <p:nvSpPr>
          <p:cNvPr id="6" name="TextBox 5">
            <a:extLst>
              <a:ext uri="{FF2B5EF4-FFF2-40B4-BE49-F238E27FC236}">
                <a16:creationId xmlns:a16="http://schemas.microsoft.com/office/drawing/2014/main" id="{98DFA4E9-D75E-452A-9648-4134538ACF06}"/>
              </a:ext>
            </a:extLst>
          </p:cNvPr>
          <p:cNvSpPr txBox="1"/>
          <p:nvPr/>
        </p:nvSpPr>
        <p:spPr>
          <a:xfrm>
            <a:off x="6152675" y="6339438"/>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spTree>
    <p:extLst>
      <p:ext uri="{BB962C8B-B14F-4D97-AF65-F5344CB8AC3E}">
        <p14:creationId xmlns:p14="http://schemas.microsoft.com/office/powerpoint/2010/main" val="3619729673"/>
      </p:ext>
    </p:extLst>
  </p:cSld>
  <p:clrMapOvr>
    <a:masterClrMapping/>
  </p:clrMapOvr>
  <mc:AlternateContent xmlns:mc="http://schemas.openxmlformats.org/markup-compatibility/2006" xmlns:p14="http://schemas.microsoft.com/office/powerpoint/2010/main">
    <mc:Choice Requires="p14">
      <p:transition spd="slow" p14:dur="2000" advTm="18261"/>
    </mc:Choice>
    <mc:Fallback xmlns="">
      <p:transition spd="slow" advTm="1826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579700"/>
            <a:ext cx="74609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The glass needs to allow as much sunlight through as possible.</a:t>
            </a:r>
          </a:p>
          <a:p>
            <a:pPr>
              <a:lnSpc>
                <a:spcPct val="107000"/>
              </a:lnSpc>
              <a:spcAft>
                <a:spcPts val="800"/>
              </a:spcAft>
            </a:pPr>
            <a:r>
              <a:rPr lang="en-CA" sz="2800" dirty="0">
                <a:latin typeface="Arial" panose="020B0604020202020204" pitchFamily="34" charset="0"/>
                <a:ea typeface="Calibri" panose="020F0502020204030204" pitchFamily="34" charset="0"/>
                <a:cs typeface="Arial" panose="020B0604020202020204" pitchFamily="34" charset="0"/>
              </a:rPr>
              <a:t>I</a:t>
            </a:r>
            <a:r>
              <a:rPr lang="en-CA" sz="2800" dirty="0">
                <a:effectLst/>
                <a:latin typeface="Arial" panose="020B0604020202020204" pitchFamily="34" charset="0"/>
                <a:ea typeface="Calibri" panose="020F0502020204030204" pitchFamily="34" charset="0"/>
                <a:cs typeface="Arial" panose="020B0604020202020204" pitchFamily="34" charset="0"/>
              </a:rPr>
              <a:t>n order to do this the glass is made up of less iron than most other types of glass.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This low iron glass lets approximately 5 percent more light through. </a:t>
            </a:r>
          </a:p>
        </p:txBody>
      </p:sp>
    </p:spTree>
    <p:extLst>
      <p:ext uri="{BB962C8B-B14F-4D97-AF65-F5344CB8AC3E}">
        <p14:creationId xmlns:p14="http://schemas.microsoft.com/office/powerpoint/2010/main" val="2206573622"/>
      </p:ext>
    </p:extLst>
  </p:cSld>
  <p:clrMapOvr>
    <a:masterClrMapping/>
  </p:clrMapOvr>
  <mc:AlternateContent xmlns:mc="http://schemas.openxmlformats.org/markup-compatibility/2006" xmlns:p14="http://schemas.microsoft.com/office/powerpoint/2010/main">
    <mc:Choice Requires="p14">
      <p:transition spd="slow" p14:dur="2000" advTm="15196"/>
    </mc:Choice>
    <mc:Fallback xmlns="">
      <p:transition spd="slow" advTm="15196"/>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6851374" cy="4701830"/>
          </a:xfrm>
        </p:spPr>
        <p:txBody>
          <a:bodyPr/>
          <a:lstStyle/>
          <a:p>
            <a:r>
              <a:rPr lang="en-CA" sz="2800" dirty="0">
                <a:latin typeface="Arial" panose="020B0604020202020204" pitchFamily="34" charset="0"/>
                <a:cs typeface="Arial" panose="020B0604020202020204" pitchFamily="34" charset="0"/>
              </a:rPr>
              <a:t>Questions?</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4692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90" y="2156170"/>
            <a:ext cx="6851374"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Another layer is added to the glass that keeps it from being reflective.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Arial" panose="020B0604020202020204" pitchFamily="34" charset="0"/>
              </a:rPr>
              <a:t>This anti-reflective coating can also gives the panel a blueish colour.</a:t>
            </a: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97214235"/>
      </p:ext>
    </p:extLst>
  </p:cSld>
  <p:clrMapOvr>
    <a:masterClrMapping/>
  </p:clrMapOvr>
  <mc:AlternateContent xmlns:mc="http://schemas.openxmlformats.org/markup-compatibility/2006" xmlns:p14="http://schemas.microsoft.com/office/powerpoint/2010/main">
    <mc:Choice Requires="p14">
      <p:transition spd="slow" p14:dur="2000" advTm="17123"/>
    </mc:Choice>
    <mc:Fallback xmlns="">
      <p:transition spd="slow" advTm="1712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0" y="1195387"/>
            <a:ext cx="4411467"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For solar hot water collectors, one of the companies has a diffusion coating to direct the sun shine downwards to the collectors at all angles of incident.</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EDFF5A9-FF43-4843-820C-94601C2722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47477" y="1510066"/>
            <a:ext cx="6111924" cy="4583943"/>
          </a:xfrm>
          <a:prstGeom prst="rect">
            <a:avLst/>
          </a:prstGeom>
        </p:spPr>
      </p:pic>
      <p:sp>
        <p:nvSpPr>
          <p:cNvPr id="6" name="TextBox 5">
            <a:extLst>
              <a:ext uri="{FF2B5EF4-FFF2-40B4-BE49-F238E27FC236}">
                <a16:creationId xmlns:a16="http://schemas.microsoft.com/office/drawing/2014/main" id="{216F165C-4930-4579-8308-500CC5B8B23D}"/>
              </a:ext>
            </a:extLst>
          </p:cNvPr>
          <p:cNvSpPr txBox="1"/>
          <p:nvPr/>
        </p:nvSpPr>
        <p:spPr>
          <a:xfrm>
            <a:off x="1744467" y="6488668"/>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spTree>
    <p:extLst>
      <p:ext uri="{BB962C8B-B14F-4D97-AF65-F5344CB8AC3E}">
        <p14:creationId xmlns:p14="http://schemas.microsoft.com/office/powerpoint/2010/main" val="3155131270"/>
      </p:ext>
    </p:extLst>
  </p:cSld>
  <p:clrMapOvr>
    <a:masterClrMapping/>
  </p:clrMapOvr>
  <mc:AlternateContent xmlns:mc="http://schemas.openxmlformats.org/markup-compatibility/2006" xmlns:p14="http://schemas.microsoft.com/office/powerpoint/2010/main">
    <mc:Choice Requires="p14">
      <p:transition spd="slow" p14:dur="2000" advTm="33680"/>
    </mc:Choice>
    <mc:Fallback xmlns="">
      <p:transition spd="slow" advTm="3368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fontScale="90000"/>
          </a:bodyPr>
          <a:lstStyle/>
          <a:p>
            <a:r>
              <a:rPr lang="en-CA" sz="3200" dirty="0">
                <a:latin typeface="Arial" panose="020B0604020202020204" pitchFamily="34" charset="0"/>
                <a:cs typeface="Arial" panose="020B0604020202020204" pitchFamily="34" charset="0"/>
              </a:rPr>
              <a:t>PV Panel Construction</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 y="1195387"/>
            <a:ext cx="7686261" cy="4701830"/>
          </a:xfrm>
        </p:spPr>
        <p:txBody>
          <a:bodyPr/>
          <a:lstStyle/>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glass also needs to protect the cells from the outside environment.</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Waterproofing is a must.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glass is sealed to the aluminum frame  with silicon caulk or silicon tape.</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The silicon is pliable and waterproof. </a:t>
            </a:r>
          </a:p>
          <a:p>
            <a:pPr>
              <a:lnSpc>
                <a:spcPct val="107000"/>
              </a:lnSpc>
              <a:spcAft>
                <a:spcPts val="800"/>
              </a:spcAft>
            </a:pPr>
            <a:r>
              <a:rPr lang="en-CA" sz="2800" dirty="0">
                <a:effectLst/>
                <a:latin typeface="Arial" panose="020B0604020202020204" pitchFamily="34" charset="0"/>
                <a:ea typeface="Calibri" panose="020F0502020204030204" pitchFamily="34" charset="0"/>
                <a:cs typeface="Times New Roman" panose="02020603050405020304" pitchFamily="18" charset="0"/>
              </a:rPr>
              <a:t>It also adds an electrical insulation between the glass and the frame. </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09596312"/>
      </p:ext>
    </p:extLst>
  </p:cSld>
  <p:clrMapOvr>
    <a:masterClrMapping/>
  </p:clrMapOvr>
  <mc:AlternateContent xmlns:mc="http://schemas.openxmlformats.org/markup-compatibility/2006" xmlns:p14="http://schemas.microsoft.com/office/powerpoint/2010/main">
    <mc:Choice Requires="p14">
      <p:transition spd="slow" p14:dur="2000" advTm="24832"/>
    </mc:Choice>
    <mc:Fallback xmlns="">
      <p:transition spd="slow" advTm="24832"/>
    </mc:Fallback>
  </mc:AlternateContent>
</p:sld>
</file>

<file path=ppt/theme/theme1.xml><?xml version="1.0" encoding="utf-8"?>
<a:theme xmlns:a="http://schemas.openxmlformats.org/drawingml/2006/main" name="IDB Belize Minimal Presentation - Design_ TEMPLAT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ry template" id="{5B5A9EEE-5E55-4EF9-89C9-65D33258FE22}" vid="{7483052C-6CA1-48FA-975E-243096064F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B9AD875E6FA84899A62228A33F89F1" ma:contentTypeVersion="7" ma:contentTypeDescription="Create a new document." ma:contentTypeScope="" ma:versionID="bc6e68485cccbbe04a21a5996d7c1120">
  <xsd:schema xmlns:xsd="http://www.w3.org/2001/XMLSchema" xmlns:xs="http://www.w3.org/2001/XMLSchema" xmlns:p="http://schemas.microsoft.com/office/2006/metadata/properties" xmlns:ns2="ed7db459-c967-41b6-b7e8-c3b138df5ced" targetNamespace="http://schemas.microsoft.com/office/2006/metadata/properties" ma:root="true" ma:fieldsID="13b1a080164a547f1b1f727b32997931" ns2:_="">
    <xsd:import namespace="ed7db459-c967-41b6-b7e8-c3b138df5ce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7db459-c967-41b6-b7e8-c3b138df5c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88F524-7D44-4494-92DF-D539CDB0F95C}"/>
</file>

<file path=customXml/itemProps2.xml><?xml version="1.0" encoding="utf-8"?>
<ds:datastoreItem xmlns:ds="http://schemas.openxmlformats.org/officeDocument/2006/customXml" ds:itemID="{35A9F03E-25E9-4787-80EE-1E39293AE3B4}"/>
</file>

<file path=docProps/app.xml><?xml version="1.0" encoding="utf-8"?>
<Properties xmlns="http://schemas.openxmlformats.org/officeDocument/2006/extended-properties" xmlns:vt="http://schemas.openxmlformats.org/officeDocument/2006/docPropsVTypes">
  <Template>Beliz Background template</Template>
  <TotalTime>6344</TotalTime>
  <Words>1935</Words>
  <Application>Microsoft Office PowerPoint</Application>
  <PresentationFormat>On-screen Show (4:3)</PresentationFormat>
  <Paragraphs>250</Paragraphs>
  <Slides>60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Franklin Gothic Book</vt:lpstr>
      <vt:lpstr>Franklin Gothic Medium</vt:lpstr>
      <vt:lpstr>Symbol</vt:lpstr>
      <vt:lpstr>IDB Belize Minimal Presentation - Design_ TEMPLATE</vt:lpstr>
      <vt:lpstr>PowerPoint Presentation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lpstr>PV Panel Construction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Wilkie,Gordon</dc:creator>
  <cp:lastModifiedBy>Gordon</cp:lastModifiedBy>
  <cp:revision>144</cp:revision>
  <dcterms:created xsi:type="dcterms:W3CDTF">2022-03-03T12:11:22Z</dcterms:created>
  <dcterms:modified xsi:type="dcterms:W3CDTF">2022-10-13T13:32:23Z</dcterms:modified>
</cp:coreProperties>
</file>