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9"/>
  </p:notesMasterIdLst>
  <p:sldIdLst>
    <p:sldId id="546" r:id="rId2"/>
    <p:sldId id="257" r:id="rId3"/>
    <p:sldId id="692" r:id="rId4"/>
    <p:sldId id="693" r:id="rId5"/>
    <p:sldId id="694" r:id="rId6"/>
    <p:sldId id="695" r:id="rId7"/>
    <p:sldId id="696" r:id="rId8"/>
    <p:sldId id="697" r:id="rId9"/>
    <p:sldId id="698" r:id="rId10"/>
    <p:sldId id="699" r:id="rId11"/>
    <p:sldId id="561" r:id="rId12"/>
    <p:sldId id="700" r:id="rId13"/>
    <p:sldId id="690" r:id="rId14"/>
    <p:sldId id="691" r:id="rId15"/>
    <p:sldId id="701" r:id="rId16"/>
    <p:sldId id="569" r:id="rId17"/>
    <p:sldId id="702" r:id="rId18"/>
    <p:sldId id="571" r:id="rId19"/>
    <p:sldId id="574" r:id="rId20"/>
    <p:sldId id="632" r:id="rId21"/>
    <p:sldId id="576" r:id="rId22"/>
    <p:sldId id="577" r:id="rId23"/>
    <p:sldId id="578" r:id="rId24"/>
    <p:sldId id="579" r:id="rId25"/>
    <p:sldId id="586" r:id="rId26"/>
    <p:sldId id="592" r:id="rId27"/>
    <p:sldId id="594" r:id="rId28"/>
    <p:sldId id="596" r:id="rId29"/>
    <p:sldId id="597" r:id="rId30"/>
    <p:sldId id="635" r:id="rId31"/>
    <p:sldId id="600" r:id="rId32"/>
    <p:sldId id="601" r:id="rId33"/>
    <p:sldId id="602" r:id="rId34"/>
    <p:sldId id="604" r:id="rId35"/>
    <p:sldId id="608" r:id="rId36"/>
    <p:sldId id="607" r:id="rId37"/>
    <p:sldId id="605" r:id="rId38"/>
    <p:sldId id="606" r:id="rId39"/>
    <p:sldId id="633" r:id="rId40"/>
    <p:sldId id="491" r:id="rId41"/>
    <p:sldId id="610" r:id="rId42"/>
    <p:sldId id="609" r:id="rId43"/>
    <p:sldId id="611" r:id="rId44"/>
    <p:sldId id="703" r:id="rId45"/>
    <p:sldId id="617" r:id="rId46"/>
    <p:sldId id="618" r:id="rId47"/>
    <p:sldId id="619" r:id="rId48"/>
    <p:sldId id="620" r:id="rId49"/>
    <p:sldId id="621" r:id="rId50"/>
    <p:sldId id="622" r:id="rId51"/>
    <p:sldId id="623" r:id="rId52"/>
    <p:sldId id="625" r:id="rId53"/>
    <p:sldId id="624" r:id="rId54"/>
    <p:sldId id="626" r:id="rId55"/>
    <p:sldId id="685" r:id="rId56"/>
    <p:sldId id="688" r:id="rId57"/>
    <p:sldId id="687" r:id="rId58"/>
    <p:sldId id="686" r:id="rId59"/>
    <p:sldId id="684" r:id="rId60"/>
    <p:sldId id="636" r:id="rId61"/>
    <p:sldId id="627" r:id="rId62"/>
    <p:sldId id="628" r:id="rId63"/>
    <p:sldId id="638" r:id="rId64"/>
    <p:sldId id="639" r:id="rId65"/>
    <p:sldId id="648" r:id="rId66"/>
    <p:sldId id="641" r:id="rId67"/>
    <p:sldId id="647" r:id="rId68"/>
    <p:sldId id="646" r:id="rId69"/>
    <p:sldId id="649" r:id="rId70"/>
    <p:sldId id="650" r:id="rId71"/>
    <p:sldId id="651" r:id="rId72"/>
    <p:sldId id="652" r:id="rId73"/>
    <p:sldId id="653" r:id="rId74"/>
    <p:sldId id="378" r:id="rId75"/>
    <p:sldId id="655" r:id="rId76"/>
    <p:sldId id="654" r:id="rId77"/>
    <p:sldId id="656" r:id="rId78"/>
    <p:sldId id="658" r:id="rId79"/>
    <p:sldId id="659" r:id="rId80"/>
    <p:sldId id="660" r:id="rId81"/>
    <p:sldId id="663" r:id="rId82"/>
    <p:sldId id="664" r:id="rId83"/>
    <p:sldId id="665" r:id="rId84"/>
    <p:sldId id="666" r:id="rId85"/>
    <p:sldId id="670" r:id="rId86"/>
    <p:sldId id="667" r:id="rId87"/>
    <p:sldId id="671" r:id="rId88"/>
    <p:sldId id="672" r:id="rId89"/>
    <p:sldId id="682" r:id="rId90"/>
    <p:sldId id="683" r:id="rId91"/>
    <p:sldId id="704" r:id="rId92"/>
    <p:sldId id="668" r:id="rId93"/>
    <p:sldId id="689" r:id="rId94"/>
    <p:sldId id="681" r:id="rId95"/>
    <p:sldId id="679" r:id="rId96"/>
    <p:sldId id="675" r:id="rId97"/>
    <p:sldId id="676" r:id="rId98"/>
  </p:sldIdLst>
  <p:sldSz cx="9144000" cy="6858000" type="screen4x3"/>
  <p:notesSz cx="6858000" cy="9144000"/>
  <p:defaultTextStyle>
    <a:defPPr>
      <a:defRPr lang="en-C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customXml" Target="../customXml/item3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customXml" Target="../customXml/item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105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BB8D2-5B59-415C-A645-8298CDE46CE3}" type="datetimeFigureOut">
              <a:rPr lang="en-CA" smtClean="0"/>
              <a:t>2022-12-15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DFC00-DB58-4C37-9046-5329C1B4BAD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2946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4417" y="2006977"/>
            <a:ext cx="7286625" cy="137814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7355" y="3643312"/>
            <a:ext cx="6000750" cy="1643063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bg2"/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2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C9F4C-AFBF-4F5D-A4E8-91E16EDAD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2022-12-15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6BF26-1986-4BD1-B784-EF04E4ADC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E6AF3-C456-4BDD-892A-45F0FF9B6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4089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5062" y="257473"/>
            <a:ext cx="1928813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257473"/>
            <a:ext cx="5643563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786A3-8417-4021-82F2-D693CDB7D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2022-12-15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785DB-52F6-4904-9C81-18075E249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5421A-5857-491E-9E35-303392C33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6440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3F354-C2D7-470F-A588-425F72599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2022-12-15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0239E-E498-417E-B7AA-8A057C449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23703-9839-45ED-A5D4-D701A0A9C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650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08" y="176689"/>
            <a:ext cx="7286625" cy="1276945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68" y="2725044"/>
            <a:ext cx="7286625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E5E78-F63C-419B-9E57-2941BA5D7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2022-12-15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E6243-9F6E-440D-88D1-CAC14DD10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25ED1-CDA2-46B5-87A8-52AB98692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5538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625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7687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F352716-F24B-4BC2-AF26-C073664D6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2022-12-15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BEF213-0434-49E5-B44D-D3B6996CD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2A6405-7F06-45AA-B19A-F01CDC467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9343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439168"/>
            <a:ext cx="3787676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625" y="2038945"/>
            <a:ext cx="3787676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54711" y="1439168"/>
            <a:ext cx="3789164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711" y="2038945"/>
            <a:ext cx="3789164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12DA733-8E1B-4CDD-A136-5421A9709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2022-12-15</a:t>
            </a:fld>
            <a:endParaRPr lang="en-CA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ECBA0EA-025F-433A-B3DA-C5755D1B0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6AE12ED-4F4C-428F-B896-8F108B888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5831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1D9D54E-A7AE-4FE8-9523-9BE9D9A75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2022-12-15</a:t>
            </a:fld>
            <a:endParaRPr lang="en-CA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71AE07C-5A10-4F48-B857-1E3611815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DF7AE76-D0C0-4B70-8FA3-25AD54E52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828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3C8ECF2-BEB7-47B6-AA46-6F738D49A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2022-12-15</a:t>
            </a:fld>
            <a:endParaRPr lang="en-CA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B5E2D8B-600A-4ABC-A989-A2928AC36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536F2DA-9CFA-4191-AA0D-7B87F1BF4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8544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6" y="255984"/>
            <a:ext cx="2820293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1609" y="255985"/>
            <a:ext cx="4792266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8626" y="1345406"/>
            <a:ext cx="2820293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2919D7-C9BD-41D1-B75A-296EDA65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2022-12-15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84A4CF1-53C2-4759-9E48-0697A0940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9D58E26-E1ED-4C04-B09B-D509731D4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5105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270" y="4500562"/>
            <a:ext cx="51435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80270" y="574477"/>
            <a:ext cx="5143500" cy="3857625"/>
          </a:xfrm>
        </p:spPr>
        <p:txBody>
          <a:bodyPr rtlCol="0">
            <a:normAutofit/>
          </a:bodyPr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0270" y="5031879"/>
            <a:ext cx="51435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AD6B19-A033-473C-804A-66A34F689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2022-12-15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C7FAAA0-A5D7-41CA-85DE-864E0C49B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466F24-7951-4459-B31C-8C99935F6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2413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5934E32-267C-4407-87B5-EE8B158ECD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1307455"/>
            <a:ext cx="7715250" cy="424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CA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1EDD7-1C4F-4E85-B0CF-954A506894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25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D8D739-10B1-4E41-898A-F4A5A661E1FB}" type="datetimeFigureOut">
              <a:rPr lang="en-CA" smtClean="0"/>
              <a:t>2022-12-15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40201-63CB-4A9F-8758-1A674FCB1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25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B49E4-A0B7-470A-8CC0-E6243A240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25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556769-3A6E-4D3B-86A6-AA99A2F274AB}"/>
              </a:ext>
            </a:extLst>
          </p:cNvPr>
          <p:cNvSpPr/>
          <p:nvPr userDrawn="1"/>
        </p:nvSpPr>
        <p:spPr>
          <a:xfrm>
            <a:off x="0" y="160020"/>
            <a:ext cx="4949190" cy="5143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36FAA11-82AE-4EF6-B591-009735C04A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8590" y="70872"/>
            <a:ext cx="4137660" cy="67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2856022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5pPr>
      <a:lvl6pPr marL="428625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6pPr>
      <a:lvl7pPr marL="857250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7pPr>
      <a:lvl8pPr marL="1285875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8pPr>
      <a:lvl9pPr marL="1714500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21469" indent="-32146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696516" indent="-26789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25" kern="1200">
          <a:solidFill>
            <a:schemeClr val="bg1"/>
          </a:solidFill>
          <a:latin typeface="+mn-lt"/>
          <a:ea typeface="+mn-ea"/>
          <a:cs typeface="+mn-cs"/>
        </a:defRPr>
      </a:lvl2pPr>
      <a:lvl3pPr marL="1071563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50" kern="1200">
          <a:solidFill>
            <a:schemeClr val="bg1"/>
          </a:solidFill>
          <a:latin typeface="+mn-lt"/>
          <a:ea typeface="+mn-ea"/>
          <a:cs typeface="+mn-cs"/>
        </a:defRPr>
      </a:lvl3pPr>
      <a:lvl4pPr marL="1500188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75" kern="1200">
          <a:solidFill>
            <a:schemeClr val="bg1"/>
          </a:solidFill>
          <a:latin typeface="+mn-lt"/>
          <a:ea typeface="+mn-ea"/>
          <a:cs typeface="+mn-cs"/>
        </a:defRPr>
      </a:lvl4pPr>
      <a:lvl5pPr marL="1928813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75" kern="1200">
          <a:solidFill>
            <a:schemeClr val="bg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ennis court with palm trees&#10;&#10;Description automatically generated with medium confidence">
            <a:extLst>
              <a:ext uri="{FF2B5EF4-FFF2-40B4-BE49-F238E27FC236}">
                <a16:creationId xmlns:a16="http://schemas.microsoft.com/office/drawing/2014/main" id="{54751BC6-ECB8-0748-AF08-BEFB97606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243" y="305733"/>
            <a:ext cx="9441332" cy="62991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4FB872-804A-F54A-8317-B1BD8F3F1A78}"/>
              </a:ext>
            </a:extLst>
          </p:cNvPr>
          <p:cNvSpPr/>
          <p:nvPr/>
        </p:nvSpPr>
        <p:spPr>
          <a:xfrm>
            <a:off x="-616352" y="510014"/>
            <a:ext cx="10266028" cy="1276109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01C572AF-A586-AC45-A4BF-58191406BCE9}"/>
              </a:ext>
            </a:extLst>
          </p:cNvPr>
          <p:cNvSpPr/>
          <p:nvPr/>
        </p:nvSpPr>
        <p:spPr>
          <a:xfrm rot="20712204">
            <a:off x="-2821251" y="-1281538"/>
            <a:ext cx="8075654" cy="9103068"/>
          </a:xfrm>
          <a:prstGeom prst="triangle">
            <a:avLst/>
          </a:prstGeom>
          <a:solidFill>
            <a:srgbClr val="10497E">
              <a:alpha val="867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F24F58-9C31-E443-A04B-717FE2D08411}"/>
              </a:ext>
            </a:extLst>
          </p:cNvPr>
          <p:cNvSpPr txBox="1"/>
          <p:nvPr/>
        </p:nvSpPr>
        <p:spPr>
          <a:xfrm>
            <a:off x="0" y="2621538"/>
            <a:ext cx="40799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and Implementation of Pilot of a TVET Renewable Energy Course </a:t>
            </a:r>
            <a:endParaRPr lang="en-CA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070E36-A84C-1C45-A804-243B343AE34B}"/>
              </a:ext>
            </a:extLst>
          </p:cNvPr>
          <p:cNvSpPr txBox="1"/>
          <p:nvPr/>
        </p:nvSpPr>
        <p:spPr>
          <a:xfrm>
            <a:off x="0" y="3930190"/>
            <a:ext cx="358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DELIVERABLE #5 - TRAINING COURSES &amp; PROFESSIONAL DEVELOPMENT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5A1FD6FA-1557-EC45-9A09-17E0F4C629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90456" y="1110291"/>
            <a:ext cx="1303646" cy="432000"/>
          </a:xfrm>
          <a:prstGeom prst="rect">
            <a:avLst/>
          </a:prstGeom>
        </p:spPr>
      </p:pic>
      <p:pic>
        <p:nvPicPr>
          <p:cNvPr id="12" name="Picture 11" descr="A picture containing text, blur&#10;&#10;Description automatically generated">
            <a:extLst>
              <a:ext uri="{FF2B5EF4-FFF2-40B4-BE49-F238E27FC236}">
                <a16:creationId xmlns:a16="http://schemas.microsoft.com/office/drawing/2014/main" id="{9BAADFDD-0779-BE3F-62D5-56918A820C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828" y="711777"/>
            <a:ext cx="1048545" cy="720000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22C7F23F-E6FD-4E79-1432-8DEF0B869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018" y="1071777"/>
            <a:ext cx="116756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92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Installation 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Blue Sun 120Watt module is only a 36 cell module.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criteria met.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(Isc is Isc x 125%)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1ADAF11-224F-6B9D-CFFE-2556AF124A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366707"/>
              </p:ext>
            </p:extLst>
          </p:nvPr>
        </p:nvGraphicFramePr>
        <p:xfrm>
          <a:off x="390524" y="3006724"/>
          <a:ext cx="8467725" cy="2765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3545">
                  <a:extLst>
                    <a:ext uri="{9D8B030D-6E8A-4147-A177-3AD203B41FA5}">
                      <a16:colId xmlns:a16="http://schemas.microsoft.com/office/drawing/2014/main" val="2564542624"/>
                    </a:ext>
                  </a:extLst>
                </a:gridCol>
                <a:gridCol w="1693545">
                  <a:extLst>
                    <a:ext uri="{9D8B030D-6E8A-4147-A177-3AD203B41FA5}">
                      <a16:colId xmlns:a16="http://schemas.microsoft.com/office/drawing/2014/main" val="802270202"/>
                    </a:ext>
                  </a:extLst>
                </a:gridCol>
                <a:gridCol w="1693545">
                  <a:extLst>
                    <a:ext uri="{9D8B030D-6E8A-4147-A177-3AD203B41FA5}">
                      <a16:colId xmlns:a16="http://schemas.microsoft.com/office/drawing/2014/main" val="1260299128"/>
                    </a:ext>
                  </a:extLst>
                </a:gridCol>
                <a:gridCol w="1693545">
                  <a:extLst>
                    <a:ext uri="{9D8B030D-6E8A-4147-A177-3AD203B41FA5}">
                      <a16:colId xmlns:a16="http://schemas.microsoft.com/office/drawing/2014/main" val="1289111900"/>
                    </a:ext>
                  </a:extLst>
                </a:gridCol>
                <a:gridCol w="1693545">
                  <a:extLst>
                    <a:ext uri="{9D8B030D-6E8A-4147-A177-3AD203B41FA5}">
                      <a16:colId xmlns:a16="http://schemas.microsoft.com/office/drawing/2014/main" val="4158823075"/>
                    </a:ext>
                  </a:extLst>
                </a:gridCol>
              </a:tblGrid>
              <a:tr h="553085">
                <a:tc>
                  <a:txBody>
                    <a:bodyPr/>
                    <a:lstStyle/>
                    <a:p>
                      <a:r>
                        <a:rPr lang="en-US" dirty="0"/>
                        <a:t>IQ7+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JA Solar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Pass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0808979"/>
                  </a:ext>
                </a:extLst>
              </a:tr>
              <a:tr h="553085">
                <a:tc>
                  <a:txBody>
                    <a:bodyPr/>
                    <a:lstStyle/>
                    <a:p>
                      <a:r>
                        <a:rPr lang="en-US" dirty="0"/>
                        <a:t>Power Range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295-460W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Power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240W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    √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102326"/>
                  </a:ext>
                </a:extLst>
              </a:tr>
              <a:tr h="553085">
                <a:tc>
                  <a:txBody>
                    <a:bodyPr/>
                    <a:lstStyle/>
                    <a:p>
                      <a:r>
                        <a:rPr lang="en-US" dirty="0"/>
                        <a:t>Max DCV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58V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Voc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44.6V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    √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9512815"/>
                  </a:ext>
                </a:extLst>
              </a:tr>
              <a:tr h="553085">
                <a:tc>
                  <a:txBody>
                    <a:bodyPr/>
                    <a:lstStyle/>
                    <a:p>
                      <a:r>
                        <a:rPr lang="en-US" dirty="0"/>
                        <a:t>MPPT Range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18V – 58V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Vmp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35.6V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    √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8765541"/>
                  </a:ext>
                </a:extLst>
              </a:tr>
              <a:tr h="553085">
                <a:tc>
                  <a:txBody>
                    <a:bodyPr/>
                    <a:lstStyle/>
                    <a:p>
                      <a:r>
                        <a:rPr lang="en-US" dirty="0"/>
                        <a:t>Isc Max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15A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Isc 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8.95A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    √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99378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236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Next is to determine how the rails will be laid out to allow these three modules to be mounted.</a:t>
            </a: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178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Point mounting system: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 when rails are used to support the PV modules and they are placed underneath the PV modules and touch the modules at one point, not a continuous mounting under the complete underside of the PV module.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two different PV modules to be used in this lab.</a:t>
            </a:r>
          </a:p>
        </p:txBody>
      </p:sp>
    </p:spTree>
    <p:extLst>
      <p:ext uri="{BB962C8B-B14F-4D97-AF65-F5344CB8AC3E}">
        <p14:creationId xmlns:p14="http://schemas.microsoft.com/office/powerpoint/2010/main" val="4013651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a JA Solar 325 Watt module and there are two Blue Sun PV modules at 120 Watts.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JA Solar data sheet and the Blue Sun data sheets are in the following slides.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spacing of the rails in this lab will be based on the data sheets from each manufacturer.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105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 Solar 325Watt module data sheet.</a:t>
            </a: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CA77FC-B337-6CA8-21B9-5DCF3CCAB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3075"/>
            <a:ext cx="9144000" cy="504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43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Sun 120Watt module data sheet.</a:t>
            </a: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B19E80-971A-F2C4-D93E-5F4331587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3" y="1568741"/>
            <a:ext cx="8320438" cy="469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44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JA Solar has mounting holes at two locations.</a:t>
            </a:r>
          </a:p>
          <a:p>
            <a:pPr lvl="1" indent="-321469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1200mm apart</a:t>
            </a:r>
          </a:p>
          <a:p>
            <a:pPr lvl="1" indent="-321469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1600mm apart</a:t>
            </a:r>
          </a:p>
          <a:p>
            <a:pPr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 1200mm the percentage is 20 – 60 – 20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1600mm the percentage is 10 – 80 – 10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better is the 1200mm apart.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280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Blue Sun has mounting holes at two locations.</a:t>
            </a:r>
          </a:p>
          <a:p>
            <a:pPr lvl="1" indent="-321469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1200mm apart</a:t>
            </a:r>
          </a:p>
          <a:p>
            <a:pPr lvl="1" indent="-321469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1600mm apart</a:t>
            </a:r>
          </a:p>
          <a:p>
            <a:pPr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 1202mm the percentage is 10 – 80 – 10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702mm the percentage is 25 – 50 – 25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better is the 702mm apart. But using the 1202mm keeps the rails in the same location as the JA Solar module.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766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 is planning on using bolt through mounting of the JA Solar, and clamps for the Blue Sun modules.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Bonding will be with star washers.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261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a drawing with dimensions of the rail placement that is decided on.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settling on the portrait layout will any of the panels work in landscape layout?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330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Installation 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presentation will put the necessary steps together for the mounting of the PV modules and microinverters for instructors to connect the microinverters to the school's electrical system.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204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comparing and coming to an agreement, mount the L-Brackets to the rails.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any of your drawing to match the actual mounting plan.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Attach the rails and ensure they are level.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Tighten to manufacturers specifications.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Torque wrench is required.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251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Lab 2 Microinverter Mounting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next step in the process.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wiring and bond wiring is also included in this step.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252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Microinverter used is the Enphase IQ 7A.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Mounting instructions are found in the file “IQ 7 Installation Manual”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microinverters are mounted before the PV modules.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766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page of the installation manual.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B8C7AE-7283-C63D-C4EB-E9EA1747C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5434" y="1417191"/>
            <a:ext cx="4946166" cy="50006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8CF5FC-9791-2FCC-190A-24DDAD6B10A0}"/>
              </a:ext>
            </a:extLst>
          </p:cNvPr>
          <p:cNvSpPr txBox="1"/>
          <p:nvPr/>
        </p:nvSpPr>
        <p:spPr>
          <a:xfrm>
            <a:off x="5074339" y="6488668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Enphase Installation Manual</a:t>
            </a:r>
          </a:p>
        </p:txBody>
      </p:sp>
    </p:spTree>
    <p:extLst>
      <p:ext uri="{BB962C8B-B14F-4D97-AF65-F5344CB8AC3E}">
        <p14:creationId xmlns:p14="http://schemas.microsoft.com/office/powerpoint/2010/main" val="3695395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 discuss the section on safety first. Pages 5-7.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Symbols that are used throughout the manual are explained.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out the important instructions for handling of the cables.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0349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Enphase Q-12-10-240, Q Cable 1.3m (4.2ft), for portrait modules 12 each.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Enphase Q-12-17-240, Q Cable 2.0m (6.5ft), for landscape 60-cell modules 12 each.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Allows the installation for both module orientations.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290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Grounding Considerations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IQ Series Micros do not require grounding electrode conductors (GEC) or equipment grounding conductors (EGC).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Use star washers to bond the microinverters to the rail system. </a:t>
            </a: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9306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WEEB grounding washer.</a:t>
            </a: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11551F-8855-7A35-130A-ABA309C4C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697" y="1917245"/>
            <a:ext cx="6427303" cy="451881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8EFFDF1-14A0-F3FC-14E8-58138C179002}"/>
              </a:ext>
            </a:extLst>
          </p:cNvPr>
          <p:cNvCxnSpPr/>
          <p:nvPr/>
        </p:nvCxnSpPr>
        <p:spPr>
          <a:xfrm>
            <a:off x="4200525" y="1524000"/>
            <a:ext cx="1647825" cy="340995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74D1880-5FA7-501C-2205-FE8902B02DF0}"/>
              </a:ext>
            </a:extLst>
          </p:cNvPr>
          <p:cNvSpPr txBox="1"/>
          <p:nvPr/>
        </p:nvSpPr>
        <p:spPr>
          <a:xfrm>
            <a:off x="4969564" y="6417796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Enphase Installation Manual</a:t>
            </a:r>
          </a:p>
        </p:txBody>
      </p:sp>
    </p:spTree>
    <p:extLst>
      <p:ext uri="{BB962C8B-B14F-4D97-AF65-F5344CB8AC3E}">
        <p14:creationId xmlns:p14="http://schemas.microsoft.com/office/powerpoint/2010/main" val="16809588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Branch Circuit Capacity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Plan your AC branch circuits to meet the following limits for maximum number of microinverters per branch when protected with a 20-amp over-current protection device (OCPD).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There are only two, so not an issue.</a:t>
            </a: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44C659-017B-F511-5AC5-E3740B10F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852862"/>
            <a:ext cx="8991600" cy="10953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B278AF-735B-0175-E640-44A3867D84C0}"/>
              </a:ext>
            </a:extLst>
          </p:cNvPr>
          <p:cNvSpPr txBox="1"/>
          <p:nvPr/>
        </p:nvSpPr>
        <p:spPr>
          <a:xfrm>
            <a:off x="4969564" y="6417796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Enphase Installation Manual</a:t>
            </a:r>
          </a:p>
        </p:txBody>
      </p:sp>
    </p:spTree>
    <p:extLst>
      <p:ext uri="{BB962C8B-B14F-4D97-AF65-F5344CB8AC3E}">
        <p14:creationId xmlns:p14="http://schemas.microsoft.com/office/powerpoint/2010/main" val="18986281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Wire Lengths and Voltage Rise When planning the system.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You must select the appropriate AC conductor size to minimize voltage rise.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Select the correct wire size based on the distance from the beginning of the microinverter AC branch circuit to the breaker in the load center. 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900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Installation 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lab will use the Enphase IQ7A microinverter.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687E8F-DF38-7007-B3A1-E79607129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38" y="1495424"/>
            <a:ext cx="7173329" cy="503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479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exercise was part of a previous assignment.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length of wire run from the microinverters to the school breaker will be of concern if it causes voltage drop / rise.</a:t>
            </a:r>
          </a:p>
          <a:p>
            <a:pPr marL="0" indent="0">
              <a:buNone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8277262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Installing the Enphase IQ Series Micros involves several key steps.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1: Position the Enphase Q Cable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2: Position the Junction Box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3: Mount the Microinverters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strike="sngStrike" dirty="0">
                <a:latin typeface="Arial" panose="020B0604020202020204" pitchFamily="34" charset="0"/>
                <a:cs typeface="Arial" panose="020B0604020202020204" pitchFamily="34" charset="0"/>
              </a:rPr>
              <a:t>Step 4: Create an Installation Map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2792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5: Manage the Cabling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6: Connect the Microinverters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7: Terminate the Unused End of the Cable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8: Complete Installation of the Junction Box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9: Connect the PV Modules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10: Energize the System 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6803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3E0C931-7EFE-EAE5-BFD6-818A80CFA7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9225" y="1314149"/>
            <a:ext cx="8842375" cy="465197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0F58B0-8AC4-738C-43AD-1D2BA2C7DF7D}"/>
              </a:ext>
            </a:extLst>
          </p:cNvPr>
          <p:cNvSpPr txBox="1"/>
          <p:nvPr/>
        </p:nvSpPr>
        <p:spPr>
          <a:xfrm>
            <a:off x="4969564" y="6417796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Enphase Installation Manual</a:t>
            </a:r>
          </a:p>
        </p:txBody>
      </p:sp>
    </p:spTree>
    <p:extLst>
      <p:ext uri="{BB962C8B-B14F-4D97-AF65-F5344CB8AC3E}">
        <p14:creationId xmlns:p14="http://schemas.microsoft.com/office/powerpoint/2010/main" val="14733260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1: Position the Enphase Q Cable: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Plan each cable segment to allow drop connectors on the Enphase Q Cable to align with each PV module. Allow extra length for slack, cable turns, and any obstructions.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(Do not bolt the microinverters yet) (Go back and read important instruction on handling the Q cables)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8744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Mark the approximate centers of each PV module on the PV racking.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(Align the PV module cable so as they will connect to the microinverter)</a:t>
            </a: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5472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C. Lay out the cabling along the installed racking for the AC branch circuit.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needs to be thought out, which end of the array will the AC circuit wire be entering the array.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0298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D. Cut each segment of cable to meet your planned needs.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WARNING: When transitioning between rows, secure the cable to the rail to prevent cable damage or connector damage. Do not count on connector to withstand tension.</a:t>
            </a: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5911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2: Position the Junction Box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AC branch circuit junction box connecting the AC Q cables to the wire going to the AC in the lab area.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 to racking if possible.</a:t>
            </a:r>
          </a:p>
        </p:txBody>
      </p:sp>
    </p:spTree>
    <p:extLst>
      <p:ext uri="{BB962C8B-B14F-4D97-AF65-F5344CB8AC3E}">
        <p14:creationId xmlns:p14="http://schemas.microsoft.com/office/powerpoint/2010/main" val="42293419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bonding wire will terminate in the junction box.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will connect to the cable ground wire and run to the grounding bus in the panel.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bonding wire will be # 6 AWG from the rails to the junction box.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stainless steel lay-in lug with a star washer is used per rail.</a:t>
            </a:r>
          </a:p>
        </p:txBody>
      </p:sp>
    </p:spTree>
    <p:extLst>
      <p:ext uri="{BB962C8B-B14F-4D97-AF65-F5344CB8AC3E}">
        <p14:creationId xmlns:p14="http://schemas.microsoft.com/office/powerpoint/2010/main" val="3002133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Installation 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lab will use the Enphase IQ7A microinverter.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Maximum DC input voltage is 58V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MPPT range is 18V – 58V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Maximum Isc is 15A.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3388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Bonding wire and connectors.</a:t>
            </a: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a previous module we discussed the Lay-in lug as the preferred way to bond the rail to the grounded bonding wire.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Each rail must be </a:t>
            </a:r>
          </a:p>
          <a:p>
            <a:pPr marL="0" indent="0">
              <a:buNone/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bonded together.</a:t>
            </a: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# 6 AWG or #16 metric.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close-up of a pipe&#10;&#10;Description automatically generated with low confidence">
            <a:extLst>
              <a:ext uri="{FF2B5EF4-FFF2-40B4-BE49-F238E27FC236}">
                <a16:creationId xmlns:a16="http://schemas.microsoft.com/office/drawing/2014/main" id="{DDD3D15A-2BC7-4925-B248-2970F862E9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0" t="33913" r="26956" b="3865"/>
          <a:stretch/>
        </p:blipFill>
        <p:spPr>
          <a:xfrm rot="10800000">
            <a:off x="4094921" y="3085834"/>
            <a:ext cx="5049078" cy="37721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72D67A-5A57-4C21-83DC-A21545EF87C0}"/>
              </a:ext>
            </a:extLst>
          </p:cNvPr>
          <p:cNvSpPr txBox="1"/>
          <p:nvPr/>
        </p:nvSpPr>
        <p:spPr>
          <a:xfrm>
            <a:off x="5914776" y="648866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29343104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3: Mount the Microinverters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8CDAB2-A121-7AFC-F22E-1E9BF359C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752600"/>
            <a:ext cx="7524750" cy="4705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27E883-F0B7-C4B8-4F5C-3C07A34E9316}"/>
              </a:ext>
            </a:extLst>
          </p:cNvPr>
          <p:cNvSpPr txBox="1"/>
          <p:nvPr/>
        </p:nvSpPr>
        <p:spPr>
          <a:xfrm>
            <a:off x="4969564" y="6417796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Enphase Installation Manual</a:t>
            </a:r>
          </a:p>
        </p:txBody>
      </p:sp>
    </p:spTree>
    <p:extLst>
      <p:ext uri="{BB962C8B-B14F-4D97-AF65-F5344CB8AC3E}">
        <p14:creationId xmlns:p14="http://schemas.microsoft.com/office/powerpoint/2010/main" val="29442542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3: Mount the Microinverters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If the Enphase DC bulkhead connectors are not already attached to the microinverters, attach them now. Make sure they are fully seated.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Mount the microinverter bracket side up (as shown) and under the PV module, away from rain and sun. Allow a minimum of 1.9 cm between the roof and the microinverter. Also allow 1.3 cm between the back of the PV module and the top of the microinverter.</a:t>
            </a: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0124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WARNING: Install the microinverter under the PV module to avoid direct exposure to rain, UV and other harmful weather events. Do not mount the microinverter upside down. 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C. Torque the microinverter fasteners as follows. Do not over torque. 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6 mm mounting hardware: 5 N m </a:t>
            </a: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8 mm mounting hardware: 9 N m  </a:t>
            </a:r>
          </a:p>
        </p:txBody>
      </p:sp>
    </p:spTree>
    <p:extLst>
      <p:ext uri="{BB962C8B-B14F-4D97-AF65-F5344CB8AC3E}">
        <p14:creationId xmlns:p14="http://schemas.microsoft.com/office/powerpoint/2010/main" val="36815659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Normally an installation map is created.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Take note of where the serial numbers are and the removable sticker containing the serial number on the Enphase IQ7+.</a:t>
            </a:r>
          </a:p>
        </p:txBody>
      </p:sp>
    </p:spTree>
    <p:extLst>
      <p:ext uri="{BB962C8B-B14F-4D97-AF65-F5344CB8AC3E}">
        <p14:creationId xmlns:p14="http://schemas.microsoft.com/office/powerpoint/2010/main" val="8727274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5: Manage the Cabling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Use cable clips or tie wraps to attach the cable to the racking. Leave no more than 1.8 m between cable clips or tie wraps.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Dress any excess cabling in loops so that it does not contact the roof.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 not form loops smaller than 12 cm in diameter.</a:t>
            </a:r>
          </a:p>
        </p:txBody>
      </p:sp>
    </p:spTree>
    <p:extLst>
      <p:ext uri="{BB962C8B-B14F-4D97-AF65-F5344CB8AC3E}">
        <p14:creationId xmlns:p14="http://schemas.microsoft.com/office/powerpoint/2010/main" val="28705788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5: Manage the Cabling.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Different clips for different racking.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701F49-DA8D-2891-8829-F1B0BF178F26}"/>
              </a:ext>
            </a:extLst>
          </p:cNvPr>
          <p:cNvSpPr txBox="1"/>
          <p:nvPr/>
        </p:nvSpPr>
        <p:spPr>
          <a:xfrm>
            <a:off x="4969564" y="6417796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Enphase Installation Manual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263641-2D6D-976F-B08E-545BE678A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138" y="2564915"/>
            <a:ext cx="5214937" cy="381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263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6: Connect the Microinverters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Connect the microinverter. Listen for a click as the connectors engage.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Cover any unused connector with Enphase Sealing Caps.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Listen for a click as the connectors engage.</a:t>
            </a:r>
          </a:p>
        </p:txBody>
      </p:sp>
    </p:spTree>
    <p:extLst>
      <p:ext uri="{BB962C8B-B14F-4D97-AF65-F5344CB8AC3E}">
        <p14:creationId xmlns:p14="http://schemas.microsoft.com/office/powerpoint/2010/main" val="38568268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6: Connect the Microinverters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701F49-DA8D-2891-8829-F1B0BF178F26}"/>
              </a:ext>
            </a:extLst>
          </p:cNvPr>
          <p:cNvSpPr txBox="1"/>
          <p:nvPr/>
        </p:nvSpPr>
        <p:spPr>
          <a:xfrm>
            <a:off x="4969564" y="6417796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Enphase Installation Manual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52E550-6EC2-2A61-1D07-CC884951B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520" y="2214401"/>
            <a:ext cx="7212755" cy="398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436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WARNING: Risk of electric shock. Risk of fire.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Install sealing caps on all unused AC connectors as these connectors become live when the system is energized.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Sealing caps are required for protection against moisture ingress.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Or make your own cap / termination.</a:t>
            </a:r>
          </a:p>
        </p:txBody>
      </p:sp>
    </p:spTree>
    <p:extLst>
      <p:ext uri="{BB962C8B-B14F-4D97-AF65-F5344CB8AC3E}">
        <p14:creationId xmlns:p14="http://schemas.microsoft.com/office/powerpoint/2010/main" val="367492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Installation 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PV modules on hand are a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 Solar 325Watt module and two Blue Sun PV modules at 120 Watts.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sheets for each are on next two slides.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IQ7A must be compatible with the PV modules for them to work together.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7002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7: Terminate the 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Unused end of the cable.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Terminate the unused end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of the Enphase Q Cable as 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follows: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179FF1-D9F8-992B-AF23-9EB96A293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825" y="70872"/>
            <a:ext cx="3702293" cy="6457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FBDAC6-C8AA-2EDA-5687-886533AA9D2E}"/>
              </a:ext>
            </a:extLst>
          </p:cNvPr>
          <p:cNvSpPr txBox="1"/>
          <p:nvPr/>
        </p:nvSpPr>
        <p:spPr>
          <a:xfrm>
            <a:off x="4969564" y="6417796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Enphase Installation Manual</a:t>
            </a:r>
          </a:p>
        </p:txBody>
      </p:sp>
    </p:spTree>
    <p:extLst>
      <p:ext uri="{BB962C8B-B14F-4D97-AF65-F5344CB8AC3E}">
        <p14:creationId xmlns:p14="http://schemas.microsoft.com/office/powerpoint/2010/main" val="25507751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8: Complete Installation of the Junction Box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Connect the Enphase Q Cable into the junction box.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 Cable uses the following color code: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FBDAC6-C8AA-2EDA-5687-886533AA9D2E}"/>
              </a:ext>
            </a:extLst>
          </p:cNvPr>
          <p:cNvSpPr txBox="1"/>
          <p:nvPr/>
        </p:nvSpPr>
        <p:spPr>
          <a:xfrm>
            <a:off x="4969564" y="6417796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Enphase Installation Manual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0CB44D-8902-8F13-2493-EE1D331FB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825" y="4541373"/>
            <a:ext cx="2490787" cy="180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388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following slide is a complete schematic of the install.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It does show the Envoy S which is not part of this lab.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7793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8: Complete Installation of the Junction Box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FBDAC6-C8AA-2EDA-5687-886533AA9D2E}"/>
              </a:ext>
            </a:extLst>
          </p:cNvPr>
          <p:cNvSpPr txBox="1"/>
          <p:nvPr/>
        </p:nvSpPr>
        <p:spPr>
          <a:xfrm>
            <a:off x="4969564" y="6417796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Enphase Installation Manual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3BB122-C840-A5B5-BD40-CB75C70A8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317"/>
            <a:ext cx="9144000" cy="436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63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8: Complete Installation of the Junction Box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terminator installed at the last microinverter.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FBDAC6-C8AA-2EDA-5687-886533AA9D2E}"/>
              </a:ext>
            </a:extLst>
          </p:cNvPr>
          <p:cNvSpPr txBox="1"/>
          <p:nvPr/>
        </p:nvSpPr>
        <p:spPr>
          <a:xfrm>
            <a:off x="4969564" y="6417796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Enphase Installation Manual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7D93F6-E6D5-A78B-145D-FF14AB3A8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61" y="1813129"/>
            <a:ext cx="9144000" cy="205064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EC0C9C7-879E-75A6-B2F8-46635DA99EB2}"/>
              </a:ext>
            </a:extLst>
          </p:cNvPr>
          <p:cNvCxnSpPr>
            <a:cxnSpLocks/>
          </p:cNvCxnSpPr>
          <p:nvPr/>
        </p:nvCxnSpPr>
        <p:spPr>
          <a:xfrm flipV="1">
            <a:off x="2265045" y="3429000"/>
            <a:ext cx="5154930" cy="653826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86251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indoor, counter, dirty&#10;&#10;Description automatically generated">
            <a:extLst>
              <a:ext uri="{FF2B5EF4-FFF2-40B4-BE49-F238E27FC236}">
                <a16:creationId xmlns:a16="http://schemas.microsoft.com/office/drawing/2014/main" id="{7808DD70-520B-ADE6-F0FF-3CBD19E66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00180"/>
            <a:ext cx="7400925" cy="4933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F8155B-676C-59F2-38AF-E0634F3ABAEC}"/>
              </a:ext>
            </a:extLst>
          </p:cNvPr>
          <p:cNvSpPr txBox="1"/>
          <p:nvPr/>
        </p:nvSpPr>
        <p:spPr>
          <a:xfrm>
            <a:off x="5914776" y="648866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35331787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indoor, oven, pan, cooking&#10;&#10;Description automatically generated">
            <a:extLst>
              <a:ext uri="{FF2B5EF4-FFF2-40B4-BE49-F238E27FC236}">
                <a16:creationId xmlns:a16="http://schemas.microsoft.com/office/drawing/2014/main" id="{EA813749-046B-D228-A471-34EB65FBC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74" y="1233487"/>
            <a:ext cx="7493795" cy="49958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713BDF-89F6-4542-59D7-96500ABCC868}"/>
              </a:ext>
            </a:extLst>
          </p:cNvPr>
          <p:cNvSpPr txBox="1"/>
          <p:nvPr/>
        </p:nvSpPr>
        <p:spPr>
          <a:xfrm>
            <a:off x="5914776" y="648866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19218635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dirty&#10;&#10;Description automatically generated">
            <a:extLst>
              <a:ext uri="{FF2B5EF4-FFF2-40B4-BE49-F238E27FC236}">
                <a16:creationId xmlns:a16="http://schemas.microsoft.com/office/drawing/2014/main" id="{19CCAF51-6561-FD54-A13A-E37605AE3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1533524"/>
            <a:ext cx="7537132" cy="50247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0FBFA8-1D8C-B913-6C66-6936CD789871}"/>
              </a:ext>
            </a:extLst>
          </p:cNvPr>
          <p:cNvSpPr txBox="1"/>
          <p:nvPr/>
        </p:nvSpPr>
        <p:spPr>
          <a:xfrm>
            <a:off x="5914776" y="648866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89983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945F57-60E5-3FE9-1195-E70F8B262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1" y="1247775"/>
            <a:ext cx="7372350" cy="4914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090992-C74D-FCF1-BE59-60A05A1AB144}"/>
              </a:ext>
            </a:extLst>
          </p:cNvPr>
          <p:cNvSpPr txBox="1"/>
          <p:nvPr/>
        </p:nvSpPr>
        <p:spPr>
          <a:xfrm>
            <a:off x="5914776" y="648866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12800837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95F7DF4-7316-09DA-5882-FE4CCFA06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53" y="1303420"/>
            <a:ext cx="7552322" cy="50348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5ACAD9-C229-6D22-B7CA-8AE2C78611D1}"/>
              </a:ext>
            </a:extLst>
          </p:cNvPr>
          <p:cNvSpPr txBox="1"/>
          <p:nvPr/>
        </p:nvSpPr>
        <p:spPr>
          <a:xfrm>
            <a:off x="5914776" y="6488668"/>
            <a:ext cx="300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2897676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Installation 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 Solar 325Watt module specs.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50E567-A466-2C32-24D7-6AB0E445C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" y="2187363"/>
            <a:ext cx="9144000" cy="459976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93998EE-02B1-BC8D-AFEA-91D6FF446A16}"/>
              </a:ext>
            </a:extLst>
          </p:cNvPr>
          <p:cNvCxnSpPr/>
          <p:nvPr/>
        </p:nvCxnSpPr>
        <p:spPr>
          <a:xfrm>
            <a:off x="3057525" y="1428750"/>
            <a:ext cx="3533775" cy="130492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39407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At this point the rails have been attached to the L-Brackets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microinverters are attached to the rails.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bonding wire is attached to the rails and back to the junction box.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Last steps are the PV Modules connecting to the microinverters and to the rails.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1852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Continuing from the Enphase installation manual: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9: Connect the PV Modules WARNING: Electrical shock hazard. The DC conductors of this photovoltaic system are ungrounded and may be energized.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Connect the DC leads of each PV module to the DC input connectors of the corresponding microinverter.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3992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Check the LED on the connector side of the microinverter. The LED flashes six times when DC power is applied.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676FDA-5204-C5B9-348C-625491DC9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675" y="2411560"/>
            <a:ext cx="6705600" cy="37987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8B4170-3E28-7727-E4E9-B41D554936AB}"/>
              </a:ext>
            </a:extLst>
          </p:cNvPr>
          <p:cNvSpPr txBox="1"/>
          <p:nvPr/>
        </p:nvSpPr>
        <p:spPr>
          <a:xfrm>
            <a:off x="4969564" y="6417796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Enphase Installation Manual</a:t>
            </a:r>
          </a:p>
        </p:txBody>
      </p:sp>
    </p:spTree>
    <p:extLst>
      <p:ext uri="{BB962C8B-B14F-4D97-AF65-F5344CB8AC3E}">
        <p14:creationId xmlns:p14="http://schemas.microsoft.com/office/powerpoint/2010/main" val="32029031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Clamps will be used on the Blue Sun modules and bolt through on the JA Solar module.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Mark will guide you through this process.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0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Clamps are not in contact with the front glass.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Clamps do not deform the frame.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Clamps that satisfy the structural requirements based on the conditions of the installation site according to the applicable regulations and technical standards.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Long-term stable clamps that securely affix the module to the mounting frame.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7772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Place modules in sequence. One at a time.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Plan the placement and set out a written plan when each module is to be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mounted.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DD2F07-E2D4-69D8-43EE-F593965B2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235" y="2457450"/>
            <a:ext cx="5054365" cy="39603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D18D6E-7037-4F53-5A53-79916AE4E02B}"/>
              </a:ext>
            </a:extLst>
          </p:cNvPr>
          <p:cNvSpPr txBox="1"/>
          <p:nvPr/>
        </p:nvSpPr>
        <p:spPr>
          <a:xfrm>
            <a:off x="4969564" y="6417796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Qcell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Installation Manual</a:t>
            </a:r>
          </a:p>
        </p:txBody>
      </p:sp>
    </p:spTree>
    <p:extLst>
      <p:ext uri="{BB962C8B-B14F-4D97-AF65-F5344CB8AC3E}">
        <p14:creationId xmlns:p14="http://schemas.microsoft.com/office/powerpoint/2010/main" val="30932219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clamps must be tightened to their manufacturer's specifications.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use of a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torque wrench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is mandatory.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171085-39FA-1828-148C-B76CA45A3157}"/>
              </a:ext>
            </a:extLst>
          </p:cNvPr>
          <p:cNvSpPr txBox="1"/>
          <p:nvPr/>
        </p:nvSpPr>
        <p:spPr>
          <a:xfrm>
            <a:off x="4969564" y="6417796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Qcell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Installation Manual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CC7A0E-C103-D578-70F1-D796FBBF0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826" y="1957387"/>
            <a:ext cx="5636048" cy="43862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BBD6496-516E-6D86-688B-E5A7417F38B3}"/>
              </a:ext>
            </a:extLst>
          </p:cNvPr>
          <p:cNvSpPr/>
          <p:nvPr/>
        </p:nvSpPr>
        <p:spPr>
          <a:xfrm>
            <a:off x="3762375" y="2686050"/>
            <a:ext cx="4248150" cy="819150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28587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Stainless steel fasteners tend to gall while being tightened.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risk of galling or thread seizing can be reduced by: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Using lubrication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Tighten fasteners with low rpm’s, without interruptions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Apply only light pressure </a:t>
            </a:r>
          </a:p>
        </p:txBody>
      </p:sp>
    </p:spTree>
    <p:extLst>
      <p:ext uri="{BB962C8B-B14F-4D97-AF65-F5344CB8AC3E}">
        <p14:creationId xmlns:p14="http://schemas.microsoft.com/office/powerpoint/2010/main" val="3341201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clamps are designed to hold the PV module in place.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stainless-steel bolt should not be over torqued as galling will result and the bolt may break off if it is removed.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Manufacturers suggest anywhere from 11 – 22 N-m.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 #6 (1/4”) use lower end value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 #10 (3/8”) use higher end value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is only a suggested range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0506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Grounding / bonding through the clamp.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Proper grounding is achieved by bonding all exposed non-current carrying metal equipment to the appropriately sized equipment grounding conductor (EGC) or racking system that can be used for integrated grounding.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Mark will guide you through the methods most encountered in Belize.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309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Installation 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Sun PV modules at 120 Watts specs.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824CA3-BCDB-4C8E-5C8E-7AD4B6BC0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7" y="2390775"/>
            <a:ext cx="8277225" cy="40386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65F92A7-3AF1-97DF-B4F8-FA8DA3673862}"/>
              </a:ext>
            </a:extLst>
          </p:cNvPr>
          <p:cNvCxnSpPr>
            <a:cxnSpLocks/>
          </p:cNvCxnSpPr>
          <p:nvPr/>
        </p:nvCxnSpPr>
        <p:spPr>
          <a:xfrm flipH="1">
            <a:off x="4572000" y="1400175"/>
            <a:ext cx="914400" cy="90487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927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PV module frames are protected from corrosion with an anodized coating, which has to be penetrated in order to ensure proper bonding.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different methods listed below are suggested methods for an appropriate bond between the frame and the EGC or racking system (that will have to be properly grounded).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method appropriate for any individual installation will depend on multiple factors.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9959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Option A: Use of a grounding lug A listed grounding lug can be bonded to the frame using the grounding holes pre-drilled in the frame.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These holes are marked with a ground symbol, as shown below on the frame section drawing: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 install the grounding lug, follow the specified instructions of the manufacturer.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grounding lug should be made of stainless steel or tin plated metals such as aluminum to avoid corrosion</a:t>
            </a:r>
          </a:p>
        </p:txBody>
      </p:sp>
    </p:spTree>
    <p:extLst>
      <p:ext uri="{BB962C8B-B14F-4D97-AF65-F5344CB8AC3E}">
        <p14:creationId xmlns:p14="http://schemas.microsoft.com/office/powerpoint/2010/main" val="9414859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Labs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grounding lug should be attached to the frame grounding hole using a stainless-steel screw, toothed lock washer or KEPS nut (in order to penetrate the anodized layer) and backing nut.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Care should be taken to avoid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the use of grounding hardware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of dissimilar metals, which may 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lead to corrosion.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83FD85-1CC6-B026-6381-832021028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737" y="3814762"/>
            <a:ext cx="1857375" cy="23336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99E471-2496-4343-96D1-E1107C9DBF08}"/>
              </a:ext>
            </a:extLst>
          </p:cNvPr>
          <p:cNvSpPr txBox="1"/>
          <p:nvPr/>
        </p:nvSpPr>
        <p:spPr>
          <a:xfrm>
            <a:off x="6188764" y="6343650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AA00B15-2C80-4D09-90AA-3D582F618F1F}"/>
              </a:ext>
            </a:extLst>
          </p:cNvPr>
          <p:cNvCxnSpPr/>
          <p:nvPr/>
        </p:nvCxnSpPr>
        <p:spPr>
          <a:xfrm>
            <a:off x="4829175" y="2190993"/>
            <a:ext cx="2190750" cy="214288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4248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grounding lug should be attached to the frame grounding.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6F3666-D71B-C962-7F4B-8B4028C7C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437" y="2826871"/>
            <a:ext cx="4533900" cy="35909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26D6A6-D901-1323-093A-DDA331385470}"/>
              </a:ext>
            </a:extLst>
          </p:cNvPr>
          <p:cNvSpPr txBox="1"/>
          <p:nvPr/>
        </p:nvSpPr>
        <p:spPr>
          <a:xfrm>
            <a:off x="4969564" y="6417796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Qcell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Installation Manual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874B7FA-4C02-5766-B4CE-19C4FB6CD8AE}"/>
              </a:ext>
            </a:extLst>
          </p:cNvPr>
          <p:cNvCxnSpPr/>
          <p:nvPr/>
        </p:nvCxnSpPr>
        <p:spPr>
          <a:xfrm>
            <a:off x="2571750" y="1762125"/>
            <a:ext cx="3505200" cy="275272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39991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Panel Construction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325" y="1104589"/>
            <a:ext cx="8143813" cy="5682539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stainless steel device can be a star washer that penetrates into the aluminum.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Apply anti-oxidant paste between washer and the panel’s aluminum frame.</a:t>
            </a:r>
            <a:endParaRPr lang="en-C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3E5F40-D416-41F2-B9C5-D51556CA0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097" y="2981852"/>
            <a:ext cx="3714099" cy="36214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48D4B6-3776-4CB2-A8A7-C00828995F39}"/>
              </a:ext>
            </a:extLst>
          </p:cNvPr>
          <p:cNvSpPr txBox="1"/>
          <p:nvPr/>
        </p:nvSpPr>
        <p:spPr>
          <a:xfrm>
            <a:off x="6285196" y="6141221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159454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97"/>
    </mc:Choice>
    <mc:Fallback xmlns="">
      <p:transition spd="slow" advTm="20397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lay in lug with star washer to penetrate the anodized coating of the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Qcell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module.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8A0F99-2B56-0CD0-8AB5-261411AB8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2032492"/>
            <a:ext cx="5381625" cy="41206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B32489-EF8A-8EFB-B2B9-F59DC8952EBE}"/>
              </a:ext>
            </a:extLst>
          </p:cNvPr>
          <p:cNvSpPr txBox="1"/>
          <p:nvPr/>
        </p:nvSpPr>
        <p:spPr>
          <a:xfrm>
            <a:off x="4969564" y="6417796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Qcell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Installation Manual</a:t>
            </a:r>
          </a:p>
        </p:txBody>
      </p:sp>
    </p:spTree>
    <p:extLst>
      <p:ext uri="{BB962C8B-B14F-4D97-AF65-F5344CB8AC3E}">
        <p14:creationId xmlns:p14="http://schemas.microsoft.com/office/powerpoint/2010/main" val="190020825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Option B: Integrated grounding methods.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PV modules can be bonded with the racking system using integrated grounding methods.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racking system will then have to be grounded so that the overall system is properly grounded.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 example of such integrated grounding method is the use of a star washer between the module and the racking system, when mounting the module.</a:t>
            </a:r>
          </a:p>
        </p:txBody>
      </p:sp>
    </p:spTree>
    <p:extLst>
      <p:ext uri="{BB962C8B-B14F-4D97-AF65-F5344CB8AC3E}">
        <p14:creationId xmlns:p14="http://schemas.microsoft.com/office/powerpoint/2010/main" val="347423401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module frame to rail bond requires a washer.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washer penetrates both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the rail and the module.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method uses the mid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clamps only to bond.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B32489-EF8A-8EFB-B2B9-F59DC8952EBE}"/>
              </a:ext>
            </a:extLst>
          </p:cNvPr>
          <p:cNvSpPr txBox="1"/>
          <p:nvPr/>
        </p:nvSpPr>
        <p:spPr>
          <a:xfrm>
            <a:off x="4969564" y="6437937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ANHOS Solar Technology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28C111-E8CB-7F7A-49AC-BDCAFD652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014" y="1466850"/>
            <a:ext cx="376237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73313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WEEB installation manual provides a formula for how many WEEB should be placed on the array.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B32489-EF8A-8EFB-B2B9-F59DC8952EBE}"/>
              </a:ext>
            </a:extLst>
          </p:cNvPr>
          <p:cNvSpPr txBox="1"/>
          <p:nvPr/>
        </p:nvSpPr>
        <p:spPr>
          <a:xfrm>
            <a:off x="4969564" y="6437937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Picture courtesy BURNDY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890C68-4178-2AF6-B139-97825109F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39" y="1989762"/>
            <a:ext cx="8515350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031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WEEB installation manual provides a formula for how many WEEB should be placed on the array.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B32489-EF8A-8EFB-B2B9-F59DC8952EBE}"/>
              </a:ext>
            </a:extLst>
          </p:cNvPr>
          <p:cNvSpPr txBox="1"/>
          <p:nvPr/>
        </p:nvSpPr>
        <p:spPr>
          <a:xfrm>
            <a:off x="4969564" y="6437937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Picture courtesy BURNDY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265980-5121-4D86-C808-365C734B2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2131686"/>
            <a:ext cx="8296275" cy="378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875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Installation 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with the JA Solar 325Watt module.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criteria met.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(Isc is Isc x 125%)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1ADAF11-224F-6B9D-CFFE-2556AF124A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469794"/>
              </p:ext>
            </p:extLst>
          </p:nvPr>
        </p:nvGraphicFramePr>
        <p:xfrm>
          <a:off x="390524" y="3006724"/>
          <a:ext cx="8467725" cy="2765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3545">
                  <a:extLst>
                    <a:ext uri="{9D8B030D-6E8A-4147-A177-3AD203B41FA5}">
                      <a16:colId xmlns:a16="http://schemas.microsoft.com/office/drawing/2014/main" val="2564542624"/>
                    </a:ext>
                  </a:extLst>
                </a:gridCol>
                <a:gridCol w="1693545">
                  <a:extLst>
                    <a:ext uri="{9D8B030D-6E8A-4147-A177-3AD203B41FA5}">
                      <a16:colId xmlns:a16="http://schemas.microsoft.com/office/drawing/2014/main" val="802270202"/>
                    </a:ext>
                  </a:extLst>
                </a:gridCol>
                <a:gridCol w="1693545">
                  <a:extLst>
                    <a:ext uri="{9D8B030D-6E8A-4147-A177-3AD203B41FA5}">
                      <a16:colId xmlns:a16="http://schemas.microsoft.com/office/drawing/2014/main" val="1260299128"/>
                    </a:ext>
                  </a:extLst>
                </a:gridCol>
                <a:gridCol w="1693545">
                  <a:extLst>
                    <a:ext uri="{9D8B030D-6E8A-4147-A177-3AD203B41FA5}">
                      <a16:colId xmlns:a16="http://schemas.microsoft.com/office/drawing/2014/main" val="1289111900"/>
                    </a:ext>
                  </a:extLst>
                </a:gridCol>
                <a:gridCol w="1693545">
                  <a:extLst>
                    <a:ext uri="{9D8B030D-6E8A-4147-A177-3AD203B41FA5}">
                      <a16:colId xmlns:a16="http://schemas.microsoft.com/office/drawing/2014/main" val="4158823075"/>
                    </a:ext>
                  </a:extLst>
                </a:gridCol>
              </a:tblGrid>
              <a:tr h="553085">
                <a:tc>
                  <a:txBody>
                    <a:bodyPr/>
                    <a:lstStyle/>
                    <a:p>
                      <a:r>
                        <a:rPr lang="en-US" dirty="0"/>
                        <a:t>IQ7A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JA Solar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Pass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0808979"/>
                  </a:ext>
                </a:extLst>
              </a:tr>
              <a:tr h="553085">
                <a:tc>
                  <a:txBody>
                    <a:bodyPr/>
                    <a:lstStyle/>
                    <a:p>
                      <a:r>
                        <a:rPr lang="en-US" dirty="0"/>
                        <a:t>Power Range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295-460W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Power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325W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    √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102326"/>
                  </a:ext>
                </a:extLst>
              </a:tr>
              <a:tr h="553085">
                <a:tc>
                  <a:txBody>
                    <a:bodyPr/>
                    <a:lstStyle/>
                    <a:p>
                      <a:r>
                        <a:rPr lang="en-US" dirty="0"/>
                        <a:t>Max DCV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58V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Voc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46.3V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    √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9512815"/>
                  </a:ext>
                </a:extLst>
              </a:tr>
              <a:tr h="553085">
                <a:tc>
                  <a:txBody>
                    <a:bodyPr/>
                    <a:lstStyle/>
                    <a:p>
                      <a:r>
                        <a:rPr lang="en-US" dirty="0"/>
                        <a:t>MPPT Range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18V – 58V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Vmp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37.39V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    √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8765541"/>
                  </a:ext>
                </a:extLst>
              </a:tr>
              <a:tr h="553085">
                <a:tc>
                  <a:txBody>
                    <a:bodyPr/>
                    <a:lstStyle/>
                    <a:p>
                      <a:r>
                        <a:rPr lang="en-US" dirty="0"/>
                        <a:t>Isc Max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15A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Isc 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11.46A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    √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99378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4852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Next step it to place the panels on the rails and have the bonding washers in place with the mid clamps.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Tighten the bolts of all the clamps using the torque wrench.</a:t>
            </a:r>
          </a:p>
        </p:txBody>
      </p:sp>
    </p:spTree>
    <p:extLst>
      <p:ext uri="{BB962C8B-B14F-4D97-AF65-F5344CB8AC3E}">
        <p14:creationId xmlns:p14="http://schemas.microsoft.com/office/powerpoint/2010/main" val="380602310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module “Inverter Connections and Rules”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that module the connection of the microinverter output circuit to a branch circuit is explained in detail.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lab is a temporary connection to the schools AC system.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disconnection means still needs to be established.</a:t>
            </a: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2282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inverter output circuit conductors are going to be run through the outside roll up doors and across the floor.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There will need to be an agreed procedure and a wiring method established before the branch circuit connection would be established.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Disconnection means can be of the plug and cord type.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needs to be developed by the instructor.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25292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Once the wiring method between the inverter and school AC source has been established.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procedure for connecting the inverters to the source will need to be written.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safety review before connection is made is also required.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60743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Commissioning a solar installation like this requires proving that it is working correctly.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Enphase IQ7 status LED Indications and Error Reporting The following section describes LED indications.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F4DFAA-87AC-998A-54E0-E260AA202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" y="3857625"/>
            <a:ext cx="8767364" cy="19706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E3A135-EA0F-5A71-8E1C-F6767A5A5339}"/>
              </a:ext>
            </a:extLst>
          </p:cNvPr>
          <p:cNvSpPr txBox="1"/>
          <p:nvPr/>
        </p:nvSpPr>
        <p:spPr>
          <a:xfrm>
            <a:off x="4969564" y="6417796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Enphase Installation Manual</a:t>
            </a:r>
          </a:p>
        </p:txBody>
      </p:sp>
    </p:spTree>
    <p:extLst>
      <p:ext uri="{BB962C8B-B14F-4D97-AF65-F5344CB8AC3E}">
        <p14:creationId xmlns:p14="http://schemas.microsoft.com/office/powerpoint/2010/main" val="380299025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status LED on each microinverter lights orange about six seconds after DC power is applied.(No Envoy)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It remains lit solid for two minutes, followed by six orange blinks.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After that, red blinks indicate that no grid is present if the system is not yet energized.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Any short red blinks after DC power is first applied to the microinverter indicate a failure during microinverter startup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51167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There is the 5-minute wait before the microinverter will connect to the grid.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Flashing “Orange” is what you should see.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Flashing “RED” check to see if the branch circuit is on.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F4DFAA-87AC-998A-54E0-E260AA202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" y="2171700"/>
            <a:ext cx="8767364" cy="19706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E3A135-EA0F-5A71-8E1C-F6767A5A5339}"/>
              </a:ext>
            </a:extLst>
          </p:cNvPr>
          <p:cNvSpPr txBox="1"/>
          <p:nvPr/>
        </p:nvSpPr>
        <p:spPr>
          <a:xfrm>
            <a:off x="4969564" y="6417796"/>
            <a:ext cx="322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Enphase Installation Manual</a:t>
            </a:r>
          </a:p>
        </p:txBody>
      </p:sp>
    </p:spTree>
    <p:extLst>
      <p:ext uri="{BB962C8B-B14F-4D97-AF65-F5344CB8AC3E}">
        <p14:creationId xmlns:p14="http://schemas.microsoft.com/office/powerpoint/2010/main" val="280724680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DC Resistance Low – Power Off Condition For all IQ Series models, a solid red status LED when DC power has been cycled indicates the microinverter has detected a DC Resistance Low – Power Off event.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LED will remain red and the fault will continue to be reported by the Envoy until the error has been cleared. 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89030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 insulation resistance (IR) sensor in the microinverter measures the resistance between the positive and negative PV inputs to ground.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either resistance drops below a threshold, the microinverter stops power production and raises this condition.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may indicate defective module insulation, defective wiring or connectors, moisture ingress, or a similar problem. Although the cause may be temporary, this microinverter condition persists until the sensor is manually reset.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28443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There are two DC to AC ratios in this lab: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325 Watts in DC and 295 VA in AC = 110%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240 Watts in DC and 295 VA in AC = 81%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These are not large ratios.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microinverter output will have an efficiency applied to the input from the PV modules.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482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PV Installation 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Blue Sun 120Watt module is only a 36 cell module.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Voc and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Vmp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22.3V and 17.8V respectively.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Vmp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not in the range for MPPT tracking.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two of these panels are put into series, the Voc and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Vmp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satisfactory.</a:t>
            </a: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17508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With the JA Solar module will put the microinverter at 100% rated output with 91% rated solar irradiance input.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Therefore, at any higher than 909W/M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the inverter will be clipping their output to maximum.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Below that amount of irradiance, the output is linear.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 the inverter to put out 50% of its rated value, only 455W/M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of irradiance is required.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03976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With the Blue Sun modules, they will only be able to drive the microinverter at 81% rated output with 100% rated solar irradiance input.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Therefore, the inverter will not be clipping the output.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irradiance to the microinverter output is linear.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At 1000W/M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of irradiance the microinverter will be 240VA.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609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When a system (PV + Inverter + Grid) is energized for the first time it is normal to take reading and record them as part of a commissioning process.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Commissioning is the process of guaranteeing the performance of a system.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Reading of voltage, amperage and irradiance will be taken.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6166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Make a table with the following columns.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F5E7DF0-0FDA-8B0D-65CC-256B4F0885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095075"/>
              </p:ext>
            </p:extLst>
          </p:nvPr>
        </p:nvGraphicFramePr>
        <p:xfrm>
          <a:off x="1447800" y="1730375"/>
          <a:ext cx="6096000" cy="32017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60191761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76134355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25197901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92584507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5103538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8572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Time</a:t>
                      </a:r>
                      <a:endParaRPr lang="en-CA" dirty="0"/>
                    </a:p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572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Irradiance</a:t>
                      </a:r>
                      <a:endParaRPr lang="en-CA" dirty="0"/>
                    </a:p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572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Inverter Voltage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572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Inverter Amperage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572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Inverter Wattage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8324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1761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0702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2022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8182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0261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3612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5928989"/>
                  </a:ext>
                </a:extLst>
              </a:tr>
            </a:tbl>
          </a:graphicData>
        </a:graphic>
      </p:graphicFrame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A36AC7D-83F7-C5EB-7BA7-59FF3F3F97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530012"/>
              </p:ext>
            </p:extLst>
          </p:nvPr>
        </p:nvGraphicFramePr>
        <p:xfrm>
          <a:off x="1447800" y="4932172"/>
          <a:ext cx="6096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30391984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80128434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02652540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70589997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9531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30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0469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56333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312750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Time intervals are every minute, starting as soon as the inverter is connected to the school AC power.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Irradiance is measured perpendicular to the PV module and measured in W/m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Inverter voltage is measured at the junction box.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Inverter amperage is measured at the junction box.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Inverter output watts is the product of the above two readings.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42261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inverter output circuit is now ready to be connected to the school AC.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Until the inverters turn on the voltage measured is the schools branch circuit voltage.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Once the inverters turn on the voltage measured is the voltage rise.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is the voltage required to push the solar amperage to the schools AC.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07697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Continue to record this until the voltage stabilized or at least 10 minutes.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Analyze the readings.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irradiance should be proportional to the output of the microinverters.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Did the voltage rise after the inverters started to produce power?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32633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PV Installation 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36556"/>
            <a:ext cx="8843010" cy="540709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reading should correlate.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Plot the reading and be able to explain their relationships.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469" marR="0" lvl="0" indent="-32146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38605"/>
      </p:ext>
    </p:extLst>
  </p:cSld>
  <p:clrMapOvr>
    <a:masterClrMapping/>
  </p:clrMapOvr>
</p:sld>
</file>

<file path=ppt/theme/theme1.xml><?xml version="1.0" encoding="utf-8"?>
<a:theme xmlns:a="http://schemas.openxmlformats.org/drawingml/2006/main" name="IDB Belize Minimal Presentation - Design_ TEMPLAT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y template" id="{5B5A9EEE-5E55-4EF9-89C9-65D33258FE22}" vid="{7483052C-6CA1-48FA-975E-243096064F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B9AD875E6FA84899A62228A33F89F1" ma:contentTypeVersion="7" ma:contentTypeDescription="Create a new document." ma:contentTypeScope="" ma:versionID="bc6e68485cccbbe04a21a5996d7c1120">
  <xsd:schema xmlns:xsd="http://www.w3.org/2001/XMLSchema" xmlns:xs="http://www.w3.org/2001/XMLSchema" xmlns:p="http://schemas.microsoft.com/office/2006/metadata/properties" xmlns:ns2="ed7db459-c967-41b6-b7e8-c3b138df5ced" targetNamespace="http://schemas.microsoft.com/office/2006/metadata/properties" ma:root="true" ma:fieldsID="13b1a080164a547f1b1f727b32997931" ns2:_="">
    <xsd:import namespace="ed7db459-c967-41b6-b7e8-c3b138df5c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7db459-c967-41b6-b7e8-c3b138df5c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209E1CC-5E38-446F-B3BA-5C6D8DB2B8C4}"/>
</file>

<file path=customXml/itemProps2.xml><?xml version="1.0" encoding="utf-8"?>
<ds:datastoreItem xmlns:ds="http://schemas.openxmlformats.org/officeDocument/2006/customXml" ds:itemID="{09721A49-DBDF-43F1-9933-32DC871B7C90}"/>
</file>

<file path=customXml/itemProps3.xml><?xml version="1.0" encoding="utf-8"?>
<ds:datastoreItem xmlns:ds="http://schemas.openxmlformats.org/officeDocument/2006/customXml" ds:itemID="{6A253FA7-65BD-4B41-92D5-2B34AABA01FF}"/>
</file>

<file path=docProps/app.xml><?xml version="1.0" encoding="utf-8"?>
<Properties xmlns="http://schemas.openxmlformats.org/officeDocument/2006/extended-properties" xmlns:vt="http://schemas.openxmlformats.org/officeDocument/2006/docPropsVTypes">
  <Template>Beliz Background template</Template>
  <TotalTime>16156</TotalTime>
  <Words>3905</Words>
  <Application>Microsoft Office PowerPoint</Application>
  <PresentationFormat>On-screen Show (4:3)</PresentationFormat>
  <Paragraphs>820</Paragraphs>
  <Slides>97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2" baseType="lpstr">
      <vt:lpstr>Arial</vt:lpstr>
      <vt:lpstr>Calibri</vt:lpstr>
      <vt:lpstr>Franklin Gothic Book</vt:lpstr>
      <vt:lpstr>Franklin Gothic Medium</vt:lpstr>
      <vt:lpstr>IDB Belize Minimal Presentation - Design_ TEMPLATE</vt:lpstr>
      <vt:lpstr>PowerPoint Presentation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Racking and Mounting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Panel Construction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  <vt:lpstr>PV Installation Labs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Wilkie,Gordon</dc:creator>
  <cp:lastModifiedBy>Wilkie,Gordon</cp:lastModifiedBy>
  <cp:revision>372</cp:revision>
  <dcterms:created xsi:type="dcterms:W3CDTF">2022-03-03T12:11:22Z</dcterms:created>
  <dcterms:modified xsi:type="dcterms:W3CDTF">2022-12-15T14:48:11Z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0x010100FCB9AD875E6FA84899A62228A33F89F1</vt:lpwstr>
  </property>
</Properties>
</file>