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3"/>
  </p:notesMasterIdLst>
  <p:sldIdLst>
    <p:sldId id="546" r:id="rId2"/>
    <p:sldId id="257" r:id="rId3"/>
    <p:sldId id="547" r:id="rId4"/>
    <p:sldId id="548" r:id="rId5"/>
    <p:sldId id="556" r:id="rId6"/>
    <p:sldId id="557" r:id="rId7"/>
    <p:sldId id="549" r:id="rId8"/>
    <p:sldId id="550" r:id="rId9"/>
    <p:sldId id="551" r:id="rId10"/>
    <p:sldId id="552" r:id="rId11"/>
    <p:sldId id="553" r:id="rId12"/>
    <p:sldId id="554" r:id="rId13"/>
    <p:sldId id="555" r:id="rId14"/>
    <p:sldId id="558" r:id="rId15"/>
    <p:sldId id="559" r:id="rId16"/>
    <p:sldId id="561" r:id="rId17"/>
    <p:sldId id="560" r:id="rId18"/>
    <p:sldId id="562" r:id="rId19"/>
    <p:sldId id="563" r:id="rId20"/>
    <p:sldId id="569" r:id="rId21"/>
    <p:sldId id="571" r:id="rId22"/>
    <p:sldId id="634" r:id="rId23"/>
    <p:sldId id="572" r:id="rId24"/>
    <p:sldId id="573" r:id="rId25"/>
    <p:sldId id="574" r:id="rId26"/>
    <p:sldId id="425" r:id="rId27"/>
    <p:sldId id="632" r:id="rId28"/>
    <p:sldId id="575" r:id="rId29"/>
    <p:sldId id="576" r:id="rId30"/>
    <p:sldId id="577" r:id="rId31"/>
    <p:sldId id="578" r:id="rId32"/>
    <p:sldId id="579" r:id="rId33"/>
    <p:sldId id="580" r:id="rId34"/>
    <p:sldId id="581" r:id="rId35"/>
    <p:sldId id="582" r:id="rId36"/>
    <p:sldId id="583" r:id="rId37"/>
    <p:sldId id="584" r:id="rId38"/>
    <p:sldId id="585" r:id="rId39"/>
    <p:sldId id="586" r:id="rId40"/>
    <p:sldId id="587" r:id="rId41"/>
    <p:sldId id="588" r:id="rId42"/>
    <p:sldId id="590" r:id="rId43"/>
    <p:sldId id="589" r:id="rId44"/>
    <p:sldId id="591" r:id="rId45"/>
    <p:sldId id="592" r:id="rId46"/>
    <p:sldId id="593" r:id="rId47"/>
    <p:sldId id="594" r:id="rId48"/>
    <p:sldId id="445" r:id="rId49"/>
    <p:sldId id="595" r:id="rId50"/>
    <p:sldId id="596" r:id="rId51"/>
    <p:sldId id="597" r:id="rId52"/>
    <p:sldId id="635" r:id="rId53"/>
    <p:sldId id="598" r:id="rId54"/>
    <p:sldId id="599" r:id="rId55"/>
    <p:sldId id="600" r:id="rId56"/>
    <p:sldId id="601" r:id="rId57"/>
    <p:sldId id="602" r:id="rId58"/>
    <p:sldId id="603" r:id="rId59"/>
    <p:sldId id="604" r:id="rId60"/>
    <p:sldId id="608" r:id="rId61"/>
    <p:sldId id="607" r:id="rId62"/>
    <p:sldId id="605" r:id="rId63"/>
    <p:sldId id="606" r:id="rId64"/>
    <p:sldId id="633" r:id="rId65"/>
    <p:sldId id="491" r:id="rId66"/>
    <p:sldId id="610" r:id="rId67"/>
    <p:sldId id="609" r:id="rId68"/>
    <p:sldId id="611" r:id="rId69"/>
    <p:sldId id="612" r:id="rId70"/>
    <p:sldId id="613" r:id="rId71"/>
    <p:sldId id="614" r:id="rId72"/>
    <p:sldId id="615" r:id="rId73"/>
    <p:sldId id="616" r:id="rId74"/>
    <p:sldId id="617" r:id="rId75"/>
    <p:sldId id="618" r:id="rId76"/>
    <p:sldId id="619" r:id="rId77"/>
    <p:sldId id="620" r:id="rId78"/>
    <p:sldId id="621" r:id="rId79"/>
    <p:sldId id="622" r:id="rId80"/>
    <p:sldId id="623" r:id="rId81"/>
    <p:sldId id="625" r:id="rId82"/>
    <p:sldId id="624" r:id="rId83"/>
    <p:sldId id="626" r:id="rId84"/>
    <p:sldId id="629" r:id="rId85"/>
    <p:sldId id="685" r:id="rId86"/>
    <p:sldId id="688" r:id="rId87"/>
    <p:sldId id="687" r:id="rId88"/>
    <p:sldId id="686" r:id="rId89"/>
    <p:sldId id="684" r:id="rId90"/>
    <p:sldId id="630" r:id="rId91"/>
    <p:sldId id="636" r:id="rId92"/>
    <p:sldId id="631" r:id="rId93"/>
    <p:sldId id="564" r:id="rId94"/>
    <p:sldId id="565" r:id="rId95"/>
    <p:sldId id="566" r:id="rId96"/>
    <p:sldId id="568" r:id="rId97"/>
    <p:sldId id="567" r:id="rId98"/>
    <p:sldId id="627" r:id="rId99"/>
    <p:sldId id="628" r:id="rId100"/>
    <p:sldId id="637" r:id="rId101"/>
    <p:sldId id="638" r:id="rId102"/>
    <p:sldId id="639" r:id="rId103"/>
    <p:sldId id="640" r:id="rId104"/>
    <p:sldId id="645" r:id="rId105"/>
    <p:sldId id="648" r:id="rId106"/>
    <p:sldId id="641" r:id="rId107"/>
    <p:sldId id="647" r:id="rId108"/>
    <p:sldId id="646" r:id="rId109"/>
    <p:sldId id="649" r:id="rId110"/>
    <p:sldId id="650" r:id="rId111"/>
    <p:sldId id="651" r:id="rId112"/>
    <p:sldId id="652" r:id="rId113"/>
    <p:sldId id="653" r:id="rId114"/>
    <p:sldId id="378" r:id="rId115"/>
    <p:sldId id="655" r:id="rId116"/>
    <p:sldId id="654" r:id="rId117"/>
    <p:sldId id="656" r:id="rId118"/>
    <p:sldId id="657" r:id="rId119"/>
    <p:sldId id="658" r:id="rId120"/>
    <p:sldId id="659" r:id="rId121"/>
    <p:sldId id="660" r:id="rId122"/>
    <p:sldId id="661" r:id="rId123"/>
    <p:sldId id="662" r:id="rId124"/>
    <p:sldId id="663" r:id="rId125"/>
    <p:sldId id="664" r:id="rId126"/>
    <p:sldId id="665" r:id="rId127"/>
    <p:sldId id="666" r:id="rId128"/>
    <p:sldId id="670" r:id="rId129"/>
    <p:sldId id="667" r:id="rId130"/>
    <p:sldId id="671" r:id="rId131"/>
    <p:sldId id="672" r:id="rId132"/>
    <p:sldId id="682" r:id="rId133"/>
    <p:sldId id="683" r:id="rId134"/>
    <p:sldId id="668" r:id="rId135"/>
    <p:sldId id="689" r:id="rId136"/>
    <p:sldId id="681" r:id="rId137"/>
    <p:sldId id="679" r:id="rId138"/>
    <p:sldId id="675" r:id="rId139"/>
    <p:sldId id="676" r:id="rId140"/>
    <p:sldId id="678" r:id="rId141"/>
    <p:sldId id="677" r:id="rId142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customXml" Target="../customXml/item2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customXml" Target="../customXml/item3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148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Design the layout: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Modules should not be placed to roof edges.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 inch is recommended setback.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allows for twice the height of the array from the roof surface to the roof edge.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 inches will require more roof space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773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Mount the PV modules above the microinverters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installation manual guides this process.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F2481-7CDB-0388-5143-E15DFE49E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3081337"/>
            <a:ext cx="46767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00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customary clamps that satisfy the following requirements: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Clamp width: ≥1.5in (38mm).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Clamp height compliant with a 1.26in (32mm) frame height.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Clamp depth: 0.28-0.47 in (7-12 mm). (“applicable for all CL clamping mounting options at section 2.3 Mounting Options“)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Clamps are not in contact with the front glass.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Clamps do not deform the frame.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Clamps that satisfy the structural requirements based on the conditions of the installation site according to the applicable regulations and technical standards.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Long-term stable clamps that securely affix the module to the mounting frame.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772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Module Orientation Requirements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Vertical or horizontal installation is permitted.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Ensure that rain and </a:t>
            </a:r>
            <a:r>
              <a:rPr lang="en-US" sz="2800" strike="sngStrike" dirty="0">
                <a:latin typeface="Arial" panose="020B0604020202020204" pitchFamily="34" charset="0"/>
                <a:cs typeface="Arial" panose="020B0604020202020204" pitchFamily="34" charset="0"/>
              </a:rPr>
              <a:t>melting snow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run off freely. No water accumulation.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Ensure that the drainage holes in the frame are not covered. No sealing.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958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Follow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installation manual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71085-39FA-1828-148C-B76CA45A3157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Installation Manual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8F7FE-B3FA-5D33-BB3A-57568A68B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720713"/>
            <a:ext cx="5805487" cy="45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954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Place modules in sequence. One at a time.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 the placement and set out a written plan when each module is to be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mounted.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D2F07-E2D4-69D8-43EE-F593965B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235" y="2457450"/>
            <a:ext cx="5054365" cy="3960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18D6E-7037-4F53-5A53-79916AE4E02B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30932219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clamps must be tightened to their manufacturer's specifications.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use of a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torque wrench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is mandatory.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71085-39FA-1828-148C-B76CA45A3157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Installation Manual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C7A0E-C103-D578-70F1-D796FBBF0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826" y="1957387"/>
            <a:ext cx="5636048" cy="43862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BD6496-516E-6D86-688B-E5A7417F38B3}"/>
              </a:ext>
            </a:extLst>
          </p:cNvPr>
          <p:cNvSpPr/>
          <p:nvPr/>
        </p:nvSpPr>
        <p:spPr>
          <a:xfrm>
            <a:off x="3762375" y="2686050"/>
            <a:ext cx="4248150" cy="81915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28587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Stainless steel fasteners tend to gall while being tightened.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risk of galling or thread seizing can be reduced by: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Using lubrication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Tighten fasteners with low rpm’s, without interruptions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Apply only light pressure </a:t>
            </a:r>
          </a:p>
        </p:txBody>
      </p:sp>
    </p:spTree>
    <p:extLst>
      <p:ext uri="{BB962C8B-B14F-4D97-AF65-F5344CB8AC3E}">
        <p14:creationId xmlns:p14="http://schemas.microsoft.com/office/powerpoint/2010/main" val="3341201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clamps are designed to hold the PV module in place.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stainless-steel bolt should not be over torqued as galling will result and the bolt may break off if it is removed.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Manufacturers suggest anywhere from 11 – 22 N-m.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#6 (1/4”) use lower end value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#10 (3/8”) use higher end value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only a suggested range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506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Grounding / bonding through the clamp.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Proper grounding is achieved by bonding all exposed non-current carrying metal equipment to the appropriately sized equipment grounding conductor (EGC) or racking system that can be used for integrated grounding.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09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Design the layout: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have 18” all around for clearance and 1” between modules for clamps the roof segment needs to be 10’1” x 21’8”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0C450-23D2-9EF3-D5C2-B4BF17825DBB}"/>
              </a:ext>
            </a:extLst>
          </p:cNvPr>
          <p:cNvSpPr txBox="1"/>
          <p:nvPr/>
        </p:nvSpPr>
        <p:spPr>
          <a:xfrm>
            <a:off x="4969564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A23DA-DB8E-D056-7726-00FB7751D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97155" y="846481"/>
            <a:ext cx="2928130" cy="742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744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 CELLS frames are protected from corrosion with an anodized coating, which has to be penetrated in order to ensure proper bonding.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different methods listed below are suggested methods for an appropriate bond between the frame and the EGC or racking system (that will have to be properly grounded).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method appropriate for any individual installation will depend on multiple factors.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9959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Option A: Use of a grounding lug A listed grounding lug can be bonded to the frame using the grounding holes pre-drilled in the frame.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holes are marked with a ground symbol, as shown below on the frame section drawing: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install the grounding lug, follow the specified instructions of the manufacturer.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grounding lug should be made of stainless steel or tin plated metals such as aluminum to avoid corrosion</a:t>
            </a:r>
          </a:p>
        </p:txBody>
      </p:sp>
    </p:spTree>
    <p:extLst>
      <p:ext uri="{BB962C8B-B14F-4D97-AF65-F5344CB8AC3E}">
        <p14:creationId xmlns:p14="http://schemas.microsoft.com/office/powerpoint/2010/main" val="94148591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grounding lug should be attached to the frame grounding hole using a stainless-steel screw, toothed lock washer or KEPS nut (in order to penetrate the anodized layer) and backing nut.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Care should be taken to avoid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the use of grounding hardware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of dissimilar metals, which may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lead to corrosion.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3FD85-1CC6-B026-6381-832021028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737" y="3814762"/>
            <a:ext cx="1857375" cy="2333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99E471-2496-4343-96D1-E1107C9DBF08}"/>
              </a:ext>
            </a:extLst>
          </p:cNvPr>
          <p:cNvSpPr txBox="1"/>
          <p:nvPr/>
        </p:nvSpPr>
        <p:spPr>
          <a:xfrm>
            <a:off x="6188764" y="6343650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A00B15-2C80-4D09-90AA-3D582F618F1F}"/>
              </a:ext>
            </a:extLst>
          </p:cNvPr>
          <p:cNvCxnSpPr/>
          <p:nvPr/>
        </p:nvCxnSpPr>
        <p:spPr>
          <a:xfrm>
            <a:off x="4829175" y="2190993"/>
            <a:ext cx="2190750" cy="214288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4248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grounding lug should be attached to the frame grounding.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F3666-D71B-C962-7F4B-8B4028C7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37" y="2826871"/>
            <a:ext cx="4533900" cy="3590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26D6A6-D901-1323-093A-DDA331385470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Installation Manual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74B7FA-4C02-5766-B4CE-19C4FB6CD8AE}"/>
              </a:ext>
            </a:extLst>
          </p:cNvPr>
          <p:cNvCxnSpPr/>
          <p:nvPr/>
        </p:nvCxnSpPr>
        <p:spPr>
          <a:xfrm>
            <a:off x="2571750" y="1762125"/>
            <a:ext cx="3505200" cy="27527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9991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 Construction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stainless steel device can be a star washer that penetrates into the aluminum.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 anti-oxidant paste between washer and the panel’s aluminum frame.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E5F40-D416-41F2-B9C5-D51556CA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97" y="2981852"/>
            <a:ext cx="3714099" cy="3621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8D4B6-3776-4CB2-A8A7-C00828995F39}"/>
              </a:ext>
            </a:extLst>
          </p:cNvPr>
          <p:cNvSpPr txBox="1"/>
          <p:nvPr/>
        </p:nvSpPr>
        <p:spPr>
          <a:xfrm>
            <a:off x="6285196" y="614122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5945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7"/>
    </mc:Choice>
    <mc:Fallback xmlns="">
      <p:transition spd="slow" advTm="20397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lay in lug with star washer to penetrate the anodized coating of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module.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A0F99-2B56-0CD0-8AB5-261411AB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032492"/>
            <a:ext cx="5381625" cy="4120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32489-EF8A-8EFB-B2B9-F59DC8952EB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19002082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Option B: Integrated grounding methods.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Q CELLS modules can be bonded with the racking system using integrated grounding methods.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racking system will then have to be grounded so that the overall system is properly grounded.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example of such integrated grounding method is the use of a WEEB clip between the module and the racking system, when mounting the module.</a:t>
            </a:r>
          </a:p>
        </p:txBody>
      </p:sp>
    </p:spTree>
    <p:extLst>
      <p:ext uri="{BB962C8B-B14F-4D97-AF65-F5344CB8AC3E}">
        <p14:creationId xmlns:p14="http://schemas.microsoft.com/office/powerpoint/2010/main" val="34742340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module frame to rail bond requires a washer.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washer penetrates both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the rail and the module.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Single use only.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32489-EF8A-8EFB-B2B9-F59DC8952EBE}"/>
              </a:ext>
            </a:extLst>
          </p:cNvPr>
          <p:cNvSpPr txBox="1"/>
          <p:nvPr/>
        </p:nvSpPr>
        <p:spPr>
          <a:xfrm>
            <a:off x="4969564" y="6437937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ANHOS Solar Technology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8C111-E8CB-7F7A-49AC-BDCAFD65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014" y="1466850"/>
            <a:ext cx="37623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331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module frame to rail bond requires a washer.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washer penetrates both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the rail and the module.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Single use only.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32489-EF8A-8EFB-B2B9-F59DC8952EBE}"/>
              </a:ext>
            </a:extLst>
          </p:cNvPr>
          <p:cNvSpPr txBox="1"/>
          <p:nvPr/>
        </p:nvSpPr>
        <p:spPr>
          <a:xfrm>
            <a:off x="4969564" y="6437937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outdoor, wooden, wood&#10;&#10;Description automatically generated">
            <a:extLst>
              <a:ext uri="{FF2B5EF4-FFF2-40B4-BE49-F238E27FC236}">
                <a16:creationId xmlns:a16="http://schemas.microsoft.com/office/drawing/2014/main" id="{C2406EFA-D523-0E62-9960-C0B2F2B06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26666" b="19861"/>
          <a:stretch/>
        </p:blipFill>
        <p:spPr>
          <a:xfrm>
            <a:off x="4371975" y="2581275"/>
            <a:ext cx="422910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366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WEEB installation manual provides a formula for how many WEEB should be placed on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32489-EF8A-8EFB-B2B9-F59DC8952EBE}"/>
              </a:ext>
            </a:extLst>
          </p:cNvPr>
          <p:cNvSpPr txBox="1"/>
          <p:nvPr/>
        </p:nvSpPr>
        <p:spPr>
          <a:xfrm>
            <a:off x="4969564" y="6437937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Picture courtesy BURNDY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90C68-4178-2AF6-B139-97825109F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39" y="1989762"/>
            <a:ext cx="85153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inch between modules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allow for the clamps.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inches between modules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roof edges.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the modules on a 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separate layout drawing.</a:t>
            </a:r>
          </a:p>
          <a:p>
            <a:pPr marL="0" indent="0">
              <a:buNone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dimensions.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0C450-23D2-9EF3-D5C2-B4BF17825DBB}"/>
              </a:ext>
            </a:extLst>
          </p:cNvPr>
          <p:cNvSpPr txBox="1"/>
          <p:nvPr/>
        </p:nvSpPr>
        <p:spPr>
          <a:xfrm>
            <a:off x="4969564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27EA6-808C-BDA4-FAFA-42B1D4D6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787" y="114300"/>
            <a:ext cx="3495675" cy="63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097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WEEB installation manual provides a formula for how many WEEB should be placed on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32489-EF8A-8EFB-B2B9-F59DC8952EBE}"/>
              </a:ext>
            </a:extLst>
          </p:cNvPr>
          <p:cNvSpPr txBox="1"/>
          <p:nvPr/>
        </p:nvSpPr>
        <p:spPr>
          <a:xfrm>
            <a:off x="4969564" y="6437937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Picture courtesy BURNDY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65980-5121-4D86-C808-365C734B2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2131686"/>
            <a:ext cx="8296275" cy="37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752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that the drawing has the layout for the 6 panels on the rails.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Using WEEB washers or Star washers on the mid clamps to provide two bonding points per panel.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step it to place the panels on the rails and have the bonding washers in place with the mid clamps.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Tighten the bolts of all the clamps using the torque wrench.</a:t>
            </a:r>
          </a:p>
        </p:txBody>
      </p:sp>
    </p:spTree>
    <p:extLst>
      <p:ext uri="{BB962C8B-B14F-4D97-AF65-F5344CB8AC3E}">
        <p14:creationId xmlns:p14="http://schemas.microsoft.com/office/powerpoint/2010/main" val="38060231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2671026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4 Grid Connect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lab will demonstrate how to connect the inverter output circuit to a school AC branch circuit.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1747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module “Inverter Connections and Rules”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that module the connection of the microinverter output circuit to a branch circuit is explained in detail.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lab is a temporary connection to the schools AC system.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disconnection means still needs to be established.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28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inverter output circuit conductors are going to be run through the outside roll up doors and across the floor.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There will need to be procedure written up by the instructors and a wiring method established before the branch circuit connection would be established.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Disconnection means can be of the plug and cord type.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needs to be developed by the instructor.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5292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Once the wiring method between the inverter and school AC source has been established.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procedure for connecting the inverters to the source will need to be written.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safety review before connection is made is also required.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0743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Commissioning a solar installation like this requires proving that it is working correctly.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Enphase IQ7 status LED Indications and Error Reporting The following section describes LED indications.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4DFAA-87AC-998A-54E0-E260AA202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3857625"/>
            <a:ext cx="8767364" cy="1970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3A135-EA0F-5A71-8E1C-F6767A5A5339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380299025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status LED on each microinverter lights orange about six seconds after DC power is applied.(No Envoy)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remains lit solid for two minutes, followed by six orange blinks.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that, red blinks indicate that no grid is present if the system is not yet energized.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Any short red blinks after DC power is first applied to the microinverter indicate a failure during microinverter startup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1167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is the 5-minute wait before the microinverter will connect to the grid.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Flashing “Orange” is what you should see.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Flashing “RED” check to see if the branch circuit is 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4DFAA-87AC-998A-54E0-E260AA202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" y="2171700"/>
            <a:ext cx="8767364" cy="1970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3A135-EA0F-5A71-8E1C-F6767A5A5339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2807246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that the placement of the modules are established it is time to find where the rails and clamps will be placed.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the Q.PEAK manufacturer installation manual.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748BC-AE3A-F350-6A1B-8087B2016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4143375"/>
            <a:ext cx="4943475" cy="93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533DBF-A858-D8FB-DD21-D1D2957F5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5429250"/>
            <a:ext cx="32194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4596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DC Resistance Low – Power Off Condition For all IQ Series models, a solid red status LED when DC power has been cycled indicates the microinverter has detected a DC Resistance Low – Power Off event.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LED will remain red and the fault will continue to be reported by the Envoy until the error has been cleared. 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8903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insulation resistance (IR) sensor in the microinverter measures the resistance between the positive and negative PV inputs to ground.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either resistance drops below a threshold, the microinverter stops power production and raises this condition.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may indicate defective module insulation, defective wiring or connectors, moisture ingress, or a similar problem. Although the cause may be temporary, this microinverter condition persists until the sensor is manually reset.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844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DC to AC ratio of this set up is: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395 Watts in DC and 349 VA of AC out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1.13 to 1 or 113%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not a large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ratio.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microinverter output will have an efficiency applied to the input from the PV modules.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8248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means that the inverters will be at 100% rated output with 88% rated solar irradiance input.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Therefore, at any higher than 880W/M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inverter will be clipping their output to maximum.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Below that amount of irradiance, the output is linear.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the inverter to put out 50% of its rated value, only 440W/M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irradiance is required.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3976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a system (PV + Inverter + Grid) is energized for the first time it is normal to take reading and record them as part of a commissioning process.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Commissioning is the process of guaranteeing the performance of a system.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Reading of voltage, amperage and irradiance will be taken.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166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 a table with the following columns.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5E7DF0-0FDA-8B0D-65CC-256B4F088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95075"/>
              </p:ext>
            </p:extLst>
          </p:nvPr>
        </p:nvGraphicFramePr>
        <p:xfrm>
          <a:off x="1447800" y="1730375"/>
          <a:ext cx="6096000" cy="3201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60191761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76134355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519790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2584507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10353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85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Time</a:t>
                      </a:r>
                      <a:endParaRPr lang="en-CA" dirty="0"/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Irradiance</a:t>
                      </a:r>
                      <a:endParaRPr lang="en-CA" dirty="0"/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Inverter Voltage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Inverter Amperage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Inverter Wattage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324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761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702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022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182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26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61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928989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A36AC7D-83F7-C5EB-7BA7-59FF3F3F9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530012"/>
              </p:ext>
            </p:extLst>
          </p:nvPr>
        </p:nvGraphicFramePr>
        <p:xfrm>
          <a:off x="1447800" y="4932172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30391984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80128434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265254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058999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953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30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69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633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1275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Time intervals are every minute, starting as soon as the inverter is connected to the school AC power.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Irradiance is measured perpendicular to the PV module and measured in W/m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Inverter voltage is measured at the junction box.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Inverter amperage is measured at the junction box.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Inverter output watts is the product of the above two readings.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226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inverter output circuit is now ready to be connected to the school AC.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Until the inverters turn on the voltage measured is the schools branch circuit voltage.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Once the inverters turn on the voltage measured is the voltage rise.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voltage required to push the solar amperage to the schools AC.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07697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Continue to record this until the voltage stabilized or at least 10 minutes.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Analyze the readings.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irradiance should be proportional to the output of the microinverters.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Did the voltage rise after the inverters started to produce power?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2633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reading should correlate.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Plot the reading and be able to explain their relationships.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38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the possible mounting options.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Bolt through or clamps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 positions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effect of spacing and mounting options for the strength the module will have on the roof.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311A1-3968-C396-838F-B11081631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576387"/>
            <a:ext cx="378142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2464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51643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4 separate labs to be completed based on this presentation module.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1 Racking Placement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2 Microinverter Mounting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3 Module Mounting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4 Grid Connect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96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methods are suggested: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and linear mounting.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is when the rails touch the module frame at a single connection point as in bolt through or clamp.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mounting is when the rail runs along the length of the module frame.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24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is a code placed by each mounting method giving the strength to the roof.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next slide there are two options each with their own code.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PV module installation manual CL1a and CL1b are the provided codes.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78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20-550mm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mounting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distance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from edges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8B23A-AC94-7A39-DA72-1EE29557C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1476375"/>
            <a:ext cx="6505078" cy="4867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BF6268-FA2E-B977-BB2C-E3547930222C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QPEAK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B7F2A0-228F-5876-FEDB-209381061176}"/>
              </a:ext>
            </a:extLst>
          </p:cNvPr>
          <p:cNvSpPr/>
          <p:nvPr/>
        </p:nvSpPr>
        <p:spPr>
          <a:xfrm>
            <a:off x="4210050" y="5829300"/>
            <a:ext cx="657225" cy="514350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8632D9-78D3-5AAD-9F9F-11DB958BF1C9}"/>
              </a:ext>
            </a:extLst>
          </p:cNvPr>
          <p:cNvSpPr/>
          <p:nvPr/>
        </p:nvSpPr>
        <p:spPr>
          <a:xfrm>
            <a:off x="2419350" y="3429000"/>
            <a:ext cx="942975" cy="31432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F68772-67CB-7E52-48FB-FE61EC8D3E80}"/>
              </a:ext>
            </a:extLst>
          </p:cNvPr>
          <p:cNvCxnSpPr/>
          <p:nvPr/>
        </p:nvCxnSpPr>
        <p:spPr>
          <a:xfrm>
            <a:off x="1314450" y="3048000"/>
            <a:ext cx="1031950" cy="5048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464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the positions of clamps need to be in specific range.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F6268-FA2E-B977-BB2C-E3547930222C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QPEAK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2520D7-4E9A-D0CA-FEA9-7398673B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18" y="1719262"/>
            <a:ext cx="7675357" cy="2909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EE68B2-AB98-2CC3-CDAC-719E8CD4A8AC}"/>
              </a:ext>
            </a:extLst>
          </p:cNvPr>
          <p:cNvSpPr/>
          <p:nvPr/>
        </p:nvSpPr>
        <p:spPr>
          <a:xfrm>
            <a:off x="2590800" y="2686050"/>
            <a:ext cx="2266950" cy="40005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7562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CL1a uses full length contact per rail.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CL1b uses two smaller pieces of rail.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this lab CL1a will be followed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F6268-FA2E-B977-BB2C-E3547930222C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QPEAK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45530-9213-E91B-E117-600AF3741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43" y="2800350"/>
            <a:ext cx="8165703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9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presentation will put the necessary steps together for the mounting of the PV modules and microinverters on your simulated roof.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will be 4 labs that will allow for the microinverters to connect to the electrical in the lab area that connects to the grid.</a:t>
            </a:r>
          </a:p>
        </p:txBody>
      </p:sp>
    </p:spTree>
    <p:extLst>
      <p:ext uri="{BB962C8B-B14F-4D97-AF65-F5344CB8AC3E}">
        <p14:creationId xmlns:p14="http://schemas.microsoft.com/office/powerpoint/2010/main" val="1367204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Spacing between the clamps along the long side of the module (span) must not be larger than 1400mm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1879mm  – 1400mm = 479 mm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 479mm by 2 gives the closest the clamps can be to the top and bottom edge of the module frame.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239.5mm is minimum distance (slide 17 says 20mm -550mm)(slide 18 for maximum strength 130mm – 350mm)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80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maximum strength 130mm – 350mm is to be used.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1879mm – 350mm -  350mm = 1179mm which is less than the 1400mm maximum span between points of attachment.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130mm the span between points of attachment is greater than 1400mm.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61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minimum distance is 240mm to a maximum distance of 350mm is the range for meeting the CL1a criteria.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240mm represents a 13% - 74% - 13% spacing.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350mm represents a 19% - 62% - 19% spacing.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 previous module the 20% - 60% -20% spacing was introduced as a general guide for clamp positions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your roof drawing mark out the rail positions so as to meet these conditions.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55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L-Bracket must now be positioned on the rafter to allow the rail to be at the dimensions you determined.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just an example.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 inches at base and hole 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very close to center of bracket.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inch = 25.4 mm.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 is mounted at top face of bracket.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8370F-57D9-88DC-0AB1-5AA647C09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2054190"/>
            <a:ext cx="2857500" cy="3171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E26C7F-6D5A-225B-2FF2-4BC634BC062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A31CDC-F95A-3063-E4E9-72AFF3039A34}"/>
              </a:ext>
            </a:extLst>
          </p:cNvPr>
          <p:cNvCxnSpPr/>
          <p:nvPr/>
        </p:nvCxnSpPr>
        <p:spPr>
          <a:xfrm flipV="1">
            <a:off x="5629275" y="3429000"/>
            <a:ext cx="1428750" cy="200977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745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 goes above the L-Bracket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8370F-57D9-88DC-0AB1-5AA647C09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298" y="3043238"/>
            <a:ext cx="2857500" cy="3171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E26C7F-6D5A-225B-2FF2-4BC634BC062E}"/>
              </a:ext>
            </a:extLst>
          </p:cNvPr>
          <p:cNvSpPr txBox="1"/>
          <p:nvPr/>
        </p:nvSpPr>
        <p:spPr>
          <a:xfrm>
            <a:off x="6033080" y="6450568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A31CDC-F95A-3063-E4E9-72AFF3039A34}"/>
              </a:ext>
            </a:extLst>
          </p:cNvPr>
          <p:cNvCxnSpPr>
            <a:cxnSpLocks/>
          </p:cNvCxnSpPr>
          <p:nvPr/>
        </p:nvCxnSpPr>
        <p:spPr>
          <a:xfrm>
            <a:off x="4867275" y="1514475"/>
            <a:ext cx="2279344" cy="212562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564B3F2-6613-812E-D451-1C5CBC5BA745}"/>
              </a:ext>
            </a:extLst>
          </p:cNvPr>
          <p:cNvSpPr txBox="1"/>
          <p:nvPr/>
        </p:nvSpPr>
        <p:spPr>
          <a:xfrm>
            <a:off x="1064314" y="6310659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7597EC-7E6A-772B-046B-AE037D6DB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9376" r="10322" b="37916"/>
          <a:stretch/>
        </p:blipFill>
        <p:spPr>
          <a:xfrm>
            <a:off x="724922" y="2600681"/>
            <a:ext cx="3221936" cy="361473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862575-F9D5-9930-AB56-BD9472DDA193}"/>
              </a:ext>
            </a:extLst>
          </p:cNvPr>
          <p:cNvCxnSpPr>
            <a:cxnSpLocks/>
          </p:cNvCxnSpPr>
          <p:nvPr/>
        </p:nvCxnSpPr>
        <p:spPr>
          <a:xfrm flipH="1">
            <a:off x="3022294" y="1514475"/>
            <a:ext cx="1549706" cy="17145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918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your drawing mark with dimensions where the L-brackets and rails will be placed on the roof section.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mounting any of the L-brackets, check all other drawings between the lab groups. To ensure they are all compatible.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groups will be sharing the same rails.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30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screw that will penetrate the roof sheathing usually has a rubber or rubber like gasket to provide water proof seal.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manufacturer has their own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sket.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EJOT provides fasteners for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solar applications.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Sealing gasket.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7D6A7-76B5-49FF-8C49-8DBEDAD7E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396"/>
          <a:stretch/>
        </p:blipFill>
        <p:spPr>
          <a:xfrm>
            <a:off x="6541811" y="2841992"/>
            <a:ext cx="2403406" cy="370458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B71AA8-CF8E-4631-B7B1-ACE7C70148DF}"/>
              </a:ext>
            </a:extLst>
          </p:cNvPr>
          <p:cNvCxnSpPr>
            <a:cxnSpLocks/>
          </p:cNvCxnSpPr>
          <p:nvPr/>
        </p:nvCxnSpPr>
        <p:spPr>
          <a:xfrm>
            <a:off x="3074504" y="5662614"/>
            <a:ext cx="4479235" cy="2256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333F05-10D2-4B23-8072-127C1AD1CF1C}"/>
              </a:ext>
            </a:extLst>
          </p:cNvPr>
          <p:cNvSpPr txBox="1"/>
          <p:nvPr/>
        </p:nvSpPr>
        <p:spPr>
          <a:xfrm>
            <a:off x="6541811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HESPV.ca</a:t>
            </a:r>
          </a:p>
        </p:txBody>
      </p:sp>
    </p:spTree>
    <p:extLst>
      <p:ext uri="{BB962C8B-B14F-4D97-AF65-F5344CB8AC3E}">
        <p14:creationId xmlns:p14="http://schemas.microsoft.com/office/powerpoint/2010/main" val="3031752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comparing and coming to an agreement, mount the L-Brackets and flashing.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any of your drawing to match the actual mounting plan.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 the rails and ensure they are level.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Tighten to manufacturers specifications.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Torque wrench is required.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51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55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2 Microinverter Mounting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lab will allow for the microinverters to be mounted on the rails.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wiring and bond wiring is also included in this lab.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5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1 Racking Placement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2 Microinverter Mounting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3 Module Mounting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4 Grid Connect</a:t>
            </a:r>
          </a:p>
        </p:txBody>
      </p:sp>
    </p:spTree>
    <p:extLst>
      <p:ext uri="{BB962C8B-B14F-4D97-AF65-F5344CB8AC3E}">
        <p14:creationId xmlns:p14="http://schemas.microsoft.com/office/powerpoint/2010/main" val="1916340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Microinverter used is the Enphase IQ 7A.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Mounting instructions are found in the file “IQ 7 Installation Manual”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microinverters are mounted before the PV modules.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76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page of the installation manual.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8C7AE-7283-C63D-C4EB-E9EA1747C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434" y="1417191"/>
            <a:ext cx="4946166" cy="5000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CF5FC-9791-2FCC-190A-24DDAD6B10A0}"/>
              </a:ext>
            </a:extLst>
          </p:cNvPr>
          <p:cNvSpPr txBox="1"/>
          <p:nvPr/>
        </p:nvSpPr>
        <p:spPr>
          <a:xfrm>
            <a:off x="5074339" y="6488668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3695395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Instructors need to read and discuss the section on safety first. Pages 5-7.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Symbols that are used throughout the manual are explained.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instructions for handling of the cables.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34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Enphase IQ system is comprised of the following: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Enphase IQ 7, IQ 7+, IQ 7X and IQ 7A Microinverters. The smart grid ready IQ Series Microinverters convert the DC output of the PV module into grid-compliant AC power.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the microinverter itself.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33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Enphase IQ system is comprised of the following: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Enphase Envoy-S™. Model ENV-S-WB230-F, -G, or -I for single-phase installations. The Enphase Envoy-S is a communication device that provides network access to the PV array.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installation will not include this monitoring device.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231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Enphase IQ system is comprised of the following: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Enphase Enlighten™ web-based monitoring and management software. Installers can use Enlighten Manager to view detailed performance data, manage multiple PV systems, and remotely resolve issues that might impact system performance. 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installation will not use this web-based tool.</a:t>
            </a:r>
          </a:p>
        </p:txBody>
      </p:sp>
    </p:spTree>
    <p:extLst>
      <p:ext uri="{BB962C8B-B14F-4D97-AF65-F5344CB8AC3E}">
        <p14:creationId xmlns:p14="http://schemas.microsoft.com/office/powerpoint/2010/main" val="4102354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Enphase IQ system is comprised of the following: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Enphase Installer Toolkit™ mobile app for iOS and Android devices. It allows installers to configure the system while onsite.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system will not be using this application.</a:t>
            </a:r>
          </a:p>
        </p:txBody>
      </p:sp>
    </p:spTree>
    <p:extLst>
      <p:ext uri="{BB962C8B-B14F-4D97-AF65-F5344CB8AC3E}">
        <p14:creationId xmlns:p14="http://schemas.microsoft.com/office/powerpoint/2010/main" val="399444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Enphase IQ system is comprised of the following: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Enphase Battery(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offer energy storage solutions.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system does not include batteries.</a:t>
            </a:r>
          </a:p>
        </p:txBody>
      </p:sp>
    </p:spTree>
    <p:extLst>
      <p:ext uri="{BB962C8B-B14F-4D97-AF65-F5344CB8AC3E}">
        <p14:creationId xmlns:p14="http://schemas.microsoft.com/office/powerpoint/2010/main" val="501131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Enphase IQ system is comprised of the following: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Enphase Field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Wireable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connectors (Q-CONN-R-10F and Q-CONN-R-10M) make connections from any Q Cable, or open Field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Wireable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connector.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required in our system.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73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Cables, caps and tools included to support the installation on the roof are: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Enphase Q-12-10-240, Q Cable 1.3m (4.2ft), for portrait modules 12 each.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Enphase Q-12-17-240, Q Cable 2.0m (6.5ft), for landscape 60-cell modules 12 each.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Allows the installation for both module orientations.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1 Racking Placement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mounting of the racking equipment: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Design the layout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 bracket to roof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Flashing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Rails and their placement</a:t>
            </a:r>
          </a:p>
        </p:txBody>
      </p:sp>
    </p:spTree>
    <p:extLst>
      <p:ext uri="{BB962C8B-B14F-4D97-AF65-F5344CB8AC3E}">
        <p14:creationId xmlns:p14="http://schemas.microsoft.com/office/powerpoint/2010/main" val="2753656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Cables, caps and tools included to support the installation on the roof are: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Enphase Q-TERM-10, Q Cable termination cap, one needed for each unused cable end 6 each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Enphase Q-SEAL-10, Q Cable sealing cap, one needed to cover each unused connector on the cabling 6 each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Enphase Q-DISC-10, Q Cable disconnect tool 6 each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27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6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Planning for Microinverter Installation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IQ 7+ and IQ 7A Microinverters support PV modules with 60 cells / 120-half-cells or 72 cells / 144-half-cells.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Verify that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Qcells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meet this requirement.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install quickly and easily. </a:t>
            </a:r>
          </a:p>
        </p:txBody>
      </p:sp>
    </p:spTree>
    <p:extLst>
      <p:ext uri="{BB962C8B-B14F-4D97-AF65-F5344CB8AC3E}">
        <p14:creationId xmlns:p14="http://schemas.microsoft.com/office/powerpoint/2010/main" val="1452433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microinverter housing is designed for outdoor installation and complies with the IP67 environmental enclosure rating standard: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IP67 rating definition: Indoor or outdoor use primarily to provide a degree of protection against hose-directed water, the entry of water during occasional temporary submersion at a limited depth, and damage from external ice formation 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08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Enphase Q Cable is available in multiple connector spacing options for landscape and portrait orientations to meet varying site requirements. 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lab the portrait orientation of the modules is being used.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the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“Roof Section” drawing that shows the orientation of the 6 modules.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06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Grounding Considerations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IQ Series Micros do not require grounding electrode conductors (GEC) or equipment grounding conductors (EGC).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Authority Having Jurisdiction (AHJ) may require you to bond the mounting bracket to the racking.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so, use earthing hardware or star washers. 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30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Earthing hardware or star washers. 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WEEB washer or a star washer is the bonding device between the microinverter and the rail to which the microinverter is mounted to.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294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WEEB grounding washer.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1551F-8855-7A35-130A-ABA309C4C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97" y="1917245"/>
            <a:ext cx="6427303" cy="451881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EFFDF1-14A0-F3FC-14E8-58138C179002}"/>
              </a:ext>
            </a:extLst>
          </p:cNvPr>
          <p:cNvCxnSpPr/>
          <p:nvPr/>
        </p:nvCxnSpPr>
        <p:spPr>
          <a:xfrm>
            <a:off x="4200525" y="1524000"/>
            <a:ext cx="1647825" cy="34099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4D1880-5FA7-501C-2205-FE8902B02DF0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1680958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34325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WEEB going under the microinverter.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7A68A-352A-71C1-0F46-ABB0C4AB3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9"/>
          <a:stretch/>
        </p:blipFill>
        <p:spPr>
          <a:xfrm rot="10800000">
            <a:off x="0" y="3074505"/>
            <a:ext cx="5751443" cy="3291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DE4C7C-E969-A477-EBB1-DF655536D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1" t="15797" r="28608" b="27833"/>
          <a:stretch/>
        </p:blipFill>
        <p:spPr>
          <a:xfrm rot="5400000">
            <a:off x="5695354" y="2088640"/>
            <a:ext cx="2432960" cy="2320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253DA0-7349-AB83-C2AF-C048D2D76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9"/>
          <a:stretch/>
        </p:blipFill>
        <p:spPr>
          <a:xfrm rot="5400000">
            <a:off x="5744299" y="4038313"/>
            <a:ext cx="2335074" cy="23207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108B7F-58D2-71BB-7192-E807ACC1B426}"/>
              </a:ext>
            </a:extLst>
          </p:cNvPr>
          <p:cNvSpPr txBox="1"/>
          <p:nvPr/>
        </p:nvSpPr>
        <p:spPr>
          <a:xfrm>
            <a:off x="4969564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Pictures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703261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9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Best practices is to draw on paper the layout and dimensions of all equipment.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done on more than one piece of paper.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Place on every one of  your drawings the following: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project name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name(s)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286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Branch Circuit Capacity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 your AC branch circuits to meet the following limits for maximum number of microinverters per branch when protected with a 20-amp over-current protection device (OCPD).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lab will use 6 microinverters, under the 11 limit.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4C659-017B-F511-5AC5-E3740B10F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52862"/>
            <a:ext cx="8991600" cy="1095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B278AF-735B-0175-E640-44A3867D84C0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1898628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Wire Lengths and Voltage Rise When planning the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must select the appropriate AC conductor size to minimize voltage rise.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Select the correct wire size based on the distance from the beginning of the microinverter AC branch circuit to the breaker in the load center. 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00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exercise was part of a previous assignment.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will be a lab where the microinverter output circuit is going to be connected to the schools AC.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lab the wire size calculation will be completed.  </a:t>
            </a:r>
          </a:p>
        </p:txBody>
      </p:sp>
    </p:spTree>
    <p:extLst>
      <p:ext uri="{BB962C8B-B14F-4D97-AF65-F5344CB8AC3E}">
        <p14:creationId xmlns:p14="http://schemas.microsoft.com/office/powerpoint/2010/main" val="38277262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Parts and Tools Required In addition to the microinverters.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Tie wraps or Cable Clips (ET-CLIP-100)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Enphase Sealing caps (Q-SEAL-10) for any unused drops on the Enphase Q Cable.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Enphase Terminator (Q-TERM-R-10 for single phase) One for each AC cable segment end; typically, two needed per branch circuit.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Enphase Disconnect Tool (Q-DISC-10)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Enphase Q Cable: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2480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Other Items: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Wireable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Connectors (Q-CONN-R-10M and Q-CONN-R-10).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Number 2 and 3 screwdrivers.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Wire cutters, voltmeter.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Torque wrench, sockets, wrenches for mounting hardware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22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Installing the Enphase IQ Series Micros involves several key steps.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1: Position the Enphase Q Cable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2: Position the Junction Box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3: Mount the Microinverters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4: Create an Installation Map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2792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5: Manage the Cabling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6: Connect the Microinverters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7: Terminate the Unused End of the Cable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8: Complete Installation of the Junction Box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9: Connect the PV Modules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10: Energize the System 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80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E0C931-7EFE-EAE5-BFD6-818A80CFA7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9225" y="1314149"/>
            <a:ext cx="8842375" cy="465197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0F58B0-8AC4-738C-43AD-1D2BA2C7DF7D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1473326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092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1: Position the Enphase Q Cable: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Plan each cable segment to allow drop connectors on the Enphase Q Cable to align with each PV module. Allow extra length for slack, cable turns, and any obstructions.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(Do not bolt the microinverters yet) (Go back and read important instruction on handling the Q cables)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7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Start with the “Roof Section” drawing.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Providing dimensions of roof section / segment.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Find the rafters and mark on the drawing where they are with dimensions.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provides a map of where the L-Bracket screws can be attached to the rafters.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124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Mark the approximate centers of each PV module on the PV racking.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(Align the PV module cable so as they will connect to the microinverter)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472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Lay out the cabling along the installed racking for the AC branch circuit.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needs to be thought out, which end of the array will the AC circuit wire be entering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0298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D. Cut each segment of cable to meet your planned needs.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this lab no wire segments shall be cut.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WARNING: When transitioning between rows, secure the cable to the rail to prevent cable damage or connector damage. Do not count on connector to withstand tension.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911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2: Position the Junction Box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AC branch circuit junction box connecting the AC Q cables to the wire going to the AC in the lab area.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to racking if possible.</a:t>
            </a:r>
          </a:p>
        </p:txBody>
      </p:sp>
    </p:spTree>
    <p:extLst>
      <p:ext uri="{BB962C8B-B14F-4D97-AF65-F5344CB8AC3E}">
        <p14:creationId xmlns:p14="http://schemas.microsoft.com/office/powerpoint/2010/main" val="4229341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bonding wire will terminate in the junction box.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connect to the cable ground wire and run to the grounding bus in the panel.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bonding wire will be # 6 AWG from the rails to the junction box.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stainless steel lay-in lug with a WEEB or star washer is used per rail.</a:t>
            </a:r>
          </a:p>
        </p:txBody>
      </p:sp>
    </p:spTree>
    <p:extLst>
      <p:ext uri="{BB962C8B-B14F-4D97-AF65-F5344CB8AC3E}">
        <p14:creationId xmlns:p14="http://schemas.microsoft.com/office/powerpoint/2010/main" val="30021337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Bonding wire and connectors.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 previous module we discussed the Lay-in lug as the preferred way to bond the rail to the grounded bonding wire.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rail must be </a:t>
            </a:r>
          </a:p>
          <a:p>
            <a:pPr marL="0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bonded together.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 6 AWG or #16 metric.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pipe&#10;&#10;Description automatically generated with low confidence">
            <a:extLst>
              <a:ext uri="{FF2B5EF4-FFF2-40B4-BE49-F238E27FC236}">
                <a16:creationId xmlns:a16="http://schemas.microsoft.com/office/drawing/2014/main" id="{DDD3D15A-2BC7-4925-B248-2970F862E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33913" r="26956" b="3865"/>
          <a:stretch/>
        </p:blipFill>
        <p:spPr>
          <a:xfrm rot="10800000">
            <a:off x="4094921" y="3085834"/>
            <a:ext cx="5049078" cy="3772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2D67A-5A57-4C21-83DC-A21545EF87C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9343104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3: Mount the Microinverters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CDAB2-A121-7AFC-F22E-1E9BF359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752600"/>
            <a:ext cx="7524750" cy="4705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7E883-F0B7-C4B8-4F5C-3C07A34E9316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2944254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3: Mount the Microinverters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If the Enphase DC bulkhead connectors are not already attached to the microinverters, attach them now. Make sure they are fully seated.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Mount the microinverter bracket side up (as shown) and under the PV module, away from rain and sun. Allow a minimum of 1.9 cm between the roof and the microinverter. Also allow 1.3 cm between the back of the PV module and the top of the microinverter.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12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WARNING: Install the microinverter under the PV module to avoid direct exposure to rain, UV and other harmful weather events. Do not mount the microinverter upside down.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C. Torque the microinverter fasteners as follows. Do not over torque.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6 mm mounting hardware: 5 N m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8 mm mounting hardware: 9 N m  </a:t>
            </a:r>
          </a:p>
        </p:txBody>
      </p:sp>
    </p:spTree>
    <p:extLst>
      <p:ext uri="{BB962C8B-B14F-4D97-AF65-F5344CB8AC3E}">
        <p14:creationId xmlns:p14="http://schemas.microsoft.com/office/powerpoint/2010/main" val="36815659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4: Create an Installation Map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Enphase Installation Map is a diagram of the physical location of each microinverter in your PV installation.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Copy or use the blank map on page 39 (of the installation manual) to record microinverter placement for the system or provide your own layout if you require a larger or more intricate installation map.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96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on a separate drawing the equipment that is on hand: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Include dimensions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PV Modules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Roof attachment including the L brackets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Rails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06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Enphase Microinverter have a removable serial number label.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Build the installation map by peeling the serial number labels from the microinverter mounting plates and placing the labels on the map.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(Not for this Lab)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027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Peel the removable serial number label from each microinverter and affix it to the respective location on the paper installation map.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Always keep a copy of the installation map for your records.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this lab, the labels will remain on the microinverters for future labs.</a:t>
            </a:r>
          </a:p>
        </p:txBody>
      </p:sp>
    </p:spTree>
    <p:extLst>
      <p:ext uri="{BB962C8B-B14F-4D97-AF65-F5344CB8AC3E}">
        <p14:creationId xmlns:p14="http://schemas.microsoft.com/office/powerpoint/2010/main" val="14727252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Peel the removable serial number label from each microinverter and affix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it to the respective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location on the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paper installation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map.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this Lab,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write down the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microinverter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serial numbers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07331-13BE-1865-FBCB-2A2BEC066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25" y="1937311"/>
            <a:ext cx="5476875" cy="4443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01F49-DA8D-2891-8829-F1B0BF178F26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36489766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562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5: Manage the Cabling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Use cable clips or tie wraps to attach the cable to the racking. Leave no more than 1.8 m between cable clips or tie wraps.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Dress any excess cabling in loops so that it does not contact the roof.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not form loops smaller than 12 cm in diameter.</a:t>
            </a:r>
          </a:p>
        </p:txBody>
      </p:sp>
    </p:spTree>
    <p:extLst>
      <p:ext uri="{BB962C8B-B14F-4D97-AF65-F5344CB8AC3E}">
        <p14:creationId xmlns:p14="http://schemas.microsoft.com/office/powerpoint/2010/main" val="28705788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5: Manage the Cabling.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Different clips for different racking.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01F49-DA8D-2891-8829-F1B0BF178F26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63641-2D6D-976F-B08E-545BE678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38" y="2564915"/>
            <a:ext cx="5214937" cy="38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263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6: Connect the Microinverters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Connect the microinverter. Listen for a click as the connectors engage.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Cover any unused connector with Enphase Sealing Caps.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Listen for a click as the connectors engage.</a:t>
            </a:r>
          </a:p>
        </p:txBody>
      </p:sp>
    </p:spTree>
    <p:extLst>
      <p:ext uri="{BB962C8B-B14F-4D97-AF65-F5344CB8AC3E}">
        <p14:creationId xmlns:p14="http://schemas.microsoft.com/office/powerpoint/2010/main" val="38568268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6: Connect the Microinverters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01F49-DA8D-2891-8829-F1B0BF178F26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2E550-6EC2-2A61-1D07-CC884951B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20" y="2214401"/>
            <a:ext cx="7212755" cy="39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36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WARNING: Risk of electric shock. Risk of fire.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Install sealing caps on all unused AC connectors as these connectors become live when the system is energized.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Sealing caps are required for protection against moisture ingress.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NOTE: If you need to remove a sealing cap.</a:t>
            </a:r>
          </a:p>
        </p:txBody>
      </p:sp>
    </p:spTree>
    <p:extLst>
      <p:ext uri="{BB962C8B-B14F-4D97-AF65-F5344CB8AC3E}">
        <p14:creationId xmlns:p14="http://schemas.microsoft.com/office/powerpoint/2010/main" val="3674926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7: Terminate the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Unused end of the cable.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Terminate the unused end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of the Enphase Q Cable as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follows: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79FF1-D9F8-992B-AF23-9EB96A29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825" y="70872"/>
            <a:ext cx="3702293" cy="645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BDAC6-C8AA-2EDA-5687-886533AA9D2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255077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Design the layout: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Roof dimensions and Module sizes need to be compatible.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6 Hanwha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Q.Peak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395 Watt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QCells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modules.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can be placed portrait or landscape.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7971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8: Complete Installation of the Junction Box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Connect the Enphase Q Cable into the junction box.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 Cable uses the following color code: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BDAC6-C8AA-2EDA-5687-886533AA9D2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B44D-8902-8F13-2493-EE1D331FB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825" y="4541373"/>
            <a:ext cx="2490787" cy="180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88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following slide is a complete schematic of the install.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does show the Envoy S which is not part of this lab.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793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8: Complete Installation of the Junction Box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BDAC6-C8AA-2EDA-5687-886533AA9D2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BB122-C840-A5B5-BD40-CB75C70A8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317"/>
            <a:ext cx="9144000" cy="436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63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8: Complete Installation of the Junction Box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terminator installed at the last microinverter.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BDAC6-C8AA-2EDA-5687-886533AA9D2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7D93F6-E6D5-A78B-145D-FF14AB3A8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61" y="1813129"/>
            <a:ext cx="9144000" cy="205064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C0C9C7-879E-75A6-B2F8-46635DA99EB2}"/>
              </a:ext>
            </a:extLst>
          </p:cNvPr>
          <p:cNvCxnSpPr>
            <a:cxnSpLocks/>
          </p:cNvCxnSpPr>
          <p:nvPr/>
        </p:nvCxnSpPr>
        <p:spPr>
          <a:xfrm flipV="1">
            <a:off x="2265045" y="3429000"/>
            <a:ext cx="5154930" cy="65382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6251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561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indoor, counter, dirty&#10;&#10;Description automatically generated">
            <a:extLst>
              <a:ext uri="{FF2B5EF4-FFF2-40B4-BE49-F238E27FC236}">
                <a16:creationId xmlns:a16="http://schemas.microsoft.com/office/drawing/2014/main" id="{7808DD70-520B-ADE6-F0FF-3CBD19E66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180"/>
            <a:ext cx="7400925" cy="4933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8155B-676C-59F2-38AF-E0634F3ABAEC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5331787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indoor, oven, pan, cooking&#10;&#10;Description automatically generated">
            <a:extLst>
              <a:ext uri="{FF2B5EF4-FFF2-40B4-BE49-F238E27FC236}">
                <a16:creationId xmlns:a16="http://schemas.microsoft.com/office/drawing/2014/main" id="{EA813749-046B-D228-A471-34EB65FBC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4" y="1233487"/>
            <a:ext cx="7493795" cy="4995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713BDF-89F6-4542-59D7-96500ABCC868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9218635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dirty&#10;&#10;Description automatically generated">
            <a:extLst>
              <a:ext uri="{FF2B5EF4-FFF2-40B4-BE49-F238E27FC236}">
                <a16:creationId xmlns:a16="http://schemas.microsoft.com/office/drawing/2014/main" id="{19CCAF51-6561-FD54-A13A-E37605AE3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533524"/>
            <a:ext cx="7537132" cy="502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FBFA8-1D8C-B913-6C66-6936CD789871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89983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45F57-60E5-3FE9-1195-E70F8B262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247775"/>
            <a:ext cx="7372350" cy="491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090992-C74D-FCF1-BE59-60A05A1AB144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2800837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95F7DF4-7316-09DA-5882-FE4CCFA06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3" y="1303420"/>
            <a:ext cx="7552322" cy="5034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ACAD9-C229-6D22-B7CA-8AE2C78611D1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897676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Reference the module data sheet.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6 Q.PEAK Modules measure 74” x 42” (1879mm x 996mm)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can be placed portrait or landscape.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x 3 or 3 x 2 either way they require 130 square feet.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lab use portrait layout.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8284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3 Module Mounting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lab will demonstrate how the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PV modules will connect to the microinverters and to the racking.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During the racking / rail installation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395 Watt modules gave information on mounting options in their installation manual.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350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this point the rails have been attached to the L-Brackets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microinverters are attached to the rails.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bonding wire is attached to the rails and back to the junction box.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Last steps are the PV Modules connecting to the microinverters and to the rails.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852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lab will use the point mounting system using clamps to secure the modules to the rails.</a:t>
            </a:r>
          </a:p>
          <a:p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strongest method will be used for this lab.</a:t>
            </a:r>
          </a:p>
          <a:p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Clamp dimensions are provided in the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installation manual.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4329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 that the minimum clamp dimensions are given.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 at 40mm clamp depth at 10mm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F6268-FA2E-B977-BB2C-E3547930222C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QPEAK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FE5EC-7D3A-7F2C-2242-802046F8F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2867024"/>
            <a:ext cx="79152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9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Clamp depth at 10mm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F6268-FA2E-B977-BB2C-E3547930222C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 descr="A picture containing indoor, device, dirty&#10;&#10;Description automatically generated">
            <a:extLst>
              <a:ext uri="{FF2B5EF4-FFF2-40B4-BE49-F238E27FC236}">
                <a16:creationId xmlns:a16="http://schemas.microsoft.com/office/drawing/2014/main" id="{B2F50BD6-B45C-D1FF-63B4-3CB593BF2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1" r="6296" b="20556"/>
          <a:stretch/>
        </p:blipFill>
        <p:spPr>
          <a:xfrm>
            <a:off x="4286250" y="1042987"/>
            <a:ext cx="4819650" cy="477202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6E52AE-5AB9-3B88-7E2D-82BC0B01C3A8}"/>
              </a:ext>
            </a:extLst>
          </p:cNvPr>
          <p:cNvCxnSpPr/>
          <p:nvPr/>
        </p:nvCxnSpPr>
        <p:spPr>
          <a:xfrm>
            <a:off x="3352800" y="2505075"/>
            <a:ext cx="4514850" cy="18097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420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Clamp width at 40mm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F6268-FA2E-B977-BB2C-E3547930222C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6" name="Picture 5" descr="A picture containing indoor, dirty, device, tiled&#10;&#10;Description automatically generated">
            <a:extLst>
              <a:ext uri="{FF2B5EF4-FFF2-40B4-BE49-F238E27FC236}">
                <a16:creationId xmlns:a16="http://schemas.microsoft.com/office/drawing/2014/main" id="{69231D1E-B484-7A82-362B-0F3192F55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16389" r="2407" b="10000"/>
          <a:stretch/>
        </p:blipFill>
        <p:spPr>
          <a:xfrm>
            <a:off x="4562475" y="746076"/>
            <a:ext cx="4429125" cy="50482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6E52AE-5AB9-3B88-7E2D-82BC0B01C3A8}"/>
              </a:ext>
            </a:extLst>
          </p:cNvPr>
          <p:cNvCxnSpPr>
            <a:cxnSpLocks/>
          </p:cNvCxnSpPr>
          <p:nvPr/>
        </p:nvCxnSpPr>
        <p:spPr>
          <a:xfrm flipV="1">
            <a:off x="4029075" y="1323975"/>
            <a:ext cx="3705225" cy="9144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3272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Clamp height at 32mm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module.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F6268-FA2E-B977-BB2C-E3547930222C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QPEAK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E52F5-22E9-06C3-5962-9F607EFC1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89" y="3429000"/>
            <a:ext cx="7677150" cy="18383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6E52AE-5AB9-3B88-7E2D-82BC0B01C3A8}"/>
              </a:ext>
            </a:extLst>
          </p:cNvPr>
          <p:cNvCxnSpPr>
            <a:cxnSpLocks/>
          </p:cNvCxnSpPr>
          <p:nvPr/>
        </p:nvCxnSpPr>
        <p:spPr>
          <a:xfrm>
            <a:off x="4219575" y="2238375"/>
            <a:ext cx="1962150" cy="28670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6C573D-77AE-09F7-673A-E78041F9B521}"/>
              </a:ext>
            </a:extLst>
          </p:cNvPr>
          <p:cNvCxnSpPr>
            <a:cxnSpLocks/>
          </p:cNvCxnSpPr>
          <p:nvPr/>
        </p:nvCxnSpPr>
        <p:spPr>
          <a:xfrm>
            <a:off x="4286250" y="2352675"/>
            <a:ext cx="1895475" cy="149916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0864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Clamp height at 32mm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module.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F6268-FA2E-B977-BB2C-E3547930222C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 descr="A picture containing indoor, device, dirty, tiled&#10;&#10;Description automatically generated">
            <a:extLst>
              <a:ext uri="{FF2B5EF4-FFF2-40B4-BE49-F238E27FC236}">
                <a16:creationId xmlns:a16="http://schemas.microsoft.com/office/drawing/2014/main" id="{B02D8ED4-862F-3DB6-68CB-1C1EF01C3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5694" r="14444" b="13657"/>
          <a:stretch/>
        </p:blipFill>
        <p:spPr>
          <a:xfrm>
            <a:off x="5362574" y="746076"/>
            <a:ext cx="3629026" cy="48451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6E52AE-5AB9-3B88-7E2D-82BC0B01C3A8}"/>
              </a:ext>
            </a:extLst>
          </p:cNvPr>
          <p:cNvCxnSpPr>
            <a:cxnSpLocks/>
          </p:cNvCxnSpPr>
          <p:nvPr/>
        </p:nvCxnSpPr>
        <p:spPr>
          <a:xfrm>
            <a:off x="4219575" y="2238375"/>
            <a:ext cx="3571875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0135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Continuing from the Enphase installation manual: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9: Connect the PV Modules WARNING: Electrical shock hazard. The DC conductors of this photovoltaic system are ungrounded and may be energized.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Connect the DC leads of each PV module to the DC input connectors of the corresponding microinverter.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3992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Check the LED on the connector side of the microinverter. The LED flashes six times when DC power is applied.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76FDA-5204-C5B9-348C-625491DC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5" y="2411560"/>
            <a:ext cx="6705600" cy="3798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B4170-3E28-7727-E4E9-B41D554936AB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3202903115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7" ma:contentTypeDescription="Create a new document." ma:contentTypeScope="" ma:versionID="bc6e68485cccbbe04a21a5996d7c1120">
  <xsd:schema xmlns:xsd="http://www.w3.org/2001/XMLSchema" xmlns:xs="http://www.w3.org/2001/XMLSchema" xmlns:p="http://schemas.microsoft.com/office/2006/metadata/properties" xmlns:ns2="ed7db459-c967-41b6-b7e8-c3b138df5ced" targetNamespace="http://schemas.microsoft.com/office/2006/metadata/properties" ma:root="true" ma:fieldsID="13b1a080164a547f1b1f727b32997931" ns2:_="">
    <xsd:import namespace="ed7db459-c967-41b6-b7e8-c3b138df5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FEE8CF-3380-49EE-9B1D-376FFA9CBB30}"/>
</file>

<file path=customXml/itemProps2.xml><?xml version="1.0" encoding="utf-8"?>
<ds:datastoreItem xmlns:ds="http://schemas.openxmlformats.org/officeDocument/2006/customXml" ds:itemID="{507D3997-2490-4F8F-BF3D-ABF6C0DCC037}"/>
</file>

<file path=customXml/itemProps3.xml><?xml version="1.0" encoding="utf-8"?>
<ds:datastoreItem xmlns:ds="http://schemas.openxmlformats.org/officeDocument/2006/customXml" ds:itemID="{CDD3B234-7FAF-4824-8702-400CA5DF233D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14664</TotalTime>
  <Words>5575</Words>
  <Application>Microsoft Office PowerPoint</Application>
  <PresentationFormat>On-screen Show (4:3)</PresentationFormat>
  <Paragraphs>1132</Paragraphs>
  <Slides>141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6" baseType="lpstr">
      <vt:lpstr>Arial</vt:lpstr>
      <vt:lpstr>Calibri</vt:lpstr>
      <vt:lpstr>Franklin Gothic Book</vt:lpstr>
      <vt:lpstr>Franklin Gothic Medium</vt:lpstr>
      <vt:lpstr>IDB Belize Minimal Presentation - Design_ TEMPLATE</vt:lpstr>
      <vt:lpstr>PowerPoint Presentation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Racking and Mounting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Racking  Microinverters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Racking and Mounting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Panel Construction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Wilkie,Gordon</cp:lastModifiedBy>
  <cp:revision>343</cp:revision>
  <dcterms:created xsi:type="dcterms:W3CDTF">2022-03-03T12:11:22Z</dcterms:created>
  <dcterms:modified xsi:type="dcterms:W3CDTF">2022-11-22T16:15:09Z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0x010100FCB9AD875E6FA84899A62228A33F89F1</vt:lpwstr>
  </property>
</Properties>
</file>