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7"/>
  </p:notesMasterIdLst>
  <p:sldIdLst>
    <p:sldId id="546" r:id="rId2"/>
    <p:sldId id="397" r:id="rId3"/>
    <p:sldId id="398" r:id="rId4"/>
    <p:sldId id="399" r:id="rId5"/>
    <p:sldId id="456" r:id="rId6"/>
    <p:sldId id="400" r:id="rId7"/>
    <p:sldId id="401" r:id="rId8"/>
    <p:sldId id="402" r:id="rId9"/>
    <p:sldId id="403" r:id="rId10"/>
    <p:sldId id="404" r:id="rId11"/>
    <p:sldId id="405" r:id="rId12"/>
    <p:sldId id="406" r:id="rId13"/>
    <p:sldId id="407" r:id="rId14"/>
    <p:sldId id="457" r:id="rId15"/>
    <p:sldId id="426" r:id="rId16"/>
    <p:sldId id="427" r:id="rId17"/>
    <p:sldId id="409" r:id="rId18"/>
    <p:sldId id="408" r:id="rId19"/>
    <p:sldId id="410" r:id="rId20"/>
    <p:sldId id="411" r:id="rId21"/>
    <p:sldId id="458" r:id="rId22"/>
    <p:sldId id="413" r:id="rId23"/>
    <p:sldId id="414" r:id="rId24"/>
    <p:sldId id="425" r:id="rId25"/>
    <p:sldId id="440" r:id="rId26"/>
    <p:sldId id="428" r:id="rId27"/>
    <p:sldId id="429" r:id="rId28"/>
    <p:sldId id="430" r:id="rId29"/>
    <p:sldId id="431" r:id="rId30"/>
    <p:sldId id="432" r:id="rId31"/>
    <p:sldId id="434" r:id="rId32"/>
    <p:sldId id="435" r:id="rId33"/>
    <p:sldId id="459" r:id="rId34"/>
    <p:sldId id="447" r:id="rId35"/>
    <p:sldId id="442" r:id="rId36"/>
    <p:sldId id="444" r:id="rId37"/>
    <p:sldId id="448" r:id="rId38"/>
    <p:sldId id="445" r:id="rId39"/>
    <p:sldId id="446" r:id="rId40"/>
    <p:sldId id="460" r:id="rId41"/>
    <p:sldId id="449" r:id="rId42"/>
    <p:sldId id="450" r:id="rId43"/>
    <p:sldId id="415" r:id="rId44"/>
    <p:sldId id="453" r:id="rId45"/>
    <p:sldId id="452" r:id="rId46"/>
    <p:sldId id="454" r:id="rId47"/>
    <p:sldId id="455" r:id="rId48"/>
    <p:sldId id="469" r:id="rId49"/>
    <p:sldId id="481" r:id="rId50"/>
    <p:sldId id="482" r:id="rId51"/>
    <p:sldId id="483" r:id="rId52"/>
    <p:sldId id="461" r:id="rId53"/>
    <p:sldId id="451" r:id="rId54"/>
    <p:sldId id="473" r:id="rId55"/>
    <p:sldId id="474" r:id="rId56"/>
    <p:sldId id="462" r:id="rId57"/>
    <p:sldId id="463" r:id="rId58"/>
    <p:sldId id="464" r:id="rId59"/>
    <p:sldId id="465" r:id="rId60"/>
    <p:sldId id="466" r:id="rId61"/>
    <p:sldId id="468" r:id="rId62"/>
    <p:sldId id="416" r:id="rId63"/>
    <p:sldId id="417" r:id="rId64"/>
    <p:sldId id="418" r:id="rId65"/>
    <p:sldId id="438" r:id="rId66"/>
    <p:sldId id="470" r:id="rId67"/>
    <p:sldId id="476" r:id="rId68"/>
    <p:sldId id="477" r:id="rId69"/>
    <p:sldId id="480" r:id="rId70"/>
    <p:sldId id="478" r:id="rId71"/>
    <p:sldId id="475" r:id="rId72"/>
    <p:sldId id="471" r:id="rId73"/>
    <p:sldId id="484" r:id="rId74"/>
    <p:sldId id="485" r:id="rId75"/>
    <p:sldId id="486" r:id="rId76"/>
    <p:sldId id="487" r:id="rId77"/>
    <p:sldId id="488" r:id="rId78"/>
    <p:sldId id="489" r:id="rId79"/>
    <p:sldId id="491" r:id="rId80"/>
    <p:sldId id="490" r:id="rId81"/>
    <p:sldId id="492" r:id="rId82"/>
    <p:sldId id="493" r:id="rId83"/>
    <p:sldId id="494" r:id="rId84"/>
    <p:sldId id="1265" r:id="rId85"/>
    <p:sldId id="495" r:id="rId86"/>
    <p:sldId id="496" r:id="rId87"/>
    <p:sldId id="498" r:id="rId88"/>
    <p:sldId id="497" r:id="rId89"/>
    <p:sldId id="419" r:id="rId90"/>
    <p:sldId id="423" r:id="rId91"/>
    <p:sldId id="420" r:id="rId92"/>
    <p:sldId id="424" r:id="rId93"/>
    <p:sldId id="421" r:id="rId94"/>
    <p:sldId id="422" r:id="rId95"/>
    <p:sldId id="472" r:id="rId96"/>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28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BB8D2-5B59-415C-A645-8298CDE46CE3}" type="datetimeFigureOut">
              <a:rPr lang="en-CA" smtClean="0"/>
              <a:t>2023-06-06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DFC00-DB58-4C37-9046-5329C1B4BADD}" type="slidenum">
              <a:rPr lang="en-CA" smtClean="0"/>
              <a:t>‹#›</a:t>
            </a:fld>
            <a:endParaRPr lang="en-CA"/>
          </a:p>
        </p:txBody>
      </p:sp>
    </p:spTree>
    <p:extLst>
      <p:ext uri="{BB962C8B-B14F-4D97-AF65-F5344CB8AC3E}">
        <p14:creationId xmlns:p14="http://schemas.microsoft.com/office/powerpoint/2010/main" val="225294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9F4C-AFBF-4F5D-A4E8-91E16EDAD6AA}"/>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5" name="Footer Placeholder 4">
            <a:extLst>
              <a:ext uri="{FF2B5EF4-FFF2-40B4-BE49-F238E27FC236}">
                <a16:creationId xmlns:a16="http://schemas.microsoft.com/office/drawing/2014/main" id="{C586BF26-1986-4BD1-B784-EF04E4ADCCE6}"/>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D9E6AF3-C456-4BDD-892A-45F0FF9B6F2E}"/>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399408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786A3-8417-4021-82F2-D693CDB7D19E}"/>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5" name="Footer Placeholder 4">
            <a:extLst>
              <a:ext uri="{FF2B5EF4-FFF2-40B4-BE49-F238E27FC236}">
                <a16:creationId xmlns:a16="http://schemas.microsoft.com/office/drawing/2014/main" id="{AD9785DB-52F6-4904-9C81-18075E2495CB}"/>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EC5421A-5857-491E-9E35-303392C331A1}"/>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6164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3F354-C2D7-470F-A588-425F72599E5F}"/>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5" name="Footer Placeholder 4">
            <a:extLst>
              <a:ext uri="{FF2B5EF4-FFF2-40B4-BE49-F238E27FC236}">
                <a16:creationId xmlns:a16="http://schemas.microsoft.com/office/drawing/2014/main" id="{A930239E-E498-417E-B7AA-8A057C4494E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5D323703-9839-45ED-A5D4-D701A0A9CAEA}"/>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75650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08" y="176689"/>
            <a:ext cx="7286625" cy="1276945"/>
          </a:xfrm>
        </p:spPr>
        <p:txBody>
          <a:bodyPr anchor="t"/>
          <a:lstStyle>
            <a:lvl1pPr algn="l">
              <a:defRPr sz="2000" b="1" cap="all"/>
            </a:lvl1pPr>
          </a:lstStyle>
          <a:p>
            <a:r>
              <a:rPr lang="en-US"/>
              <a:t>Click to edit Master title style</a:t>
            </a:r>
            <a:endParaRPr lang="en-US" dirty="0"/>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E5E78-F63C-419B-9E57-2941BA5D7C3C}"/>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5" name="Footer Placeholder 4">
            <a:extLst>
              <a:ext uri="{FF2B5EF4-FFF2-40B4-BE49-F238E27FC236}">
                <a16:creationId xmlns:a16="http://schemas.microsoft.com/office/drawing/2014/main" id="{F0EE6243-9F6E-440D-88D1-CAC14DD1045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32625ED1-CDA2-46B5-87A8-52AB98692570}"/>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82553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52716-F24B-4BC2-AF26-C073664D65B9}"/>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6" name="Footer Placeholder 4">
            <a:extLst>
              <a:ext uri="{FF2B5EF4-FFF2-40B4-BE49-F238E27FC236}">
                <a16:creationId xmlns:a16="http://schemas.microsoft.com/office/drawing/2014/main" id="{68BEF213-0434-49E5-B44D-D3B6996CDAA5}"/>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5A2A6405-7F06-45AA-B19A-F01CDC46728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68934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DA733-8E1B-4CDD-A136-5421A97098E9}"/>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8" name="Footer Placeholder 4">
            <a:extLst>
              <a:ext uri="{FF2B5EF4-FFF2-40B4-BE49-F238E27FC236}">
                <a16:creationId xmlns:a16="http://schemas.microsoft.com/office/drawing/2014/main" id="{3ECBA0EA-025F-433A-B3DA-C5755D1B0BEC}"/>
              </a:ext>
            </a:extLst>
          </p:cNvPr>
          <p:cNvSpPr>
            <a:spLocks noGrp="1"/>
          </p:cNvSpPr>
          <p:nvPr>
            <p:ph type="ftr" sz="quarter" idx="11"/>
          </p:nvPr>
        </p:nvSpPr>
        <p:spPr/>
        <p:txBody>
          <a:bodyPr/>
          <a:lstStyle>
            <a:lvl1pPr>
              <a:defRPr/>
            </a:lvl1pPr>
          </a:lstStyle>
          <a:p>
            <a:endParaRPr lang="en-CA"/>
          </a:p>
        </p:txBody>
      </p:sp>
      <p:sp>
        <p:nvSpPr>
          <p:cNvPr id="9" name="Slide Number Placeholder 5">
            <a:extLst>
              <a:ext uri="{FF2B5EF4-FFF2-40B4-BE49-F238E27FC236}">
                <a16:creationId xmlns:a16="http://schemas.microsoft.com/office/drawing/2014/main" id="{26AE12ED-4F4C-428F-B896-8F108B8883F5}"/>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04583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D9D54E-A7AE-4FE8-9523-9BE9D9A755D7}"/>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4" name="Footer Placeholder 4">
            <a:extLst>
              <a:ext uri="{FF2B5EF4-FFF2-40B4-BE49-F238E27FC236}">
                <a16:creationId xmlns:a16="http://schemas.microsoft.com/office/drawing/2014/main" id="{871AE07C-5A10-4F48-B857-1E36118158C0}"/>
              </a:ext>
            </a:extLst>
          </p:cNvPr>
          <p:cNvSpPr>
            <a:spLocks noGrp="1"/>
          </p:cNvSpPr>
          <p:nvPr>
            <p:ph type="ftr" sz="quarter" idx="11"/>
          </p:nvPr>
        </p:nvSpPr>
        <p:spPr/>
        <p:txBody>
          <a:bodyPr/>
          <a:lstStyle>
            <a:lvl1pPr>
              <a:defRPr/>
            </a:lvl1pPr>
          </a:lstStyle>
          <a:p>
            <a:endParaRPr lang="en-CA"/>
          </a:p>
        </p:txBody>
      </p:sp>
      <p:sp>
        <p:nvSpPr>
          <p:cNvPr id="5" name="Slide Number Placeholder 5">
            <a:extLst>
              <a:ext uri="{FF2B5EF4-FFF2-40B4-BE49-F238E27FC236}">
                <a16:creationId xmlns:a16="http://schemas.microsoft.com/office/drawing/2014/main" id="{FDF7AE76-D0C0-4B70-8FA3-25AD54E52E49}"/>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56828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C8ECF2-BEB7-47B6-AA46-6F738D49A061}"/>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3" name="Footer Placeholder 4">
            <a:extLst>
              <a:ext uri="{FF2B5EF4-FFF2-40B4-BE49-F238E27FC236}">
                <a16:creationId xmlns:a16="http://schemas.microsoft.com/office/drawing/2014/main" id="{AB5E2D8B-600A-4ABC-A989-A2928AC369CD}"/>
              </a:ext>
            </a:extLst>
          </p:cNvPr>
          <p:cNvSpPr>
            <a:spLocks noGrp="1"/>
          </p:cNvSpPr>
          <p:nvPr>
            <p:ph type="ftr" sz="quarter" idx="11"/>
          </p:nvPr>
        </p:nvSpPr>
        <p:spPr/>
        <p:txBody>
          <a:bodyPr/>
          <a:lstStyle>
            <a:lvl1pPr>
              <a:defRPr/>
            </a:lvl1pPr>
          </a:lstStyle>
          <a:p>
            <a:endParaRPr lang="en-CA"/>
          </a:p>
        </p:txBody>
      </p:sp>
      <p:sp>
        <p:nvSpPr>
          <p:cNvPr id="4" name="Slide Number Placeholder 5">
            <a:extLst>
              <a:ext uri="{FF2B5EF4-FFF2-40B4-BE49-F238E27FC236}">
                <a16:creationId xmlns:a16="http://schemas.microsoft.com/office/drawing/2014/main" id="{3536F2DA-9CFA-4191-AA0D-7B87F1BF467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91854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162919D7-C9BD-41D1-B75A-296EDA655AE8}"/>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6" name="Footer Placeholder 4">
            <a:extLst>
              <a:ext uri="{FF2B5EF4-FFF2-40B4-BE49-F238E27FC236}">
                <a16:creationId xmlns:a16="http://schemas.microsoft.com/office/drawing/2014/main" id="{B84A4CF1-53C2-4759-9E48-0697A09404D3}"/>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9D58E26-E1ED-4C04-B09B-D509731D4D4D}"/>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86510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rtlCol="0">
            <a:normAutofit/>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r>
              <a:rPr lang="en-US" noProof="0"/>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DBAD6B19-A033-473C-804A-66A34F68917F}"/>
              </a:ext>
            </a:extLst>
          </p:cNvPr>
          <p:cNvSpPr>
            <a:spLocks noGrp="1"/>
          </p:cNvSpPr>
          <p:nvPr>
            <p:ph type="dt" sz="half" idx="10"/>
          </p:nvPr>
        </p:nvSpPr>
        <p:spPr/>
        <p:txBody>
          <a:bodyPr/>
          <a:lstStyle>
            <a:lvl1pPr>
              <a:defRPr/>
            </a:lvl1pPr>
          </a:lstStyle>
          <a:p>
            <a:fld id="{15D8D739-10B1-4E41-898A-F4A5A661E1FB}" type="datetimeFigureOut">
              <a:rPr lang="en-CA" smtClean="0"/>
              <a:t>2023-06-06</a:t>
            </a:fld>
            <a:endParaRPr lang="en-CA"/>
          </a:p>
        </p:txBody>
      </p:sp>
      <p:sp>
        <p:nvSpPr>
          <p:cNvPr id="6" name="Footer Placeholder 4">
            <a:extLst>
              <a:ext uri="{FF2B5EF4-FFF2-40B4-BE49-F238E27FC236}">
                <a16:creationId xmlns:a16="http://schemas.microsoft.com/office/drawing/2014/main" id="{3C7FAAA0-A5D7-41CA-85DE-864E0C49B949}"/>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B466F24-7951-4459-B31C-8C99935F6C3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272413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428625" y="1307455"/>
            <a:ext cx="771525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15D8D739-10B1-4E41-898A-F4A5A661E1FB}" type="datetimeFigureOut">
              <a:rPr lang="en-CA" smtClean="0"/>
              <a:t>2023-06-06</a:t>
            </a:fld>
            <a:endParaRPr lang="en-CA"/>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t>‹#›</a:t>
            </a:fld>
            <a:endParaRPr lang="en-CA"/>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494919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48590" y="70872"/>
            <a:ext cx="413766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2856022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www.ironridge.com/asce716/"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faGnqRJyHsU" TargetMode="External"/><Relationship Id="rId2" Type="http://schemas.openxmlformats.org/officeDocument/2006/relationships/hyperlink" Target="https://www.ejot.com/Building-Fasteners/Products/Solar-Products/Solar-Fasteners/Solar-Fastening-System-JT3-SB-3-8-0-with-FZD-sealing-washer/p/JT3-SB-8-0-FZD"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files.ironridge.com/pitched-roof-mounting/resources/brochures/IronRidge_FlashFoot2_Tech_Brief.pdf"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files.ironridge.com/pitched-roof-mounting/resources/brochures/IronRidge_All_Tile_Hook_Installation_Manual.pdf"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ironridge.com/mobile-landing/knockout-tile/" TargetMode="Externa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hyperlink" Target="https://files.ironridge.com/pitched-roof-mounting/resources/brochures/IronRidge_Knockout_Tile_Installation_Manual.pdf" TargetMode="External"/><Relationship Id="rId2" Type="http://schemas.openxmlformats.org/officeDocument/2006/relationships/hyperlink" Target="https://files.ironridge.com/pitched-roof-mounting/resources/brochures/IronRidge_Knockout_Tile_Tech_Brief.pdf"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s://files.ironridge.com/pitched-roof-mounting/resources/brochures/IronRidge_QuickMount_Lynx_Tech_Brief.pdf"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hyperlink" Target="https://files.ironridge.com/education-library/Tech_Tip_Maximizing_Rail_Cantilever.pdf" TargetMode="Externa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c/IronRidgeSolar" TargetMode="External"/><Relationship Id="rId2" Type="http://schemas.openxmlformats.org/officeDocument/2006/relationships/hyperlink" Target="https://www.ironridge.com/" TargetMode="Externa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files.ironridge.com/pitched-roof-mounting/resources/brochures/IronRidge_BOSS_Bonded_Splice_Tech_Brief.pdf" TargetMode="Externa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hyperlink" Target="https://files.ironridge.com/pitched-roof-mounting/resources/brochures/IronRidge_Conduit_Mount_Tech_Brief.pdf" TargetMode="Externa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hyperlink" Target="https://files.ironridge.com/pitched-roof-mounting/resources/brochures/IronRidge_Flush_Mount_Installation_Manual.pdf" TargetMode="External"/><Relationship Id="rId2" Type="http://schemas.openxmlformats.org/officeDocument/2006/relationships/hyperlink" Target="http://hespv.ca/hesproductspecs/HES%20Mounts/manuals/fastrack_manual.pdf" TargetMode="Externa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09243" y="305733"/>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616352" y="510014"/>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riangle 1">
            <a:extLst>
              <a:ext uri="{FF2B5EF4-FFF2-40B4-BE49-F238E27FC236}">
                <a16:creationId xmlns:a16="http://schemas.microsoft.com/office/drawing/2014/main" id="{01C572AF-A586-AC45-A4BF-58191406BCE9}"/>
              </a:ext>
            </a:extLst>
          </p:cNvPr>
          <p:cNvSpPr/>
          <p:nvPr/>
        </p:nvSpPr>
        <p:spPr>
          <a:xfrm rot="20712204">
            <a:off x="-2821251" y="-12815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6F24F58-9C31-E443-A04B-717FE2D08411}"/>
              </a:ext>
            </a:extLst>
          </p:cNvPr>
          <p:cNvSpPr txBox="1"/>
          <p:nvPr/>
        </p:nvSpPr>
        <p:spPr>
          <a:xfrm>
            <a:off x="0" y="2621538"/>
            <a:ext cx="4079924" cy="147732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Design and Implementation of Pilot of a TVET Renewable Energy Course </a:t>
            </a:r>
            <a:endParaRPr lang="en-CA" sz="2100" b="1" dirty="0">
              <a:solidFill>
                <a:schemeClr val="bg1"/>
              </a:solidFill>
              <a:latin typeface="Arial" panose="020B0604020202020204" pitchFamily="34" charset="0"/>
              <a:cs typeface="Arial" panose="020B0604020202020204" pitchFamily="34" charset="0"/>
            </a:endParaRPr>
          </a:p>
          <a:p>
            <a:endParaRPr lang="en-US" sz="27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0" y="3930190"/>
            <a:ext cx="3585258"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2790456" y="1110291"/>
            <a:ext cx="1303646" cy="432000"/>
          </a:xfrm>
          <a:prstGeom prst="rect">
            <a:avLst/>
          </a:prstGeom>
        </p:spPr>
      </p:pic>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828" y="711777"/>
            <a:ext cx="1048545" cy="72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018" y="1071777"/>
            <a:ext cx="1167568" cy="432000"/>
          </a:xfrm>
          <a:prstGeom prst="rect">
            <a:avLst/>
          </a:prstGeom>
        </p:spPr>
      </p:pic>
    </p:spTree>
    <p:extLst>
      <p:ext uri="{BB962C8B-B14F-4D97-AF65-F5344CB8AC3E}">
        <p14:creationId xmlns:p14="http://schemas.microsoft.com/office/powerpoint/2010/main" val="168629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steel and wood members are the trusses or rafters that support the decking and material above the decking.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Concrete decking is supported below and the PV panel racking is attached to the concrete decking.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One other type of roof in this category is a metal roof that is made up of sheets.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1424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idea is to use the structural support system to provide the strength to hold the PV panels in place.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structural support system is designed to support the roof system weight and any other stresses caused by the environment.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Adding the weight of solar PV panels </a:t>
            </a:r>
            <a:r>
              <a:rPr lang="en-CA" sz="2800" dirty="0">
                <a:latin typeface="Arial" panose="020B0604020202020204" pitchFamily="34" charset="0"/>
                <a:ea typeface="Calibri" panose="020F0502020204030204" pitchFamily="34" charset="0"/>
                <a:cs typeface="Times New Roman" panose="02020603050405020304" pitchFamily="18" charset="0"/>
              </a:rPr>
              <a:t>shall</a:t>
            </a:r>
            <a:r>
              <a:rPr lang="en-CA" sz="2800" dirty="0">
                <a:effectLst/>
                <a:latin typeface="Arial" panose="020B0604020202020204" pitchFamily="34" charset="0"/>
                <a:ea typeface="Calibri" panose="020F0502020204030204" pitchFamily="34" charset="0"/>
                <a:cs typeface="Times New Roman" panose="02020603050405020304" pitchFamily="18" charset="0"/>
              </a:rPr>
              <a:t> not jeopardize the integrity of the roofing system. </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062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What does cause concern is the height of the PV panels above the roof surface.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concern is wind loading.</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Wind loading is the force on solar panels that is transferred to the roof structure. </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force causes uplifting pressure on the roof.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7042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higher they are mounted above the surface the higher the pressure from wind loading.</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location of the panels on the roof also will influence wind loading.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In particular</a:t>
            </a:r>
            <a:r>
              <a:rPr lang="en-CA" sz="2800" dirty="0">
                <a:effectLst/>
                <a:latin typeface="Arial" panose="020B0604020202020204" pitchFamily="34" charset="0"/>
                <a:ea typeface="Calibri" panose="020F0502020204030204" pitchFamily="34" charset="0"/>
                <a:cs typeface="Times New Roman" panose="02020603050405020304" pitchFamily="18" charset="0"/>
              </a:rPr>
              <a:t> any overhang of the panels from the roof.</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Placing the panels at the top edge also causes wind loading.</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1616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556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is a gable roof.</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red zone has the highest wind loading.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 Yellow next highest.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Green lowest.</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8E5031B-5397-4C57-912E-930484B7009D}"/>
              </a:ext>
            </a:extLst>
          </p:cNvPr>
          <p:cNvPicPr>
            <a:picLocks noChangeAspect="1"/>
          </p:cNvPicPr>
          <p:nvPr/>
        </p:nvPicPr>
        <p:blipFill>
          <a:blip r:embed="rId2"/>
          <a:stretch>
            <a:fillRect/>
          </a:stretch>
        </p:blipFill>
        <p:spPr>
          <a:xfrm rot="5400000">
            <a:off x="4307206" y="2107848"/>
            <a:ext cx="4055165" cy="4690769"/>
          </a:xfrm>
          <a:prstGeom prst="rect">
            <a:avLst/>
          </a:prstGeom>
        </p:spPr>
      </p:pic>
      <p:sp>
        <p:nvSpPr>
          <p:cNvPr id="8" name="TextBox 7">
            <a:extLst>
              <a:ext uri="{FF2B5EF4-FFF2-40B4-BE49-F238E27FC236}">
                <a16:creationId xmlns:a16="http://schemas.microsoft.com/office/drawing/2014/main" id="{46D208DA-C29C-4E8C-A07B-F202778E168E}"/>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539787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is a hip roof.</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red zone has the highest wind loading.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 Yellow next highest.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Green lowest.</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61F78BF-E441-4F9A-A835-CD237952B373}"/>
              </a:ext>
            </a:extLst>
          </p:cNvPr>
          <p:cNvPicPr>
            <a:picLocks noChangeAspect="1"/>
          </p:cNvPicPr>
          <p:nvPr/>
        </p:nvPicPr>
        <p:blipFill>
          <a:blip r:embed="rId2"/>
          <a:stretch>
            <a:fillRect/>
          </a:stretch>
        </p:blipFill>
        <p:spPr>
          <a:xfrm rot="5400000">
            <a:off x="4444442" y="1948592"/>
            <a:ext cx="3780194" cy="5009321"/>
          </a:xfrm>
          <a:prstGeom prst="rect">
            <a:avLst/>
          </a:prstGeom>
        </p:spPr>
      </p:pic>
      <p:sp>
        <p:nvSpPr>
          <p:cNvPr id="7" name="TextBox 6">
            <a:extLst>
              <a:ext uri="{FF2B5EF4-FFF2-40B4-BE49-F238E27FC236}">
                <a16:creationId xmlns:a16="http://schemas.microsoft.com/office/drawing/2014/main" id="{6C1E48CD-DDBC-41BA-9931-0153F5A48AFD}"/>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1849646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cs typeface="Arial" panose="020B0604020202020204" pitchFamily="34" charset="0"/>
              </a:rPr>
              <a:t>As an installer the following material is good information for you.</a:t>
            </a:r>
          </a:p>
          <a:p>
            <a:pPr>
              <a:lnSpc>
                <a:spcPct val="107000"/>
              </a:lnSpc>
              <a:spcAft>
                <a:spcPts val="800"/>
              </a:spcAft>
            </a:pPr>
            <a:r>
              <a:rPr lang="en-CA" sz="2800" i="0" dirty="0">
                <a:effectLst/>
                <a:latin typeface="Arial" panose="020B0604020202020204" pitchFamily="34" charset="0"/>
                <a:cs typeface="Arial" panose="020B0604020202020204" pitchFamily="34" charset="0"/>
              </a:rPr>
              <a:t>As a designer of a racking system this information is critical.</a:t>
            </a:r>
          </a:p>
          <a:p>
            <a:pPr>
              <a:lnSpc>
                <a:spcPct val="107000"/>
              </a:lnSpc>
              <a:spcAft>
                <a:spcPts val="800"/>
              </a:spcAft>
            </a:pPr>
            <a:endParaRPr lang="en-CA" sz="2800" b="1"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069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This is from the ironridge website.</a:t>
            </a:r>
            <a:endParaRPr lang="en-CA" sz="2800" i="0" dirty="0">
              <a:effectLst/>
              <a:latin typeface="Arial" panose="020B0604020202020204" pitchFamily="34" charset="0"/>
              <a:cs typeface="Arial" panose="020B0604020202020204" pitchFamily="34" charset="0"/>
            </a:endParaRPr>
          </a:p>
          <a:p>
            <a:pPr>
              <a:lnSpc>
                <a:spcPct val="107000"/>
              </a:lnSpc>
              <a:spcAft>
                <a:spcPts val="800"/>
              </a:spcAft>
            </a:pPr>
            <a:r>
              <a:rPr lang="en-CA" sz="2800" i="0" dirty="0">
                <a:effectLst/>
                <a:latin typeface="Arial" panose="020B0604020202020204" pitchFamily="34" charset="0"/>
                <a:cs typeface="Arial" panose="020B0604020202020204" pitchFamily="34" charset="0"/>
              </a:rPr>
              <a:t>ASCE/SEI 7 is a nationally adopted standard for the analysis and design of buildings and other structures. </a:t>
            </a:r>
          </a:p>
          <a:p>
            <a:pPr>
              <a:lnSpc>
                <a:spcPct val="107000"/>
              </a:lnSpc>
              <a:spcAft>
                <a:spcPts val="800"/>
              </a:spcAft>
            </a:pPr>
            <a:r>
              <a:rPr lang="en-CA" sz="2800" i="0" dirty="0">
                <a:effectLst/>
                <a:latin typeface="Arial" panose="020B0604020202020204" pitchFamily="34" charset="0"/>
                <a:cs typeface="Arial" panose="020B0604020202020204" pitchFamily="34" charset="0"/>
              </a:rPr>
              <a:t>The 2016 edition of this consensus standard (ASCE 7-16) has been adopted into the  2018 International Building Code (IBC 2018). </a:t>
            </a:r>
          </a:p>
          <a:p>
            <a:pPr>
              <a:lnSpc>
                <a:spcPct val="107000"/>
              </a:lnSpc>
              <a:spcAft>
                <a:spcPts val="800"/>
              </a:spcAft>
            </a:pPr>
            <a:r>
              <a:rPr lang="en-CA" sz="2800" i="0" dirty="0">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https://www.ironridge.com/asce716/</a:t>
            </a:r>
            <a:endParaRPr lang="en-CA" sz="2800" i="0" dirty="0">
              <a:effectLst/>
              <a:latin typeface="Arial" panose="020B060402020202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cs typeface="Arial" panose="020B0604020202020204" pitchFamily="34" charset="0"/>
              </a:rPr>
              <a:t>A lot of great information from this video.</a:t>
            </a:r>
            <a:endParaRPr lang="en-CA" sz="2800"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b="1"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3832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This is from the ironridge website.</a:t>
            </a:r>
            <a:endParaRPr lang="en-CA" sz="2800" i="0" dirty="0">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Solar now has its own section of code, and is no longer tucked under “Cladding and Components.”</a:t>
            </a: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New wind tunnel testing results have changed wind loads across the US including Puerto Rico.</a:t>
            </a: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The impacts to spans and location of mounts are the key things that are needed.</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587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This </a:t>
            </a:r>
            <a:r>
              <a:rPr lang="en-CA" sz="2800" dirty="0">
                <a:latin typeface="Arial" panose="020B0604020202020204" pitchFamily="34" charset="0"/>
                <a:ea typeface="Calibri" panose="020F0502020204030204" pitchFamily="34" charset="0"/>
                <a:cs typeface="Arial" panose="020B0604020202020204" pitchFamily="34" charset="0"/>
              </a:rPr>
              <a:t>module</a:t>
            </a:r>
            <a:r>
              <a:rPr lang="en-CA" sz="2800" dirty="0">
                <a:effectLst/>
                <a:latin typeface="Arial" panose="020B0604020202020204" pitchFamily="34" charset="0"/>
                <a:ea typeface="Calibri" panose="020F0502020204030204" pitchFamily="34" charset="0"/>
                <a:cs typeface="Arial" panose="020B0604020202020204" pitchFamily="34" charset="0"/>
              </a:rPr>
              <a:t> introduces the concepts of racking and mounting of PV panels.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4692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This is from the ironridge website.</a:t>
            </a:r>
            <a:endParaRPr lang="en-CA" sz="2800" i="0" dirty="0">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New design considerations include Edge and Exposed Modules.</a:t>
            </a: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Code now discerns between Hip and Gable Roofs, low vs. high pitch, and four additional roof zones.</a:t>
            </a:r>
          </a:p>
          <a:p>
            <a:r>
              <a:rPr lang="en-CA" sz="2800" b="0" i="0" dirty="0">
                <a:effectLst/>
                <a:latin typeface="Arial" panose="020B0604020202020204" pitchFamily="34" charset="0"/>
                <a:cs typeface="Arial" panose="020B0604020202020204" pitchFamily="34" charset="0"/>
              </a:rPr>
              <a:t>ASCE 7-16 does not provide design recommendations for Edge Modules, but </a:t>
            </a:r>
            <a:r>
              <a:rPr lang="en-CA" sz="2800" b="0" i="0" dirty="0" err="1">
                <a:effectLst/>
                <a:latin typeface="Arial" panose="020B0604020202020204" pitchFamily="34" charset="0"/>
                <a:cs typeface="Arial" panose="020B0604020202020204" pitchFamily="34" charset="0"/>
              </a:rPr>
              <a:t>IronRidge</a:t>
            </a:r>
            <a:r>
              <a:rPr lang="en-CA" sz="2800" b="0" i="0" dirty="0">
                <a:effectLst/>
                <a:latin typeface="Arial" panose="020B0604020202020204" pitchFamily="34" charset="0"/>
                <a:cs typeface="Arial" panose="020B0604020202020204" pitchFamily="34" charset="0"/>
              </a:rPr>
              <a:t> has developed a set for you.</a:t>
            </a:r>
          </a:p>
          <a:p>
            <a:pPr algn="l" fontAlgn="base">
              <a:buFont typeface="Arial" panose="020B0604020202020204" pitchFamily="34" charset="0"/>
              <a:buChar char="•"/>
            </a:pPr>
            <a:endParaRPr lang="en-CA" sz="2800" b="0"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b="1"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76963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8610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basic mounting device that attaches to the roof into the structural supports is an “L” bracket. </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a:t>
            </a:r>
            <a:r>
              <a:rPr lang="en-CA" sz="2800" dirty="0">
                <a:effectLst/>
                <a:latin typeface="Arial" panose="020B0604020202020204" pitchFamily="34" charset="0"/>
                <a:ea typeface="Calibri" panose="020F0502020204030204" pitchFamily="34" charset="0"/>
                <a:cs typeface="Times New Roman" panose="02020603050405020304" pitchFamily="18" charset="0"/>
              </a:rPr>
              <a:t> screw or bolt attaches the “L” bracket to</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the roof supporting structure</a:t>
            </a:r>
            <a:r>
              <a:rPr lang="en-CA" sz="2800" dirty="0">
                <a:effectLst/>
                <a:latin typeface="Arial" panose="020B060402020202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rPr>
              <a:t>IRONRIDGES L-Foot.</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9EB1812-3155-4FFE-A7B4-91001B4D6344}"/>
              </a:ext>
            </a:extLst>
          </p:cNvPr>
          <p:cNvPicPr>
            <a:picLocks noChangeAspect="1"/>
          </p:cNvPicPr>
          <p:nvPr/>
        </p:nvPicPr>
        <p:blipFill>
          <a:blip r:embed="rId2"/>
          <a:stretch>
            <a:fillRect/>
          </a:stretch>
        </p:blipFill>
        <p:spPr>
          <a:xfrm>
            <a:off x="5208105" y="3446163"/>
            <a:ext cx="3127513" cy="3104346"/>
          </a:xfrm>
          <a:prstGeom prst="rect">
            <a:avLst/>
          </a:prstGeom>
        </p:spPr>
      </p:pic>
      <p:sp>
        <p:nvSpPr>
          <p:cNvPr id="3" name="TextBox 2">
            <a:extLst>
              <a:ext uri="{FF2B5EF4-FFF2-40B4-BE49-F238E27FC236}">
                <a16:creationId xmlns:a16="http://schemas.microsoft.com/office/drawing/2014/main" id="{C7E168D3-112B-4C78-879A-6F0BFEE796BE}"/>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36022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L-Foot / bracket needs to be attached to the support membrane (Truss, rafter or beam).</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a:t>
            </a:r>
            <a:r>
              <a:rPr lang="en-CA" sz="2800" dirty="0">
                <a:effectLst/>
                <a:latin typeface="Arial" panose="020B0604020202020204" pitchFamily="34" charset="0"/>
                <a:ea typeface="Calibri" panose="020F0502020204030204" pitchFamily="34" charset="0"/>
                <a:cs typeface="Times New Roman" panose="02020603050405020304" pitchFamily="18" charset="0"/>
              </a:rPr>
              <a:t>his means putting a hole through the roofing.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roofing </a:t>
            </a:r>
            <a:r>
              <a:rPr lang="en-CA" sz="2800" dirty="0">
                <a:effectLst/>
                <a:latin typeface="Arial" panose="020B0604020202020204" pitchFamily="34" charset="0"/>
                <a:ea typeface="Calibri" panose="020F0502020204030204" pitchFamily="34" charset="0"/>
                <a:cs typeface="Times New Roman" panose="02020603050405020304" pitchFamily="18" charset="0"/>
              </a:rPr>
              <a:t>needs to be sealed from water entering.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type of sealing will depend on the type of roof covering.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IRONRIDGE has a full range of products that can be used.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3697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screw that will penetrate the roof sheathing usually has a rubber or rubber like gasket to provide water proof seal.</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Every manufacturer has their own</a:t>
            </a:r>
          </a:p>
          <a:p>
            <a:pPr marL="0" indent="0">
              <a:lnSpc>
                <a:spcPct val="107000"/>
              </a:lnSpc>
              <a:spcAft>
                <a:spcPts val="800"/>
              </a:spcAft>
              <a:buNone/>
            </a:pPr>
            <a:r>
              <a:rPr lang="en-CA" sz="2800" dirty="0">
                <a:effectLst/>
                <a:latin typeface="Arial" panose="020B0604020202020204" pitchFamily="34" charset="0"/>
                <a:ea typeface="Calibri" panose="020F0502020204030204" pitchFamily="34" charset="0"/>
                <a:cs typeface="Times New Roman" panose="02020603050405020304" pitchFamily="18" charset="0"/>
              </a:rPr>
              <a:t>   </a:t>
            </a:r>
            <a:r>
              <a:rPr lang="en-CA" sz="2800" dirty="0">
                <a:latin typeface="Arial" panose="020B0604020202020204" pitchFamily="34" charset="0"/>
                <a:ea typeface="Calibri" panose="020F0502020204030204" pitchFamily="34" charset="0"/>
                <a:cs typeface="Times New Roman" panose="02020603050405020304" pitchFamily="18" charset="0"/>
              </a:rPr>
              <a:t>ga</a:t>
            </a:r>
            <a:r>
              <a:rPr lang="en-CA" sz="2800" dirty="0">
                <a:effectLst/>
                <a:latin typeface="Arial" panose="020B0604020202020204" pitchFamily="34" charset="0"/>
                <a:ea typeface="Calibri" panose="020F0502020204030204" pitchFamily="34" charset="0"/>
                <a:cs typeface="Times New Roman" panose="02020603050405020304" pitchFamily="18" charset="0"/>
              </a:rPr>
              <a:t>sket.</a:t>
            </a: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EJOT provides fasteners for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r>
              <a:rPr lang="en-CA" sz="2800" dirty="0">
                <a:effectLst/>
                <a:latin typeface="Arial" panose="020B0604020202020204" pitchFamily="34" charset="0"/>
                <a:ea typeface="Calibri" panose="020F0502020204030204" pitchFamily="34" charset="0"/>
                <a:cs typeface="Times New Roman" panose="02020603050405020304" pitchFamily="18" charset="0"/>
              </a:rPr>
              <a:t>solar applications.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Sealing gasket.</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B67D6A7-76B5-49FF-8C49-8DBEDAD7ECFC}"/>
              </a:ext>
            </a:extLst>
          </p:cNvPr>
          <p:cNvPicPr>
            <a:picLocks noChangeAspect="1"/>
          </p:cNvPicPr>
          <p:nvPr/>
        </p:nvPicPr>
        <p:blipFill rotWithShape="1">
          <a:blip r:embed="rId2"/>
          <a:srcRect b="24396"/>
          <a:stretch/>
        </p:blipFill>
        <p:spPr>
          <a:xfrm>
            <a:off x="6541811" y="2841992"/>
            <a:ext cx="2403406" cy="3704581"/>
          </a:xfrm>
          <a:prstGeom prst="rect">
            <a:avLst/>
          </a:prstGeom>
        </p:spPr>
      </p:pic>
      <p:cxnSp>
        <p:nvCxnSpPr>
          <p:cNvPr id="6" name="Straight Arrow Connector 5">
            <a:extLst>
              <a:ext uri="{FF2B5EF4-FFF2-40B4-BE49-F238E27FC236}">
                <a16:creationId xmlns:a16="http://schemas.microsoft.com/office/drawing/2014/main" id="{D5B71AA8-CF8E-4631-B7B1-ACE7C70148DF}"/>
              </a:ext>
            </a:extLst>
          </p:cNvPr>
          <p:cNvCxnSpPr>
            <a:cxnSpLocks/>
          </p:cNvCxnSpPr>
          <p:nvPr/>
        </p:nvCxnSpPr>
        <p:spPr>
          <a:xfrm>
            <a:off x="3074504" y="5662614"/>
            <a:ext cx="4479235" cy="2256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B333F05-10D2-4B23-8072-127C1AD1CF1C}"/>
              </a:ext>
            </a:extLst>
          </p:cNvPr>
          <p:cNvSpPr txBox="1"/>
          <p:nvPr/>
        </p:nvSpPr>
        <p:spPr>
          <a:xfrm>
            <a:off x="6541811"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3031752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EJOT is a manufacture of fasteners and make solar products for roof types.</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https://www.ejot.com/Building-Fasteners/Products/Solar-Products/Solar-Fasteners/Solar-Fastening-System-JT3-SB-3-8-0-with-FZD-sealing-washer/p/JT3-SB-8-0-FZD</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https://www.youtube.com/watch?v=faGnqRJyHsU</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B333F05-10D2-4B23-8072-127C1AD1CF1C}"/>
              </a:ext>
            </a:extLst>
          </p:cNvPr>
          <p:cNvSpPr txBox="1"/>
          <p:nvPr/>
        </p:nvSpPr>
        <p:spPr>
          <a:xfrm>
            <a:off x="6541811"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140814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Next few slides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r>
              <a:rPr lang="en-CA" sz="2800" dirty="0">
                <a:effectLst/>
                <a:latin typeface="Arial" panose="020B0604020202020204" pitchFamily="34" charset="0"/>
                <a:ea typeface="Calibri" panose="020F0502020204030204" pitchFamily="34" charset="0"/>
                <a:cs typeface="Times New Roman" panose="02020603050405020304" pitchFamily="18" charset="0"/>
              </a:rPr>
              <a:t>show sealing.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mount transitions</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i</a:t>
            </a:r>
            <a:r>
              <a:rPr lang="en-CA" sz="2800" dirty="0">
                <a:effectLst/>
                <a:latin typeface="Arial" panose="020B0604020202020204" pitchFamily="34" charset="0"/>
                <a:ea typeface="Calibri" panose="020F0502020204030204" pitchFamily="34" charset="0"/>
                <a:cs typeface="Times New Roman" panose="02020603050405020304" pitchFamily="18" charset="0"/>
              </a:rPr>
              <a:t>nto the vertical bracket.</a:t>
            </a:r>
          </a:p>
        </p:txBody>
      </p:sp>
      <p:pic>
        <p:nvPicPr>
          <p:cNvPr id="5" name="Picture 4">
            <a:extLst>
              <a:ext uri="{FF2B5EF4-FFF2-40B4-BE49-F238E27FC236}">
                <a16:creationId xmlns:a16="http://schemas.microsoft.com/office/drawing/2014/main" id="{FF93ABCA-7D35-4546-BF91-91D7314908B9}"/>
              </a:ext>
            </a:extLst>
          </p:cNvPr>
          <p:cNvPicPr>
            <a:picLocks noChangeAspect="1"/>
          </p:cNvPicPr>
          <p:nvPr/>
        </p:nvPicPr>
        <p:blipFill>
          <a:blip r:embed="rId2"/>
          <a:stretch>
            <a:fillRect/>
          </a:stretch>
        </p:blipFill>
        <p:spPr>
          <a:xfrm>
            <a:off x="4399723" y="746076"/>
            <a:ext cx="4744278" cy="6018700"/>
          </a:xfrm>
          <a:prstGeom prst="rect">
            <a:avLst/>
          </a:prstGeom>
        </p:spPr>
      </p:pic>
    </p:spTree>
    <p:extLst>
      <p:ext uri="{BB962C8B-B14F-4D97-AF65-F5344CB8AC3E}">
        <p14:creationId xmlns:p14="http://schemas.microsoft.com/office/powerpoint/2010/main" val="3393957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3CBA2EB-41A5-4766-B222-9CE27724BC5A}"/>
              </a:ext>
            </a:extLst>
          </p:cNvPr>
          <p:cNvPicPr>
            <a:picLocks noChangeAspect="1"/>
          </p:cNvPicPr>
          <p:nvPr/>
        </p:nvPicPr>
        <p:blipFill>
          <a:blip r:embed="rId2"/>
          <a:stretch>
            <a:fillRect/>
          </a:stretch>
        </p:blipFill>
        <p:spPr>
          <a:xfrm>
            <a:off x="136611" y="1381438"/>
            <a:ext cx="8636328" cy="5266919"/>
          </a:xfrm>
          <a:prstGeom prst="rect">
            <a:avLst/>
          </a:prstGeom>
        </p:spPr>
      </p:pic>
    </p:spTree>
    <p:extLst>
      <p:ext uri="{BB962C8B-B14F-4D97-AF65-F5344CB8AC3E}">
        <p14:creationId xmlns:p14="http://schemas.microsoft.com/office/powerpoint/2010/main" val="426598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CCDCF8A-3C9A-4265-84FB-7B5645E4C8EE}"/>
              </a:ext>
            </a:extLst>
          </p:cNvPr>
          <p:cNvPicPr>
            <a:picLocks noChangeAspect="1"/>
          </p:cNvPicPr>
          <p:nvPr/>
        </p:nvPicPr>
        <p:blipFill>
          <a:blip r:embed="rId2"/>
          <a:stretch>
            <a:fillRect/>
          </a:stretch>
        </p:blipFill>
        <p:spPr>
          <a:xfrm>
            <a:off x="1987826" y="746076"/>
            <a:ext cx="4610055" cy="6105207"/>
          </a:xfrm>
          <a:prstGeom prst="rect">
            <a:avLst/>
          </a:prstGeom>
        </p:spPr>
      </p:pic>
    </p:spTree>
    <p:extLst>
      <p:ext uri="{BB962C8B-B14F-4D97-AF65-F5344CB8AC3E}">
        <p14:creationId xmlns:p14="http://schemas.microsoft.com/office/powerpoint/2010/main" val="1463690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8C248EB-9C01-42C8-B26A-10CB52A9D77F}"/>
              </a:ext>
            </a:extLst>
          </p:cNvPr>
          <p:cNvPicPr>
            <a:picLocks noChangeAspect="1"/>
          </p:cNvPicPr>
          <p:nvPr/>
        </p:nvPicPr>
        <p:blipFill>
          <a:blip r:embed="rId2"/>
          <a:stretch>
            <a:fillRect/>
          </a:stretch>
        </p:blipFill>
        <p:spPr>
          <a:xfrm>
            <a:off x="543339" y="927652"/>
            <a:ext cx="7020222" cy="5869849"/>
          </a:xfrm>
          <a:prstGeom prst="rect">
            <a:avLst/>
          </a:prstGeom>
        </p:spPr>
      </p:pic>
    </p:spTree>
    <p:extLst>
      <p:ext uri="{BB962C8B-B14F-4D97-AF65-F5344CB8AC3E}">
        <p14:creationId xmlns:p14="http://schemas.microsoft.com/office/powerpoint/2010/main" val="308535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Racking is the bonding of parts.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It is the mechanism used to hold the PV panels and all associated equipment.</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There will be 5 types covered in this module.</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5578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EAB831A-78F6-454C-8DEE-8AD3EBD18D9E}"/>
              </a:ext>
            </a:extLst>
          </p:cNvPr>
          <p:cNvPicPr>
            <a:picLocks noChangeAspect="1"/>
          </p:cNvPicPr>
          <p:nvPr/>
        </p:nvPicPr>
        <p:blipFill>
          <a:blip r:embed="rId2"/>
          <a:stretch>
            <a:fillRect/>
          </a:stretch>
        </p:blipFill>
        <p:spPr>
          <a:xfrm>
            <a:off x="371061" y="746076"/>
            <a:ext cx="7549697" cy="6048588"/>
          </a:xfrm>
          <a:prstGeom prst="rect">
            <a:avLst/>
          </a:prstGeom>
        </p:spPr>
      </p:pic>
    </p:spTree>
    <p:extLst>
      <p:ext uri="{BB962C8B-B14F-4D97-AF65-F5344CB8AC3E}">
        <p14:creationId xmlns:p14="http://schemas.microsoft.com/office/powerpoint/2010/main" val="868109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D9E3CB1-AB36-4031-9361-78858CF32D85}"/>
              </a:ext>
            </a:extLst>
          </p:cNvPr>
          <p:cNvPicPr>
            <a:picLocks noChangeAspect="1"/>
          </p:cNvPicPr>
          <p:nvPr/>
        </p:nvPicPr>
        <p:blipFill>
          <a:blip r:embed="rId2"/>
          <a:stretch>
            <a:fillRect/>
          </a:stretch>
        </p:blipFill>
        <p:spPr>
          <a:xfrm>
            <a:off x="437322" y="848139"/>
            <a:ext cx="7293544" cy="5958981"/>
          </a:xfrm>
          <a:prstGeom prst="rect">
            <a:avLst/>
          </a:prstGeom>
        </p:spPr>
      </p:pic>
    </p:spTree>
    <p:extLst>
      <p:ext uri="{BB962C8B-B14F-4D97-AF65-F5344CB8AC3E}">
        <p14:creationId xmlns:p14="http://schemas.microsoft.com/office/powerpoint/2010/main" val="4264514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complete brochure can be found at the </a:t>
            </a:r>
            <a:r>
              <a:rPr lang="en-CA" sz="2800" dirty="0">
                <a:latin typeface="Arial" panose="020B0604020202020204" pitchFamily="34" charset="0"/>
                <a:ea typeface="Calibri" panose="020F0502020204030204" pitchFamily="34" charset="0"/>
                <a:cs typeface="Times New Roman" panose="02020603050405020304" pitchFamily="18" charset="0"/>
              </a:rPr>
              <a:t>ironridge link below.</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 </a:t>
            </a: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https://files.ironridge.com/pitched-roof-mounting/resources/brochures/IronRidge_FlashFoot2_Tech_Brief.pdf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8903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3071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Tiled roof uses hooks to go under the tile.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They</a:t>
            </a:r>
            <a:r>
              <a:rPr lang="en-CA" sz="2800" dirty="0">
                <a:effectLst/>
                <a:latin typeface="Arial" panose="020B0604020202020204" pitchFamily="34" charset="0"/>
                <a:ea typeface="Calibri" panose="020F0502020204030204" pitchFamily="34" charset="0"/>
                <a:cs typeface="Times New Roman" panose="02020603050405020304" pitchFamily="18" charset="0"/>
              </a:rPr>
              <a:t> attach to the rafter.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C</a:t>
            </a:r>
            <a:r>
              <a:rPr lang="en-CA" sz="2800" dirty="0">
                <a:effectLst/>
                <a:latin typeface="Arial" panose="020B0604020202020204" pitchFamily="34" charset="0"/>
                <a:ea typeface="Calibri" panose="020F0502020204030204" pitchFamily="34" charset="0"/>
                <a:cs typeface="Times New Roman" panose="02020603050405020304" pitchFamily="18" charset="0"/>
              </a:rPr>
              <a:t>ome out at the end of the tile.</a:t>
            </a: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85E0834-2658-4A6B-85A4-9F6377B49894}"/>
              </a:ext>
            </a:extLst>
          </p:cNvPr>
          <p:cNvPicPr>
            <a:picLocks noChangeAspect="1"/>
          </p:cNvPicPr>
          <p:nvPr/>
        </p:nvPicPr>
        <p:blipFill>
          <a:blip r:embed="rId2"/>
          <a:stretch>
            <a:fillRect/>
          </a:stretch>
        </p:blipFill>
        <p:spPr>
          <a:xfrm>
            <a:off x="269185" y="3429000"/>
            <a:ext cx="4762500" cy="2828925"/>
          </a:xfrm>
          <a:prstGeom prst="rect">
            <a:avLst/>
          </a:prstGeom>
        </p:spPr>
      </p:pic>
      <p:pic>
        <p:nvPicPr>
          <p:cNvPr id="6" name="Picture 5">
            <a:extLst>
              <a:ext uri="{FF2B5EF4-FFF2-40B4-BE49-F238E27FC236}">
                <a16:creationId xmlns:a16="http://schemas.microsoft.com/office/drawing/2014/main" id="{74A1050B-1912-4C8E-8F53-773EEF68A03E}"/>
              </a:ext>
            </a:extLst>
          </p:cNvPr>
          <p:cNvPicPr>
            <a:picLocks noChangeAspect="1"/>
          </p:cNvPicPr>
          <p:nvPr/>
        </p:nvPicPr>
        <p:blipFill>
          <a:blip r:embed="rId3"/>
          <a:stretch>
            <a:fillRect/>
          </a:stretch>
        </p:blipFill>
        <p:spPr>
          <a:xfrm>
            <a:off x="5031685" y="3429000"/>
            <a:ext cx="4010025" cy="2828925"/>
          </a:xfrm>
          <a:prstGeom prst="rect">
            <a:avLst/>
          </a:prstGeom>
        </p:spPr>
      </p:pic>
      <p:sp>
        <p:nvSpPr>
          <p:cNvPr id="8" name="TextBox 7">
            <a:extLst>
              <a:ext uri="{FF2B5EF4-FFF2-40B4-BE49-F238E27FC236}">
                <a16:creationId xmlns:a16="http://schemas.microsoft.com/office/drawing/2014/main" id="{E313C5E1-E27B-49CF-A803-D9D15D1A75D0}"/>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4165543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For clay tiled roof a bracket / hook must be placed so that it clears the end of the tile.</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a:t>
            </a:r>
            <a:r>
              <a:rPr lang="en-CA" sz="2800" dirty="0">
                <a:latin typeface="Arial" panose="020B0604020202020204" pitchFamily="34" charset="0"/>
                <a:ea typeface="Calibri" panose="020F0502020204030204" pitchFamily="34" charset="0"/>
                <a:cs typeface="Times New Roman" panose="02020603050405020304" pitchFamily="18" charset="0"/>
              </a:rPr>
              <a:t>n offset hook attaches to the rafter and lifts up higher than the tile and then bends over top of the tile going past the tile and finally turns upward to be able to attach to the rail.</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CEDD9CD-7D80-48B6-9BB7-36D323B43173}"/>
              </a:ext>
            </a:extLst>
          </p:cNvPr>
          <p:cNvPicPr>
            <a:picLocks noChangeAspect="1"/>
          </p:cNvPicPr>
          <p:nvPr/>
        </p:nvPicPr>
        <p:blipFill>
          <a:blip r:embed="rId2"/>
          <a:stretch>
            <a:fillRect/>
          </a:stretch>
        </p:blipFill>
        <p:spPr>
          <a:xfrm>
            <a:off x="4434094" y="4132608"/>
            <a:ext cx="4171950" cy="2695575"/>
          </a:xfrm>
          <a:prstGeom prst="rect">
            <a:avLst/>
          </a:prstGeom>
        </p:spPr>
      </p:pic>
      <p:sp>
        <p:nvSpPr>
          <p:cNvPr id="6" name="TextBox 5">
            <a:extLst>
              <a:ext uri="{FF2B5EF4-FFF2-40B4-BE49-F238E27FC236}">
                <a16:creationId xmlns:a16="http://schemas.microsoft.com/office/drawing/2014/main" id="{FEFF0008-9E73-4031-B2FC-EE876D2FEA70}"/>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3185449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Turns upward to attach to rail.</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Long enough to go past tile.</a:t>
            </a: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Lifts to clear tile.</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Attachment to rafter.</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CEDD9CD-7D80-48B6-9BB7-36D323B43173}"/>
              </a:ext>
            </a:extLst>
          </p:cNvPr>
          <p:cNvPicPr>
            <a:picLocks noChangeAspect="1"/>
          </p:cNvPicPr>
          <p:nvPr/>
        </p:nvPicPr>
        <p:blipFill>
          <a:blip r:embed="rId2"/>
          <a:stretch>
            <a:fillRect/>
          </a:stretch>
        </p:blipFill>
        <p:spPr>
          <a:xfrm>
            <a:off x="4434094" y="4132608"/>
            <a:ext cx="4171950" cy="2695575"/>
          </a:xfrm>
          <a:prstGeom prst="rect">
            <a:avLst/>
          </a:prstGeom>
        </p:spPr>
      </p:pic>
      <p:cxnSp>
        <p:nvCxnSpPr>
          <p:cNvPr id="5" name="Straight Arrow Connector 4">
            <a:extLst>
              <a:ext uri="{FF2B5EF4-FFF2-40B4-BE49-F238E27FC236}">
                <a16:creationId xmlns:a16="http://schemas.microsoft.com/office/drawing/2014/main" id="{22C76135-8E86-422A-8AB8-6F37DF81BAEF}"/>
              </a:ext>
            </a:extLst>
          </p:cNvPr>
          <p:cNvCxnSpPr>
            <a:cxnSpLocks/>
          </p:cNvCxnSpPr>
          <p:nvPr/>
        </p:nvCxnSpPr>
        <p:spPr>
          <a:xfrm flipV="1">
            <a:off x="3737113" y="5662614"/>
            <a:ext cx="1417983" cy="27436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FAD2C29-1CFC-4E57-9DAD-4C157F74A8B7}"/>
              </a:ext>
            </a:extLst>
          </p:cNvPr>
          <p:cNvCxnSpPr>
            <a:cxnSpLocks/>
          </p:cNvCxnSpPr>
          <p:nvPr/>
        </p:nvCxnSpPr>
        <p:spPr>
          <a:xfrm>
            <a:off x="4810539" y="3523009"/>
            <a:ext cx="2080591" cy="185799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B98A2EE-3FBC-4077-9AA8-97A710D8B22A}"/>
              </a:ext>
            </a:extLst>
          </p:cNvPr>
          <p:cNvCxnSpPr>
            <a:cxnSpLocks/>
          </p:cNvCxnSpPr>
          <p:nvPr/>
        </p:nvCxnSpPr>
        <p:spPr>
          <a:xfrm flipV="1">
            <a:off x="3346174" y="5334000"/>
            <a:ext cx="2663687" cy="21203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2BB3C9-1EB8-4F07-BA83-6D3346CF4354}"/>
              </a:ext>
            </a:extLst>
          </p:cNvPr>
          <p:cNvCxnSpPr>
            <a:cxnSpLocks/>
          </p:cNvCxnSpPr>
          <p:nvPr/>
        </p:nvCxnSpPr>
        <p:spPr>
          <a:xfrm>
            <a:off x="5188225" y="1583013"/>
            <a:ext cx="2922105" cy="304427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F52FC64-E7DA-4D4C-B78F-D6C9676DE4FE}"/>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4094562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err="1">
                <a:latin typeface="Arial" panose="020B0604020202020204" pitchFamily="34" charset="0"/>
                <a:ea typeface="Calibri" panose="020F0502020204030204" pitchFamily="34" charset="0"/>
                <a:cs typeface="Times New Roman" panose="02020603050405020304" pitchFamily="18" charset="0"/>
              </a:rPr>
              <a:t>Ironridge</a:t>
            </a:r>
            <a:r>
              <a:rPr lang="en-CA" sz="2800" dirty="0">
                <a:latin typeface="Arial" panose="020B0604020202020204" pitchFamily="34" charset="0"/>
                <a:ea typeface="Calibri" panose="020F0502020204030204" pitchFamily="34" charset="0"/>
                <a:cs typeface="Times New Roman" panose="02020603050405020304" pitchFamily="18" charset="0"/>
              </a:rPr>
              <a:t> has a hook for tiles.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https://files.ironridge.com/pitched-roof-mounting/resources/brochures/IronRidge_All_Tile_Hook_Installation_Manual.pdf</a:t>
            </a: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74306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Ironridge has a try that replaces the hook from the previous slide.</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https://www.ironridge.com/mobile-landing/knockout-tile/</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3076" name="Picture 4" descr="knockout_tile">
            <a:extLst>
              <a:ext uri="{FF2B5EF4-FFF2-40B4-BE49-F238E27FC236}">
                <a16:creationId xmlns:a16="http://schemas.microsoft.com/office/drawing/2014/main" id="{3F63E806-31A0-4F5D-899C-113C76BFE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3566906"/>
            <a:ext cx="38100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ronRidge Knockout Tile Replacement Base">
            <a:extLst>
              <a:ext uri="{FF2B5EF4-FFF2-40B4-BE49-F238E27FC236}">
                <a16:creationId xmlns:a16="http://schemas.microsoft.com/office/drawing/2014/main" id="{C28FD404-E5F0-4DC3-93F9-D4FD1403F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080" y="324305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C62E92-D922-43D5-A8D3-5FAB1F0C7E49}"/>
              </a:ext>
            </a:extLst>
          </p:cNvPr>
          <p:cNvSpPr txBox="1"/>
          <p:nvPr/>
        </p:nvSpPr>
        <p:spPr>
          <a:xfrm>
            <a:off x="5914776" y="6488668"/>
            <a:ext cx="3003937" cy="369332"/>
          </a:xfrm>
          <a:prstGeom prst="rect">
            <a:avLst/>
          </a:prstGeom>
          <a:noFill/>
        </p:spPr>
        <p:txBody>
          <a:bodyPr wrap="square" rtlCol="0">
            <a:spAutoFit/>
          </a:bodyPr>
          <a:lstStyle/>
          <a:p>
            <a:r>
              <a:rPr lang="en-CA" dirty="0"/>
              <a:t>Pictures courtesy IRONRIDGE</a:t>
            </a:r>
          </a:p>
        </p:txBody>
      </p:sp>
    </p:spTree>
    <p:extLst>
      <p:ext uri="{BB962C8B-B14F-4D97-AF65-F5344CB8AC3E}">
        <p14:creationId xmlns:p14="http://schemas.microsoft.com/office/powerpoint/2010/main" val="3565474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complete brochure and video can be found at the </a:t>
            </a:r>
            <a:r>
              <a:rPr lang="en-CA" sz="2800" dirty="0">
                <a:latin typeface="Arial" panose="020B0604020202020204" pitchFamily="34" charset="0"/>
                <a:ea typeface="Calibri" panose="020F0502020204030204" pitchFamily="34" charset="0"/>
                <a:cs typeface="Times New Roman" panose="02020603050405020304" pitchFamily="18" charset="0"/>
              </a:rPr>
              <a:t>ironridge links below.</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https://files.ironridge.com/pitched-roof-mounting/resources/brochures/IronRidge_Knockout_Tile_Tech_Brief.pdf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https://files.ironridge.com/pitched-roof-mounting/resources/brochures/IronRidge_Knockout_Tile_Installation_Manual.pdf</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986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marL="342900"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These 5 types are broken down by the equipment used to either mount or rack the PV panels together.</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On roof mounting / racking</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On the ground mounting / racking</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On a pole mounting</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Weighted (Ballast) mounting / racking</a:t>
            </a:r>
          </a:p>
          <a:p>
            <a:pPr marL="1264444" lvl="2" indent="-514350">
              <a:lnSpc>
                <a:spcPct val="107000"/>
              </a:lnSpc>
              <a:buFont typeface="+mj-lt"/>
              <a:buAutoNum type="arabicPeriod"/>
            </a:pPr>
            <a:r>
              <a:rPr lang="en-CA" sz="2800" dirty="0">
                <a:effectLst/>
                <a:latin typeface="Arial" panose="020B0604020202020204" pitchFamily="34" charset="0"/>
                <a:ea typeface="Calibri" panose="020F0502020204030204" pitchFamily="34" charset="0"/>
                <a:cs typeface="Arial" panose="020B0604020202020204" pitchFamily="34" charset="0"/>
              </a:rPr>
              <a:t>Tracking mounting / racking </a:t>
            </a:r>
          </a:p>
          <a:p>
            <a:pPr marL="375047" lvl="1" indent="0">
              <a:lnSpc>
                <a:spcPct val="107000"/>
              </a:lnSpc>
              <a:buNone/>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5137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1138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Sheet steel roofing can be of the corrugated type or have a standing seam.</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With a corrugated type of roof the idea is to drill down on top of the ridge. </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Water is less likely to get in at the top of a ridge.</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F1F85DE-5C7F-4DCE-BAC0-1015EDBD4C3D}"/>
              </a:ext>
            </a:extLst>
          </p:cNvPr>
          <p:cNvPicPr>
            <a:picLocks noChangeAspect="1"/>
          </p:cNvPicPr>
          <p:nvPr/>
        </p:nvPicPr>
        <p:blipFill>
          <a:blip r:embed="rId2"/>
          <a:stretch>
            <a:fillRect/>
          </a:stretch>
        </p:blipFill>
        <p:spPr>
          <a:xfrm>
            <a:off x="3709780" y="4184580"/>
            <a:ext cx="4533900" cy="2066925"/>
          </a:xfrm>
          <a:prstGeom prst="rect">
            <a:avLst/>
          </a:prstGeom>
        </p:spPr>
      </p:pic>
      <p:sp>
        <p:nvSpPr>
          <p:cNvPr id="6" name="TextBox 5">
            <a:extLst>
              <a:ext uri="{FF2B5EF4-FFF2-40B4-BE49-F238E27FC236}">
                <a16:creationId xmlns:a16="http://schemas.microsoft.com/office/drawing/2014/main" id="{3E81C9AF-DB5C-4784-B703-90F7107A604A}"/>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2176546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With the corrugated roof, the screw must have a gasket and normally a sealant is added to seal the hole drilled in the steel.</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shape of the saddle ( straddling block) needs to be very close to the shape of the corrugated ridge. </a:t>
            </a: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3994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other type of metal roof is the standing seam type.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seam is pronounced and over laps where the two metal sheets come together.</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mounting saddle clamps to the ridge.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Depending on the clamp type, there may not be need for penetration into the metal.</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7503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type screws into the metal ridge.</a:t>
            </a: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picture containing floor, metalware&#10;&#10;Description automatically generated">
            <a:extLst>
              <a:ext uri="{FF2B5EF4-FFF2-40B4-BE49-F238E27FC236}">
                <a16:creationId xmlns:a16="http://schemas.microsoft.com/office/drawing/2014/main" id="{6F704AB8-74F1-4209-8DC1-9ACCED636BB8}"/>
              </a:ext>
            </a:extLst>
          </p:cNvPr>
          <p:cNvPicPr>
            <a:picLocks noChangeAspect="1"/>
          </p:cNvPicPr>
          <p:nvPr/>
        </p:nvPicPr>
        <p:blipFill rotWithShape="1">
          <a:blip r:embed="rId2">
            <a:extLst>
              <a:ext uri="{28A0092B-C50C-407E-A947-70E740481C1C}">
                <a14:useLocalDpi xmlns:a14="http://schemas.microsoft.com/office/drawing/2010/main" val="0"/>
              </a:ext>
            </a:extLst>
          </a:blip>
          <a:srcRect l="-2899" t="16843" r="22126" b="2905"/>
          <a:stretch/>
        </p:blipFill>
        <p:spPr>
          <a:xfrm rot="5400000">
            <a:off x="4108318" y="2133457"/>
            <a:ext cx="5065019" cy="4137660"/>
          </a:xfrm>
          <a:prstGeom prst="rect">
            <a:avLst/>
          </a:prstGeom>
        </p:spPr>
      </p:pic>
      <p:pic>
        <p:nvPicPr>
          <p:cNvPr id="8" name="Picture 7" descr="A close up of a door handle&#10;&#10;Description automatically generated with medium confidence">
            <a:extLst>
              <a:ext uri="{FF2B5EF4-FFF2-40B4-BE49-F238E27FC236}">
                <a16:creationId xmlns:a16="http://schemas.microsoft.com/office/drawing/2014/main" id="{3290B8CA-00B9-47E7-9913-CCC240ADE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34" y="2281729"/>
            <a:ext cx="4892741" cy="4013391"/>
          </a:xfrm>
          <a:prstGeom prst="rect">
            <a:avLst/>
          </a:prstGeom>
        </p:spPr>
      </p:pic>
      <p:sp>
        <p:nvSpPr>
          <p:cNvPr id="10" name="TextBox 9">
            <a:extLst>
              <a:ext uri="{FF2B5EF4-FFF2-40B4-BE49-F238E27FC236}">
                <a16:creationId xmlns:a16="http://schemas.microsoft.com/office/drawing/2014/main" id="{268DDF87-64E3-4E79-8FC6-EA90D3B2D318}"/>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4259343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Exploded view.</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floor, indoor, wooden&#10;&#10;Description automatically generated">
            <a:extLst>
              <a:ext uri="{FF2B5EF4-FFF2-40B4-BE49-F238E27FC236}">
                <a16:creationId xmlns:a16="http://schemas.microsoft.com/office/drawing/2014/main" id="{F1F3184E-A9B1-4753-9647-BE699E7803A3}"/>
              </a:ext>
            </a:extLst>
          </p:cNvPr>
          <p:cNvPicPr>
            <a:picLocks noChangeAspect="1"/>
          </p:cNvPicPr>
          <p:nvPr/>
        </p:nvPicPr>
        <p:blipFill rotWithShape="1">
          <a:blip r:embed="rId2">
            <a:extLst>
              <a:ext uri="{28A0092B-C50C-407E-A947-70E740481C1C}">
                <a14:useLocalDpi xmlns:a14="http://schemas.microsoft.com/office/drawing/2010/main" val="0"/>
              </a:ext>
            </a:extLst>
          </a:blip>
          <a:srcRect t="4912" r="11691"/>
          <a:stretch/>
        </p:blipFill>
        <p:spPr>
          <a:xfrm rot="5400000">
            <a:off x="116420" y="2323529"/>
            <a:ext cx="4359963" cy="3521004"/>
          </a:xfrm>
          <a:prstGeom prst="rect">
            <a:avLst/>
          </a:prstGeom>
        </p:spPr>
      </p:pic>
      <p:pic>
        <p:nvPicPr>
          <p:cNvPr id="6" name="Picture 5">
            <a:extLst>
              <a:ext uri="{FF2B5EF4-FFF2-40B4-BE49-F238E27FC236}">
                <a16:creationId xmlns:a16="http://schemas.microsoft.com/office/drawing/2014/main" id="{3815EBD7-F002-4BEC-9114-C6FACF3026A8}"/>
              </a:ext>
            </a:extLst>
          </p:cNvPr>
          <p:cNvPicPr>
            <a:picLocks noChangeAspect="1"/>
          </p:cNvPicPr>
          <p:nvPr/>
        </p:nvPicPr>
        <p:blipFill rotWithShape="1">
          <a:blip r:embed="rId3">
            <a:extLst>
              <a:ext uri="{28A0092B-C50C-407E-A947-70E740481C1C}">
                <a14:useLocalDpi xmlns:a14="http://schemas.microsoft.com/office/drawing/2010/main" val="0"/>
              </a:ext>
            </a:extLst>
          </a:blip>
          <a:srcRect r="21971"/>
          <a:stretch/>
        </p:blipFill>
        <p:spPr>
          <a:xfrm rot="5400000">
            <a:off x="4486902" y="1963896"/>
            <a:ext cx="4385215" cy="4215019"/>
          </a:xfrm>
          <a:prstGeom prst="rect">
            <a:avLst/>
          </a:prstGeom>
        </p:spPr>
      </p:pic>
      <p:sp>
        <p:nvSpPr>
          <p:cNvPr id="8" name="TextBox 7">
            <a:extLst>
              <a:ext uri="{FF2B5EF4-FFF2-40B4-BE49-F238E27FC236}">
                <a16:creationId xmlns:a16="http://schemas.microsoft.com/office/drawing/2014/main" id="{87B60D0E-7D76-402C-BCB7-7E9D7F5596BF}"/>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2833931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err="1">
                <a:latin typeface="Arial" panose="020B0604020202020204" pitchFamily="34" charset="0"/>
                <a:ea typeface="Calibri" panose="020F0502020204030204" pitchFamily="34" charset="0"/>
                <a:cs typeface="Times New Roman" panose="02020603050405020304" pitchFamily="18" charset="0"/>
              </a:rPr>
              <a:t>Ironridge</a:t>
            </a:r>
            <a:r>
              <a:rPr lang="en-CA" sz="2800" dirty="0">
                <a:latin typeface="Arial" panose="020B0604020202020204" pitchFamily="34" charset="0"/>
                <a:ea typeface="Calibri" panose="020F0502020204030204" pitchFamily="34" charset="0"/>
                <a:cs typeface="Times New Roman" panose="02020603050405020304" pitchFamily="18" charset="0"/>
              </a:rPr>
              <a:t> has a non-penetrating standing seam clamp.</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https://files.ironridge.com/pitched-roof-mounting/resources/brochures/IronRidge_QuickMount_Lynx_Tech_Brief.pdf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78095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clamp is pressed on to the sides of the standing seam.</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7B60D0E-7D76-402C-BCB7-7E9D7F5596BF}"/>
              </a:ext>
            </a:extLst>
          </p:cNvPr>
          <p:cNvSpPr txBox="1"/>
          <p:nvPr/>
        </p:nvSpPr>
        <p:spPr>
          <a:xfrm>
            <a:off x="5914776" y="6488668"/>
            <a:ext cx="3003937" cy="369332"/>
          </a:xfrm>
          <a:prstGeom prst="rect">
            <a:avLst/>
          </a:prstGeom>
          <a:noFill/>
        </p:spPr>
        <p:txBody>
          <a:bodyPr wrap="square" rtlCol="0">
            <a:spAutoFit/>
          </a:bodyPr>
          <a:lstStyle/>
          <a:p>
            <a:r>
              <a:rPr lang="en-CA" dirty="0"/>
              <a:t>Picture courtesy </a:t>
            </a:r>
            <a:r>
              <a:rPr lang="en-CA" dirty="0" err="1"/>
              <a:t>ironridge</a:t>
            </a:r>
            <a:endParaRPr lang="en-CA" dirty="0"/>
          </a:p>
        </p:txBody>
      </p:sp>
      <p:pic>
        <p:nvPicPr>
          <p:cNvPr id="5" name="Picture 4">
            <a:extLst>
              <a:ext uri="{FF2B5EF4-FFF2-40B4-BE49-F238E27FC236}">
                <a16:creationId xmlns:a16="http://schemas.microsoft.com/office/drawing/2014/main" id="{110FFC52-958F-4BD7-8BE1-725C08C5238C}"/>
              </a:ext>
            </a:extLst>
          </p:cNvPr>
          <p:cNvPicPr>
            <a:picLocks noChangeAspect="1"/>
          </p:cNvPicPr>
          <p:nvPr/>
        </p:nvPicPr>
        <p:blipFill>
          <a:blip r:embed="rId2"/>
          <a:stretch>
            <a:fillRect/>
          </a:stretch>
        </p:blipFill>
        <p:spPr>
          <a:xfrm>
            <a:off x="2217419" y="2205039"/>
            <a:ext cx="3481015" cy="4418211"/>
          </a:xfrm>
          <a:prstGeom prst="rect">
            <a:avLst/>
          </a:prstGeom>
        </p:spPr>
      </p:pic>
    </p:spTree>
    <p:extLst>
      <p:ext uri="{BB962C8B-B14F-4D97-AF65-F5344CB8AC3E}">
        <p14:creationId xmlns:p14="http://schemas.microsoft.com/office/powerpoint/2010/main" val="1303903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clamp is pressed on to the sides of the standing seam.</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7B60D0E-7D76-402C-BCB7-7E9D7F5596BF}"/>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pic>
        <p:nvPicPr>
          <p:cNvPr id="4" name="Picture 3">
            <a:extLst>
              <a:ext uri="{FF2B5EF4-FFF2-40B4-BE49-F238E27FC236}">
                <a16:creationId xmlns:a16="http://schemas.microsoft.com/office/drawing/2014/main" id="{3C915686-4BAB-4B28-B481-71B391B885DE}"/>
              </a:ext>
            </a:extLst>
          </p:cNvPr>
          <p:cNvPicPr>
            <a:picLocks noChangeAspect="1"/>
          </p:cNvPicPr>
          <p:nvPr/>
        </p:nvPicPr>
        <p:blipFill>
          <a:blip r:embed="rId2"/>
          <a:stretch>
            <a:fillRect/>
          </a:stretch>
        </p:blipFill>
        <p:spPr>
          <a:xfrm>
            <a:off x="1202209" y="2347912"/>
            <a:ext cx="6669581" cy="3862232"/>
          </a:xfrm>
          <a:prstGeom prst="rect">
            <a:avLst/>
          </a:prstGeom>
        </p:spPr>
      </p:pic>
    </p:spTree>
    <p:extLst>
      <p:ext uri="{BB962C8B-B14F-4D97-AF65-F5344CB8AC3E}">
        <p14:creationId xmlns:p14="http://schemas.microsoft.com/office/powerpoint/2010/main" val="2687441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How many supporting brackets are required?</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number will be calculated by how many panels are required on the roof and also by the maximum allowable distance between the supporting brackets.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Span tables have been developed by manufacturers and are dependant on the location of the solar install.</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1198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9605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Span tables are available from the manufacturers.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Depending on the manufacturer software can be used to calculate the maximum spacing.</a:t>
            </a:r>
          </a:p>
        </p:txBody>
      </p:sp>
    </p:spTree>
    <p:extLst>
      <p:ext uri="{BB962C8B-B14F-4D97-AF65-F5344CB8AC3E}">
        <p14:creationId xmlns:p14="http://schemas.microsoft.com/office/powerpoint/2010/main" val="638052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An example of a span table.</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24CF879-FD9E-40BE-BF09-10C2EE813D07}"/>
              </a:ext>
            </a:extLst>
          </p:cNvPr>
          <p:cNvPicPr>
            <a:picLocks noChangeAspect="1"/>
          </p:cNvPicPr>
          <p:nvPr/>
        </p:nvPicPr>
        <p:blipFill>
          <a:blip r:embed="rId2"/>
          <a:stretch>
            <a:fillRect/>
          </a:stretch>
        </p:blipFill>
        <p:spPr>
          <a:xfrm>
            <a:off x="1033670" y="1780858"/>
            <a:ext cx="7928319" cy="4765715"/>
          </a:xfrm>
          <a:prstGeom prst="rect">
            <a:avLst/>
          </a:prstGeom>
        </p:spPr>
      </p:pic>
      <p:sp>
        <p:nvSpPr>
          <p:cNvPr id="6" name="TextBox 5">
            <a:extLst>
              <a:ext uri="{FF2B5EF4-FFF2-40B4-BE49-F238E27FC236}">
                <a16:creationId xmlns:a16="http://schemas.microsoft.com/office/drawing/2014/main" id="{E8FB4ECC-6B5B-4E2E-942A-FFFB35571048}"/>
              </a:ext>
            </a:extLst>
          </p:cNvPr>
          <p:cNvSpPr txBox="1"/>
          <p:nvPr/>
        </p:nvSpPr>
        <p:spPr>
          <a:xfrm>
            <a:off x="5914776" y="6488668"/>
            <a:ext cx="3003937" cy="369332"/>
          </a:xfrm>
          <a:prstGeom prst="rect">
            <a:avLst/>
          </a:prstGeom>
          <a:noFill/>
        </p:spPr>
        <p:txBody>
          <a:bodyPr wrap="square" rtlCol="0">
            <a:spAutoFit/>
          </a:bodyPr>
          <a:lstStyle/>
          <a:p>
            <a:r>
              <a:rPr lang="en-CA" dirty="0"/>
              <a:t>Picture courtesy </a:t>
            </a:r>
            <a:r>
              <a:rPr lang="en-CA" dirty="0" err="1"/>
              <a:t>ironridge</a:t>
            </a:r>
            <a:endParaRPr lang="en-CA" dirty="0"/>
          </a:p>
        </p:txBody>
      </p:sp>
    </p:spTree>
    <p:extLst>
      <p:ext uri="{BB962C8B-B14F-4D97-AF65-F5344CB8AC3E}">
        <p14:creationId xmlns:p14="http://schemas.microsoft.com/office/powerpoint/2010/main" val="2362707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711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L-bracket will be the transition device that will connect to the rails.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rails are special aluminum extruded metal that have groves and other openings.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groves and openings allows other accessories </a:t>
            </a:r>
            <a:r>
              <a:rPr lang="en-CA" sz="2800" dirty="0">
                <a:effectLst/>
                <a:latin typeface="Arial" panose="020B0604020202020204" pitchFamily="34" charset="0"/>
                <a:ea typeface="Calibri" panose="020F0502020204030204" pitchFamily="34" charset="0"/>
                <a:cs typeface="Times New Roman" panose="02020603050405020304" pitchFamily="18" charset="0"/>
              </a:rPr>
              <a:t>to connect panels and associated equipment together.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L-bracket attaches to the rail.</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4072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Rails are specific to the manufacturer and do not interchange well with other manufacturers components.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Going from the L-bracket to almost any rail is not usually a problem.</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As long as the groves line up it will work. </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8446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rail manufacturer will provide rails in different lengths.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manufacturer will also give guidelines on the maximum distance that the rail can be supported with a bracket (span table).</a:t>
            </a:r>
          </a:p>
        </p:txBody>
      </p:sp>
    </p:spTree>
    <p:extLst>
      <p:ext uri="{BB962C8B-B14F-4D97-AF65-F5344CB8AC3E}">
        <p14:creationId xmlns:p14="http://schemas.microsoft.com/office/powerpoint/2010/main" val="2441765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rail</a:t>
            </a:r>
            <a:r>
              <a:rPr lang="en-CA" sz="2800" dirty="0">
                <a:latin typeface="Arial" panose="020B0604020202020204" pitchFamily="34" charset="0"/>
                <a:ea typeface="Calibri" panose="020F0502020204030204" pitchFamily="34" charset="0"/>
                <a:cs typeface="Times New Roman" panose="02020603050405020304" pitchFamily="18" charset="0"/>
              </a:rPr>
              <a:t> is 13 feet in length.</a:t>
            </a:r>
            <a:r>
              <a:rPr lang="en-CA" sz="28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descr="A picture containing ground, outdoor, wooden, park&#10;&#10;Description automatically generated">
            <a:extLst>
              <a:ext uri="{FF2B5EF4-FFF2-40B4-BE49-F238E27FC236}">
                <a16:creationId xmlns:a16="http://schemas.microsoft.com/office/drawing/2014/main" id="{543FF460-7117-4EBD-9377-6801F44C0F03}"/>
              </a:ext>
            </a:extLst>
          </p:cNvPr>
          <p:cNvPicPr>
            <a:picLocks noChangeAspect="1"/>
          </p:cNvPicPr>
          <p:nvPr/>
        </p:nvPicPr>
        <p:blipFill rotWithShape="1">
          <a:blip r:embed="rId2">
            <a:extLst>
              <a:ext uri="{28A0092B-C50C-407E-A947-70E740481C1C}">
                <a14:useLocalDpi xmlns:a14="http://schemas.microsoft.com/office/drawing/2010/main" val="0"/>
              </a:ext>
            </a:extLst>
          </a:blip>
          <a:srcRect t="25781" r="23865" b="15733"/>
          <a:stretch/>
        </p:blipFill>
        <p:spPr>
          <a:xfrm rot="5400000">
            <a:off x="4817164" y="2366858"/>
            <a:ext cx="5221360" cy="3008243"/>
          </a:xfrm>
          <a:prstGeom prst="rect">
            <a:avLst/>
          </a:prstGeom>
        </p:spPr>
      </p:pic>
      <p:pic>
        <p:nvPicPr>
          <p:cNvPr id="6" name="Picture 5" descr="A knife on the ground&#10;&#10;Description automatically generated with low confidence">
            <a:extLst>
              <a:ext uri="{FF2B5EF4-FFF2-40B4-BE49-F238E27FC236}">
                <a16:creationId xmlns:a16="http://schemas.microsoft.com/office/drawing/2014/main" id="{1839FF98-1A1D-4F51-8160-A59817CC7A6C}"/>
              </a:ext>
            </a:extLst>
          </p:cNvPr>
          <p:cNvPicPr>
            <a:picLocks noChangeAspect="1"/>
          </p:cNvPicPr>
          <p:nvPr/>
        </p:nvPicPr>
        <p:blipFill rotWithShape="1">
          <a:blip r:embed="rId3">
            <a:extLst>
              <a:ext uri="{28A0092B-C50C-407E-A947-70E740481C1C}">
                <a14:useLocalDpi xmlns:a14="http://schemas.microsoft.com/office/drawing/2010/main" val="0"/>
              </a:ext>
            </a:extLst>
          </a:blip>
          <a:srcRect l="15266" r="31014"/>
          <a:stretch/>
        </p:blipFill>
        <p:spPr>
          <a:xfrm rot="5400000">
            <a:off x="1509920" y="1248812"/>
            <a:ext cx="3684104" cy="5143500"/>
          </a:xfrm>
          <a:prstGeom prst="rect">
            <a:avLst/>
          </a:prstGeom>
        </p:spPr>
      </p:pic>
      <p:sp>
        <p:nvSpPr>
          <p:cNvPr id="8" name="TextBox 7">
            <a:extLst>
              <a:ext uri="{FF2B5EF4-FFF2-40B4-BE49-F238E27FC236}">
                <a16:creationId xmlns:a16="http://schemas.microsoft.com/office/drawing/2014/main" id="{CB49274A-8BA3-41C1-B2CF-7D84E70AEEA7}"/>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356730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Top view</a:t>
            </a:r>
            <a:r>
              <a:rPr lang="en-CA" sz="28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Channel with </a:t>
            </a:r>
            <a:r>
              <a:rPr lang="en-CA" sz="2800" dirty="0">
                <a:latin typeface="Arial" panose="020B0604020202020204" pitchFamily="34" charset="0"/>
                <a:ea typeface="Calibri" panose="020F0502020204030204" pitchFamily="34" charset="0"/>
                <a:cs typeface="Times New Roman" panose="02020603050405020304" pitchFamily="18" charset="0"/>
              </a:rPr>
              <a:t>side groves to align the height of the rail on the L-bracket.</a:t>
            </a:r>
            <a:r>
              <a:rPr lang="en-CA" sz="28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A picture containing wooden, wood&#10;&#10;Description automatically generated">
            <a:extLst>
              <a:ext uri="{FF2B5EF4-FFF2-40B4-BE49-F238E27FC236}">
                <a16:creationId xmlns:a16="http://schemas.microsoft.com/office/drawing/2014/main" id="{6BFD59A4-8CD3-46DE-A682-44D1DED51FD9}"/>
              </a:ext>
            </a:extLst>
          </p:cNvPr>
          <p:cNvPicPr>
            <a:picLocks noChangeAspect="1"/>
          </p:cNvPicPr>
          <p:nvPr/>
        </p:nvPicPr>
        <p:blipFill rotWithShape="1">
          <a:blip r:embed="rId2">
            <a:extLst>
              <a:ext uri="{28A0092B-C50C-407E-A947-70E740481C1C}">
                <a14:useLocalDpi xmlns:a14="http://schemas.microsoft.com/office/drawing/2010/main" val="0"/>
              </a:ext>
            </a:extLst>
          </a:blip>
          <a:srcRect l="18938" r="31594"/>
          <a:stretch/>
        </p:blipFill>
        <p:spPr>
          <a:xfrm rot="5400000">
            <a:off x="4727381" y="2146026"/>
            <a:ext cx="3392560" cy="5143500"/>
          </a:xfrm>
          <a:prstGeom prst="rect">
            <a:avLst/>
          </a:prstGeom>
        </p:spPr>
      </p:pic>
      <p:pic>
        <p:nvPicPr>
          <p:cNvPr id="8" name="Picture 7" descr="A picture containing person, shoes, weapon&#10;&#10;Description automatically generated">
            <a:extLst>
              <a:ext uri="{FF2B5EF4-FFF2-40B4-BE49-F238E27FC236}">
                <a16:creationId xmlns:a16="http://schemas.microsoft.com/office/drawing/2014/main" id="{4143E305-41B3-4DF3-BEAD-3C179703A5BA}"/>
              </a:ext>
            </a:extLst>
          </p:cNvPr>
          <p:cNvPicPr>
            <a:picLocks noChangeAspect="1"/>
          </p:cNvPicPr>
          <p:nvPr/>
        </p:nvPicPr>
        <p:blipFill rotWithShape="1">
          <a:blip r:embed="rId3">
            <a:extLst>
              <a:ext uri="{28A0092B-C50C-407E-A947-70E740481C1C}">
                <a14:useLocalDpi xmlns:a14="http://schemas.microsoft.com/office/drawing/2010/main" val="0"/>
              </a:ext>
            </a:extLst>
          </a:blip>
          <a:srcRect l="17430" t="14445" r="36039" b="12383"/>
          <a:stretch/>
        </p:blipFill>
        <p:spPr>
          <a:xfrm rot="5400000">
            <a:off x="334118" y="2835967"/>
            <a:ext cx="3392559" cy="3763617"/>
          </a:xfrm>
          <a:prstGeom prst="rect">
            <a:avLst/>
          </a:prstGeom>
        </p:spPr>
      </p:pic>
      <p:sp>
        <p:nvSpPr>
          <p:cNvPr id="10" name="TextBox 9">
            <a:extLst>
              <a:ext uri="{FF2B5EF4-FFF2-40B4-BE49-F238E27FC236}">
                <a16:creationId xmlns:a16="http://schemas.microsoft.com/office/drawing/2014/main" id="{F92E8C57-2979-4BD4-AB01-622295CAF4CD}"/>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spTree>
    <p:extLst>
      <p:ext uri="{BB962C8B-B14F-4D97-AF65-F5344CB8AC3E}">
        <p14:creationId xmlns:p14="http://schemas.microsoft.com/office/powerpoint/2010/main" val="2332212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Side</a:t>
            </a:r>
            <a:r>
              <a:rPr lang="en-CA" sz="2800" dirty="0">
                <a:effectLst/>
                <a:latin typeface="Arial" panose="020B0604020202020204" pitchFamily="34" charset="0"/>
                <a:ea typeface="Calibri" panose="020F0502020204030204" pitchFamily="34" charset="0"/>
                <a:cs typeface="Times New Roman" panose="02020603050405020304" pitchFamily="18" charset="0"/>
              </a:rPr>
              <a:t> view</a:t>
            </a:r>
            <a:r>
              <a:rPr lang="en-CA" sz="28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Channel with </a:t>
            </a:r>
            <a:r>
              <a:rPr lang="en-CA" sz="2800" dirty="0">
                <a:latin typeface="Arial" panose="020B0604020202020204" pitchFamily="34" charset="0"/>
                <a:ea typeface="Calibri" panose="020F0502020204030204" pitchFamily="34" charset="0"/>
                <a:cs typeface="Times New Roman" panose="02020603050405020304" pitchFamily="18" charset="0"/>
              </a:rPr>
              <a:t>side groves.</a:t>
            </a:r>
            <a:r>
              <a:rPr lang="en-CA" sz="28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92E8C57-2979-4BD4-AB01-622295CAF4CD}"/>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4" name="Picture 3" descr="A picture containing wooden, outdoor, wood&#10;&#10;Description automatically generated">
            <a:extLst>
              <a:ext uri="{FF2B5EF4-FFF2-40B4-BE49-F238E27FC236}">
                <a16:creationId xmlns:a16="http://schemas.microsoft.com/office/drawing/2014/main" id="{074D3A00-7142-4A9D-BB66-9C9EB0D46020}"/>
              </a:ext>
            </a:extLst>
          </p:cNvPr>
          <p:cNvPicPr>
            <a:picLocks noChangeAspect="1"/>
          </p:cNvPicPr>
          <p:nvPr/>
        </p:nvPicPr>
        <p:blipFill rotWithShape="1">
          <a:blip r:embed="rId2">
            <a:extLst>
              <a:ext uri="{28A0092B-C50C-407E-A947-70E740481C1C}">
                <a14:useLocalDpi xmlns:a14="http://schemas.microsoft.com/office/drawing/2010/main" val="0"/>
              </a:ext>
            </a:extLst>
          </a:blip>
          <a:srcRect l="25217" r="27633"/>
          <a:stretch/>
        </p:blipFill>
        <p:spPr>
          <a:xfrm rot="5400000">
            <a:off x="2809460" y="2220637"/>
            <a:ext cx="3233533" cy="5143500"/>
          </a:xfrm>
          <a:prstGeom prst="rect">
            <a:avLst/>
          </a:prstGeom>
        </p:spPr>
      </p:pic>
    </p:spTree>
    <p:extLst>
      <p:ext uri="{BB962C8B-B14F-4D97-AF65-F5344CB8AC3E}">
        <p14:creationId xmlns:p14="http://schemas.microsoft.com/office/powerpoint/2010/main" val="1195220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Bottom view</a:t>
            </a:r>
            <a:r>
              <a:rPr lang="en-CA" sz="28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No c</a:t>
            </a:r>
            <a:r>
              <a:rPr lang="en-CA" sz="2800" dirty="0">
                <a:effectLst/>
                <a:latin typeface="Arial" panose="020B0604020202020204" pitchFamily="34" charset="0"/>
                <a:ea typeface="Calibri" panose="020F0502020204030204" pitchFamily="34" charset="0"/>
                <a:cs typeface="Times New Roman" panose="02020603050405020304" pitchFamily="18" charset="0"/>
              </a:rPr>
              <a:t>hannel.</a:t>
            </a:r>
          </a:p>
        </p:txBody>
      </p:sp>
      <p:sp>
        <p:nvSpPr>
          <p:cNvPr id="10" name="TextBox 9">
            <a:extLst>
              <a:ext uri="{FF2B5EF4-FFF2-40B4-BE49-F238E27FC236}">
                <a16:creationId xmlns:a16="http://schemas.microsoft.com/office/drawing/2014/main" id="{F92E8C57-2979-4BD4-AB01-622295CAF4CD}"/>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5" name="Picture 4" descr="A picture containing wooden&#10;&#10;Description automatically generated">
            <a:extLst>
              <a:ext uri="{FF2B5EF4-FFF2-40B4-BE49-F238E27FC236}">
                <a16:creationId xmlns:a16="http://schemas.microsoft.com/office/drawing/2014/main" id="{053E8E8D-D4E2-4792-8E9D-AAE16D811A11}"/>
              </a:ext>
            </a:extLst>
          </p:cNvPr>
          <p:cNvPicPr>
            <a:picLocks noChangeAspect="1"/>
          </p:cNvPicPr>
          <p:nvPr/>
        </p:nvPicPr>
        <p:blipFill rotWithShape="1">
          <a:blip r:embed="rId2">
            <a:extLst>
              <a:ext uri="{28A0092B-C50C-407E-A947-70E740481C1C}">
                <a14:useLocalDpi xmlns:a14="http://schemas.microsoft.com/office/drawing/2010/main" val="0"/>
              </a:ext>
            </a:extLst>
          </a:blip>
          <a:srcRect l="12947" r="30628"/>
          <a:stretch/>
        </p:blipFill>
        <p:spPr>
          <a:xfrm rot="5400000">
            <a:off x="4147931" y="1532791"/>
            <a:ext cx="3869634" cy="5143500"/>
          </a:xfrm>
          <a:prstGeom prst="rect">
            <a:avLst/>
          </a:prstGeom>
        </p:spPr>
      </p:pic>
    </p:spTree>
    <p:extLst>
      <p:ext uri="{BB962C8B-B14F-4D97-AF65-F5344CB8AC3E}">
        <p14:creationId xmlns:p14="http://schemas.microsoft.com/office/powerpoint/2010/main" val="91479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Before the introduction to racking and mounting.</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Safety and tools need to be identified.</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Fall arres</a:t>
            </a:r>
            <a:r>
              <a:rPr lang="en-CA" sz="2800" dirty="0">
                <a:latin typeface="Arial" panose="020B0604020202020204" pitchFamily="34" charset="0"/>
                <a:ea typeface="Calibri" panose="020F0502020204030204" pitchFamily="34" charset="0"/>
                <a:cs typeface="Arial" panose="020B0604020202020204" pitchFamily="34" charset="0"/>
              </a:rPr>
              <a:t>t and working from heights are a prerequisite for working on the mounting and racking of PV panels.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Ladder and scaffold safety is also required.</a:t>
            </a:r>
          </a:p>
        </p:txBody>
      </p:sp>
    </p:spTree>
    <p:extLst>
      <p:ext uri="{BB962C8B-B14F-4D97-AF65-F5344CB8AC3E}">
        <p14:creationId xmlns:p14="http://schemas.microsoft.com/office/powerpoint/2010/main" val="1740327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Profile / end</a:t>
            </a:r>
            <a:r>
              <a:rPr lang="en-CA" sz="2800" dirty="0">
                <a:effectLst/>
                <a:latin typeface="Arial" panose="020B0604020202020204" pitchFamily="34" charset="0"/>
                <a:ea typeface="Calibri" panose="020F0502020204030204" pitchFamily="34" charset="0"/>
                <a:cs typeface="Times New Roman" panose="02020603050405020304" pitchFamily="18" charset="0"/>
              </a:rPr>
              <a:t> view</a:t>
            </a:r>
            <a:r>
              <a:rPr lang="en-CA" sz="28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Multiple c</a:t>
            </a:r>
            <a:r>
              <a:rPr lang="en-CA" sz="2800" dirty="0">
                <a:effectLst/>
                <a:latin typeface="Arial" panose="020B0604020202020204" pitchFamily="34" charset="0"/>
                <a:ea typeface="Calibri" panose="020F0502020204030204" pitchFamily="34" charset="0"/>
                <a:cs typeface="Times New Roman" panose="02020603050405020304" pitchFamily="18" charset="0"/>
              </a:rPr>
              <a:t>hannels.</a:t>
            </a:r>
          </a:p>
        </p:txBody>
      </p:sp>
      <p:sp>
        <p:nvSpPr>
          <p:cNvPr id="10" name="TextBox 9">
            <a:extLst>
              <a:ext uri="{FF2B5EF4-FFF2-40B4-BE49-F238E27FC236}">
                <a16:creationId xmlns:a16="http://schemas.microsoft.com/office/drawing/2014/main" id="{F92E8C57-2979-4BD4-AB01-622295CAF4CD}"/>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4" name="Picture 3" descr="A picture containing ground, outdoor, wooden, park&#10;&#10;Description automatically generated">
            <a:extLst>
              <a:ext uri="{FF2B5EF4-FFF2-40B4-BE49-F238E27FC236}">
                <a16:creationId xmlns:a16="http://schemas.microsoft.com/office/drawing/2014/main" id="{6C4F7909-9728-4186-8F63-97229FF73251}"/>
              </a:ext>
            </a:extLst>
          </p:cNvPr>
          <p:cNvPicPr>
            <a:picLocks noChangeAspect="1"/>
          </p:cNvPicPr>
          <p:nvPr/>
        </p:nvPicPr>
        <p:blipFill rotWithShape="1">
          <a:blip r:embed="rId2">
            <a:extLst>
              <a:ext uri="{28A0092B-C50C-407E-A947-70E740481C1C}">
                <a14:useLocalDpi xmlns:a14="http://schemas.microsoft.com/office/drawing/2010/main" val="0"/>
              </a:ext>
            </a:extLst>
          </a:blip>
          <a:srcRect l="17430" t="23894" r="21971" b="10064"/>
          <a:stretch/>
        </p:blipFill>
        <p:spPr>
          <a:xfrm rot="5400000">
            <a:off x="4738189" y="2400909"/>
            <a:ext cx="4155802" cy="3396863"/>
          </a:xfrm>
          <a:prstGeom prst="rect">
            <a:avLst/>
          </a:prstGeom>
        </p:spPr>
      </p:pic>
    </p:spTree>
    <p:extLst>
      <p:ext uri="{BB962C8B-B14F-4D97-AF65-F5344CB8AC3E}">
        <p14:creationId xmlns:p14="http://schemas.microsoft.com/office/powerpoint/2010/main" val="897463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6026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IRONWORKS XR RAIL system.</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IronRidge Flush Mount System">
            <a:extLst>
              <a:ext uri="{FF2B5EF4-FFF2-40B4-BE49-F238E27FC236}">
                <a16:creationId xmlns:a16="http://schemas.microsoft.com/office/drawing/2014/main" id="{C7A05A36-9D95-4492-8326-2CA89E24D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140" y="2206500"/>
            <a:ext cx="6560024" cy="45806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3075587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IRONWORKS QRAIL system.</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2050" name="Picture 2" descr="IronRidge QuickMount QRail System">
            <a:extLst>
              <a:ext uri="{FF2B5EF4-FFF2-40B4-BE49-F238E27FC236}">
                <a16:creationId xmlns:a16="http://schemas.microsoft.com/office/drawing/2014/main" id="{6C445ABA-AAAC-4F4D-9F9C-3B1D08469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829" y="2041825"/>
            <a:ext cx="6368427" cy="444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50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FAST RACK HD rail system.</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pic>
        <p:nvPicPr>
          <p:cNvPr id="4" name="Picture 3">
            <a:extLst>
              <a:ext uri="{FF2B5EF4-FFF2-40B4-BE49-F238E27FC236}">
                <a16:creationId xmlns:a16="http://schemas.microsoft.com/office/drawing/2014/main" id="{AFC7EE08-9233-4070-BB79-9D607A6B2C72}"/>
              </a:ext>
            </a:extLst>
          </p:cNvPr>
          <p:cNvPicPr>
            <a:picLocks noChangeAspect="1"/>
          </p:cNvPicPr>
          <p:nvPr/>
        </p:nvPicPr>
        <p:blipFill>
          <a:blip r:embed="rId2"/>
          <a:stretch>
            <a:fillRect/>
          </a:stretch>
        </p:blipFill>
        <p:spPr>
          <a:xfrm>
            <a:off x="3670853" y="1644878"/>
            <a:ext cx="5247860" cy="4901695"/>
          </a:xfrm>
          <a:prstGeom prst="rect">
            <a:avLst/>
          </a:prstGeom>
        </p:spPr>
      </p:pic>
    </p:spTree>
    <p:extLst>
      <p:ext uri="{BB962C8B-B14F-4D97-AF65-F5344CB8AC3E}">
        <p14:creationId xmlns:p14="http://schemas.microsoft.com/office/powerpoint/2010/main" val="1829968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82134"/>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rail manufacturer will also specify the cantilever that a panel can go past the last support bracket.</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ECABCA9-DD35-4CFD-A468-A3565CD32952}"/>
              </a:ext>
            </a:extLst>
          </p:cNvPr>
          <p:cNvPicPr>
            <a:picLocks noChangeAspect="1"/>
          </p:cNvPicPr>
          <p:nvPr/>
        </p:nvPicPr>
        <p:blipFill>
          <a:blip r:embed="rId2"/>
          <a:stretch>
            <a:fillRect/>
          </a:stretch>
        </p:blipFill>
        <p:spPr>
          <a:xfrm>
            <a:off x="1879638" y="2703443"/>
            <a:ext cx="5429764" cy="3591340"/>
          </a:xfrm>
          <a:prstGeom prst="rect">
            <a:avLst/>
          </a:prstGeom>
        </p:spPr>
      </p:pic>
      <p:sp>
        <p:nvSpPr>
          <p:cNvPr id="10" name="TextBox 9">
            <a:extLst>
              <a:ext uri="{FF2B5EF4-FFF2-40B4-BE49-F238E27FC236}">
                <a16:creationId xmlns:a16="http://schemas.microsoft.com/office/drawing/2014/main" id="{8C7023FA-55BE-4476-A6C2-58FD90301B18}"/>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1189057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Determining spacing and rail layout.</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Panels can be laid out portrait or landscape.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All depends on free space.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Rails typically go east – west direction and connect across the rafters.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Typical rafter spacing is 24 inches.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33019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first step is to find the rafters.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quick way to do this is to take a hammer and tap the roof listening for the solid noise when the hammer hits over top of a rafter.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If the roof sheathing is bolted to rafters then follow the line of the bolts.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Lift tiles and find the rafters.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9513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Once the rafters are found, the spacing of the rails up and down the roof (North – South) is determined.</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rail manufacturer will specify the spacing of the rails.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link is good for laying out the rails and to adjust cantilever.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https://files.ironridge.com/education-library/Tech_Tip_Maximizing_Rail_Cantilever.pdf</a:t>
            </a: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95459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Staggering of the supporting L brackets to different rafters makes a stronger rail system.</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F80F36B-397E-4C83-90CF-7EEE3EF9B6E7}"/>
              </a:ext>
            </a:extLst>
          </p:cNvPr>
          <p:cNvPicPr>
            <a:picLocks noChangeAspect="1"/>
          </p:cNvPicPr>
          <p:nvPr/>
        </p:nvPicPr>
        <p:blipFill>
          <a:blip r:embed="rId2"/>
          <a:stretch>
            <a:fillRect/>
          </a:stretch>
        </p:blipFill>
        <p:spPr>
          <a:xfrm>
            <a:off x="481012" y="2170766"/>
            <a:ext cx="8181975" cy="3400425"/>
          </a:xfrm>
          <a:prstGeom prst="rect">
            <a:avLst/>
          </a:prstGeom>
        </p:spPr>
      </p:pic>
      <p:sp>
        <p:nvSpPr>
          <p:cNvPr id="6" name="TextBox 5">
            <a:extLst>
              <a:ext uri="{FF2B5EF4-FFF2-40B4-BE49-F238E27FC236}">
                <a16:creationId xmlns:a16="http://schemas.microsoft.com/office/drawing/2014/main" id="{45C53FCF-B3AE-4AF8-979D-730020E0655C}"/>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7443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Tools:</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Each manufacturer has listed the tools in the instructions manual for their products.</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IRONRIDGE has given permission to use their information.</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https://www.ironridge.com/</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They have a YOUTUBE channel</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https://www.youtube.com/c/IronRidgeSolar</a:t>
            </a:r>
            <a:endParaRPr lang="en-CA" sz="28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Arial" panose="020B0604020202020204" pitchFamily="34" charset="0"/>
            </a:endParaRPr>
          </a:p>
          <a:p>
            <a:pPr marL="428625" lvl="1" indent="0">
              <a:lnSpc>
                <a:spcPct val="107000"/>
              </a:lnSpc>
              <a:spcAft>
                <a:spcPts val="800"/>
              </a:spcAft>
              <a:buNone/>
            </a:pPr>
            <a:endParaRPr lang="en-CA" sz="2425"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47652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An example is 2X spacing.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spacing allows for 2 times</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t</a:t>
            </a:r>
            <a:r>
              <a:rPr lang="en-CA" sz="2800" dirty="0">
                <a:effectLst/>
                <a:latin typeface="Arial" panose="020B0604020202020204" pitchFamily="34" charset="0"/>
                <a:ea typeface="Calibri" panose="020F0502020204030204" pitchFamily="34" charset="0"/>
                <a:cs typeface="Times New Roman" panose="02020603050405020304" pitchFamily="18" charset="0"/>
              </a:rPr>
              <a:t>he spacing in the mid section</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of the panel compared to the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c</a:t>
            </a:r>
            <a:r>
              <a:rPr lang="en-CA" sz="2800" dirty="0">
                <a:effectLst/>
                <a:latin typeface="Arial" panose="020B0604020202020204" pitchFamily="34" charset="0"/>
                <a:ea typeface="Calibri" panose="020F0502020204030204" pitchFamily="34" charset="0"/>
                <a:cs typeface="Times New Roman" panose="02020603050405020304" pitchFamily="18" charset="0"/>
              </a:rPr>
              <a:t>antilevered ends sections.</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2X</a:t>
            </a: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1X</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E16CE23-A54C-4759-B242-6133F11D7863}"/>
              </a:ext>
            </a:extLst>
          </p:cNvPr>
          <p:cNvPicPr>
            <a:picLocks noChangeAspect="1"/>
          </p:cNvPicPr>
          <p:nvPr/>
        </p:nvPicPr>
        <p:blipFill>
          <a:blip r:embed="rId2"/>
          <a:stretch>
            <a:fillRect/>
          </a:stretch>
        </p:blipFill>
        <p:spPr>
          <a:xfrm>
            <a:off x="5565913" y="484674"/>
            <a:ext cx="2844041" cy="6282598"/>
          </a:xfrm>
          <a:prstGeom prst="rect">
            <a:avLst/>
          </a:prstGeom>
        </p:spPr>
      </p:pic>
      <p:cxnSp>
        <p:nvCxnSpPr>
          <p:cNvPr id="6" name="Straight Arrow Connector 5">
            <a:extLst>
              <a:ext uri="{FF2B5EF4-FFF2-40B4-BE49-F238E27FC236}">
                <a16:creationId xmlns:a16="http://schemas.microsoft.com/office/drawing/2014/main" id="{70D48CF5-A4BB-405F-8ACF-DDE9E0203604}"/>
              </a:ext>
            </a:extLst>
          </p:cNvPr>
          <p:cNvCxnSpPr>
            <a:cxnSpLocks/>
          </p:cNvCxnSpPr>
          <p:nvPr/>
        </p:nvCxnSpPr>
        <p:spPr>
          <a:xfrm flipV="1">
            <a:off x="2544418" y="4293704"/>
            <a:ext cx="3207025" cy="39882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D22A761-D807-4AED-95C6-8D24C1AC4228}"/>
              </a:ext>
            </a:extLst>
          </p:cNvPr>
          <p:cNvCxnSpPr>
            <a:cxnSpLocks/>
          </p:cNvCxnSpPr>
          <p:nvPr/>
        </p:nvCxnSpPr>
        <p:spPr>
          <a:xfrm>
            <a:off x="2544418" y="4850296"/>
            <a:ext cx="3021495" cy="993913"/>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F86D070-27AC-493F-B5F8-18A4E5E8B4CD}"/>
              </a:ext>
            </a:extLst>
          </p:cNvPr>
          <p:cNvCxnSpPr>
            <a:cxnSpLocks/>
          </p:cNvCxnSpPr>
          <p:nvPr/>
        </p:nvCxnSpPr>
        <p:spPr>
          <a:xfrm flipV="1">
            <a:off x="2544418" y="5989982"/>
            <a:ext cx="3207025" cy="1199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60797A0-5349-44EF-8BDC-B2C50B748380}"/>
              </a:ext>
            </a:extLst>
          </p:cNvPr>
          <p:cNvCxnSpPr>
            <a:cxnSpLocks/>
          </p:cNvCxnSpPr>
          <p:nvPr/>
        </p:nvCxnSpPr>
        <p:spPr>
          <a:xfrm>
            <a:off x="2544418" y="6147745"/>
            <a:ext cx="3207025" cy="40717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DC24C93-EB1B-47A6-8E96-53EB47E1A2E6}"/>
              </a:ext>
            </a:extLst>
          </p:cNvPr>
          <p:cNvSpPr txBox="1"/>
          <p:nvPr/>
        </p:nvSpPr>
        <p:spPr>
          <a:xfrm>
            <a:off x="203089" y="6417796"/>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40958507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Mark rail locations using a chalk line.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Another spacing is 20% -60% - 20%</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spacing above allows 20 percent of the panel to cantilever over the rails while 60 percent is between the rails.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Otherwise confirm the</a:t>
            </a:r>
            <a:r>
              <a:rPr lang="en-CA" sz="2800" dirty="0">
                <a:latin typeface="Arial" panose="020B0604020202020204" pitchFamily="34" charset="0"/>
                <a:ea typeface="Calibri" panose="020F0502020204030204" pitchFamily="34" charset="0"/>
                <a:cs typeface="Times New Roman" panose="02020603050405020304" pitchFamily="18" charset="0"/>
              </a:rPr>
              <a:t> panel manufacturer’s recommendations.</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0686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20% spacing</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Landscape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orientation</a:t>
            </a:r>
          </a:p>
          <a:p>
            <a:pPr marL="0" indent="0">
              <a:lnSpc>
                <a:spcPct val="107000"/>
              </a:lnSpc>
              <a:spcAft>
                <a:spcPts val="800"/>
              </a:spcAft>
              <a:buNone/>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60% spacing</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356446E-2D81-4DED-9F4B-BD6E9E509E09}"/>
              </a:ext>
            </a:extLst>
          </p:cNvPr>
          <p:cNvPicPr>
            <a:picLocks noChangeAspect="1"/>
          </p:cNvPicPr>
          <p:nvPr/>
        </p:nvPicPr>
        <p:blipFill rotWithShape="1">
          <a:blip r:embed="rId2">
            <a:extLst>
              <a:ext uri="{28A0092B-C50C-407E-A947-70E740481C1C}">
                <a14:useLocalDpi xmlns:a14="http://schemas.microsoft.com/office/drawing/2010/main" val="0"/>
              </a:ext>
            </a:extLst>
          </a:blip>
          <a:srcRect l="17430"/>
          <a:stretch/>
        </p:blipFill>
        <p:spPr>
          <a:xfrm rot="5400000">
            <a:off x="3609250" y="1143516"/>
            <a:ext cx="5662614" cy="5143500"/>
          </a:xfrm>
          <a:prstGeom prst="rect">
            <a:avLst/>
          </a:prstGeom>
        </p:spPr>
      </p:pic>
      <p:sp>
        <p:nvSpPr>
          <p:cNvPr id="6" name="TextBox 5">
            <a:extLst>
              <a:ext uri="{FF2B5EF4-FFF2-40B4-BE49-F238E27FC236}">
                <a16:creationId xmlns:a16="http://schemas.microsoft.com/office/drawing/2014/main" id="{3A3FA5F8-E049-484A-830B-AB93A3AB9B4B}"/>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cxnSp>
        <p:nvCxnSpPr>
          <p:cNvPr id="7" name="Straight Arrow Connector 6">
            <a:extLst>
              <a:ext uri="{FF2B5EF4-FFF2-40B4-BE49-F238E27FC236}">
                <a16:creationId xmlns:a16="http://schemas.microsoft.com/office/drawing/2014/main" id="{B3452E38-D43F-46CA-82F9-DB7DA4D07C55}"/>
              </a:ext>
            </a:extLst>
          </p:cNvPr>
          <p:cNvCxnSpPr>
            <a:cxnSpLocks/>
          </p:cNvCxnSpPr>
          <p:nvPr/>
        </p:nvCxnSpPr>
        <p:spPr>
          <a:xfrm>
            <a:off x="1417152" y="1749921"/>
            <a:ext cx="4433682" cy="23522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5152ED-62A8-466E-993E-ADFC15C4FE36}"/>
              </a:ext>
            </a:extLst>
          </p:cNvPr>
          <p:cNvCxnSpPr>
            <a:cxnSpLocks/>
          </p:cNvCxnSpPr>
          <p:nvPr/>
        </p:nvCxnSpPr>
        <p:spPr>
          <a:xfrm>
            <a:off x="1417152" y="1749921"/>
            <a:ext cx="3743739" cy="39093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25F59F4-F9E3-4D3B-8921-72F76412ECD8}"/>
              </a:ext>
            </a:extLst>
          </p:cNvPr>
          <p:cNvCxnSpPr>
            <a:cxnSpLocks/>
          </p:cNvCxnSpPr>
          <p:nvPr/>
        </p:nvCxnSpPr>
        <p:spPr>
          <a:xfrm>
            <a:off x="2490580" y="5314122"/>
            <a:ext cx="5858290" cy="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F888D79-95B0-4FCD-A138-2F79DFD0F70C}"/>
              </a:ext>
            </a:extLst>
          </p:cNvPr>
          <p:cNvCxnSpPr>
            <a:cxnSpLocks/>
          </p:cNvCxnSpPr>
          <p:nvPr/>
        </p:nvCxnSpPr>
        <p:spPr>
          <a:xfrm>
            <a:off x="2490580" y="5350567"/>
            <a:ext cx="2823542" cy="31204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744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67033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Joining rails together must allow for the electrical bonding as well as the physical bonding.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Manufacturers have specific parts to accomplish this.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8845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Fast Rack system uses this bar that slides into the rail sides.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Bolts hold it into place.</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8C4568B-AA65-40DC-A7C3-56BA31894C90}"/>
              </a:ext>
            </a:extLst>
          </p:cNvPr>
          <p:cNvPicPr>
            <a:picLocks noChangeAspect="1"/>
          </p:cNvPicPr>
          <p:nvPr/>
        </p:nvPicPr>
        <p:blipFill>
          <a:blip r:embed="rId2"/>
          <a:stretch>
            <a:fillRect/>
          </a:stretch>
        </p:blipFill>
        <p:spPr>
          <a:xfrm>
            <a:off x="2067340" y="3054992"/>
            <a:ext cx="5256143" cy="3491581"/>
          </a:xfrm>
          <a:prstGeom prst="rect">
            <a:avLst/>
          </a:prstGeom>
        </p:spPr>
      </p:pic>
      <p:sp>
        <p:nvSpPr>
          <p:cNvPr id="6" name="TextBox 5">
            <a:extLst>
              <a:ext uri="{FF2B5EF4-FFF2-40B4-BE49-F238E27FC236}">
                <a16:creationId xmlns:a16="http://schemas.microsoft.com/office/drawing/2014/main" id="{68743638-BE41-4C18-8526-4A6D762867D0}"/>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1456359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Fast Rack system uses this bonding jumper.</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T b</a:t>
            </a:r>
            <a:r>
              <a:rPr lang="en-CA" sz="2800" dirty="0">
                <a:effectLst/>
                <a:latin typeface="Arial" panose="020B0604020202020204" pitchFamily="34" charset="0"/>
                <a:ea typeface="Calibri" panose="020F0502020204030204" pitchFamily="34" charset="0"/>
                <a:cs typeface="Times New Roman" panose="02020603050405020304" pitchFamily="18" charset="0"/>
              </a:rPr>
              <a:t>olts hold it into place, between the rails.</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AC9A197-B5EB-4827-9160-9FCC96F5B8FE}"/>
              </a:ext>
            </a:extLst>
          </p:cNvPr>
          <p:cNvPicPr>
            <a:picLocks noChangeAspect="1"/>
          </p:cNvPicPr>
          <p:nvPr/>
        </p:nvPicPr>
        <p:blipFill>
          <a:blip r:embed="rId2"/>
          <a:stretch>
            <a:fillRect/>
          </a:stretch>
        </p:blipFill>
        <p:spPr>
          <a:xfrm>
            <a:off x="1577008" y="3316063"/>
            <a:ext cx="4457286" cy="3230510"/>
          </a:xfrm>
          <a:prstGeom prst="rect">
            <a:avLst/>
          </a:prstGeom>
        </p:spPr>
      </p:pic>
      <p:sp>
        <p:nvSpPr>
          <p:cNvPr id="7" name="TextBox 6">
            <a:extLst>
              <a:ext uri="{FF2B5EF4-FFF2-40B4-BE49-F238E27FC236}">
                <a16:creationId xmlns:a16="http://schemas.microsoft.com/office/drawing/2014/main" id="{F6652A2D-832B-4B7B-8A65-DF1475694065}"/>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17761656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a:t>
            </a:r>
            <a:r>
              <a:rPr lang="en-CA" sz="2800" dirty="0" err="1">
                <a:latin typeface="Arial" panose="020B0604020202020204" pitchFamily="34" charset="0"/>
                <a:ea typeface="Calibri" panose="020F0502020204030204" pitchFamily="34" charset="0"/>
                <a:cs typeface="Times New Roman" panose="02020603050405020304" pitchFamily="18" charset="0"/>
              </a:rPr>
              <a:t>IronRidge</a:t>
            </a:r>
            <a:r>
              <a:rPr lang="en-CA" sz="2800" dirty="0">
                <a:latin typeface="Arial" panose="020B0604020202020204" pitchFamily="34" charset="0"/>
                <a:ea typeface="Calibri" panose="020F0502020204030204" pitchFamily="34" charset="0"/>
                <a:cs typeface="Times New Roman" panose="02020603050405020304" pitchFamily="18" charset="0"/>
              </a:rPr>
              <a:t> system uses this splice and it acts as a bonding jumper that slides inside the rails and uses bonding teeth.</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https://files.ironridge.com/pitched-roof-mounting/resources/brochures/IronRidge_BOSS_Bonded_Splice_Tech_Brief.pdf</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9D2B329-5526-463C-A0D8-1464558471E3}"/>
              </a:ext>
            </a:extLst>
          </p:cNvPr>
          <p:cNvPicPr>
            <a:picLocks noChangeAspect="1"/>
          </p:cNvPicPr>
          <p:nvPr/>
        </p:nvPicPr>
        <p:blipFill>
          <a:blip r:embed="rId3"/>
          <a:stretch>
            <a:fillRect/>
          </a:stretch>
        </p:blipFill>
        <p:spPr>
          <a:xfrm>
            <a:off x="4286250" y="4188100"/>
            <a:ext cx="4439478" cy="2358473"/>
          </a:xfrm>
          <a:prstGeom prst="rect">
            <a:avLst/>
          </a:prstGeom>
        </p:spPr>
      </p:pic>
      <p:sp>
        <p:nvSpPr>
          <p:cNvPr id="7" name="TextBox 6">
            <a:extLst>
              <a:ext uri="{FF2B5EF4-FFF2-40B4-BE49-F238E27FC236}">
                <a16:creationId xmlns:a16="http://schemas.microsoft.com/office/drawing/2014/main" id="{BC8FE1F7-3537-4EDA-9AAC-C70BE96FED81}"/>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spTree>
    <p:extLst>
      <p:ext uri="{BB962C8B-B14F-4D97-AF65-F5344CB8AC3E}">
        <p14:creationId xmlns:p14="http://schemas.microsoft.com/office/powerpoint/2010/main" val="39913505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84452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Bonding wire and connectors.</a:t>
            </a:r>
          </a:p>
          <a:p>
            <a:r>
              <a:rPr lang="en-CA" sz="2800" dirty="0">
                <a:latin typeface="Arial" panose="020B0604020202020204" pitchFamily="34" charset="0"/>
                <a:ea typeface="Calibri" panose="020F0502020204030204" pitchFamily="34" charset="0"/>
                <a:cs typeface="Arial" panose="020B0604020202020204" pitchFamily="34" charset="0"/>
              </a:rPr>
              <a:t>In a previous module we discussed the Lay-in lug as the preferred way to bond the rail to the grounded bonding wire.</a:t>
            </a:r>
          </a:p>
          <a:p>
            <a:r>
              <a:rPr lang="en-CA" sz="2800" dirty="0">
                <a:effectLst/>
                <a:latin typeface="Arial" panose="020B0604020202020204" pitchFamily="34" charset="0"/>
                <a:ea typeface="Calibri" panose="020F0502020204030204" pitchFamily="34" charset="0"/>
                <a:cs typeface="Arial" panose="020B0604020202020204" pitchFamily="34" charset="0"/>
              </a:rPr>
              <a:t>Each rail must be </a:t>
            </a:r>
          </a:p>
          <a:p>
            <a:pPr marL="0" indent="0">
              <a:buNone/>
            </a:pPr>
            <a:r>
              <a:rPr lang="en-CA" sz="2800" dirty="0">
                <a:effectLst/>
                <a:latin typeface="Arial" panose="020B0604020202020204" pitchFamily="34" charset="0"/>
                <a:ea typeface="Calibri" panose="020F0502020204030204" pitchFamily="34" charset="0"/>
                <a:cs typeface="Arial" panose="020B0604020202020204" pitchFamily="34" charset="0"/>
              </a:rPr>
              <a:t>   bonded together.</a:t>
            </a:r>
          </a:p>
          <a:p>
            <a:r>
              <a:rPr lang="en-CA" sz="2800" dirty="0">
                <a:latin typeface="Arial" panose="020B0604020202020204" pitchFamily="34" charset="0"/>
                <a:ea typeface="Calibri" panose="020F0502020204030204" pitchFamily="34" charset="0"/>
                <a:cs typeface="Arial" panose="020B0604020202020204" pitchFamily="34" charset="0"/>
              </a:rPr>
              <a:t># 6 AWG or #16 metric.</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close-up of a pipe&#10;&#10;Description automatically generated with low confidence">
            <a:extLst>
              <a:ext uri="{FF2B5EF4-FFF2-40B4-BE49-F238E27FC236}">
                <a16:creationId xmlns:a16="http://schemas.microsoft.com/office/drawing/2014/main" id="{DDD3D15A-2BC7-4925-B248-2970F862E977}"/>
              </a:ext>
            </a:extLst>
          </p:cNvPr>
          <p:cNvPicPr>
            <a:picLocks noChangeAspect="1"/>
          </p:cNvPicPr>
          <p:nvPr/>
        </p:nvPicPr>
        <p:blipFill rotWithShape="1">
          <a:blip r:embed="rId2">
            <a:extLst>
              <a:ext uri="{28A0092B-C50C-407E-A947-70E740481C1C}">
                <a14:useLocalDpi xmlns:a14="http://schemas.microsoft.com/office/drawing/2010/main" val="0"/>
              </a:ext>
            </a:extLst>
          </a:blip>
          <a:srcRect l="10580" t="33913" r="26956" b="3865"/>
          <a:stretch/>
        </p:blipFill>
        <p:spPr>
          <a:xfrm rot="10800000">
            <a:off x="4094921" y="3085834"/>
            <a:ext cx="5049078" cy="3772165"/>
          </a:xfrm>
          <a:prstGeom prst="rect">
            <a:avLst/>
          </a:prstGeom>
        </p:spPr>
      </p:pic>
      <p:sp>
        <p:nvSpPr>
          <p:cNvPr id="6" name="TextBox 5">
            <a:extLst>
              <a:ext uri="{FF2B5EF4-FFF2-40B4-BE49-F238E27FC236}">
                <a16:creationId xmlns:a16="http://schemas.microsoft.com/office/drawing/2014/main" id="{9372D67A-5A57-4C21-83DC-A21545EF87C0}"/>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spTree>
    <p:extLst>
      <p:ext uri="{BB962C8B-B14F-4D97-AF65-F5344CB8AC3E}">
        <p14:creationId xmlns:p14="http://schemas.microsoft.com/office/powerpoint/2010/main" val="2934310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Common tools are:</a:t>
            </a:r>
          </a:p>
          <a:p>
            <a:pPr lvl="1">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Wrenches, Screwdrivers, Torque wrench, Rachet with sockets, </a:t>
            </a:r>
            <a:r>
              <a:rPr lang="en-CA" sz="2800" dirty="0">
                <a:latin typeface="Arial" panose="020B0604020202020204" pitchFamily="34" charset="0"/>
                <a:cs typeface="Arial" panose="020B0604020202020204" pitchFamily="34" charset="0"/>
              </a:rPr>
              <a:t>tape measure, chalk line, stud finder, roofing bar, caulking gun, driver with 1/4” bit and 7/16” hex socket. </a:t>
            </a:r>
            <a:endParaRPr lang="en-CA" sz="2800" dirty="0">
              <a:latin typeface="Arial" panose="020B0604020202020204" pitchFamily="34" charset="0"/>
              <a:ea typeface="Calibri" panose="020F0502020204030204" pitchFamily="34" charset="0"/>
              <a:cs typeface="Arial" panose="020B0604020202020204" pitchFamily="34" charset="0"/>
            </a:endParaRPr>
          </a:p>
          <a:p>
            <a:pPr lvl="1">
              <a:lnSpc>
                <a:spcPct val="107000"/>
              </a:lnSpc>
              <a:spcAft>
                <a:spcPts val="800"/>
              </a:spcAft>
            </a:pPr>
            <a:endParaRPr lang="en-CA" sz="2425"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2536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Wire management.</a:t>
            </a:r>
          </a:p>
          <a:p>
            <a:r>
              <a:rPr lang="en-CA" sz="2800" dirty="0">
                <a:latin typeface="Arial" panose="020B0604020202020204" pitchFamily="34" charset="0"/>
                <a:ea typeface="Calibri" panose="020F0502020204030204" pitchFamily="34" charset="0"/>
                <a:cs typeface="Arial" panose="020B0604020202020204" pitchFamily="34" charset="0"/>
              </a:rPr>
              <a:t>Although there are no panels mounted as of yet, the time to add wire management is now before panels go on.</a:t>
            </a:r>
          </a:p>
          <a:p>
            <a:r>
              <a:rPr lang="en-CA" sz="2800" dirty="0">
                <a:effectLst/>
                <a:latin typeface="Arial" panose="020B0604020202020204" pitchFamily="34" charset="0"/>
                <a:ea typeface="Calibri" panose="020F0502020204030204" pitchFamily="34" charset="0"/>
                <a:cs typeface="Arial" panose="020B0604020202020204" pitchFamily="34" charset="0"/>
              </a:rPr>
              <a:t>Wire management inclu</a:t>
            </a:r>
            <a:r>
              <a:rPr lang="en-CA" sz="2800" dirty="0">
                <a:latin typeface="Arial" panose="020B0604020202020204" pitchFamily="34" charset="0"/>
                <a:ea typeface="Calibri" panose="020F0502020204030204" pitchFamily="34" charset="0"/>
                <a:cs typeface="Arial" panose="020B0604020202020204" pitchFamily="34" charset="0"/>
              </a:rPr>
              <a:t>des the bonding wire and clips for the panel wiring.</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738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Wire management clip.</a:t>
            </a:r>
          </a:p>
          <a:p>
            <a:r>
              <a:rPr lang="en-CA" sz="2800" dirty="0">
                <a:latin typeface="Arial" panose="020B0604020202020204" pitchFamily="34" charset="0"/>
                <a:ea typeface="Calibri" panose="020F0502020204030204" pitchFamily="34" charset="0"/>
                <a:cs typeface="Arial" panose="020B0604020202020204" pitchFamily="34" charset="0"/>
              </a:rPr>
              <a:t>Goes into rail track.</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r>
              <a:rPr lang="en-CA" sz="2800" dirty="0">
                <a:effectLst/>
                <a:latin typeface="Arial" panose="020B0604020202020204" pitchFamily="34" charset="0"/>
                <a:ea typeface="Calibri" panose="020F0502020204030204" pitchFamily="34" charset="0"/>
                <a:cs typeface="Arial" panose="020B0604020202020204" pitchFamily="34" charset="0"/>
              </a:rPr>
              <a:t>Holds wire.</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83E7FAB-2B26-43D8-92E9-78302593C56D}"/>
              </a:ext>
            </a:extLst>
          </p:cNvPr>
          <p:cNvPicPr>
            <a:picLocks noChangeAspect="1"/>
          </p:cNvPicPr>
          <p:nvPr/>
        </p:nvPicPr>
        <p:blipFill>
          <a:blip r:embed="rId2"/>
          <a:stretch>
            <a:fillRect/>
          </a:stretch>
        </p:blipFill>
        <p:spPr>
          <a:xfrm>
            <a:off x="3784738" y="2469432"/>
            <a:ext cx="4702037" cy="4388568"/>
          </a:xfrm>
          <a:prstGeom prst="rect">
            <a:avLst/>
          </a:prstGeom>
        </p:spPr>
      </p:pic>
      <p:cxnSp>
        <p:nvCxnSpPr>
          <p:cNvPr id="6" name="Straight Arrow Connector 5">
            <a:extLst>
              <a:ext uri="{FF2B5EF4-FFF2-40B4-BE49-F238E27FC236}">
                <a16:creationId xmlns:a16="http://schemas.microsoft.com/office/drawing/2014/main" id="{6899A1E9-3602-47DA-9F18-0CB5FBCC8356}"/>
              </a:ext>
            </a:extLst>
          </p:cNvPr>
          <p:cNvCxnSpPr/>
          <p:nvPr/>
        </p:nvCxnSpPr>
        <p:spPr>
          <a:xfrm>
            <a:off x="2120348" y="2226365"/>
            <a:ext cx="1895061" cy="87464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2512245-71F1-43D6-8E6A-19B28CFF3CE5}"/>
              </a:ext>
            </a:extLst>
          </p:cNvPr>
          <p:cNvCxnSpPr>
            <a:cxnSpLocks/>
          </p:cNvCxnSpPr>
          <p:nvPr/>
        </p:nvCxnSpPr>
        <p:spPr>
          <a:xfrm>
            <a:off x="2358887" y="4536522"/>
            <a:ext cx="3511826" cy="63182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749607-4329-4EDC-B2FD-D59C1F0440A1}"/>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spTree>
    <p:extLst>
      <p:ext uri="{BB962C8B-B14F-4D97-AF65-F5344CB8AC3E}">
        <p14:creationId xmlns:p14="http://schemas.microsoft.com/office/powerpoint/2010/main" val="5218920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Wire management clip.</a:t>
            </a:r>
          </a:p>
          <a:p>
            <a:r>
              <a:rPr lang="en-CA" sz="2800" dirty="0">
                <a:latin typeface="Arial" panose="020B0604020202020204" pitchFamily="34" charset="0"/>
                <a:ea typeface="Calibri" panose="020F0502020204030204" pitchFamily="34" charset="0"/>
                <a:cs typeface="Arial" panose="020B0604020202020204" pitchFamily="34" charset="0"/>
              </a:rPr>
              <a:t>Slides over panel edge.</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6899A1E9-3602-47DA-9F18-0CB5FBCC8356}"/>
              </a:ext>
            </a:extLst>
          </p:cNvPr>
          <p:cNvCxnSpPr>
            <a:cxnSpLocks/>
          </p:cNvCxnSpPr>
          <p:nvPr/>
        </p:nvCxnSpPr>
        <p:spPr>
          <a:xfrm>
            <a:off x="2120348" y="2226365"/>
            <a:ext cx="3794428" cy="120263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749607-4329-4EDC-B2FD-D59C1F0440A1}"/>
              </a:ext>
            </a:extLst>
          </p:cNvPr>
          <p:cNvSpPr txBox="1"/>
          <p:nvPr/>
        </p:nvSpPr>
        <p:spPr>
          <a:xfrm>
            <a:off x="5914776" y="6488668"/>
            <a:ext cx="3003937" cy="369332"/>
          </a:xfrm>
          <a:prstGeom prst="rect">
            <a:avLst/>
          </a:prstGeom>
          <a:noFill/>
        </p:spPr>
        <p:txBody>
          <a:bodyPr wrap="square" rtlCol="0">
            <a:spAutoFit/>
          </a:bodyPr>
          <a:lstStyle/>
          <a:p>
            <a:r>
              <a:rPr lang="en-CA" dirty="0"/>
              <a:t>Picture courtesy HESPV.ca</a:t>
            </a:r>
          </a:p>
        </p:txBody>
      </p:sp>
      <p:pic>
        <p:nvPicPr>
          <p:cNvPr id="5" name="Picture 4">
            <a:extLst>
              <a:ext uri="{FF2B5EF4-FFF2-40B4-BE49-F238E27FC236}">
                <a16:creationId xmlns:a16="http://schemas.microsoft.com/office/drawing/2014/main" id="{6E0886DC-8945-438C-A773-B750D14DA37E}"/>
              </a:ext>
            </a:extLst>
          </p:cNvPr>
          <p:cNvPicPr>
            <a:picLocks noChangeAspect="1"/>
          </p:cNvPicPr>
          <p:nvPr/>
        </p:nvPicPr>
        <p:blipFill>
          <a:blip r:embed="rId2"/>
          <a:stretch>
            <a:fillRect/>
          </a:stretch>
        </p:blipFill>
        <p:spPr>
          <a:xfrm>
            <a:off x="5440846" y="2081834"/>
            <a:ext cx="2476500" cy="2038350"/>
          </a:xfrm>
          <a:prstGeom prst="rect">
            <a:avLst/>
          </a:prstGeom>
        </p:spPr>
      </p:pic>
    </p:spTree>
    <p:extLst>
      <p:ext uri="{BB962C8B-B14F-4D97-AF65-F5344CB8AC3E}">
        <p14:creationId xmlns:p14="http://schemas.microsoft.com/office/powerpoint/2010/main" val="792214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Wire management clip.</a:t>
            </a:r>
          </a:p>
          <a:p>
            <a:r>
              <a:rPr lang="en-CA" sz="2800" dirty="0">
                <a:latin typeface="Arial" panose="020B0604020202020204" pitchFamily="34" charset="0"/>
                <a:ea typeface="Calibri" panose="020F0502020204030204" pitchFamily="34" charset="0"/>
                <a:cs typeface="Arial" panose="020B0604020202020204" pitchFamily="34" charset="0"/>
              </a:rPr>
              <a:t>Slides into rail.</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749607-4329-4EDC-B2FD-D59C1F0440A1}"/>
              </a:ext>
            </a:extLst>
          </p:cNvPr>
          <p:cNvSpPr txBox="1"/>
          <p:nvPr/>
        </p:nvSpPr>
        <p:spPr>
          <a:xfrm>
            <a:off x="5914776" y="6488668"/>
            <a:ext cx="3003937" cy="369332"/>
          </a:xfrm>
          <a:prstGeom prst="rect">
            <a:avLst/>
          </a:prstGeom>
          <a:noFill/>
        </p:spPr>
        <p:txBody>
          <a:bodyPr wrap="square" rtlCol="0">
            <a:spAutoFit/>
          </a:bodyPr>
          <a:lstStyle/>
          <a:p>
            <a:r>
              <a:rPr lang="en-CA" dirty="0"/>
              <a:t>Pictures courtesy HESPV.ca</a:t>
            </a:r>
          </a:p>
        </p:txBody>
      </p:sp>
      <p:pic>
        <p:nvPicPr>
          <p:cNvPr id="4" name="Picture 3">
            <a:extLst>
              <a:ext uri="{FF2B5EF4-FFF2-40B4-BE49-F238E27FC236}">
                <a16:creationId xmlns:a16="http://schemas.microsoft.com/office/drawing/2014/main" id="{FA4A5E1A-14B7-479F-8A29-501D4C084F37}"/>
              </a:ext>
            </a:extLst>
          </p:cNvPr>
          <p:cNvPicPr>
            <a:picLocks noChangeAspect="1"/>
          </p:cNvPicPr>
          <p:nvPr/>
        </p:nvPicPr>
        <p:blipFill>
          <a:blip r:embed="rId2"/>
          <a:stretch>
            <a:fillRect/>
          </a:stretch>
        </p:blipFill>
        <p:spPr>
          <a:xfrm>
            <a:off x="5184499" y="2812753"/>
            <a:ext cx="3333750" cy="3533775"/>
          </a:xfrm>
          <a:prstGeom prst="rect">
            <a:avLst/>
          </a:prstGeom>
        </p:spPr>
      </p:pic>
      <p:pic>
        <p:nvPicPr>
          <p:cNvPr id="8" name="Picture 7">
            <a:extLst>
              <a:ext uri="{FF2B5EF4-FFF2-40B4-BE49-F238E27FC236}">
                <a16:creationId xmlns:a16="http://schemas.microsoft.com/office/drawing/2014/main" id="{A4D183C8-6CC4-4ED6-9441-D1536A387856}"/>
              </a:ext>
            </a:extLst>
          </p:cNvPr>
          <p:cNvPicPr>
            <a:picLocks noChangeAspect="1"/>
          </p:cNvPicPr>
          <p:nvPr/>
        </p:nvPicPr>
        <p:blipFill>
          <a:blip r:embed="rId3"/>
          <a:stretch>
            <a:fillRect/>
          </a:stretch>
        </p:blipFill>
        <p:spPr>
          <a:xfrm>
            <a:off x="262676" y="2812753"/>
            <a:ext cx="4802720" cy="3533774"/>
          </a:xfrm>
          <a:prstGeom prst="rect">
            <a:avLst/>
          </a:prstGeom>
        </p:spPr>
      </p:pic>
    </p:spTree>
    <p:extLst>
      <p:ext uri="{BB962C8B-B14F-4D97-AF65-F5344CB8AC3E}">
        <p14:creationId xmlns:p14="http://schemas.microsoft.com/office/powerpoint/2010/main" val="18334497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US" sz="3200" dirty="0">
                <a:latin typeface="Arial" panose="020B0604020202020204" pitchFamily="34" charset="0"/>
                <a:cs typeface="Arial" panose="020B0604020202020204" pitchFamily="34" charset="0"/>
              </a:rPr>
              <a:t>Maintenance</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74295" y="863029"/>
            <a:ext cx="8995410" cy="5845996"/>
          </a:xfrm>
        </p:spPr>
        <p:txBody>
          <a:bodyPr/>
          <a:lstStyle/>
          <a:p>
            <a:r>
              <a:rPr lang="en-US" sz="2800" dirty="0">
                <a:latin typeface="Arial" panose="020B0604020202020204" pitchFamily="34" charset="0"/>
                <a:cs typeface="Arial" panose="020B0604020202020204" pitchFamily="34" charset="0"/>
              </a:rPr>
              <a:t>Type 21S for the supporting of flexible conduit, tubing and cables in buildings. UV protection outdoor rated.</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descr="A picture containing text, printing, menu&#10;&#10;Description automatically generated">
            <a:extLst>
              <a:ext uri="{FF2B5EF4-FFF2-40B4-BE49-F238E27FC236}">
                <a16:creationId xmlns:a16="http://schemas.microsoft.com/office/drawing/2014/main" id="{B477FA15-8F5C-9DD1-0B31-25B12ADA1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1849348"/>
            <a:ext cx="3756489" cy="5008652"/>
          </a:xfrm>
          <a:prstGeom prst="rect">
            <a:avLst/>
          </a:prstGeom>
        </p:spPr>
      </p:pic>
      <p:sp>
        <p:nvSpPr>
          <p:cNvPr id="5" name="TextBox 4">
            <a:extLst>
              <a:ext uri="{FF2B5EF4-FFF2-40B4-BE49-F238E27FC236}">
                <a16:creationId xmlns:a16="http://schemas.microsoft.com/office/drawing/2014/main" id="{FC0FA142-8D06-A7E8-3AEC-299EF31B8828}"/>
              </a:ext>
            </a:extLst>
          </p:cNvPr>
          <p:cNvSpPr txBox="1"/>
          <p:nvPr/>
        </p:nvSpPr>
        <p:spPr>
          <a:xfrm>
            <a:off x="8229600" y="6507125"/>
            <a:ext cx="914400" cy="369332"/>
          </a:xfrm>
          <a:prstGeom prst="rect">
            <a:avLst/>
          </a:prstGeom>
          <a:noFill/>
        </p:spPr>
        <p:txBody>
          <a:bodyPr wrap="square" rtlCol="0">
            <a:spAutoFit/>
          </a:bodyPr>
          <a:lstStyle/>
          <a:p>
            <a:r>
              <a:rPr lang="en-US" dirty="0"/>
              <a:t>Author</a:t>
            </a:r>
            <a:endParaRPr lang="en-CA" dirty="0"/>
          </a:p>
        </p:txBody>
      </p:sp>
    </p:spTree>
    <p:extLst>
      <p:ext uri="{BB962C8B-B14F-4D97-AF65-F5344CB8AC3E}">
        <p14:creationId xmlns:p14="http://schemas.microsoft.com/office/powerpoint/2010/main" val="3341535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IRONRIDGE conduit </a:t>
            </a:r>
          </a:p>
          <a:p>
            <a:pPr marL="0" indent="0">
              <a:buNone/>
            </a:pPr>
            <a:r>
              <a:rPr lang="en-CA" sz="2800" dirty="0">
                <a:latin typeface="Arial" panose="020B0604020202020204" pitchFamily="34" charset="0"/>
                <a:ea typeface="Calibri" panose="020F0502020204030204" pitchFamily="34" charset="0"/>
                <a:cs typeface="Arial" panose="020B0604020202020204" pitchFamily="34" charset="0"/>
              </a:rPr>
              <a:t>   </a:t>
            </a:r>
            <a:r>
              <a:rPr lang="en-CA" sz="2800" dirty="0">
                <a:effectLst/>
                <a:latin typeface="Arial" panose="020B0604020202020204" pitchFamily="34" charset="0"/>
                <a:ea typeface="Calibri" panose="020F0502020204030204" pitchFamily="34" charset="0"/>
                <a:cs typeface="Arial" panose="020B0604020202020204" pitchFamily="34" charset="0"/>
              </a:rPr>
              <a:t>mounting system.</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749607-4329-4EDC-B2FD-D59C1F0440A1}"/>
              </a:ext>
            </a:extLst>
          </p:cNvPr>
          <p:cNvSpPr txBox="1"/>
          <p:nvPr/>
        </p:nvSpPr>
        <p:spPr>
          <a:xfrm>
            <a:off x="5914776" y="6488668"/>
            <a:ext cx="3003937" cy="369332"/>
          </a:xfrm>
          <a:prstGeom prst="rect">
            <a:avLst/>
          </a:prstGeom>
          <a:noFill/>
        </p:spPr>
        <p:txBody>
          <a:bodyPr wrap="square" rtlCol="0">
            <a:spAutoFit/>
          </a:bodyPr>
          <a:lstStyle/>
          <a:p>
            <a:r>
              <a:rPr lang="en-CA" dirty="0"/>
              <a:t>Picture courtesy </a:t>
            </a:r>
            <a:r>
              <a:rPr lang="en-CA" dirty="0" err="1"/>
              <a:t>ironridge</a:t>
            </a:r>
            <a:endParaRPr lang="en-CA" dirty="0"/>
          </a:p>
        </p:txBody>
      </p:sp>
      <p:pic>
        <p:nvPicPr>
          <p:cNvPr id="5" name="Picture 4">
            <a:extLst>
              <a:ext uri="{FF2B5EF4-FFF2-40B4-BE49-F238E27FC236}">
                <a16:creationId xmlns:a16="http://schemas.microsoft.com/office/drawing/2014/main" id="{20F4C4E6-4915-429E-A901-CA76CD0BD6A0}"/>
              </a:ext>
            </a:extLst>
          </p:cNvPr>
          <p:cNvPicPr>
            <a:picLocks noChangeAspect="1"/>
          </p:cNvPicPr>
          <p:nvPr/>
        </p:nvPicPr>
        <p:blipFill>
          <a:blip r:embed="rId2"/>
          <a:stretch>
            <a:fillRect/>
          </a:stretch>
        </p:blipFill>
        <p:spPr>
          <a:xfrm>
            <a:off x="4870588" y="755477"/>
            <a:ext cx="4048125" cy="5581650"/>
          </a:xfrm>
          <a:prstGeom prst="rect">
            <a:avLst/>
          </a:prstGeom>
        </p:spPr>
      </p:pic>
    </p:spTree>
    <p:extLst>
      <p:ext uri="{BB962C8B-B14F-4D97-AF65-F5344CB8AC3E}">
        <p14:creationId xmlns:p14="http://schemas.microsoft.com/office/powerpoint/2010/main" val="12734305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IRONRIDGE conduit mounting system.</a:t>
            </a:r>
          </a:p>
          <a:p>
            <a:r>
              <a:rPr lang="en-CA" sz="2800" dirty="0">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https://files.ironridge.com/pitched-roof-mounting/resources/brochures/IronRidge_Conduit_Mount_Tech_Brief.pdf</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99295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382560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The next components are the clamps to hold down the panel to the rail.</a:t>
            </a:r>
          </a:p>
          <a:p>
            <a:r>
              <a:rPr lang="en-CA" sz="2800" dirty="0">
                <a:latin typeface="Arial" panose="020B0604020202020204" pitchFamily="34" charset="0"/>
                <a:ea typeface="Calibri" panose="020F0502020204030204" pitchFamily="34" charset="0"/>
                <a:cs typeface="Arial" panose="020B0604020202020204" pitchFamily="34" charset="0"/>
              </a:rPr>
              <a:t>There are end clamps and mid clamps.</a:t>
            </a:r>
          </a:p>
          <a:p>
            <a:r>
              <a:rPr lang="en-CA" sz="2800" dirty="0">
                <a:effectLst/>
                <a:latin typeface="Arial" panose="020B0604020202020204" pitchFamily="34" charset="0"/>
                <a:ea typeface="Calibri" panose="020F0502020204030204" pitchFamily="34" charset="0"/>
                <a:cs typeface="Arial" panose="020B0604020202020204" pitchFamily="34" charset="0"/>
              </a:rPr>
              <a:t>In hurricane prone areas mid clamps</a:t>
            </a:r>
          </a:p>
          <a:p>
            <a:pPr marL="0" indent="0">
              <a:buNone/>
            </a:pPr>
            <a:r>
              <a:rPr lang="en-CA" sz="2800" dirty="0">
                <a:latin typeface="Arial" panose="020B0604020202020204" pitchFamily="34" charset="0"/>
                <a:ea typeface="Calibri" panose="020F0502020204030204" pitchFamily="34" charset="0"/>
                <a:cs typeface="Arial" panose="020B0604020202020204" pitchFamily="34" charset="0"/>
              </a:rPr>
              <a:t>    are not used. </a:t>
            </a:r>
          </a:p>
          <a:p>
            <a:r>
              <a:rPr lang="en-CA" sz="2800" dirty="0">
                <a:effectLst/>
                <a:latin typeface="Arial" panose="020B0604020202020204" pitchFamily="34" charset="0"/>
                <a:ea typeface="Calibri" panose="020F0502020204030204" pitchFamily="34" charset="0"/>
                <a:cs typeface="Arial" panose="020B0604020202020204" pitchFamily="34" charset="0"/>
              </a:rPr>
              <a:t>They have two panels to hold in place. </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95775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Two rails under panel and end clamps bolted to the rails.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End clamps hold panel to rail.</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Locking bolt to rail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channel.</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pic>
        <p:nvPicPr>
          <p:cNvPr id="5" name="Picture 4" descr="A picture containing tiled, bathroom&#10;&#10;Description automatically generated">
            <a:extLst>
              <a:ext uri="{FF2B5EF4-FFF2-40B4-BE49-F238E27FC236}">
                <a16:creationId xmlns:a16="http://schemas.microsoft.com/office/drawing/2014/main" id="{E4E0D272-561F-4791-BB22-AF63772EA651}"/>
              </a:ext>
            </a:extLst>
          </p:cNvPr>
          <p:cNvPicPr>
            <a:picLocks noChangeAspect="1"/>
          </p:cNvPicPr>
          <p:nvPr/>
        </p:nvPicPr>
        <p:blipFill rotWithShape="1">
          <a:blip r:embed="rId2">
            <a:extLst>
              <a:ext uri="{28A0092B-C50C-407E-A947-70E740481C1C}">
                <a14:useLocalDpi xmlns:a14="http://schemas.microsoft.com/office/drawing/2010/main" val="0"/>
              </a:ext>
            </a:extLst>
          </a:blip>
          <a:srcRect l="40966" r="12657"/>
          <a:stretch/>
        </p:blipFill>
        <p:spPr>
          <a:xfrm rot="5400000">
            <a:off x="4756703" y="1877348"/>
            <a:ext cx="3180520" cy="5143500"/>
          </a:xfrm>
          <a:prstGeom prst="rect">
            <a:avLst/>
          </a:prstGeom>
        </p:spPr>
      </p:pic>
      <p:pic>
        <p:nvPicPr>
          <p:cNvPr id="11" name="Picture 10">
            <a:extLst>
              <a:ext uri="{FF2B5EF4-FFF2-40B4-BE49-F238E27FC236}">
                <a16:creationId xmlns:a16="http://schemas.microsoft.com/office/drawing/2014/main" id="{937E8AF9-1332-47AB-9353-F566675F534F}"/>
              </a:ext>
            </a:extLst>
          </p:cNvPr>
          <p:cNvPicPr>
            <a:picLocks noChangeAspect="1"/>
          </p:cNvPicPr>
          <p:nvPr/>
        </p:nvPicPr>
        <p:blipFill rotWithShape="1">
          <a:blip r:embed="rId3">
            <a:extLst>
              <a:ext uri="{28A0092B-C50C-407E-A947-70E740481C1C}">
                <a14:useLocalDpi xmlns:a14="http://schemas.microsoft.com/office/drawing/2010/main" val="0"/>
              </a:ext>
            </a:extLst>
          </a:blip>
          <a:srcRect l="32753" t="21971" r="42319" b="37391"/>
          <a:stretch/>
        </p:blipFill>
        <p:spPr>
          <a:xfrm>
            <a:off x="1470991" y="4097453"/>
            <a:ext cx="2199861" cy="2689675"/>
          </a:xfrm>
          <a:prstGeom prst="rect">
            <a:avLst/>
          </a:prstGeom>
        </p:spPr>
      </p:pic>
    </p:spTree>
    <p:extLst>
      <p:ext uri="{BB962C8B-B14F-4D97-AF65-F5344CB8AC3E}">
        <p14:creationId xmlns:p14="http://schemas.microsoft.com/office/powerpoint/2010/main" val="2438580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 first type of racking and mounting to be explored is “o</a:t>
            </a:r>
            <a:r>
              <a:rPr lang="en-CA" sz="2800" dirty="0">
                <a:effectLst/>
                <a:latin typeface="Arial" panose="020B0604020202020204" pitchFamily="34" charset="0"/>
                <a:ea typeface="Calibri" panose="020F0502020204030204" pitchFamily="34" charset="0"/>
                <a:cs typeface="Arial" panose="020B0604020202020204" pitchFamily="34" charset="0"/>
              </a:rPr>
              <a:t>n roof mounting / racking”</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can be defined as a system that is physically attached to a roof via the structural supports of the roof.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structural supports can be made of wood, steel or concrete. </a:t>
            </a:r>
          </a:p>
        </p:txBody>
      </p:sp>
    </p:spTree>
    <p:extLst>
      <p:ext uri="{BB962C8B-B14F-4D97-AF65-F5344CB8AC3E}">
        <p14:creationId xmlns:p14="http://schemas.microsoft.com/office/powerpoint/2010/main" val="34314413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In hurricane areas three rails can be used to provide better attachment.</a:t>
            </a:r>
            <a:r>
              <a:rPr lang="en-CA" sz="28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Pictures courtesy Author</a:t>
            </a:r>
          </a:p>
        </p:txBody>
      </p:sp>
      <p:pic>
        <p:nvPicPr>
          <p:cNvPr id="5" name="Picture 4" descr="A picture containing tiled, bathroom&#10;&#10;Description automatically generated">
            <a:extLst>
              <a:ext uri="{FF2B5EF4-FFF2-40B4-BE49-F238E27FC236}">
                <a16:creationId xmlns:a16="http://schemas.microsoft.com/office/drawing/2014/main" id="{E4E0D272-561F-4791-BB22-AF63772EA651}"/>
              </a:ext>
            </a:extLst>
          </p:cNvPr>
          <p:cNvPicPr>
            <a:picLocks noChangeAspect="1"/>
          </p:cNvPicPr>
          <p:nvPr/>
        </p:nvPicPr>
        <p:blipFill rotWithShape="1">
          <a:blip r:embed="rId2">
            <a:extLst>
              <a:ext uri="{28A0092B-C50C-407E-A947-70E740481C1C}">
                <a14:useLocalDpi xmlns:a14="http://schemas.microsoft.com/office/drawing/2010/main" val="0"/>
              </a:ext>
            </a:extLst>
          </a:blip>
          <a:srcRect l="40966" r="12657"/>
          <a:stretch/>
        </p:blipFill>
        <p:spPr>
          <a:xfrm rot="5400000">
            <a:off x="4756703" y="1877348"/>
            <a:ext cx="3180520" cy="5143500"/>
          </a:xfrm>
          <a:prstGeom prst="rect">
            <a:avLst/>
          </a:prstGeom>
        </p:spPr>
      </p:pic>
      <p:pic>
        <p:nvPicPr>
          <p:cNvPr id="11" name="Picture 10">
            <a:extLst>
              <a:ext uri="{FF2B5EF4-FFF2-40B4-BE49-F238E27FC236}">
                <a16:creationId xmlns:a16="http://schemas.microsoft.com/office/drawing/2014/main" id="{937E8AF9-1332-47AB-9353-F566675F534F}"/>
              </a:ext>
            </a:extLst>
          </p:cNvPr>
          <p:cNvPicPr>
            <a:picLocks noChangeAspect="1"/>
          </p:cNvPicPr>
          <p:nvPr/>
        </p:nvPicPr>
        <p:blipFill rotWithShape="1">
          <a:blip r:embed="rId3">
            <a:extLst>
              <a:ext uri="{28A0092B-C50C-407E-A947-70E740481C1C}">
                <a14:useLocalDpi xmlns:a14="http://schemas.microsoft.com/office/drawing/2010/main" val="0"/>
              </a:ext>
            </a:extLst>
          </a:blip>
          <a:srcRect l="32753" t="21971" r="42319" b="37391"/>
          <a:stretch/>
        </p:blipFill>
        <p:spPr>
          <a:xfrm>
            <a:off x="1470991" y="4097453"/>
            <a:ext cx="2199861" cy="2689675"/>
          </a:xfrm>
          <a:prstGeom prst="rect">
            <a:avLst/>
          </a:prstGeom>
        </p:spPr>
      </p:pic>
    </p:spTree>
    <p:extLst>
      <p:ext uri="{BB962C8B-B14F-4D97-AF65-F5344CB8AC3E}">
        <p14:creationId xmlns:p14="http://schemas.microsoft.com/office/powerpoint/2010/main" val="34712791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Two examples of end clamps.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Two different heights to match up to the panel height.</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4" name="Picture 3" descr="A picture containing wall, indoor, bathroom, dirty&#10;&#10;Description automatically generated">
            <a:extLst>
              <a:ext uri="{FF2B5EF4-FFF2-40B4-BE49-F238E27FC236}">
                <a16:creationId xmlns:a16="http://schemas.microsoft.com/office/drawing/2014/main" id="{45ACB4F5-B6AD-4196-A315-28B477BC90D3}"/>
              </a:ext>
            </a:extLst>
          </p:cNvPr>
          <p:cNvPicPr>
            <a:picLocks noChangeAspect="1"/>
          </p:cNvPicPr>
          <p:nvPr/>
        </p:nvPicPr>
        <p:blipFill rotWithShape="1">
          <a:blip r:embed="rId2">
            <a:extLst>
              <a:ext uri="{28A0092B-C50C-407E-A947-70E740481C1C}">
                <a14:useLocalDpi xmlns:a14="http://schemas.microsoft.com/office/drawing/2010/main" val="0"/>
              </a:ext>
            </a:extLst>
          </a:blip>
          <a:srcRect l="17430" r="29855"/>
          <a:stretch/>
        </p:blipFill>
        <p:spPr>
          <a:xfrm rot="5400000">
            <a:off x="4486378" y="2109342"/>
            <a:ext cx="3615153" cy="5143500"/>
          </a:xfrm>
          <a:prstGeom prst="rect">
            <a:avLst/>
          </a:prstGeom>
        </p:spPr>
      </p:pic>
    </p:spTree>
    <p:extLst>
      <p:ext uri="{BB962C8B-B14F-4D97-AF65-F5344CB8AC3E}">
        <p14:creationId xmlns:p14="http://schemas.microsoft.com/office/powerpoint/2010/main" val="26001872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Mid clamps hold down two panels.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Not preferred practice in hurricane areas.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5" name="Picture 4" descr="A picture containing text&#10;&#10;Description automatically generated">
            <a:extLst>
              <a:ext uri="{FF2B5EF4-FFF2-40B4-BE49-F238E27FC236}">
                <a16:creationId xmlns:a16="http://schemas.microsoft.com/office/drawing/2014/main" id="{97733374-88EB-42E3-94F7-0C5F5844624C}"/>
              </a:ext>
            </a:extLst>
          </p:cNvPr>
          <p:cNvPicPr>
            <a:picLocks noChangeAspect="1"/>
          </p:cNvPicPr>
          <p:nvPr/>
        </p:nvPicPr>
        <p:blipFill rotWithShape="1">
          <a:blip r:embed="rId2">
            <a:extLst>
              <a:ext uri="{28A0092B-C50C-407E-A947-70E740481C1C}">
                <a14:useLocalDpi xmlns:a14="http://schemas.microsoft.com/office/drawing/2010/main" val="0"/>
              </a:ext>
            </a:extLst>
          </a:blip>
          <a:srcRect l="6087" t="41449" r="30724"/>
          <a:stretch/>
        </p:blipFill>
        <p:spPr>
          <a:xfrm rot="10800000">
            <a:off x="3025801" y="2473259"/>
            <a:ext cx="5777949" cy="4015409"/>
          </a:xfrm>
          <a:prstGeom prst="rect">
            <a:avLst/>
          </a:prstGeom>
        </p:spPr>
      </p:pic>
    </p:spTree>
    <p:extLst>
      <p:ext uri="{BB962C8B-B14F-4D97-AF65-F5344CB8AC3E}">
        <p14:creationId xmlns:p14="http://schemas.microsoft.com/office/powerpoint/2010/main" val="2200041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Groves to provide grip to the panel.</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4283F-6FD9-4B9F-8A7C-EC6E25D1479B}"/>
              </a:ext>
            </a:extLst>
          </p:cNvPr>
          <p:cNvSpPr txBox="1"/>
          <p:nvPr/>
        </p:nvSpPr>
        <p:spPr>
          <a:xfrm>
            <a:off x="5914776" y="6488668"/>
            <a:ext cx="3003937" cy="369332"/>
          </a:xfrm>
          <a:prstGeom prst="rect">
            <a:avLst/>
          </a:prstGeom>
          <a:noFill/>
        </p:spPr>
        <p:txBody>
          <a:bodyPr wrap="square" rtlCol="0">
            <a:spAutoFit/>
          </a:bodyPr>
          <a:lstStyle/>
          <a:p>
            <a:r>
              <a:rPr lang="en-CA" dirty="0"/>
              <a:t>Picture courtesy Author</a:t>
            </a:r>
          </a:p>
        </p:txBody>
      </p:sp>
      <p:pic>
        <p:nvPicPr>
          <p:cNvPr id="5" name="Picture 4">
            <a:extLst>
              <a:ext uri="{FF2B5EF4-FFF2-40B4-BE49-F238E27FC236}">
                <a16:creationId xmlns:a16="http://schemas.microsoft.com/office/drawing/2014/main" id="{67628CDD-1DDC-49AF-9661-4DE19A4612DD}"/>
              </a:ext>
            </a:extLst>
          </p:cNvPr>
          <p:cNvPicPr>
            <a:picLocks noChangeAspect="1"/>
          </p:cNvPicPr>
          <p:nvPr/>
        </p:nvPicPr>
        <p:blipFill rotWithShape="1">
          <a:blip r:embed="rId2">
            <a:extLst>
              <a:ext uri="{28A0092B-C50C-407E-A947-70E740481C1C}">
                <a14:useLocalDpi xmlns:a14="http://schemas.microsoft.com/office/drawing/2010/main" val="0"/>
              </a:ext>
            </a:extLst>
          </a:blip>
          <a:srcRect l="14348" t="33624" r="17970"/>
          <a:stretch/>
        </p:blipFill>
        <p:spPr>
          <a:xfrm>
            <a:off x="2820393" y="1977886"/>
            <a:ext cx="6188766" cy="4552122"/>
          </a:xfrm>
          <a:prstGeom prst="rect">
            <a:avLst/>
          </a:prstGeom>
        </p:spPr>
      </p:pic>
    </p:spTree>
    <p:extLst>
      <p:ext uri="{BB962C8B-B14F-4D97-AF65-F5344CB8AC3E}">
        <p14:creationId xmlns:p14="http://schemas.microsoft.com/office/powerpoint/2010/main" val="19254375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a:latin typeface="Arial" panose="020B0604020202020204" pitchFamily="34" charset="0"/>
                <a:cs typeface="Arial" panose="020B0604020202020204" pitchFamily="34" charset="0"/>
              </a:rPr>
              <a:t>Racking and Mounting</a:t>
            </a:r>
            <a:endParaRPr lang="en-CA" sz="32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Fast Rack manual is found:</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http://hespv.ca/hesproductspecs/HES%20Mounts/manuals/fastrack_manual.pdf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IRONRIDGE Flush Mount manual is found:</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https://files.ironridge.com/pitched-roof-mounting/resources/brochures/IronRidge_Flush_Mount_Installation_Manual.pdf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2828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1321239"/>
      </p:ext>
    </p:extLst>
  </p:cSld>
  <p:clrMapOvr>
    <a:masterClrMapping/>
  </p:clrMapOvr>
</p:sld>
</file>

<file path=ppt/theme/theme1.xml><?xml version="1.0" encoding="utf-8"?>
<a:theme xmlns:a="http://schemas.openxmlformats.org/drawingml/2006/main" name="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B9AD875E6FA84899A62228A33F89F1" ma:contentTypeVersion="11" ma:contentTypeDescription="Create a new document." ma:contentTypeScope="" ma:versionID="eba69f26fbf24d2defc0f99a6372f80e">
  <xsd:schema xmlns:xsd="http://www.w3.org/2001/XMLSchema" xmlns:xs="http://www.w3.org/2001/XMLSchema" xmlns:p="http://schemas.microsoft.com/office/2006/metadata/properties" xmlns:ns2="ed7db459-c967-41b6-b7e8-c3b138df5ced" xmlns:ns3="d5b724f0-7298-4ca4-aad7-25a7ebf43672" targetNamespace="http://schemas.microsoft.com/office/2006/metadata/properties" ma:root="true" ma:fieldsID="dfc64a11ac43bc86923e9c6e3cb8d705" ns2:_="" ns3:_="">
    <xsd:import namespace="ed7db459-c967-41b6-b7e8-c3b138df5ced"/>
    <xsd:import namespace="d5b724f0-7298-4ca4-aad7-25a7ebf4367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db459-c967-41b6-b7e8-c3b138df5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e61f9b1-e23d-4f49-b3d7-56b991556c4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b724f0-7298-4ca4-aad7-25a7ebf4367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ae3ea25-6abb-4321-b99c-6fca6e48ebd1}" ma:internalName="TaxCatchAll" ma:showField="CatchAllData" ma:web="d5b724f0-7298-4ca4-aad7-25a7ebf436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AB74AE-CBC0-4C9F-9CF5-C853559EA50C}"/>
</file>

<file path=customXml/itemProps2.xml><?xml version="1.0" encoding="utf-8"?>
<ds:datastoreItem xmlns:ds="http://schemas.openxmlformats.org/officeDocument/2006/customXml" ds:itemID="{62AC001D-FCC1-44A7-AC63-8CEBFB09D514}"/>
</file>

<file path=docProps/app.xml><?xml version="1.0" encoding="utf-8"?>
<Properties xmlns="http://schemas.openxmlformats.org/officeDocument/2006/extended-properties" xmlns:vt="http://schemas.openxmlformats.org/officeDocument/2006/docPropsVTypes">
  <Template>Beliz Background template</Template>
  <TotalTime>23062</TotalTime>
  <Words>2943</Words>
  <Application>Microsoft Office PowerPoint</Application>
  <PresentationFormat>On-screen Show (4:3)</PresentationFormat>
  <Paragraphs>424</Paragraphs>
  <Slides>95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Franklin Gothic Book</vt:lpstr>
      <vt:lpstr>Franklin Gothic Medium</vt:lpstr>
      <vt:lpstr>Symbol</vt:lpstr>
      <vt:lpstr>IDB Belize Minimal Presentation - Design_ TEMPLATE</vt:lpstr>
      <vt:lpstr>PowerPoint Presentation</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Maintenance</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Wilkie,Gordon</dc:creator>
  <cp:lastModifiedBy>Wilkie,Gordon</cp:lastModifiedBy>
  <cp:revision>291</cp:revision>
  <dcterms:created xsi:type="dcterms:W3CDTF">2022-03-03T12:11:22Z</dcterms:created>
  <dcterms:modified xsi:type="dcterms:W3CDTF">2023-06-06T14:14:45Z</dcterms:modified>
</cp:coreProperties>
</file>