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8" r:id="rId2"/>
    <p:sldId id="257" r:id="rId3"/>
    <p:sldId id="379" r:id="rId4"/>
    <p:sldId id="381" r:id="rId5"/>
    <p:sldId id="387" r:id="rId6"/>
    <p:sldId id="380" r:id="rId7"/>
    <p:sldId id="382" r:id="rId8"/>
    <p:sldId id="383" r:id="rId9"/>
    <p:sldId id="384" r:id="rId10"/>
    <p:sldId id="385" r:id="rId11"/>
    <p:sldId id="386" r:id="rId12"/>
    <p:sldId id="388" r:id="rId13"/>
    <p:sldId id="389" r:id="rId14"/>
    <p:sldId id="390" r:id="rId15"/>
    <p:sldId id="391" r:id="rId16"/>
    <p:sldId id="395" r:id="rId17"/>
    <p:sldId id="392" r:id="rId18"/>
    <p:sldId id="393" r:id="rId19"/>
    <p:sldId id="396" r:id="rId20"/>
    <p:sldId id="394" r:id="rId21"/>
    <p:sldId id="397" r:id="rId22"/>
    <p:sldId id="398" r:id="rId23"/>
    <p:sldId id="399" r:id="rId24"/>
    <p:sldId id="400" r:id="rId25"/>
    <p:sldId id="401" r:id="rId26"/>
    <p:sldId id="402" r:id="rId27"/>
    <p:sldId id="403" r:id="rId28"/>
  </p:sldIdLst>
  <p:sldSz cx="9144000" cy="6858000" type="screen4x3"/>
  <p:notesSz cx="6858000" cy="9144000"/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BB8D2-5B59-415C-A645-8298CDE46CE3}" type="datetimeFigureOut">
              <a:rPr lang="en-CA" smtClean="0"/>
              <a:t>2022-05-09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DFC00-DB58-4C37-9046-5329C1B4BA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2946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4417" y="2006977"/>
            <a:ext cx="7286625" cy="137814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7355" y="3643312"/>
            <a:ext cx="6000750" cy="1643063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bg2"/>
                </a:solidFill>
              </a:defRPr>
            </a:lvl1pPr>
            <a:lvl2pPr marL="42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28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C9F4C-AFBF-4F5D-A4E8-91E16EDAD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t>2022-05-09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86BF26-1986-4BD1-B784-EF04E4ADC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E6AF3-C456-4BDD-892A-45F0FF9B6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4089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15062" y="257473"/>
            <a:ext cx="1928813" cy="54858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257473"/>
            <a:ext cx="5643563" cy="54858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786A3-8417-4021-82F2-D693CDB7D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t>2022-05-09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785DB-52F6-4904-9C81-18075E249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5421A-5857-491E-9E35-303392C33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6440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33F354-C2D7-470F-A588-425F72599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t>2022-05-09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0239E-E498-417E-B7AA-8A057C449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23703-9839-45ED-A5D4-D701A0A9C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6509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08" y="176689"/>
            <a:ext cx="7286625" cy="1276945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68" y="2725044"/>
            <a:ext cx="7286625" cy="1406425"/>
          </a:xfrm>
        </p:spPr>
        <p:txBody>
          <a:bodyPr anchor="b"/>
          <a:lstStyle>
            <a:lvl1pPr marL="0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E5E78-F63C-419B-9E57-2941BA5D7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t>2022-05-09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E6243-9F6E-440D-88D1-CAC14DD10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25ED1-CDA2-46B5-87A8-52AB98692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5538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625" y="1500188"/>
            <a:ext cx="3786188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7687" y="1500188"/>
            <a:ext cx="3786188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F352716-F24B-4BC2-AF26-C073664D6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t>2022-05-09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BEF213-0434-49E5-B44D-D3B6996C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2A6405-7F06-45AA-B19A-F01CDC467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9343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5" y="1439168"/>
            <a:ext cx="3787676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625" y="2038945"/>
            <a:ext cx="3787676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54711" y="1439168"/>
            <a:ext cx="3789164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711" y="2038945"/>
            <a:ext cx="3789164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12DA733-8E1B-4CDD-A136-5421A9709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t>2022-05-09</a:t>
            </a:fld>
            <a:endParaRPr lang="en-CA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ECBA0EA-025F-433A-B3DA-C5755D1B0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6AE12ED-4F4C-428F-B896-8F108B888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5831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1D9D54E-A7AE-4FE8-9523-9BE9D9A75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t>2022-05-09</a:t>
            </a:fld>
            <a:endParaRPr lang="en-CA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71AE07C-5A10-4F48-B857-1E3611815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DF7AE76-D0C0-4B70-8FA3-25AD54E52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8287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3C8ECF2-BEB7-47B6-AA46-6F738D49A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t>2022-05-09</a:t>
            </a:fld>
            <a:endParaRPr lang="en-CA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B5E2D8B-600A-4ABC-A989-A2928AC36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536F2DA-9CFA-4191-AA0D-7B87F1BF4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854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6" y="255984"/>
            <a:ext cx="2820293" cy="1089422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1609" y="255985"/>
            <a:ext cx="4792266" cy="5487293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8626" y="1345406"/>
            <a:ext cx="2820293" cy="4397872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62919D7-C9BD-41D1-B75A-296EDA655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t>2022-05-09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84A4CF1-53C2-4759-9E48-0697A0940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9D58E26-E1ED-4C04-B09B-D509731D4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510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270" y="4500562"/>
            <a:ext cx="5143500" cy="531317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80270" y="574477"/>
            <a:ext cx="5143500" cy="3857625"/>
          </a:xfrm>
        </p:spPr>
        <p:txBody>
          <a:bodyPr rtlCol="0">
            <a:normAutofit/>
          </a:bodyPr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0270" y="5031879"/>
            <a:ext cx="5143500" cy="754558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BAD6B19-A033-473C-804A-66A34F689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t>2022-05-09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C7FAAA0-A5D7-41CA-85DE-864E0C49B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466F24-7951-4459-B31C-8C99935F6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2413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5934E32-267C-4407-87B5-EE8B158ECD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1307455"/>
            <a:ext cx="7715250" cy="424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CA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1EDD7-1C4F-4E85-B0CF-954A506894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8625" y="5959078"/>
            <a:ext cx="200025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25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5D8D739-10B1-4E41-898A-F4A5A661E1FB}" type="datetimeFigureOut">
              <a:rPr lang="en-CA" smtClean="0"/>
              <a:t>2022-05-09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40201-63CB-4A9F-8758-1A674FCB14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8938" y="5959078"/>
            <a:ext cx="2714625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25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B49E4-A0B7-470A-8CC0-E6243A2400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43625" y="5959078"/>
            <a:ext cx="200025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25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F295870-6E49-49B3-8DA7-68540E0A3415}" type="slidenum">
              <a:rPr lang="en-CA" smtClean="0"/>
              <a:t>‹#›</a:t>
            </a:fld>
            <a:endParaRPr lang="en-CA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556769-3A6E-4D3B-86A6-AA99A2F274AB}"/>
              </a:ext>
            </a:extLst>
          </p:cNvPr>
          <p:cNvSpPr/>
          <p:nvPr userDrawn="1"/>
        </p:nvSpPr>
        <p:spPr>
          <a:xfrm>
            <a:off x="0" y="160020"/>
            <a:ext cx="4949190" cy="5143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36FAA11-82AE-4EF6-B591-009735C04A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8590" y="70872"/>
            <a:ext cx="4137660" cy="675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856022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5pPr>
      <a:lvl6pPr marL="428625"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6pPr>
      <a:lvl7pPr marL="857250"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7pPr>
      <a:lvl8pPr marL="1285875"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8pPr>
      <a:lvl9pPr marL="1714500"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21469" indent="-32146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1pPr>
      <a:lvl2pPr marL="696516" indent="-267891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25" kern="1200">
          <a:solidFill>
            <a:schemeClr val="bg1"/>
          </a:solidFill>
          <a:latin typeface="+mn-lt"/>
          <a:ea typeface="+mn-ea"/>
          <a:cs typeface="+mn-cs"/>
        </a:defRPr>
      </a:lvl2pPr>
      <a:lvl3pPr marL="1071563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50" kern="1200">
          <a:solidFill>
            <a:schemeClr val="bg1"/>
          </a:solidFill>
          <a:latin typeface="+mn-lt"/>
          <a:ea typeface="+mn-ea"/>
          <a:cs typeface="+mn-cs"/>
        </a:defRPr>
      </a:lvl3pPr>
      <a:lvl4pPr marL="1500188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75" kern="1200">
          <a:solidFill>
            <a:schemeClr val="bg1"/>
          </a:solidFill>
          <a:latin typeface="+mn-lt"/>
          <a:ea typeface="+mn-ea"/>
          <a:cs typeface="+mn-cs"/>
        </a:defRPr>
      </a:lvl4pPr>
      <a:lvl5pPr marL="1928813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75" kern="1200">
          <a:solidFill>
            <a:schemeClr val="bg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krinner.io/fileadmin/userdaten/Downloads/Englisch/Brochures-Flyer/Product_catalog_2020_web.pdf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ennis court with palm trees&#10;&#10;Description automatically generated with medium confidence">
            <a:extLst>
              <a:ext uri="{FF2B5EF4-FFF2-40B4-BE49-F238E27FC236}">
                <a16:creationId xmlns:a16="http://schemas.microsoft.com/office/drawing/2014/main" id="{54751BC6-ECB8-0748-AF08-BEFB97606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243" y="305733"/>
            <a:ext cx="9441332" cy="629913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74FB872-804A-F54A-8317-B1BD8F3F1A78}"/>
              </a:ext>
            </a:extLst>
          </p:cNvPr>
          <p:cNvSpPr/>
          <p:nvPr/>
        </p:nvSpPr>
        <p:spPr>
          <a:xfrm>
            <a:off x="-616352" y="510014"/>
            <a:ext cx="10266028" cy="1276109"/>
          </a:xfrm>
          <a:prstGeom prst="rect">
            <a:avLst/>
          </a:prstGeom>
          <a:solidFill>
            <a:schemeClr val="tx1">
              <a:lumMod val="50000"/>
              <a:lumOff val="5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riangle 1">
            <a:extLst>
              <a:ext uri="{FF2B5EF4-FFF2-40B4-BE49-F238E27FC236}">
                <a16:creationId xmlns:a16="http://schemas.microsoft.com/office/drawing/2014/main" id="{01C572AF-A586-AC45-A4BF-58191406BCE9}"/>
              </a:ext>
            </a:extLst>
          </p:cNvPr>
          <p:cNvSpPr/>
          <p:nvPr/>
        </p:nvSpPr>
        <p:spPr>
          <a:xfrm rot="20712204">
            <a:off x="-2821251" y="-1281538"/>
            <a:ext cx="8075654" cy="9103068"/>
          </a:xfrm>
          <a:prstGeom prst="triangle">
            <a:avLst/>
          </a:prstGeom>
          <a:solidFill>
            <a:srgbClr val="10497E">
              <a:alpha val="867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F24F58-9C31-E443-A04B-717FE2D08411}"/>
              </a:ext>
            </a:extLst>
          </p:cNvPr>
          <p:cNvSpPr txBox="1"/>
          <p:nvPr/>
        </p:nvSpPr>
        <p:spPr>
          <a:xfrm>
            <a:off x="0" y="2621538"/>
            <a:ext cx="40799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and Implementation of Pilot of a TVET Renewable Energy Course </a:t>
            </a:r>
            <a:endParaRPr lang="en-CA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070E36-A84C-1C45-A804-243B343AE34B}"/>
              </a:ext>
            </a:extLst>
          </p:cNvPr>
          <p:cNvSpPr txBox="1"/>
          <p:nvPr/>
        </p:nvSpPr>
        <p:spPr>
          <a:xfrm>
            <a:off x="0" y="3930190"/>
            <a:ext cx="3585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DELIVERABLE #5 - TRAINING COURSES &amp; PROFESSIONAL DEVELOPMENT</a:t>
            </a:r>
          </a:p>
        </p:txBody>
      </p:sp>
      <p:pic>
        <p:nvPicPr>
          <p:cNvPr id="14" name="Picture 13" descr="A picture containing logo&#10;&#10;Description automatically generated">
            <a:extLst>
              <a:ext uri="{FF2B5EF4-FFF2-40B4-BE49-F238E27FC236}">
                <a16:creationId xmlns:a16="http://schemas.microsoft.com/office/drawing/2014/main" id="{A3602C88-6BD6-184C-877D-629BCF55D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229" y="952744"/>
            <a:ext cx="719060" cy="719060"/>
          </a:xfrm>
          <a:prstGeom prst="rect">
            <a:avLst/>
          </a:prstGeom>
        </p:spPr>
      </p:pic>
      <p:pic>
        <p:nvPicPr>
          <p:cNvPr id="16" name="Picture 1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D0B1B801-A279-C742-9B87-2675705836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3116" y="963974"/>
            <a:ext cx="719060" cy="719060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5A1FD6FA-1557-EC45-9A09-17E0F4C629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8160" y="1089122"/>
            <a:ext cx="1418966" cy="46876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C5D84BA-C6D1-7542-99D8-CD38963AB23C}"/>
              </a:ext>
            </a:extLst>
          </p:cNvPr>
          <p:cNvSpPr txBox="1"/>
          <p:nvPr/>
        </p:nvSpPr>
        <p:spPr>
          <a:xfrm>
            <a:off x="0" y="5107435"/>
            <a:ext cx="30417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PV Training Session </a:t>
            </a:r>
          </a:p>
        </p:txBody>
      </p:sp>
    </p:spTree>
    <p:extLst>
      <p:ext uri="{BB962C8B-B14F-4D97-AF65-F5344CB8AC3E}">
        <p14:creationId xmlns:p14="http://schemas.microsoft.com/office/powerpoint/2010/main" val="2334611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Screws and Anchors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8589" y="1114423"/>
            <a:ext cx="8478575" cy="4928567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Concrete as an anchor.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Concrete piers provide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excellent resistance to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vertical and lateral loads.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Constructed with readily 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available materials.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0FBDFF-ABA9-4C4A-B284-6FB4FF4DBA48}"/>
              </a:ext>
            </a:extLst>
          </p:cNvPr>
          <p:cNvSpPr txBox="1"/>
          <p:nvPr/>
        </p:nvSpPr>
        <p:spPr>
          <a:xfrm>
            <a:off x="6116251" y="6411337"/>
            <a:ext cx="3285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Picture courtesy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Ironridge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D2A555-D9C5-56BA-2FEB-0F3A5B53B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472" y="1111731"/>
            <a:ext cx="2879256" cy="463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Screws and Anchors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8589" y="1114423"/>
            <a:ext cx="8478575" cy="4928567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Concrete as an anchor.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depth and diameter of the concrete foundation will be designed based on soil type.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spacing of the concrete piers is based on wind loading.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0FBDFF-ABA9-4C4A-B284-6FB4FF4DBA48}"/>
              </a:ext>
            </a:extLst>
          </p:cNvPr>
          <p:cNvSpPr txBox="1"/>
          <p:nvPr/>
        </p:nvSpPr>
        <p:spPr>
          <a:xfrm>
            <a:off x="6116251" y="6411337"/>
            <a:ext cx="3285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Picture courtesy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Ironridge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Box and whisker chart&#10;&#10;Description automatically generated with medium confidence">
            <a:extLst>
              <a:ext uri="{FF2B5EF4-FFF2-40B4-BE49-F238E27FC236}">
                <a16:creationId xmlns:a16="http://schemas.microsoft.com/office/drawing/2014/main" id="{E53C2252-5EE4-AEAF-6DEC-A687CFFB0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78" y="3829878"/>
            <a:ext cx="8354486" cy="239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10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Screws and Anchors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8589" y="1114423"/>
            <a:ext cx="8478575" cy="4928567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599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Screws and Anchors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8589" y="1114423"/>
            <a:ext cx="8478575" cy="4928567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Helical screws as an anchor.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These products provide very good resistance to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uplift, but provide minimal resistance to lateral 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loads compared to concrete foundations.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0FBDFF-ABA9-4C4A-B284-6FB4FF4DBA48}"/>
              </a:ext>
            </a:extLst>
          </p:cNvPr>
          <p:cNvSpPr txBox="1"/>
          <p:nvPr/>
        </p:nvSpPr>
        <p:spPr>
          <a:xfrm>
            <a:off x="6116251" y="6411337"/>
            <a:ext cx="3285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Picture courtesy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Ironridge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596283-CC12-205F-91EE-B4A818340F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00"/>
          <a:stretch/>
        </p:blipFill>
        <p:spPr>
          <a:xfrm>
            <a:off x="2868398" y="3551582"/>
            <a:ext cx="5984632" cy="272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839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Screws and Anchors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8589" y="1114423"/>
            <a:ext cx="8478575" cy="4928567"/>
          </a:xfrm>
        </p:spPr>
        <p:txBody>
          <a:bodyPr/>
          <a:lstStyle/>
          <a:p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Lower lateral load resistance results in: </a:t>
            </a:r>
          </a:p>
          <a:p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Shorter E-W pier spans </a:t>
            </a:r>
          </a:p>
          <a:p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 More piers (foundations)</a:t>
            </a:r>
          </a:p>
          <a:p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 Additional bracing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887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Screws and Anchors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8589" y="1114423"/>
            <a:ext cx="8478575" cy="4928567"/>
          </a:xfrm>
        </p:spPr>
        <p:txBody>
          <a:bodyPr/>
          <a:lstStyle/>
          <a:p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From an installation standpoint:</a:t>
            </a:r>
          </a:p>
          <a:p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These anchors may be faster to install, </a:t>
            </a:r>
          </a:p>
          <a:p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but increased material, </a:t>
            </a:r>
          </a:p>
          <a:p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equipment and </a:t>
            </a:r>
          </a:p>
          <a:p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engineering costs may outweigh any labor savings.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495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Screws and Anchors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8589" y="1114423"/>
            <a:ext cx="8478575" cy="4928567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979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Screws and Anchors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8589" y="1114423"/>
            <a:ext cx="8478575" cy="4928567"/>
          </a:xfrm>
        </p:spPr>
        <p:txBody>
          <a:bodyPr/>
          <a:lstStyle/>
          <a:p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PILE-DRIVEN OR VIBRATORY-DRIVEN PIERS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as an anchor.</a:t>
            </a:r>
          </a:p>
          <a:p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From an installation standpoint: </a:t>
            </a:r>
          </a:p>
          <a:p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Specialized equipment and operators are required</a:t>
            </a:r>
          </a:p>
          <a:p>
            <a:pPr marL="0" indent="0">
              <a:buNone/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   to install these types </a:t>
            </a:r>
          </a:p>
          <a:p>
            <a:pPr marL="0" indent="0">
              <a:buNone/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   of foundations which</a:t>
            </a:r>
          </a:p>
          <a:p>
            <a:pPr marL="0" indent="0">
              <a:buNone/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   increases the overall </a:t>
            </a:r>
          </a:p>
          <a:p>
            <a:pPr marL="0" indent="0">
              <a:buNone/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   system costs.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0FBDFF-ABA9-4C4A-B284-6FB4FF4DBA48}"/>
              </a:ext>
            </a:extLst>
          </p:cNvPr>
          <p:cNvSpPr txBox="1"/>
          <p:nvPr/>
        </p:nvSpPr>
        <p:spPr>
          <a:xfrm>
            <a:off x="6116251" y="6411337"/>
            <a:ext cx="3285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Picture courtesy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Ironridge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7BD395-FBA4-88D0-767E-DFE603AE1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221612"/>
            <a:ext cx="4397385" cy="300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32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Screws and Anchors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8589" y="1114423"/>
            <a:ext cx="8478575" cy="4928567"/>
          </a:xfrm>
        </p:spPr>
        <p:txBody>
          <a:bodyPr/>
          <a:lstStyle/>
          <a:p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This option does not utilize a helical blade or screw, which means that it will have a lower resistance to uplift forces. </a:t>
            </a:r>
          </a:p>
          <a:p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This necessitates deeper foundations. </a:t>
            </a:r>
          </a:p>
          <a:p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As with a helical pile, </a:t>
            </a:r>
          </a:p>
          <a:p>
            <a:pPr marL="0" indent="0">
              <a:buNone/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   a PE will be required to </a:t>
            </a:r>
          </a:p>
          <a:p>
            <a:pPr marL="0" indent="0">
              <a:buNone/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   determine the pier depth </a:t>
            </a:r>
          </a:p>
          <a:p>
            <a:pPr marL="0" indent="0">
              <a:buNone/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   and spacing, and </a:t>
            </a:r>
          </a:p>
          <a:p>
            <a:pPr marL="0" indent="0">
              <a:buNone/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   provide a letter for the </a:t>
            </a:r>
          </a:p>
          <a:p>
            <a:pPr marL="0" indent="0">
              <a:buNone/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   foundation design.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0FBDFF-ABA9-4C4A-B284-6FB4FF4DBA48}"/>
              </a:ext>
            </a:extLst>
          </p:cNvPr>
          <p:cNvSpPr txBox="1"/>
          <p:nvPr/>
        </p:nvSpPr>
        <p:spPr>
          <a:xfrm>
            <a:off x="6116251" y="6411337"/>
            <a:ext cx="3285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Picture courtesy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Ironridge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7BD395-FBA4-88D0-767E-DFE603AE1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221612"/>
            <a:ext cx="4397385" cy="300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889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Screws and Anchors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8589" y="1114423"/>
            <a:ext cx="8478575" cy="4928567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72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Screws and Anchors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8590" y="1114424"/>
            <a:ext cx="6225706" cy="4243090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Ground mount anchoring systems.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 major types: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Screws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Concrete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Helical Screws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Driven Piers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Ballast</a:t>
            </a:r>
          </a:p>
        </p:txBody>
      </p:sp>
    </p:spTree>
    <p:extLst>
      <p:ext uri="{BB962C8B-B14F-4D97-AF65-F5344CB8AC3E}">
        <p14:creationId xmlns:p14="http://schemas.microsoft.com/office/powerpoint/2010/main" val="1367204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Screws and Anchors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8589" y="1114423"/>
            <a:ext cx="8478575" cy="4928567"/>
          </a:xfrm>
        </p:spPr>
        <p:txBody>
          <a:bodyPr/>
          <a:lstStyle/>
          <a:p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Ballast as an anchor.</a:t>
            </a:r>
          </a:p>
          <a:p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Ballast is for this application is using weight to keep the PV system anchored. </a:t>
            </a:r>
          </a:p>
          <a:p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This type of system does not penetrate anything into the ground.</a:t>
            </a:r>
          </a:p>
          <a:p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It relies on the weight of the ballast to keep it secured to the ground.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906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Screws and Anchors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8589" y="1114423"/>
            <a:ext cx="8478575" cy="4928567"/>
          </a:xfrm>
        </p:spPr>
        <p:txBody>
          <a:bodyPr/>
          <a:lstStyle/>
          <a:p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The ballast weight shall be designed by an engineer.</a:t>
            </a:r>
          </a:p>
          <a:p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The spacing and actual weight can vary.</a:t>
            </a:r>
          </a:p>
          <a:p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The weights can be made ahead of the construction.</a:t>
            </a:r>
          </a:p>
        </p:txBody>
      </p:sp>
    </p:spTree>
    <p:extLst>
      <p:ext uri="{BB962C8B-B14F-4D97-AF65-F5344CB8AC3E}">
        <p14:creationId xmlns:p14="http://schemas.microsoft.com/office/powerpoint/2010/main" val="190958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Screws and Anchors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8589" y="1114423"/>
            <a:ext cx="8478575" cy="4928567"/>
          </a:xfrm>
        </p:spPr>
        <p:txBody>
          <a:bodyPr/>
          <a:lstStyle/>
          <a:p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The contour of the land does not need to be perfectly flat.</a:t>
            </a:r>
          </a:p>
          <a:p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solar panel on a roof&#10;&#10;Description automatically generated with medium confidence">
            <a:extLst>
              <a:ext uri="{FF2B5EF4-FFF2-40B4-BE49-F238E27FC236}">
                <a16:creationId xmlns:a16="http://schemas.microsoft.com/office/drawing/2014/main" id="{3106E300-95A4-DFFF-28D7-2E4581A7EB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89"/>
          <a:stretch/>
        </p:blipFill>
        <p:spPr>
          <a:xfrm rot="10800000">
            <a:off x="1656522" y="2738132"/>
            <a:ext cx="7487478" cy="36732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787E6A-1074-FC26-3301-EAC346D8E487}"/>
              </a:ext>
            </a:extLst>
          </p:cNvPr>
          <p:cNvSpPr txBox="1"/>
          <p:nvPr/>
        </p:nvSpPr>
        <p:spPr>
          <a:xfrm>
            <a:off x="4982817" y="6411337"/>
            <a:ext cx="441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Picture courtesy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Thermo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Dynamics Ltd.</a:t>
            </a:r>
          </a:p>
        </p:txBody>
      </p:sp>
    </p:spTree>
    <p:extLst>
      <p:ext uri="{BB962C8B-B14F-4D97-AF65-F5344CB8AC3E}">
        <p14:creationId xmlns:p14="http://schemas.microsoft.com/office/powerpoint/2010/main" val="3427715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Screws and Anchors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8589" y="1114423"/>
            <a:ext cx="8478575" cy="4928567"/>
          </a:xfrm>
        </p:spPr>
        <p:txBody>
          <a:bodyPr/>
          <a:lstStyle/>
          <a:p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The concrete blocks can be made ahead of time.</a:t>
            </a:r>
          </a:p>
          <a:p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Put in place with machinery.</a:t>
            </a:r>
          </a:p>
          <a:p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No excavation to</a:t>
            </a:r>
          </a:p>
          <a:p>
            <a:pPr marL="0" indent="0">
              <a:buNone/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   pour concrete</a:t>
            </a:r>
          </a:p>
          <a:p>
            <a:pPr marL="0" indent="0">
              <a:buNone/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   piers.</a:t>
            </a:r>
          </a:p>
          <a:p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L brackets are</a:t>
            </a:r>
          </a:p>
          <a:p>
            <a:pPr marL="0" indent="0">
              <a:buNone/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   mounted in the</a:t>
            </a:r>
          </a:p>
          <a:p>
            <a:pPr marL="0" indent="0">
              <a:buNone/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   concrete.</a:t>
            </a:r>
          </a:p>
          <a:p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787E6A-1074-FC26-3301-EAC346D8E487}"/>
              </a:ext>
            </a:extLst>
          </p:cNvPr>
          <p:cNvSpPr txBox="1"/>
          <p:nvPr/>
        </p:nvSpPr>
        <p:spPr>
          <a:xfrm>
            <a:off x="4982817" y="6411337"/>
            <a:ext cx="441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Picture courtesy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Thermo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Dynamics Ltd.</a:t>
            </a:r>
          </a:p>
        </p:txBody>
      </p:sp>
      <p:pic>
        <p:nvPicPr>
          <p:cNvPr id="5" name="Picture 4" descr="A picture containing snow, outdoor&#10;&#10;Description automatically generated">
            <a:extLst>
              <a:ext uri="{FF2B5EF4-FFF2-40B4-BE49-F238E27FC236}">
                <a16:creationId xmlns:a16="http://schemas.microsoft.com/office/drawing/2014/main" id="{432E92E7-16C2-8D40-3137-1C79496DA5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75" b="21836"/>
          <a:stretch/>
        </p:blipFill>
        <p:spPr>
          <a:xfrm rot="10800000">
            <a:off x="3366051" y="2278271"/>
            <a:ext cx="5777948" cy="419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8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Screws and Anchors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8589" y="1114423"/>
            <a:ext cx="8478575" cy="4928567"/>
          </a:xfrm>
        </p:spPr>
        <p:txBody>
          <a:bodyPr/>
          <a:lstStyle/>
          <a:p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This picture shows two panels in portrait high.</a:t>
            </a:r>
          </a:p>
          <a:p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787E6A-1074-FC26-3301-EAC346D8E487}"/>
              </a:ext>
            </a:extLst>
          </p:cNvPr>
          <p:cNvSpPr txBox="1"/>
          <p:nvPr/>
        </p:nvSpPr>
        <p:spPr>
          <a:xfrm>
            <a:off x="4982817" y="6411337"/>
            <a:ext cx="441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Picture courtesy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Thermo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Dynamics Ltd.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A34DE6-8A37-7DBD-0364-CF78A583E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264" y="2178097"/>
            <a:ext cx="5777128" cy="423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586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Screws and Anchors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8589" y="1114423"/>
            <a:ext cx="8478575" cy="4928567"/>
          </a:xfrm>
        </p:spPr>
        <p:txBody>
          <a:bodyPr/>
          <a:lstStyle/>
          <a:p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Bolt through without clamps.</a:t>
            </a:r>
          </a:p>
          <a:p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Bolt through is</a:t>
            </a:r>
          </a:p>
          <a:p>
            <a:pPr marL="0" indent="0">
              <a:buNone/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   the strongest</a:t>
            </a:r>
          </a:p>
          <a:p>
            <a:pPr marL="0" indent="0">
              <a:buNone/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   method for</a:t>
            </a:r>
          </a:p>
          <a:p>
            <a:pPr marL="0" indent="0">
              <a:buNone/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   attachment of</a:t>
            </a:r>
          </a:p>
          <a:p>
            <a:pPr marL="0" indent="0">
              <a:buNone/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   panels to</a:t>
            </a:r>
          </a:p>
          <a:p>
            <a:pPr marL="0" indent="0">
              <a:buNone/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   racking.</a:t>
            </a:r>
          </a:p>
          <a:p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787E6A-1074-FC26-3301-EAC346D8E487}"/>
              </a:ext>
            </a:extLst>
          </p:cNvPr>
          <p:cNvSpPr txBox="1"/>
          <p:nvPr/>
        </p:nvSpPr>
        <p:spPr>
          <a:xfrm>
            <a:off x="4982817" y="6411337"/>
            <a:ext cx="441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Picture courtesy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Thermo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Dynamics Ltd.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815540-2921-95E9-2563-1DFE8F048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1335" y="1696278"/>
            <a:ext cx="5914424" cy="471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968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Screws and Anchors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8589" y="1114423"/>
            <a:ext cx="8478575" cy="4928567"/>
          </a:xfrm>
        </p:spPr>
        <p:txBody>
          <a:bodyPr/>
          <a:lstStyle/>
          <a:p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Bolt through without standard mid </a:t>
            </a:r>
            <a:r>
              <a:rPr lang="en-CA" sz="2800">
                <a:latin typeface="Arial" panose="020B0604020202020204" pitchFamily="34" charset="0"/>
                <a:cs typeface="Arial" panose="020B0604020202020204" pitchFamily="34" charset="0"/>
              </a:rPr>
              <a:t>and end clamps</a:t>
            </a: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Panel and racking.</a:t>
            </a:r>
          </a:p>
          <a:p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787E6A-1074-FC26-3301-EAC346D8E487}"/>
              </a:ext>
            </a:extLst>
          </p:cNvPr>
          <p:cNvSpPr txBox="1"/>
          <p:nvPr/>
        </p:nvSpPr>
        <p:spPr>
          <a:xfrm>
            <a:off x="4982817" y="6411337"/>
            <a:ext cx="441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Picture courtesy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Thermo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Dynamics Ltd.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1A0B77-57EE-7B0F-8E0D-D2BFEDDD3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16" y="2600324"/>
            <a:ext cx="7815245" cy="344266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F44392-38C8-7EFF-297B-5B3A2DB53049}"/>
              </a:ext>
            </a:extLst>
          </p:cNvPr>
          <p:cNvCxnSpPr/>
          <p:nvPr/>
        </p:nvCxnSpPr>
        <p:spPr>
          <a:xfrm>
            <a:off x="1258957" y="2054087"/>
            <a:ext cx="265043" cy="2186609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1394069-32E4-3E7C-3C09-CF7B8E32A7C4}"/>
              </a:ext>
            </a:extLst>
          </p:cNvPr>
          <p:cNvCxnSpPr>
            <a:cxnSpLocks/>
          </p:cNvCxnSpPr>
          <p:nvPr/>
        </p:nvCxnSpPr>
        <p:spPr>
          <a:xfrm>
            <a:off x="2634368" y="2206487"/>
            <a:ext cx="691928" cy="2378765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A414311-96F1-1B23-37B9-C7B357ED5BEC}"/>
              </a:ext>
            </a:extLst>
          </p:cNvPr>
          <p:cNvCxnSpPr>
            <a:cxnSpLocks/>
          </p:cNvCxnSpPr>
          <p:nvPr/>
        </p:nvCxnSpPr>
        <p:spPr>
          <a:xfrm>
            <a:off x="4436664" y="1685740"/>
            <a:ext cx="3011058" cy="2186609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3788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Screws and Anchors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8589" y="1114423"/>
            <a:ext cx="8478575" cy="4928567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441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Screws and Anchors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8590" y="1114423"/>
            <a:ext cx="6225706" cy="4928567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Ground (soil/earth) screws are gaining popularity.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They are versatile.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Quick to install.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Low impact on land drainage.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0FBDFF-ABA9-4C4A-B284-6FB4FF4DBA48}"/>
              </a:ext>
            </a:extLst>
          </p:cNvPr>
          <p:cNvSpPr txBox="1"/>
          <p:nvPr/>
        </p:nvSpPr>
        <p:spPr>
          <a:xfrm>
            <a:off x="4724400" y="6362017"/>
            <a:ext cx="3285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Picture courtesy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Ironridge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0874E54-9946-6BB9-B592-0C8F1206426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16200000">
            <a:off x="5269484" y="3621141"/>
            <a:ext cx="4796532" cy="685219"/>
          </a:xfrm>
        </p:spPr>
      </p:pic>
    </p:spTree>
    <p:extLst>
      <p:ext uri="{BB962C8B-B14F-4D97-AF65-F5344CB8AC3E}">
        <p14:creationId xmlns:p14="http://schemas.microsoft.com/office/powerpoint/2010/main" val="1091004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Screws and Anchors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8590" y="1114423"/>
            <a:ext cx="6225706" cy="4928567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Ground screws are twisted into the ground.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They are put in pace manually or by a machine.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When a specified torque is measured at the correct depth the screw is then tested for pull up strength.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0FBDFF-ABA9-4C4A-B284-6FB4FF4DBA48}"/>
              </a:ext>
            </a:extLst>
          </p:cNvPr>
          <p:cNvSpPr txBox="1"/>
          <p:nvPr/>
        </p:nvSpPr>
        <p:spPr>
          <a:xfrm>
            <a:off x="4724400" y="6362017"/>
            <a:ext cx="3285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Picture courtesy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Ironridge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0874E54-9946-6BB9-B592-0C8F1206426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16200000">
            <a:off x="5269484" y="3621141"/>
            <a:ext cx="4796532" cy="685219"/>
          </a:xfrm>
        </p:spPr>
      </p:pic>
    </p:spTree>
    <p:extLst>
      <p:ext uri="{BB962C8B-B14F-4D97-AF65-F5344CB8AC3E}">
        <p14:creationId xmlns:p14="http://schemas.microsoft.com/office/powerpoint/2010/main" val="396809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Screws and Anchors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8590" y="1114423"/>
            <a:ext cx="6225706" cy="4928567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Ground screws use bolts to 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attach to the above 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ground racking 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system.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0FBDFF-ABA9-4C4A-B284-6FB4FF4DBA48}"/>
              </a:ext>
            </a:extLst>
          </p:cNvPr>
          <p:cNvSpPr txBox="1"/>
          <p:nvPr/>
        </p:nvSpPr>
        <p:spPr>
          <a:xfrm>
            <a:off x="4724400" y="6362017"/>
            <a:ext cx="3285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Picture courtesy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Ironridge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7AC87E8-60BE-7BC6-68D4-E0CEE725D0C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93542" y="1644358"/>
            <a:ext cx="4617046" cy="4717659"/>
          </a:xfrm>
        </p:spPr>
      </p:pic>
    </p:spTree>
    <p:extLst>
      <p:ext uri="{BB962C8B-B14F-4D97-AF65-F5344CB8AC3E}">
        <p14:creationId xmlns:p14="http://schemas.microsoft.com/office/powerpoint/2010/main" val="2513823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Screws and Anchors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8590" y="1114423"/>
            <a:ext cx="6225706" cy="4928567"/>
          </a:xfrm>
        </p:spPr>
        <p:txBody>
          <a:bodyPr/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Ironridge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provides a link to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Krinner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Krinner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is a manufacturer of a ground screw.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https://www.krinner.io/fileadmin/userdaten/Downloads/Englisch/Brochures-Flyer/Product_catalog_2020_web.pdf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0FBDFF-ABA9-4C4A-B284-6FB4FF4DBA48}"/>
              </a:ext>
            </a:extLst>
          </p:cNvPr>
          <p:cNvSpPr txBox="1"/>
          <p:nvPr/>
        </p:nvSpPr>
        <p:spPr>
          <a:xfrm>
            <a:off x="4724400" y="6362017"/>
            <a:ext cx="3285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Picture courtesy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Ironridge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0874E54-9946-6BB9-B592-0C8F1206426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 rot="16200000">
            <a:off x="5269484" y="3621141"/>
            <a:ext cx="4796532" cy="685219"/>
          </a:xfrm>
        </p:spPr>
      </p:pic>
    </p:spTree>
    <p:extLst>
      <p:ext uri="{BB962C8B-B14F-4D97-AF65-F5344CB8AC3E}">
        <p14:creationId xmlns:p14="http://schemas.microsoft.com/office/powerpoint/2010/main" val="4083840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Screws and Anchors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8589" y="1114423"/>
            <a:ext cx="8478575" cy="4928567"/>
          </a:xfrm>
        </p:spPr>
        <p:txBody>
          <a:bodyPr/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Krinner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ground screws come in different sizes.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longer and 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wider give the 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screws a better 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grip into the soil.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0FBDFF-ABA9-4C4A-B284-6FB4FF4DBA48}"/>
              </a:ext>
            </a:extLst>
          </p:cNvPr>
          <p:cNvSpPr txBox="1"/>
          <p:nvPr/>
        </p:nvSpPr>
        <p:spPr>
          <a:xfrm>
            <a:off x="4618755" y="6488668"/>
            <a:ext cx="3285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Picture courtesy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Krinner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E7BF4C-EDAC-A0DC-9D97-9B05D540F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060" y="1736035"/>
            <a:ext cx="5239681" cy="481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83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Screws and Anchors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8589" y="1114423"/>
            <a:ext cx="8478575" cy="4928567"/>
          </a:xfrm>
        </p:spPr>
        <p:txBody>
          <a:bodyPr/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Krinner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as a system provider of ground screws offers its own range of devices for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performing tensile, compression  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and horizontal tests.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0FBDFF-ABA9-4C4A-B284-6FB4FF4DBA48}"/>
              </a:ext>
            </a:extLst>
          </p:cNvPr>
          <p:cNvSpPr txBox="1"/>
          <p:nvPr/>
        </p:nvSpPr>
        <p:spPr>
          <a:xfrm>
            <a:off x="6116251" y="6411337"/>
            <a:ext cx="3285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Picture courtesy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Krinner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5F99CF-5896-A829-6D09-883D95484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6251" y="1691309"/>
            <a:ext cx="2312132" cy="470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37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971C-23D5-4C5C-B036-2861C56C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Screws and Anchors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A35D95-4DD6-4893-9A55-C994D357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8589" y="1114423"/>
            <a:ext cx="8478575" cy="4928567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058467"/>
      </p:ext>
    </p:extLst>
  </p:cSld>
  <p:clrMapOvr>
    <a:masterClrMapping/>
  </p:clrMapOvr>
</p:sld>
</file>

<file path=ppt/theme/theme1.xml><?xml version="1.0" encoding="utf-8"?>
<a:theme xmlns:a="http://schemas.openxmlformats.org/drawingml/2006/main" name="IDB Belize Minimal Presentation - Design_ TEMPLAT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y template" id="{5B5A9EEE-5E55-4EF9-89C9-65D33258FE22}" vid="{7483052C-6CA1-48FA-975E-243096064F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B9AD875E6FA84899A62228A33F89F1" ma:contentTypeVersion="11" ma:contentTypeDescription="Create a new document." ma:contentTypeScope="" ma:versionID="eba69f26fbf24d2defc0f99a6372f80e">
  <xsd:schema xmlns:xsd="http://www.w3.org/2001/XMLSchema" xmlns:xs="http://www.w3.org/2001/XMLSchema" xmlns:p="http://schemas.microsoft.com/office/2006/metadata/properties" xmlns:ns2="ed7db459-c967-41b6-b7e8-c3b138df5ced" xmlns:ns3="d5b724f0-7298-4ca4-aad7-25a7ebf43672" targetNamespace="http://schemas.microsoft.com/office/2006/metadata/properties" ma:root="true" ma:fieldsID="dfc64a11ac43bc86923e9c6e3cb8d705" ns2:_="" ns3:_="">
    <xsd:import namespace="ed7db459-c967-41b6-b7e8-c3b138df5ced"/>
    <xsd:import namespace="d5b724f0-7298-4ca4-aad7-25a7ebf436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7db459-c967-41b6-b7e8-c3b138df5c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ae61f9b1-e23d-4f49-b3d7-56b991556c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b724f0-7298-4ca4-aad7-25a7ebf43672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6ae3ea25-6abb-4321-b99c-6fca6e48ebd1}" ma:internalName="TaxCatchAll" ma:showField="CatchAllData" ma:web="d5b724f0-7298-4ca4-aad7-25a7ebf436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d7db459-c967-41b6-b7e8-c3b138df5ced">
      <Terms xmlns="http://schemas.microsoft.com/office/infopath/2007/PartnerControls"/>
    </lcf76f155ced4ddcb4097134ff3c332f>
    <TaxCatchAll xmlns="d5b724f0-7298-4ca4-aad7-25a7ebf43672" xsi:nil="true"/>
  </documentManagement>
</p:properties>
</file>

<file path=customXml/itemProps1.xml><?xml version="1.0" encoding="utf-8"?>
<ds:datastoreItem xmlns:ds="http://schemas.openxmlformats.org/officeDocument/2006/customXml" ds:itemID="{B4991E88-899E-417E-90E1-ECE6A4A77CF2}"/>
</file>

<file path=customXml/itemProps2.xml><?xml version="1.0" encoding="utf-8"?>
<ds:datastoreItem xmlns:ds="http://schemas.openxmlformats.org/officeDocument/2006/customXml" ds:itemID="{75991338-C69F-41C6-9C00-DE2B64DC183A}"/>
</file>

<file path=customXml/itemProps3.xml><?xml version="1.0" encoding="utf-8"?>
<ds:datastoreItem xmlns:ds="http://schemas.openxmlformats.org/officeDocument/2006/customXml" ds:itemID="{7F92283C-FFD7-46DC-8E2E-54C8318C5457}"/>
</file>

<file path=docProps/app.xml><?xml version="1.0" encoding="utf-8"?>
<Properties xmlns="http://schemas.openxmlformats.org/officeDocument/2006/extended-properties" xmlns:vt="http://schemas.openxmlformats.org/officeDocument/2006/docPropsVTypes">
  <Template>Beliz Background template</Template>
  <TotalTime>7377</TotalTime>
  <Words>765</Words>
  <Application>Microsoft Office PowerPoint</Application>
  <PresentationFormat>On-screen Show (4:3)</PresentationFormat>
  <Paragraphs>167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Franklin Gothic Book</vt:lpstr>
      <vt:lpstr>Franklin Gothic Medium</vt:lpstr>
      <vt:lpstr>IDB Belize Minimal Presentation - Design_ TEMPLATE</vt:lpstr>
      <vt:lpstr>PowerPoint Presentation</vt:lpstr>
      <vt:lpstr>Screws and Anchors</vt:lpstr>
      <vt:lpstr>Screws and Anchors</vt:lpstr>
      <vt:lpstr>Screws and Anchors</vt:lpstr>
      <vt:lpstr>Screws and Anchors</vt:lpstr>
      <vt:lpstr>Screws and Anchors</vt:lpstr>
      <vt:lpstr>Screws and Anchors</vt:lpstr>
      <vt:lpstr>Screws and Anchors</vt:lpstr>
      <vt:lpstr>Screws and Anchors</vt:lpstr>
      <vt:lpstr>Screws and Anchors</vt:lpstr>
      <vt:lpstr>Screws and Anchors</vt:lpstr>
      <vt:lpstr>Screws and Anchors</vt:lpstr>
      <vt:lpstr>Screws and Anchors</vt:lpstr>
      <vt:lpstr>Screws and Anchors</vt:lpstr>
      <vt:lpstr>Screws and Anchors</vt:lpstr>
      <vt:lpstr>Screws and Anchors</vt:lpstr>
      <vt:lpstr>Screws and Anchors</vt:lpstr>
      <vt:lpstr>Screws and Anchors</vt:lpstr>
      <vt:lpstr>Screws and Anchors</vt:lpstr>
      <vt:lpstr>Screws and Anchors</vt:lpstr>
      <vt:lpstr>Screws and Anchors</vt:lpstr>
      <vt:lpstr>Screws and Anchors</vt:lpstr>
      <vt:lpstr>Screws and Anchors</vt:lpstr>
      <vt:lpstr>Screws and Anchors</vt:lpstr>
      <vt:lpstr>Screws and Anchors</vt:lpstr>
      <vt:lpstr>Screws and Anchors</vt:lpstr>
      <vt:lpstr>Screws and Anchors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Wilkie,Gordon</dc:creator>
  <cp:lastModifiedBy>Wilkie,Gordon</cp:lastModifiedBy>
  <cp:revision>183</cp:revision>
  <dcterms:created xsi:type="dcterms:W3CDTF">2022-03-03T12:11:22Z</dcterms:created>
  <dcterms:modified xsi:type="dcterms:W3CDTF">2022-05-09T16:55:24Z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0x010100FCB9AD875E6FA84899A62228A33F89F1</vt:lpwstr>
  </property>
</Properties>
</file>