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58" r:id="rId2"/>
    <p:sldId id="397" r:id="rId3"/>
    <p:sldId id="398" r:id="rId4"/>
    <p:sldId id="399" r:id="rId5"/>
    <p:sldId id="552" r:id="rId6"/>
    <p:sldId id="456" r:id="rId7"/>
    <p:sldId id="400" r:id="rId8"/>
    <p:sldId id="401" r:id="rId9"/>
    <p:sldId id="402" r:id="rId10"/>
    <p:sldId id="403" r:id="rId11"/>
    <p:sldId id="499" r:id="rId12"/>
    <p:sldId id="531" r:id="rId13"/>
    <p:sldId id="500" r:id="rId14"/>
    <p:sldId id="501" r:id="rId15"/>
    <p:sldId id="532" r:id="rId16"/>
    <p:sldId id="502" r:id="rId17"/>
    <p:sldId id="503" r:id="rId18"/>
    <p:sldId id="504" r:id="rId19"/>
    <p:sldId id="533" r:id="rId20"/>
    <p:sldId id="505" r:id="rId21"/>
    <p:sldId id="506" r:id="rId22"/>
    <p:sldId id="507" r:id="rId23"/>
    <p:sldId id="508" r:id="rId24"/>
    <p:sldId id="509" r:id="rId25"/>
    <p:sldId id="510" r:id="rId26"/>
    <p:sldId id="534" r:id="rId27"/>
    <p:sldId id="511" r:id="rId28"/>
    <p:sldId id="512" r:id="rId29"/>
    <p:sldId id="514" r:id="rId30"/>
    <p:sldId id="515" r:id="rId31"/>
    <p:sldId id="535" r:id="rId32"/>
    <p:sldId id="516" r:id="rId33"/>
    <p:sldId id="517" r:id="rId34"/>
    <p:sldId id="518" r:id="rId35"/>
    <p:sldId id="519" r:id="rId36"/>
    <p:sldId id="526" r:id="rId37"/>
    <p:sldId id="527" r:id="rId38"/>
    <p:sldId id="528" r:id="rId39"/>
    <p:sldId id="529" r:id="rId40"/>
    <p:sldId id="520" r:id="rId41"/>
    <p:sldId id="521" r:id="rId42"/>
    <p:sldId id="522" r:id="rId43"/>
    <p:sldId id="543" r:id="rId44"/>
    <p:sldId id="544" r:id="rId45"/>
    <p:sldId id="523" r:id="rId46"/>
    <p:sldId id="545" r:id="rId47"/>
    <p:sldId id="546" r:id="rId48"/>
    <p:sldId id="524" r:id="rId49"/>
    <p:sldId id="525" r:id="rId50"/>
    <p:sldId id="530" r:id="rId51"/>
    <p:sldId id="536" r:id="rId52"/>
    <p:sldId id="537" r:id="rId53"/>
    <p:sldId id="539" r:id="rId54"/>
    <p:sldId id="540" r:id="rId55"/>
    <p:sldId id="541" r:id="rId56"/>
    <p:sldId id="547" r:id="rId57"/>
    <p:sldId id="550" r:id="rId58"/>
    <p:sldId id="548" r:id="rId59"/>
    <p:sldId id="549" r:id="rId60"/>
    <p:sldId id="551" r:id="rId61"/>
    <p:sldId id="472" r:id="rId62"/>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BB8D2-5B59-415C-A645-8298CDE46CE3}" type="datetimeFigureOut">
              <a:rPr lang="en-CA" smtClean="0"/>
              <a:t>2022-11-17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FC00-DB58-4C37-9046-5329C1B4BADD}" type="slidenum">
              <a:rPr lang="en-CA" smtClean="0"/>
              <a:t>‹#›</a:t>
            </a:fld>
            <a:endParaRPr lang="en-CA"/>
          </a:p>
        </p:txBody>
      </p:sp>
    </p:spTree>
    <p:extLst>
      <p:ext uri="{BB962C8B-B14F-4D97-AF65-F5344CB8AC3E}">
        <p14:creationId xmlns:p14="http://schemas.microsoft.com/office/powerpoint/2010/main" val="225294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t>2022-11-17</a:t>
            </a:fld>
            <a:endParaRPr lang="en-CA"/>
          </a:p>
        </p:txBody>
      </p:sp>
      <p:sp>
        <p:nvSpPr>
          <p:cNvPr id="5" name="Footer Placeholder 4">
            <a:extLst>
              <a:ext uri="{FF2B5EF4-FFF2-40B4-BE49-F238E27FC236}">
                <a16:creationId xmlns:a16="http://schemas.microsoft.com/office/drawing/2014/main"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t>2022-11-17</a:t>
            </a:fld>
            <a:endParaRPr lang="en-CA"/>
          </a:p>
        </p:txBody>
      </p:sp>
      <p:sp>
        <p:nvSpPr>
          <p:cNvPr id="5" name="Footer Placeholder 4">
            <a:extLst>
              <a:ext uri="{FF2B5EF4-FFF2-40B4-BE49-F238E27FC236}">
                <a16:creationId xmlns:a16="http://schemas.microsoft.com/office/drawing/2014/main"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t>2022-11-17</a:t>
            </a:fld>
            <a:endParaRPr lang="en-CA"/>
          </a:p>
        </p:txBody>
      </p:sp>
      <p:sp>
        <p:nvSpPr>
          <p:cNvPr id="5" name="Footer Placeholder 4">
            <a:extLst>
              <a:ext uri="{FF2B5EF4-FFF2-40B4-BE49-F238E27FC236}">
                <a16:creationId xmlns:a16="http://schemas.microsoft.com/office/drawing/2014/main"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t>2022-11-17</a:t>
            </a:fld>
            <a:endParaRPr lang="en-CA"/>
          </a:p>
        </p:txBody>
      </p:sp>
      <p:sp>
        <p:nvSpPr>
          <p:cNvPr id="5" name="Footer Placeholder 4">
            <a:extLst>
              <a:ext uri="{FF2B5EF4-FFF2-40B4-BE49-F238E27FC236}">
                <a16:creationId xmlns:a16="http://schemas.microsoft.com/office/drawing/2014/main"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t>2022-11-17</a:t>
            </a:fld>
            <a:endParaRPr lang="en-CA"/>
          </a:p>
        </p:txBody>
      </p:sp>
      <p:sp>
        <p:nvSpPr>
          <p:cNvPr id="6" name="Footer Placeholder 4">
            <a:extLst>
              <a:ext uri="{FF2B5EF4-FFF2-40B4-BE49-F238E27FC236}">
                <a16:creationId xmlns:a16="http://schemas.microsoft.com/office/drawing/2014/main"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t>2022-11-17</a:t>
            </a:fld>
            <a:endParaRPr lang="en-CA"/>
          </a:p>
        </p:txBody>
      </p:sp>
      <p:sp>
        <p:nvSpPr>
          <p:cNvPr id="8" name="Footer Placeholder 4">
            <a:extLst>
              <a:ext uri="{FF2B5EF4-FFF2-40B4-BE49-F238E27FC236}">
                <a16:creationId xmlns:a16="http://schemas.microsoft.com/office/drawing/2014/main"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t>2022-11-17</a:t>
            </a:fld>
            <a:endParaRPr lang="en-CA"/>
          </a:p>
        </p:txBody>
      </p:sp>
      <p:sp>
        <p:nvSpPr>
          <p:cNvPr id="4" name="Footer Placeholder 4">
            <a:extLst>
              <a:ext uri="{FF2B5EF4-FFF2-40B4-BE49-F238E27FC236}">
                <a16:creationId xmlns:a16="http://schemas.microsoft.com/office/drawing/2014/main"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t>2022-11-17</a:t>
            </a:fld>
            <a:endParaRPr lang="en-CA"/>
          </a:p>
        </p:txBody>
      </p:sp>
      <p:sp>
        <p:nvSpPr>
          <p:cNvPr id="3" name="Footer Placeholder 4">
            <a:extLst>
              <a:ext uri="{FF2B5EF4-FFF2-40B4-BE49-F238E27FC236}">
                <a16:creationId xmlns:a16="http://schemas.microsoft.com/office/drawing/2014/main"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t>2022-11-17</a:t>
            </a:fld>
            <a:endParaRPr lang="en-CA"/>
          </a:p>
        </p:txBody>
      </p:sp>
      <p:sp>
        <p:nvSpPr>
          <p:cNvPr id="6" name="Footer Placeholder 4">
            <a:extLst>
              <a:ext uri="{FF2B5EF4-FFF2-40B4-BE49-F238E27FC236}">
                <a16:creationId xmlns:a16="http://schemas.microsoft.com/office/drawing/2014/main"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t>2022-11-17</a:t>
            </a:fld>
            <a:endParaRPr lang="en-CA"/>
          </a:p>
        </p:txBody>
      </p:sp>
      <p:sp>
        <p:nvSpPr>
          <p:cNvPr id="6" name="Footer Placeholder 4">
            <a:extLst>
              <a:ext uri="{FF2B5EF4-FFF2-40B4-BE49-F238E27FC236}">
                <a16:creationId xmlns:a16="http://schemas.microsoft.com/office/drawing/2014/main"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t>2022-11-17</a:t>
            </a:fld>
            <a:endParaRPr lang="en-CA"/>
          </a:p>
        </p:txBody>
      </p:sp>
      <p:sp>
        <p:nvSpPr>
          <p:cNvPr id="5" name="Footer Placeholder 4">
            <a:extLst>
              <a:ext uri="{FF2B5EF4-FFF2-40B4-BE49-F238E27FC236}">
                <a16:creationId xmlns:a16="http://schemas.microsoft.com/office/drawing/2014/main"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t>‹#›</a:t>
            </a:fld>
            <a:endParaRPr lang="en-CA"/>
          </a:p>
        </p:txBody>
      </p:sp>
      <p:sp>
        <p:nvSpPr>
          <p:cNvPr id="3" name="Rectangle 2">
            <a:extLst>
              <a:ext uri="{FF2B5EF4-FFF2-40B4-BE49-F238E27FC236}">
                <a16:creationId xmlns:a16="http://schemas.microsoft.com/office/drawing/2014/main"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a16="http://schemas.microsoft.com/office/drawing/2014/main"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base.ironridge.com/ground-based-mounting/resources"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files.ironridge.com/groundmounting/certification/XR1000SGA4/IronRidge_XR1000SGA4_Certification_UFO_FL.pdf"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files.ironridge.com/groundmounting/certification/XR1000SGA4/IronRidge_XR1000SGA4_Certification_UFO_GS_FL.pdf"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IronRidgeSolar" TargetMode="External"/><Relationship Id="rId2" Type="http://schemas.openxmlformats.org/officeDocument/2006/relationships/hyperlink" Target="https://www.ironridge.com/"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a16="http://schemas.microsoft.com/office/drawing/2014/main"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a16="http://schemas.microsoft.com/office/drawing/2014/main"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56F24F58-9C31-E443-A04B-717FE2D08411}"/>
              </a:ext>
            </a:extLst>
          </p:cNvPr>
          <p:cNvSpPr txBox="1"/>
          <p:nvPr/>
        </p:nvSpPr>
        <p:spPr>
          <a:xfrm>
            <a:off x="0" y="2621538"/>
            <a:ext cx="4079924" cy="147732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Design and Implementation of Pilot of a TVET Renewable Energy Course </a:t>
            </a:r>
            <a:endParaRPr lang="en-CA" sz="2100" b="1" dirty="0">
              <a:solidFill>
                <a:schemeClr val="bg1"/>
              </a:solidFill>
              <a:latin typeface="Arial" panose="020B0604020202020204" pitchFamily="34" charset="0"/>
              <a:cs typeface="Arial" panose="020B0604020202020204" pitchFamily="34" charset="0"/>
            </a:endParaRPr>
          </a:p>
          <a:p>
            <a:endParaRPr lang="en-US" sz="27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070E36-A84C-1C45-A804-243B343AE34B}"/>
              </a:ext>
            </a:extLst>
          </p:cNvPr>
          <p:cNvSpPr txBox="1"/>
          <p:nvPr/>
        </p:nvSpPr>
        <p:spPr>
          <a:xfrm>
            <a:off x="0" y="3930190"/>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DELIVERABLE #5 - TRAINING COURSES &amp; PROFESSIONAL DEVELOPMENT</a:t>
            </a:r>
          </a:p>
        </p:txBody>
      </p:sp>
      <p:pic>
        <p:nvPicPr>
          <p:cNvPr id="14" name="Picture 13" descr="A picture containing logo&#10;&#10;Description automatically generated">
            <a:extLst>
              <a:ext uri="{FF2B5EF4-FFF2-40B4-BE49-F238E27FC236}">
                <a16:creationId xmlns:a16="http://schemas.microsoft.com/office/drawing/2014/main" id="{A3602C88-6BD6-184C-877D-629BCF55DF4A}"/>
              </a:ext>
            </a:extLst>
          </p:cNvPr>
          <p:cNvPicPr>
            <a:picLocks noChangeAspect="1"/>
          </p:cNvPicPr>
          <p:nvPr/>
        </p:nvPicPr>
        <p:blipFill>
          <a:blip r:embed="rId3"/>
          <a:stretch>
            <a:fillRect/>
          </a:stretch>
        </p:blipFill>
        <p:spPr>
          <a:xfrm>
            <a:off x="7773229" y="952744"/>
            <a:ext cx="719060" cy="719060"/>
          </a:xfrm>
          <a:prstGeom prst="rect">
            <a:avLst/>
          </a:prstGeom>
        </p:spPr>
      </p:pic>
      <p:pic>
        <p:nvPicPr>
          <p:cNvPr id="16" name="Picture 15" descr="A picture containing toy, doll&#10;&#10;Description automatically generated">
            <a:extLst>
              <a:ext uri="{FF2B5EF4-FFF2-40B4-BE49-F238E27FC236}">
                <a16:creationId xmlns:a16="http://schemas.microsoft.com/office/drawing/2014/main" id="{D0B1B801-A279-C742-9B87-2675705836C5}"/>
              </a:ext>
            </a:extLst>
          </p:cNvPr>
          <p:cNvPicPr>
            <a:picLocks noChangeAspect="1"/>
          </p:cNvPicPr>
          <p:nvPr/>
        </p:nvPicPr>
        <p:blipFill>
          <a:blip r:embed="rId4"/>
          <a:stretch>
            <a:fillRect/>
          </a:stretch>
        </p:blipFill>
        <p:spPr>
          <a:xfrm>
            <a:off x="5363116" y="963974"/>
            <a:ext cx="719060" cy="719060"/>
          </a:xfrm>
          <a:prstGeom prst="rect">
            <a:avLst/>
          </a:prstGeom>
        </p:spPr>
      </p:pic>
      <p:pic>
        <p:nvPicPr>
          <p:cNvPr id="20" name="Picture 19" descr="Logo&#10;&#10;Description automatically generated">
            <a:extLst>
              <a:ext uri="{FF2B5EF4-FFF2-40B4-BE49-F238E27FC236}">
                <a16:creationId xmlns:a16="http://schemas.microsoft.com/office/drawing/2014/main" id="{5A1FD6FA-1557-EC45-9A09-17E0F4C629FB}"/>
              </a:ext>
            </a:extLst>
          </p:cNvPr>
          <p:cNvPicPr>
            <a:picLocks noChangeAspect="1"/>
          </p:cNvPicPr>
          <p:nvPr/>
        </p:nvPicPr>
        <p:blipFill>
          <a:blip r:embed="rId5"/>
          <a:stretch>
            <a:fillRect/>
          </a:stretch>
        </p:blipFill>
        <p:spPr>
          <a:xfrm>
            <a:off x="2298160" y="1089122"/>
            <a:ext cx="1418966" cy="468765"/>
          </a:xfrm>
          <a:prstGeom prst="rect">
            <a:avLst/>
          </a:prstGeom>
        </p:spPr>
      </p:pic>
      <p:sp>
        <p:nvSpPr>
          <p:cNvPr id="21" name="TextBox 20">
            <a:extLst>
              <a:ext uri="{FF2B5EF4-FFF2-40B4-BE49-F238E27FC236}">
                <a16:creationId xmlns:a16="http://schemas.microsoft.com/office/drawing/2014/main" id="{AC5D84BA-C6D1-7542-99D8-CD38963AB23C}"/>
              </a:ext>
            </a:extLst>
          </p:cNvPr>
          <p:cNvSpPr txBox="1"/>
          <p:nvPr/>
        </p:nvSpPr>
        <p:spPr>
          <a:xfrm>
            <a:off x="0" y="5107435"/>
            <a:ext cx="3041740" cy="300082"/>
          </a:xfrm>
          <a:prstGeom prst="rect">
            <a:avLst/>
          </a:prstGeom>
          <a:noFill/>
        </p:spPr>
        <p:txBody>
          <a:bodyPr wrap="square" rtlCol="0">
            <a:spAutoFit/>
          </a:bodyPr>
          <a:lstStyle/>
          <a:p>
            <a:r>
              <a:rPr lang="en-US" sz="1350" dirty="0">
                <a:solidFill>
                  <a:schemeClr val="bg1"/>
                </a:solidFill>
                <a:latin typeface="Arial" panose="020B0604020202020204" pitchFamily="34" charset="0"/>
                <a:cs typeface="Arial" panose="020B0604020202020204" pitchFamily="34" charset="0"/>
              </a:rPr>
              <a:t>PV Training Session </a:t>
            </a:r>
          </a:p>
        </p:txBody>
      </p:sp>
    </p:spTree>
    <p:extLst>
      <p:ext uri="{BB962C8B-B14F-4D97-AF65-F5344CB8AC3E}">
        <p14:creationId xmlns:p14="http://schemas.microsoft.com/office/powerpoint/2010/main" val="2334611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Ground mounting is when the panels are mounted to a system that is anchored to the ground.</a:t>
            </a:r>
          </a:p>
          <a:p>
            <a:pPr>
              <a:lnSpc>
                <a:spcPct val="107000"/>
              </a:lnSpc>
              <a:spcAft>
                <a:spcPts val="800"/>
              </a:spcAft>
            </a:pPr>
            <a:endParaRPr lang="en-CA" sz="2425"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Anchored can be an in ground system.</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Anchored can be a ballasted system.</a:t>
            </a:r>
          </a:p>
        </p:txBody>
      </p:sp>
    </p:spTree>
    <p:extLst>
      <p:ext uri="{BB962C8B-B14F-4D97-AF65-F5344CB8AC3E}">
        <p14:creationId xmlns:p14="http://schemas.microsoft.com/office/powerpoint/2010/main" val="343144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Why ground mount?</a:t>
            </a:r>
          </a:p>
          <a:p>
            <a:pPr lvl="1">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No roof</a:t>
            </a:r>
          </a:p>
          <a:p>
            <a:pPr lvl="1">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Roof not able to support panels.</a:t>
            </a:r>
          </a:p>
          <a:p>
            <a:pPr lvl="1">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Roof is too small.</a:t>
            </a:r>
          </a:p>
          <a:p>
            <a:pPr lvl="1">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Solar resource availability.</a:t>
            </a:r>
          </a:p>
          <a:p>
            <a:pPr lvl="1">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Option to have array tiltable.</a:t>
            </a:r>
          </a:p>
          <a:p>
            <a:pPr marL="428625" lvl="1" indent="0">
              <a:lnSpc>
                <a:spcPct val="107000"/>
              </a:lnSpc>
              <a:spcAft>
                <a:spcPts val="800"/>
              </a:spcAft>
              <a:buNone/>
            </a:pPr>
            <a:endParaRPr lang="en-CA" sz="28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endParaRPr lang="en-CA" sz="2425"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1936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Questions?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802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No roof available to mount the panels.</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Solar system is not part of a building or there is no building.</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An example would be a water pumping system.</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Decorative display of solar panels.</a:t>
            </a:r>
          </a:p>
          <a:p>
            <a:pPr lvl="1">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panels are placed in a shape of a flower.</a:t>
            </a:r>
          </a:p>
          <a:p>
            <a:pPr lvl="1">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Lined up to provide a pathway.</a:t>
            </a:r>
          </a:p>
          <a:p>
            <a:pPr lvl="1">
              <a:lnSpc>
                <a:spcPct val="107000"/>
              </a:lnSpc>
              <a:spcAft>
                <a:spcPts val="800"/>
              </a:spcAft>
            </a:pPr>
            <a:endParaRPr lang="en-CA" sz="2425"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489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Pergolas to provide shade. </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Another would be a temporary or mobile power consumer. </a:t>
            </a:r>
          </a:p>
          <a:p>
            <a:pPr lvl="1">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RV or other mobile accommodations</a:t>
            </a:r>
          </a:p>
          <a:p>
            <a:pPr lvl="1">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Vehicle charging station</a:t>
            </a:r>
          </a:p>
          <a:p>
            <a:pPr lvl="1">
              <a:lnSpc>
                <a:spcPct val="107000"/>
              </a:lnSpc>
              <a:spcAft>
                <a:spcPts val="800"/>
              </a:spcAft>
            </a:pPr>
            <a:endParaRPr lang="en-CA" sz="2425"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031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Questions?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787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Roof not able to support panels because roof is too thin or structurally weak.</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Out buildings such as sheds or barns that the roof is made from very thin corrugated metal sheets.</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Thatched roof has no structure that allows the panels to be elevated enough to provide air flow.</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Asbestos roofing shall not be tampered with.</a:t>
            </a:r>
            <a:endParaRPr lang="en-CA" sz="24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endParaRPr lang="en-CA" sz="2425"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718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Green roofs are meant to have vegetation growing on them.</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Panels would block the sun from the vegetation.</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76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roof is too small.</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number of panels required take up too much space.</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design for a solar PV system is based on required energy capture.</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Panels shall not be placed too close to the roof lines.</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801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Questions?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489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This </a:t>
            </a:r>
            <a:r>
              <a:rPr lang="en-CA" sz="2800" dirty="0">
                <a:latin typeface="Arial" panose="020B0604020202020204" pitchFamily="34" charset="0"/>
                <a:ea typeface="Calibri" panose="020F0502020204030204" pitchFamily="34" charset="0"/>
                <a:cs typeface="Arial" panose="020B0604020202020204" pitchFamily="34" charset="0"/>
              </a:rPr>
              <a:t>module</a:t>
            </a:r>
            <a:r>
              <a:rPr lang="en-CA" sz="2800" dirty="0">
                <a:effectLst/>
                <a:latin typeface="Arial" panose="020B0604020202020204" pitchFamily="34" charset="0"/>
                <a:ea typeface="Calibri" panose="020F0502020204030204" pitchFamily="34" charset="0"/>
                <a:cs typeface="Arial" panose="020B0604020202020204" pitchFamily="34" charset="0"/>
              </a:rPr>
              <a:t> introduces the concepts of racking and ground mounting of PV panels.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4692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It is easier to have the panels connected to one system and one roof.</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Splitting them into smaller systems can be complicated.</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Connecting panels from different locations requires more wire and added costs.</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733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solar resource availability.</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roof is not suitable to capture the resource.</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pitch is not optimum.</a:t>
            </a:r>
          </a:p>
          <a:p>
            <a:pPr lvl="1">
              <a:lnSpc>
                <a:spcPct val="107000"/>
              </a:lnSpc>
              <a:spcAft>
                <a:spcPts val="800"/>
              </a:spcAft>
            </a:pPr>
            <a:r>
              <a:rPr lang="en-CA" sz="2425" dirty="0">
                <a:latin typeface="Arial" panose="020B0604020202020204" pitchFamily="34" charset="0"/>
                <a:ea typeface="Calibri" panose="020F0502020204030204" pitchFamily="34" charset="0"/>
                <a:cs typeface="Arial" panose="020B0604020202020204" pitchFamily="34" charset="0"/>
              </a:rPr>
              <a:t>The angle is too steep.</a:t>
            </a:r>
          </a:p>
          <a:p>
            <a:pPr lvl="1">
              <a:lnSpc>
                <a:spcPct val="107000"/>
              </a:lnSpc>
              <a:spcAft>
                <a:spcPts val="800"/>
              </a:spcAft>
            </a:pPr>
            <a:r>
              <a:rPr lang="en-CA" sz="2425" dirty="0">
                <a:latin typeface="Arial" panose="020B0604020202020204" pitchFamily="34" charset="0"/>
                <a:ea typeface="Calibri" panose="020F0502020204030204" pitchFamily="34" charset="0"/>
                <a:cs typeface="Arial" panose="020B0604020202020204" pitchFamily="34" charset="0"/>
              </a:rPr>
              <a:t>Beyond a certain angle energy caption is reduced.</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orientation is not optimum.</a:t>
            </a:r>
          </a:p>
          <a:p>
            <a:pPr lvl="1">
              <a:lnSpc>
                <a:spcPct val="107000"/>
              </a:lnSpc>
              <a:spcAft>
                <a:spcPts val="800"/>
              </a:spcAft>
            </a:pPr>
            <a:r>
              <a:rPr lang="en-CA" sz="2425" dirty="0">
                <a:latin typeface="Arial" panose="020B0604020202020204" pitchFamily="34" charset="0"/>
                <a:ea typeface="Calibri" panose="020F0502020204030204" pitchFamily="34" charset="0"/>
                <a:cs typeface="Arial" panose="020B0604020202020204" pitchFamily="34" charset="0"/>
              </a:rPr>
              <a:t>It is facing too far in one direction</a:t>
            </a:r>
          </a:p>
          <a:p>
            <a:pPr lvl="1">
              <a:lnSpc>
                <a:spcPct val="107000"/>
              </a:lnSpc>
              <a:spcAft>
                <a:spcPts val="800"/>
              </a:spcAft>
            </a:pPr>
            <a:r>
              <a:rPr lang="en-CA" sz="2425" dirty="0">
                <a:latin typeface="Arial" panose="020B0604020202020204" pitchFamily="34" charset="0"/>
                <a:ea typeface="Calibri" panose="020F0502020204030204" pitchFamily="34" charset="0"/>
                <a:cs typeface="Arial" panose="020B0604020202020204" pitchFamily="34" charset="0"/>
              </a:rPr>
              <a:t>East and West facing produce little energy</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122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roof is shaded.</a:t>
            </a:r>
          </a:p>
          <a:p>
            <a:pPr lvl="1">
              <a:lnSpc>
                <a:spcPct val="107000"/>
              </a:lnSpc>
              <a:spcAft>
                <a:spcPts val="800"/>
              </a:spcAft>
            </a:pPr>
            <a:r>
              <a:rPr lang="en-CA" sz="2425" dirty="0">
                <a:latin typeface="Arial" panose="020B0604020202020204" pitchFamily="34" charset="0"/>
                <a:ea typeface="Calibri" panose="020F0502020204030204" pitchFamily="34" charset="0"/>
                <a:cs typeface="Arial" panose="020B0604020202020204" pitchFamily="34" charset="0"/>
              </a:rPr>
              <a:t>Early morning or late afternoon shading is not bad</a:t>
            </a:r>
          </a:p>
          <a:p>
            <a:pPr lvl="1">
              <a:lnSpc>
                <a:spcPct val="107000"/>
              </a:lnSpc>
              <a:spcAft>
                <a:spcPts val="800"/>
              </a:spcAft>
            </a:pPr>
            <a:r>
              <a:rPr lang="en-CA" sz="2425" dirty="0">
                <a:latin typeface="Arial" panose="020B0604020202020204" pitchFamily="34" charset="0"/>
                <a:ea typeface="Calibri" panose="020F0502020204030204" pitchFamily="34" charset="0"/>
                <a:cs typeface="Arial" panose="020B0604020202020204" pitchFamily="34" charset="0"/>
              </a:rPr>
              <a:t>Midday shading reduces resource capture.</a:t>
            </a:r>
          </a:p>
          <a:p>
            <a:pPr lvl="1">
              <a:lnSpc>
                <a:spcPct val="107000"/>
              </a:lnSpc>
              <a:spcAft>
                <a:spcPts val="800"/>
              </a:spcAft>
            </a:pPr>
            <a:r>
              <a:rPr lang="en-CA" sz="2425" dirty="0">
                <a:latin typeface="Arial" panose="020B0604020202020204" pitchFamily="34" charset="0"/>
                <a:ea typeface="Calibri" panose="020F0502020204030204" pitchFamily="34" charset="0"/>
                <a:cs typeface="Arial" panose="020B0604020202020204" pitchFamily="34" charset="0"/>
              </a:rPr>
              <a:t>Seasonal shading will need to be assessed.</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ground area is better suited to capture the resource.</a:t>
            </a:r>
          </a:p>
          <a:p>
            <a:pPr lvl="1">
              <a:lnSpc>
                <a:spcPct val="107000"/>
              </a:lnSpc>
              <a:spcAft>
                <a:spcPts val="800"/>
              </a:spcAft>
            </a:pPr>
            <a:r>
              <a:rPr lang="en-CA" sz="2425" dirty="0">
                <a:latin typeface="Arial" panose="020B0604020202020204" pitchFamily="34" charset="0"/>
                <a:ea typeface="Calibri" panose="020F0502020204030204" pitchFamily="34" charset="0"/>
                <a:cs typeface="Arial" panose="020B0604020202020204" pitchFamily="34" charset="0"/>
              </a:rPr>
              <a:t>Often the ground area will allow for various orientation and tilt options.</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2944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ground mount system can be designed to be tilted.</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Why tilt an array?</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In Belize and other tropical areas the sun moves past the equator during certain times of the year.</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Being able to tilt the array to capture more energy when the sun moves past the south and into the north direction.</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1502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In areas of the world where the sun zenith is low in the winter season.</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It is desirable to tilt the array lower to capture more of the resource.</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day light is shortened as the path it takes across the sky is reduced.</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lower tilt allows snow to slide off of the panels.</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5322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There are two basic anchoring systems.</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first is a ballast system which rests on the ground and does not go into the ground.</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other is a system that penetrates the ground to anchor and support the racking system.</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425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Questions?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9988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What are considerations of a ground mount system.</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Panels are grouped just like on a roof.</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They are tilted to what ever angle that captures the solar resource best.</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That is not an option for roof mounted systems.</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Wind loading is the biggest issue with ground mounts.</a:t>
            </a:r>
          </a:p>
        </p:txBody>
      </p:sp>
    </p:spTree>
    <p:extLst>
      <p:ext uri="{BB962C8B-B14F-4D97-AF65-F5344CB8AC3E}">
        <p14:creationId xmlns:p14="http://schemas.microsoft.com/office/powerpoint/2010/main" val="2815085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panels are held together with the same racking as on the roof.</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rails instead of attaching to the roof will attach to a braced metal frame.</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frame is can be made from a boxed metal shape or from schedule 40 round pipe.</a:t>
            </a:r>
          </a:p>
          <a:p>
            <a:pPr>
              <a:lnSpc>
                <a:spcPct val="107000"/>
              </a:lnSpc>
              <a:spcAft>
                <a:spcPts val="800"/>
              </a:spcAft>
            </a:pPr>
            <a:r>
              <a:rPr lang="en-CA" sz="2800" dirty="0" err="1">
                <a:latin typeface="Arial" panose="020B0604020202020204" pitchFamily="34" charset="0"/>
                <a:ea typeface="Calibri" panose="020F0502020204030204" pitchFamily="34" charset="0"/>
                <a:cs typeface="Arial" panose="020B0604020202020204" pitchFamily="34" charset="0"/>
              </a:rPr>
              <a:t>Ironridge</a:t>
            </a:r>
            <a:r>
              <a:rPr lang="en-CA" sz="2800" dirty="0">
                <a:latin typeface="Arial" panose="020B0604020202020204" pitchFamily="34" charset="0"/>
                <a:ea typeface="Calibri" panose="020F0502020204030204" pitchFamily="34" charset="0"/>
                <a:cs typeface="Arial" panose="020B0604020202020204" pitchFamily="34" charset="0"/>
              </a:rPr>
              <a:t> has many design options.</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4706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err="1">
                <a:latin typeface="Arial" panose="020B0604020202020204" pitchFamily="34" charset="0"/>
                <a:ea typeface="Calibri" panose="020F0502020204030204" pitchFamily="34" charset="0"/>
                <a:cs typeface="Arial" panose="020B0604020202020204" pitchFamily="34" charset="0"/>
              </a:rPr>
              <a:t>Ironridge</a:t>
            </a:r>
            <a:r>
              <a:rPr lang="en-CA" sz="2800" dirty="0">
                <a:latin typeface="Arial" panose="020B0604020202020204" pitchFamily="34" charset="0"/>
                <a:ea typeface="Calibri" panose="020F0502020204030204" pitchFamily="34" charset="0"/>
                <a:cs typeface="Arial" panose="020B0604020202020204" pitchFamily="34" charset="0"/>
              </a:rPr>
              <a:t> has documented design certifications on their website.</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Just like the roof, the span between supports is the variable that changes.</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span changes based on regional winds.</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American Society of Civil Engineers (ASCE) have defined level of wind based on geographic features.</a:t>
            </a:r>
          </a:p>
        </p:txBody>
      </p:sp>
    </p:spTree>
    <p:extLst>
      <p:ext uri="{BB962C8B-B14F-4D97-AF65-F5344CB8AC3E}">
        <p14:creationId xmlns:p14="http://schemas.microsoft.com/office/powerpoint/2010/main" val="398308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pPr>
              <a:lnSpc>
                <a:spcPct val="107000"/>
              </a:lnSpc>
              <a:spcAft>
                <a:spcPts val="800"/>
              </a:spcAft>
            </a:pPr>
            <a:r>
              <a:rPr lang="en-CA" sz="2800" dirty="0">
                <a:effectLst/>
                <a:latin typeface="Arial" panose="020B0604020202020204" pitchFamily="34" charset="0"/>
                <a:ea typeface="Calibri" panose="020F0502020204030204" pitchFamily="34" charset="0"/>
                <a:cs typeface="Arial" panose="020B0604020202020204" pitchFamily="34" charset="0"/>
              </a:rPr>
              <a:t>Racking is the bonding of parts. </a:t>
            </a:r>
          </a:p>
          <a:p>
            <a:pPr>
              <a:lnSpc>
                <a:spcPct val="107000"/>
              </a:lnSpc>
              <a:spcAft>
                <a:spcPts val="800"/>
              </a:spcAft>
            </a:pPr>
            <a:r>
              <a:rPr lang="en-CA" sz="2800" dirty="0">
                <a:effectLst/>
                <a:latin typeface="Arial" panose="020B0604020202020204" pitchFamily="34" charset="0"/>
                <a:ea typeface="Calibri" panose="020F0502020204030204" pitchFamily="34" charset="0"/>
                <a:cs typeface="Arial" panose="020B0604020202020204" pitchFamily="34" charset="0"/>
              </a:rPr>
              <a:t>It is the mechanism used to hold the PV panels and all associated equipment.</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There will be 5 types covered in this module.</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5578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Civil Engineers (ASCE) have defined level of wind based on geographic features.</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Exposure B is urban and residential with buildings less than 30 feet tall.</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Exposure C is open terrain with buildings less than 30 feet tall.</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Exposure D is coastal areas with about a mile open to sea. It does not include hurricane prone areas.</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3948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Questions?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690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a:t>
            </a:r>
            <a:r>
              <a:rPr lang="en-CA" sz="2800" dirty="0" err="1">
                <a:latin typeface="Arial" panose="020B0604020202020204" pitchFamily="34" charset="0"/>
                <a:ea typeface="Calibri" panose="020F0502020204030204" pitchFamily="34" charset="0"/>
                <a:cs typeface="Arial" panose="020B0604020202020204" pitchFamily="34" charset="0"/>
              </a:rPr>
              <a:t>Ironridge</a:t>
            </a:r>
            <a:r>
              <a:rPr lang="en-CA" sz="2800" dirty="0">
                <a:latin typeface="Arial" panose="020B0604020202020204" pitchFamily="34" charset="0"/>
                <a:ea typeface="Calibri" panose="020F0502020204030204" pitchFamily="34" charset="0"/>
                <a:cs typeface="Arial" panose="020B0604020202020204" pitchFamily="34" charset="0"/>
              </a:rPr>
              <a:t> certificates can be found at</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https://base.ironridge.com/ground-based-mounting/resources</a:t>
            </a: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Navigate to the “Certification” and select a state.</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I picked Florida due to it being costal.</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5377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option used was 4 panels up vertically with the XR1000 rail system and concrete based pillars.</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FF4D96F-FFD3-46B3-AED4-AF11E4280A76}"/>
              </a:ext>
            </a:extLst>
          </p:cNvPr>
          <p:cNvPicPr>
            <a:picLocks noChangeAspect="1"/>
          </p:cNvPicPr>
          <p:nvPr/>
        </p:nvPicPr>
        <p:blipFill>
          <a:blip r:embed="rId2"/>
          <a:stretch>
            <a:fillRect/>
          </a:stretch>
        </p:blipFill>
        <p:spPr>
          <a:xfrm>
            <a:off x="148590" y="2729741"/>
            <a:ext cx="8335611" cy="1398518"/>
          </a:xfrm>
          <a:prstGeom prst="rect">
            <a:avLst/>
          </a:prstGeom>
        </p:spPr>
      </p:pic>
      <p:sp>
        <p:nvSpPr>
          <p:cNvPr id="8" name="TextBox 7">
            <a:extLst>
              <a:ext uri="{FF2B5EF4-FFF2-40B4-BE49-F238E27FC236}">
                <a16:creationId xmlns:a16="http://schemas.microsoft.com/office/drawing/2014/main" id="{F264D84C-0FD7-42E1-95C4-F9C766F19D99}"/>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spTree>
    <p:extLst>
      <p:ext uri="{BB962C8B-B14F-4D97-AF65-F5344CB8AC3E}">
        <p14:creationId xmlns:p14="http://schemas.microsoft.com/office/powerpoint/2010/main" val="3259731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downloaded certificate can be found at</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https://files.ironridge.com/groundmounting/certification/XR1000SGA4/IronRidge_XR1000SGA4_Certification_UFO_FL.pdf</a:t>
            </a: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264D84C-0FD7-42E1-95C4-F9C766F19D99}"/>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spTree>
    <p:extLst>
      <p:ext uri="{BB962C8B-B14F-4D97-AF65-F5344CB8AC3E}">
        <p14:creationId xmlns:p14="http://schemas.microsoft.com/office/powerpoint/2010/main" val="3002631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75340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It has 57 pages of information.</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first page sets out guidelines.</a:t>
            </a:r>
          </a:p>
          <a:p>
            <a:pPr>
              <a:lnSpc>
                <a:spcPct val="107000"/>
              </a:lnSpc>
              <a:spcAft>
                <a:spcPts val="800"/>
              </a:spcAft>
            </a:pPr>
            <a:r>
              <a:rPr lang="en-CA" sz="2400" dirty="0">
                <a:latin typeface="Arial" panose="020B0604020202020204" pitchFamily="34" charset="0"/>
                <a:cs typeface="Arial" panose="020B0604020202020204" pitchFamily="34" charset="0"/>
              </a:rPr>
              <a:t>The structure is a simple column (pier) and beam (cross pipe) system. The piers &amp; cross pipes are schedule 40 steel pipes or Allied Mechanical Tubing. The tops of the piers are connected in the E-W direction by the cross pipes which cantilever over and extend past the end piers. The cross pipes are connected by proprietary </a:t>
            </a:r>
            <a:r>
              <a:rPr lang="en-CA" sz="2400" dirty="0" err="1">
                <a:latin typeface="Arial" panose="020B0604020202020204" pitchFamily="34" charset="0"/>
                <a:cs typeface="Arial" panose="020B0604020202020204" pitchFamily="34" charset="0"/>
              </a:rPr>
              <a:t>IronRidge</a:t>
            </a:r>
            <a:r>
              <a:rPr lang="en-CA" sz="2400" dirty="0">
                <a:latin typeface="Arial" panose="020B0604020202020204" pitchFamily="34" charset="0"/>
                <a:cs typeface="Arial" panose="020B0604020202020204" pitchFamily="34" charset="0"/>
              </a:rPr>
              <a:t> XR1000 Rails spanning up and down the slope which cantilever over and extend past the top and bottom cross pipes. There are typically two rails per column of modules. The modules are clamped to the rails by the </a:t>
            </a:r>
            <a:r>
              <a:rPr lang="en-CA" sz="2400" dirty="0" err="1">
                <a:latin typeface="Arial" panose="020B0604020202020204" pitchFamily="34" charset="0"/>
                <a:cs typeface="Arial" panose="020B0604020202020204" pitchFamily="34" charset="0"/>
              </a:rPr>
              <a:t>IronRidge</a:t>
            </a:r>
            <a:r>
              <a:rPr lang="en-CA" sz="2400" dirty="0">
                <a:latin typeface="Arial" panose="020B0604020202020204" pitchFamily="34" charset="0"/>
                <a:cs typeface="Arial" panose="020B0604020202020204" pitchFamily="34" charset="0"/>
              </a:rPr>
              <a:t> Module Mounting Clamps as shown in the attached Exhibit. </a:t>
            </a:r>
            <a:endParaRPr lang="en-CA"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9434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marL="0" indent="0">
              <a:lnSpc>
                <a:spcPct val="107000"/>
              </a:lnSpc>
              <a:spcAft>
                <a:spcPts val="800"/>
              </a:spcAft>
              <a:buNone/>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558C202-59B0-4EF8-A088-2428061DF717}"/>
              </a:ext>
            </a:extLst>
          </p:cNvPr>
          <p:cNvPicPr>
            <a:picLocks noChangeAspect="1"/>
          </p:cNvPicPr>
          <p:nvPr/>
        </p:nvPicPr>
        <p:blipFill>
          <a:blip r:embed="rId2"/>
          <a:stretch>
            <a:fillRect/>
          </a:stretch>
        </p:blipFill>
        <p:spPr>
          <a:xfrm>
            <a:off x="1510749" y="746076"/>
            <a:ext cx="6937720" cy="5866717"/>
          </a:xfrm>
          <a:prstGeom prst="rect">
            <a:avLst/>
          </a:prstGeom>
        </p:spPr>
      </p:pic>
      <p:sp>
        <p:nvSpPr>
          <p:cNvPr id="6" name="TextBox 5">
            <a:extLst>
              <a:ext uri="{FF2B5EF4-FFF2-40B4-BE49-F238E27FC236}">
                <a16:creationId xmlns:a16="http://schemas.microsoft.com/office/drawing/2014/main" id="{AC759492-FC98-4C20-A2A9-52502D3630CF}"/>
              </a:ext>
            </a:extLst>
          </p:cNvPr>
          <p:cNvSpPr txBox="1"/>
          <p:nvPr/>
        </p:nvSpPr>
        <p:spPr>
          <a:xfrm>
            <a:off x="5928028" y="6527497"/>
            <a:ext cx="3003937" cy="369332"/>
          </a:xfrm>
          <a:prstGeom prst="rect">
            <a:avLst/>
          </a:prstGeom>
          <a:noFill/>
        </p:spPr>
        <p:txBody>
          <a:bodyPr wrap="square" rtlCol="0">
            <a:spAutoFit/>
          </a:bodyPr>
          <a:lstStyle/>
          <a:p>
            <a:r>
              <a:rPr lang="en-CA" dirty="0"/>
              <a:t>Picture courtesy IRONRIDGE</a:t>
            </a:r>
          </a:p>
        </p:txBody>
      </p:sp>
    </p:spTree>
    <p:extLst>
      <p:ext uri="{BB962C8B-B14F-4D97-AF65-F5344CB8AC3E}">
        <p14:creationId xmlns:p14="http://schemas.microsoft.com/office/powerpoint/2010/main" val="1181589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marL="0" indent="0">
              <a:lnSpc>
                <a:spcPct val="107000"/>
              </a:lnSpc>
              <a:spcAft>
                <a:spcPts val="800"/>
              </a:spcAft>
              <a:buNone/>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CEAE2B8-7F15-4DF5-AEFC-7FB757547409}"/>
              </a:ext>
            </a:extLst>
          </p:cNvPr>
          <p:cNvPicPr>
            <a:picLocks noChangeAspect="1"/>
          </p:cNvPicPr>
          <p:nvPr/>
        </p:nvPicPr>
        <p:blipFill>
          <a:blip r:embed="rId2"/>
          <a:stretch>
            <a:fillRect/>
          </a:stretch>
        </p:blipFill>
        <p:spPr>
          <a:xfrm>
            <a:off x="208534" y="1450697"/>
            <a:ext cx="8726931" cy="4840564"/>
          </a:xfrm>
          <a:prstGeom prst="rect">
            <a:avLst/>
          </a:prstGeom>
        </p:spPr>
      </p:pic>
      <p:sp>
        <p:nvSpPr>
          <p:cNvPr id="7" name="TextBox 6">
            <a:extLst>
              <a:ext uri="{FF2B5EF4-FFF2-40B4-BE49-F238E27FC236}">
                <a16:creationId xmlns:a16="http://schemas.microsoft.com/office/drawing/2014/main" id="{6ECE71FF-4579-4779-B18E-216B5B00ACBF}"/>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spTree>
    <p:extLst>
      <p:ext uri="{BB962C8B-B14F-4D97-AF65-F5344CB8AC3E}">
        <p14:creationId xmlns:p14="http://schemas.microsoft.com/office/powerpoint/2010/main" val="515388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marL="0" indent="0">
              <a:lnSpc>
                <a:spcPct val="107000"/>
              </a:lnSpc>
              <a:spcAft>
                <a:spcPts val="800"/>
              </a:spcAft>
              <a:buNone/>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EF6BAB9-320B-43BD-9CCD-6020FA339F60}"/>
              </a:ext>
            </a:extLst>
          </p:cNvPr>
          <p:cNvPicPr>
            <a:picLocks noChangeAspect="1"/>
          </p:cNvPicPr>
          <p:nvPr/>
        </p:nvPicPr>
        <p:blipFill>
          <a:blip r:embed="rId2"/>
          <a:stretch>
            <a:fillRect/>
          </a:stretch>
        </p:blipFill>
        <p:spPr>
          <a:xfrm>
            <a:off x="-4089" y="1781174"/>
            <a:ext cx="8896298" cy="3566766"/>
          </a:xfrm>
          <a:prstGeom prst="rect">
            <a:avLst/>
          </a:prstGeom>
        </p:spPr>
      </p:pic>
      <p:sp>
        <p:nvSpPr>
          <p:cNvPr id="7" name="TextBox 6">
            <a:extLst>
              <a:ext uri="{FF2B5EF4-FFF2-40B4-BE49-F238E27FC236}">
                <a16:creationId xmlns:a16="http://schemas.microsoft.com/office/drawing/2014/main" id="{5F1B8547-C5C4-4FBD-A459-9E77243BE8F9}"/>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spTree>
    <p:extLst>
      <p:ext uri="{BB962C8B-B14F-4D97-AF65-F5344CB8AC3E}">
        <p14:creationId xmlns:p14="http://schemas.microsoft.com/office/powerpoint/2010/main" val="1877905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marL="0" indent="0">
              <a:lnSpc>
                <a:spcPct val="107000"/>
              </a:lnSpc>
              <a:spcAft>
                <a:spcPts val="800"/>
              </a:spcAft>
              <a:buNone/>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5C7F3E9-464D-4032-A5ED-538977E8D0E7}"/>
              </a:ext>
            </a:extLst>
          </p:cNvPr>
          <p:cNvPicPr>
            <a:picLocks noChangeAspect="1"/>
          </p:cNvPicPr>
          <p:nvPr/>
        </p:nvPicPr>
        <p:blipFill>
          <a:blip r:embed="rId2"/>
          <a:stretch>
            <a:fillRect/>
          </a:stretch>
        </p:blipFill>
        <p:spPr>
          <a:xfrm>
            <a:off x="596348" y="907359"/>
            <a:ext cx="8211585" cy="5672021"/>
          </a:xfrm>
          <a:prstGeom prst="rect">
            <a:avLst/>
          </a:prstGeom>
        </p:spPr>
      </p:pic>
      <p:sp>
        <p:nvSpPr>
          <p:cNvPr id="7" name="TextBox 6">
            <a:extLst>
              <a:ext uri="{FF2B5EF4-FFF2-40B4-BE49-F238E27FC236}">
                <a16:creationId xmlns:a16="http://schemas.microsoft.com/office/drawing/2014/main" id="{655637C0-BED0-41CB-A307-8495A3C543A3}"/>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spTree>
    <p:extLst>
      <p:ext uri="{BB962C8B-B14F-4D97-AF65-F5344CB8AC3E}">
        <p14:creationId xmlns:p14="http://schemas.microsoft.com/office/powerpoint/2010/main" val="402229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pPr marL="342900" indent="-342900">
              <a:lnSpc>
                <a:spcPct val="107000"/>
              </a:lnSpc>
              <a:buFont typeface="Symbol" panose="05050102010706020507" pitchFamily="18" charset="2"/>
              <a:buChar char=""/>
            </a:pPr>
            <a:r>
              <a:rPr lang="en-CA" sz="2800" dirty="0">
                <a:effectLst/>
                <a:latin typeface="Arial" panose="020B0604020202020204" pitchFamily="34" charset="0"/>
                <a:ea typeface="Calibri" panose="020F0502020204030204" pitchFamily="34" charset="0"/>
                <a:cs typeface="Arial" panose="020B0604020202020204" pitchFamily="34" charset="0"/>
              </a:rPr>
              <a:t>These 5 types are broken down by the equipment used to either mount or rack the PV panels together.</a:t>
            </a:r>
          </a:p>
          <a:p>
            <a:pPr marL="1264444" lvl="2" indent="-514350">
              <a:lnSpc>
                <a:spcPct val="107000"/>
              </a:lnSpc>
              <a:buFont typeface="+mj-lt"/>
              <a:buAutoNum type="arabicPeriod"/>
            </a:pPr>
            <a:r>
              <a:rPr lang="en-CA" sz="2800" dirty="0">
                <a:effectLst/>
                <a:latin typeface="Arial" panose="020B0604020202020204" pitchFamily="34" charset="0"/>
                <a:ea typeface="Calibri" panose="020F0502020204030204" pitchFamily="34" charset="0"/>
                <a:cs typeface="Arial" panose="020B0604020202020204" pitchFamily="34" charset="0"/>
              </a:rPr>
              <a:t>On roof mounting / racking</a:t>
            </a:r>
          </a:p>
          <a:p>
            <a:pPr marL="1264444" lvl="2" indent="-514350">
              <a:lnSpc>
                <a:spcPct val="107000"/>
              </a:lnSpc>
              <a:buFont typeface="+mj-lt"/>
              <a:buAutoNum type="arabicPeriod"/>
            </a:pPr>
            <a:r>
              <a:rPr lang="en-CA" sz="2800" dirty="0">
                <a:effectLst/>
                <a:latin typeface="Arial" panose="020B0604020202020204" pitchFamily="34" charset="0"/>
                <a:ea typeface="Calibri" panose="020F0502020204030204" pitchFamily="34" charset="0"/>
                <a:cs typeface="Arial" panose="020B0604020202020204" pitchFamily="34" charset="0"/>
              </a:rPr>
              <a:t>On the ground mounting / racking</a:t>
            </a:r>
          </a:p>
          <a:p>
            <a:pPr marL="1264444" lvl="2" indent="-514350">
              <a:lnSpc>
                <a:spcPct val="107000"/>
              </a:lnSpc>
              <a:buFont typeface="+mj-lt"/>
              <a:buAutoNum type="arabicPeriod"/>
            </a:pPr>
            <a:r>
              <a:rPr lang="en-CA" sz="2800" dirty="0">
                <a:effectLst/>
                <a:latin typeface="Arial" panose="020B0604020202020204" pitchFamily="34" charset="0"/>
                <a:ea typeface="Calibri" panose="020F0502020204030204" pitchFamily="34" charset="0"/>
                <a:cs typeface="Arial" panose="020B0604020202020204" pitchFamily="34" charset="0"/>
              </a:rPr>
              <a:t>On a pole mounting</a:t>
            </a:r>
          </a:p>
          <a:p>
            <a:pPr marL="1264444" lvl="2" indent="-514350">
              <a:lnSpc>
                <a:spcPct val="107000"/>
              </a:lnSpc>
              <a:buFont typeface="+mj-lt"/>
              <a:buAutoNum type="arabicPeriod"/>
            </a:pPr>
            <a:r>
              <a:rPr lang="en-CA" sz="2800" dirty="0">
                <a:effectLst/>
                <a:latin typeface="Arial" panose="020B0604020202020204" pitchFamily="34" charset="0"/>
                <a:ea typeface="Calibri" panose="020F0502020204030204" pitchFamily="34" charset="0"/>
                <a:cs typeface="Arial" panose="020B0604020202020204" pitchFamily="34" charset="0"/>
              </a:rPr>
              <a:t>Weighted (Ballast) mounting / racking</a:t>
            </a:r>
          </a:p>
          <a:p>
            <a:pPr marL="1264444" lvl="2" indent="-514350">
              <a:lnSpc>
                <a:spcPct val="107000"/>
              </a:lnSpc>
              <a:buFont typeface="+mj-lt"/>
              <a:buAutoNum type="arabicPeriod"/>
            </a:pPr>
            <a:r>
              <a:rPr lang="en-CA" sz="2800" dirty="0">
                <a:effectLst/>
                <a:latin typeface="Arial" panose="020B0604020202020204" pitchFamily="34" charset="0"/>
                <a:ea typeface="Calibri" panose="020F0502020204030204" pitchFamily="34" charset="0"/>
                <a:cs typeface="Arial" panose="020B0604020202020204" pitchFamily="34" charset="0"/>
              </a:rPr>
              <a:t>Tracking mounting / racking </a:t>
            </a:r>
          </a:p>
          <a:p>
            <a:pPr marL="375047" lvl="1" indent="0">
              <a:lnSpc>
                <a:spcPct val="107000"/>
              </a:lnSpc>
              <a:buNone/>
            </a:pP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5137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The pier spacing in the N-S direction is 7’-6”. </a:t>
            </a:r>
          </a:p>
          <a:p>
            <a:pPr>
              <a:lnSpc>
                <a:spcPct val="107000"/>
              </a:lnSpc>
              <a:spcAft>
                <a:spcPts val="800"/>
              </a:spcAft>
            </a:pPr>
            <a:r>
              <a:rPr lang="en-CA" sz="2800" dirty="0">
                <a:latin typeface="Arial" panose="020B0604020202020204" pitchFamily="34" charset="0"/>
                <a:cs typeface="Arial" panose="020B0604020202020204" pitchFamily="34" charset="0"/>
              </a:rPr>
              <a:t>The pier spacing in the E-W direction is selected from load tables determined by the structural design for the specified slope, wind load, and snow load. </a:t>
            </a: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0658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This is the first of 12 span tables.</a:t>
            </a:r>
          </a:p>
          <a:p>
            <a:pPr>
              <a:lnSpc>
                <a:spcPct val="107000"/>
              </a:lnSpc>
              <a:spcAft>
                <a:spcPts val="800"/>
              </a:spcAft>
            </a:pPr>
            <a:r>
              <a:rPr lang="en-CA" sz="2800" dirty="0">
                <a:latin typeface="Arial" panose="020B0604020202020204" pitchFamily="34" charset="0"/>
                <a:cs typeface="Arial" panose="020B0604020202020204" pitchFamily="34" charset="0"/>
              </a:rPr>
              <a:t>Exposures from B to D are included in the tables.</a:t>
            </a:r>
          </a:p>
          <a:p>
            <a:pPr>
              <a:lnSpc>
                <a:spcPct val="107000"/>
              </a:lnSpc>
              <a:spcAft>
                <a:spcPts val="800"/>
              </a:spcAft>
            </a:pPr>
            <a:r>
              <a:rPr lang="en-CA" sz="2800" dirty="0">
                <a:latin typeface="Arial" panose="020B0604020202020204" pitchFamily="34" charset="0"/>
                <a:cs typeface="Arial" panose="020B0604020202020204" pitchFamily="34" charset="0"/>
              </a:rPr>
              <a:t>The maximum wind speed is 160 mph.</a:t>
            </a:r>
          </a:p>
        </p:txBody>
      </p:sp>
      <p:pic>
        <p:nvPicPr>
          <p:cNvPr id="4" name="Picture 3">
            <a:extLst>
              <a:ext uri="{FF2B5EF4-FFF2-40B4-BE49-F238E27FC236}">
                <a16:creationId xmlns:a16="http://schemas.microsoft.com/office/drawing/2014/main" id="{26FE9315-E900-4939-8B25-86B9CD5F7D87}"/>
              </a:ext>
            </a:extLst>
          </p:cNvPr>
          <p:cNvPicPr>
            <a:picLocks noChangeAspect="1"/>
          </p:cNvPicPr>
          <p:nvPr/>
        </p:nvPicPr>
        <p:blipFill>
          <a:blip r:embed="rId2"/>
          <a:stretch>
            <a:fillRect/>
          </a:stretch>
        </p:blipFill>
        <p:spPr>
          <a:xfrm>
            <a:off x="2275646" y="3688318"/>
            <a:ext cx="6238875" cy="2800350"/>
          </a:xfrm>
          <a:prstGeom prst="rect">
            <a:avLst/>
          </a:prstGeom>
        </p:spPr>
      </p:pic>
      <p:sp>
        <p:nvSpPr>
          <p:cNvPr id="6" name="TextBox 5">
            <a:extLst>
              <a:ext uri="{FF2B5EF4-FFF2-40B4-BE49-F238E27FC236}">
                <a16:creationId xmlns:a16="http://schemas.microsoft.com/office/drawing/2014/main" id="{291FB18D-A1AA-4B73-B908-EDA27C85D514}"/>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spTree>
    <p:extLst>
      <p:ext uri="{BB962C8B-B14F-4D97-AF65-F5344CB8AC3E}">
        <p14:creationId xmlns:p14="http://schemas.microsoft.com/office/powerpoint/2010/main" val="2160250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Tables are for 2 and 3 inch piped frames that are either braced or unbraced.</a:t>
            </a:r>
          </a:p>
        </p:txBody>
      </p:sp>
      <p:pic>
        <p:nvPicPr>
          <p:cNvPr id="4" name="Picture 3">
            <a:extLst>
              <a:ext uri="{FF2B5EF4-FFF2-40B4-BE49-F238E27FC236}">
                <a16:creationId xmlns:a16="http://schemas.microsoft.com/office/drawing/2014/main" id="{26FE9315-E900-4939-8B25-86B9CD5F7D87}"/>
              </a:ext>
            </a:extLst>
          </p:cNvPr>
          <p:cNvPicPr>
            <a:picLocks noChangeAspect="1"/>
          </p:cNvPicPr>
          <p:nvPr/>
        </p:nvPicPr>
        <p:blipFill>
          <a:blip r:embed="rId2"/>
          <a:stretch>
            <a:fillRect/>
          </a:stretch>
        </p:blipFill>
        <p:spPr>
          <a:xfrm>
            <a:off x="2275646" y="3688318"/>
            <a:ext cx="6238875" cy="2800350"/>
          </a:xfrm>
          <a:prstGeom prst="rect">
            <a:avLst/>
          </a:prstGeom>
        </p:spPr>
      </p:pic>
      <p:sp>
        <p:nvSpPr>
          <p:cNvPr id="6" name="TextBox 5">
            <a:extLst>
              <a:ext uri="{FF2B5EF4-FFF2-40B4-BE49-F238E27FC236}">
                <a16:creationId xmlns:a16="http://schemas.microsoft.com/office/drawing/2014/main" id="{291FB18D-A1AA-4B73-B908-EDA27C85D514}"/>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spTree>
    <p:extLst>
      <p:ext uri="{BB962C8B-B14F-4D97-AF65-F5344CB8AC3E}">
        <p14:creationId xmlns:p14="http://schemas.microsoft.com/office/powerpoint/2010/main" val="2963729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Spacing is 27”.</a:t>
            </a:r>
          </a:p>
        </p:txBody>
      </p:sp>
      <p:sp>
        <p:nvSpPr>
          <p:cNvPr id="6" name="TextBox 5">
            <a:extLst>
              <a:ext uri="{FF2B5EF4-FFF2-40B4-BE49-F238E27FC236}">
                <a16:creationId xmlns:a16="http://schemas.microsoft.com/office/drawing/2014/main" id="{291FB18D-A1AA-4B73-B908-EDA27C85D514}"/>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pic>
        <p:nvPicPr>
          <p:cNvPr id="4" name="Picture 3">
            <a:extLst>
              <a:ext uri="{FF2B5EF4-FFF2-40B4-BE49-F238E27FC236}">
                <a16:creationId xmlns:a16="http://schemas.microsoft.com/office/drawing/2014/main" id="{B8FB8B00-F02B-4CC9-8A77-7C542FECA972}"/>
              </a:ext>
            </a:extLst>
          </p:cNvPr>
          <p:cNvPicPr>
            <a:picLocks noChangeAspect="1"/>
          </p:cNvPicPr>
          <p:nvPr/>
        </p:nvPicPr>
        <p:blipFill>
          <a:blip r:embed="rId2"/>
          <a:stretch>
            <a:fillRect/>
          </a:stretch>
        </p:blipFill>
        <p:spPr>
          <a:xfrm>
            <a:off x="16550" y="2419349"/>
            <a:ext cx="8901721" cy="2855015"/>
          </a:xfrm>
          <a:prstGeom prst="rect">
            <a:avLst/>
          </a:prstGeom>
        </p:spPr>
      </p:pic>
      <p:cxnSp>
        <p:nvCxnSpPr>
          <p:cNvPr id="7" name="Straight Arrow Connector 6">
            <a:extLst>
              <a:ext uri="{FF2B5EF4-FFF2-40B4-BE49-F238E27FC236}">
                <a16:creationId xmlns:a16="http://schemas.microsoft.com/office/drawing/2014/main" id="{C68B015D-F60C-4E3C-AB98-3880824B1ED6}"/>
              </a:ext>
            </a:extLst>
          </p:cNvPr>
          <p:cNvCxnSpPr/>
          <p:nvPr/>
        </p:nvCxnSpPr>
        <p:spPr>
          <a:xfrm>
            <a:off x="2570922" y="1749287"/>
            <a:ext cx="5181600" cy="21733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416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Spacing is 82”.</a:t>
            </a:r>
          </a:p>
        </p:txBody>
      </p:sp>
      <p:sp>
        <p:nvSpPr>
          <p:cNvPr id="6" name="TextBox 5">
            <a:extLst>
              <a:ext uri="{FF2B5EF4-FFF2-40B4-BE49-F238E27FC236}">
                <a16:creationId xmlns:a16="http://schemas.microsoft.com/office/drawing/2014/main" id="{291FB18D-A1AA-4B73-B908-EDA27C85D514}"/>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pic>
        <p:nvPicPr>
          <p:cNvPr id="5" name="Picture 4">
            <a:extLst>
              <a:ext uri="{FF2B5EF4-FFF2-40B4-BE49-F238E27FC236}">
                <a16:creationId xmlns:a16="http://schemas.microsoft.com/office/drawing/2014/main" id="{20BF0DF9-0A7E-4AD0-B14C-4B1899CED750}"/>
              </a:ext>
            </a:extLst>
          </p:cNvPr>
          <p:cNvPicPr>
            <a:picLocks noChangeAspect="1"/>
          </p:cNvPicPr>
          <p:nvPr/>
        </p:nvPicPr>
        <p:blipFill>
          <a:blip r:embed="rId2"/>
          <a:stretch>
            <a:fillRect/>
          </a:stretch>
        </p:blipFill>
        <p:spPr>
          <a:xfrm>
            <a:off x="175087" y="2428875"/>
            <a:ext cx="8743626" cy="2773658"/>
          </a:xfrm>
          <a:prstGeom prst="rect">
            <a:avLst/>
          </a:prstGeom>
        </p:spPr>
      </p:pic>
      <p:cxnSp>
        <p:nvCxnSpPr>
          <p:cNvPr id="7" name="Straight Arrow Connector 6">
            <a:extLst>
              <a:ext uri="{FF2B5EF4-FFF2-40B4-BE49-F238E27FC236}">
                <a16:creationId xmlns:a16="http://schemas.microsoft.com/office/drawing/2014/main" id="{C68B015D-F60C-4E3C-AB98-3880824B1ED6}"/>
              </a:ext>
            </a:extLst>
          </p:cNvPr>
          <p:cNvCxnSpPr>
            <a:cxnSpLocks/>
          </p:cNvCxnSpPr>
          <p:nvPr/>
        </p:nvCxnSpPr>
        <p:spPr>
          <a:xfrm>
            <a:off x="2623931" y="1655467"/>
            <a:ext cx="5128591" cy="221551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065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To see the results of pipe size and bracing the following conditions are looked at.</a:t>
            </a:r>
          </a:p>
          <a:p>
            <a:pPr>
              <a:lnSpc>
                <a:spcPct val="107000"/>
              </a:lnSpc>
              <a:spcAft>
                <a:spcPts val="800"/>
              </a:spcAft>
            </a:pPr>
            <a:r>
              <a:rPr lang="en-CA" sz="2800" dirty="0">
                <a:latin typeface="Arial" panose="020B0604020202020204" pitchFamily="34" charset="0"/>
                <a:cs typeface="Arial" panose="020B0604020202020204" pitchFamily="34" charset="0"/>
              </a:rPr>
              <a:t>Exposure D windspeed 100 mph and 40 degree tilt.</a:t>
            </a:r>
          </a:p>
          <a:p>
            <a:pPr>
              <a:lnSpc>
                <a:spcPct val="107000"/>
              </a:lnSpc>
              <a:spcAft>
                <a:spcPts val="800"/>
              </a:spcAft>
            </a:pPr>
            <a:r>
              <a:rPr lang="en-CA" sz="2800" dirty="0">
                <a:latin typeface="Arial" panose="020B0604020202020204" pitchFamily="34" charset="0"/>
                <a:cs typeface="Arial" panose="020B0604020202020204" pitchFamily="34" charset="0"/>
              </a:rPr>
              <a:t>For the 2’ pipe unbraced the maximum span is 27”</a:t>
            </a:r>
          </a:p>
          <a:p>
            <a:pPr>
              <a:lnSpc>
                <a:spcPct val="107000"/>
              </a:lnSpc>
              <a:spcAft>
                <a:spcPts val="800"/>
              </a:spcAft>
            </a:pPr>
            <a:r>
              <a:rPr lang="en-CA" sz="2800" dirty="0">
                <a:latin typeface="Arial" panose="020B0604020202020204" pitchFamily="34" charset="0"/>
                <a:cs typeface="Arial" panose="020B0604020202020204" pitchFamily="34" charset="0"/>
              </a:rPr>
              <a:t>Same pipe braced the span can be increased to 82”</a:t>
            </a:r>
          </a:p>
        </p:txBody>
      </p:sp>
    </p:spTree>
    <p:extLst>
      <p:ext uri="{BB962C8B-B14F-4D97-AF65-F5344CB8AC3E}">
        <p14:creationId xmlns:p14="http://schemas.microsoft.com/office/powerpoint/2010/main" val="2281017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Spacing is 83”.</a:t>
            </a:r>
          </a:p>
        </p:txBody>
      </p:sp>
      <p:sp>
        <p:nvSpPr>
          <p:cNvPr id="6" name="TextBox 5">
            <a:extLst>
              <a:ext uri="{FF2B5EF4-FFF2-40B4-BE49-F238E27FC236}">
                <a16:creationId xmlns:a16="http://schemas.microsoft.com/office/drawing/2014/main" id="{291FB18D-A1AA-4B73-B908-EDA27C85D514}"/>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pic>
        <p:nvPicPr>
          <p:cNvPr id="5" name="Picture 4">
            <a:extLst>
              <a:ext uri="{FF2B5EF4-FFF2-40B4-BE49-F238E27FC236}">
                <a16:creationId xmlns:a16="http://schemas.microsoft.com/office/drawing/2014/main" id="{ACA349D6-4BFB-4905-A410-A59A9E3AF315}"/>
              </a:ext>
            </a:extLst>
          </p:cNvPr>
          <p:cNvPicPr>
            <a:picLocks noChangeAspect="1"/>
          </p:cNvPicPr>
          <p:nvPr/>
        </p:nvPicPr>
        <p:blipFill>
          <a:blip r:embed="rId2"/>
          <a:stretch>
            <a:fillRect/>
          </a:stretch>
        </p:blipFill>
        <p:spPr>
          <a:xfrm>
            <a:off x="142000" y="2466974"/>
            <a:ext cx="8788935" cy="2714625"/>
          </a:xfrm>
          <a:prstGeom prst="rect">
            <a:avLst/>
          </a:prstGeom>
        </p:spPr>
      </p:pic>
      <p:cxnSp>
        <p:nvCxnSpPr>
          <p:cNvPr id="7" name="Straight Arrow Connector 6">
            <a:extLst>
              <a:ext uri="{FF2B5EF4-FFF2-40B4-BE49-F238E27FC236}">
                <a16:creationId xmlns:a16="http://schemas.microsoft.com/office/drawing/2014/main" id="{C68B015D-F60C-4E3C-AB98-3880824B1ED6}"/>
              </a:ext>
            </a:extLst>
          </p:cNvPr>
          <p:cNvCxnSpPr/>
          <p:nvPr/>
        </p:nvCxnSpPr>
        <p:spPr>
          <a:xfrm>
            <a:off x="2570922" y="1749287"/>
            <a:ext cx="5181600" cy="21733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916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Spacing is 144”.</a:t>
            </a:r>
          </a:p>
        </p:txBody>
      </p:sp>
      <p:sp>
        <p:nvSpPr>
          <p:cNvPr id="6" name="TextBox 5">
            <a:extLst>
              <a:ext uri="{FF2B5EF4-FFF2-40B4-BE49-F238E27FC236}">
                <a16:creationId xmlns:a16="http://schemas.microsoft.com/office/drawing/2014/main" id="{291FB18D-A1AA-4B73-B908-EDA27C85D514}"/>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pic>
        <p:nvPicPr>
          <p:cNvPr id="4" name="Picture 3">
            <a:extLst>
              <a:ext uri="{FF2B5EF4-FFF2-40B4-BE49-F238E27FC236}">
                <a16:creationId xmlns:a16="http://schemas.microsoft.com/office/drawing/2014/main" id="{F156BDC5-3E30-4469-8406-361494B9848D}"/>
              </a:ext>
            </a:extLst>
          </p:cNvPr>
          <p:cNvPicPr>
            <a:picLocks noChangeAspect="1"/>
          </p:cNvPicPr>
          <p:nvPr/>
        </p:nvPicPr>
        <p:blipFill>
          <a:blip r:embed="rId2"/>
          <a:stretch>
            <a:fillRect/>
          </a:stretch>
        </p:blipFill>
        <p:spPr>
          <a:xfrm>
            <a:off x="195827" y="2414587"/>
            <a:ext cx="8664884" cy="2787946"/>
          </a:xfrm>
          <a:prstGeom prst="rect">
            <a:avLst/>
          </a:prstGeom>
        </p:spPr>
      </p:pic>
      <p:cxnSp>
        <p:nvCxnSpPr>
          <p:cNvPr id="7" name="Straight Arrow Connector 6">
            <a:extLst>
              <a:ext uri="{FF2B5EF4-FFF2-40B4-BE49-F238E27FC236}">
                <a16:creationId xmlns:a16="http://schemas.microsoft.com/office/drawing/2014/main" id="{C68B015D-F60C-4E3C-AB98-3880824B1ED6}"/>
              </a:ext>
            </a:extLst>
          </p:cNvPr>
          <p:cNvCxnSpPr>
            <a:cxnSpLocks/>
          </p:cNvCxnSpPr>
          <p:nvPr/>
        </p:nvCxnSpPr>
        <p:spPr>
          <a:xfrm>
            <a:off x="2623931" y="1655467"/>
            <a:ext cx="5128591" cy="221551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812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To see the results of pipe size and bracing the following conditions are looked at.</a:t>
            </a:r>
          </a:p>
          <a:p>
            <a:pPr>
              <a:lnSpc>
                <a:spcPct val="107000"/>
              </a:lnSpc>
              <a:spcAft>
                <a:spcPts val="800"/>
              </a:spcAft>
            </a:pPr>
            <a:r>
              <a:rPr lang="en-CA" sz="2800" dirty="0">
                <a:latin typeface="Arial" panose="020B0604020202020204" pitchFamily="34" charset="0"/>
                <a:cs typeface="Arial" panose="020B0604020202020204" pitchFamily="34" charset="0"/>
              </a:rPr>
              <a:t>Exposure D windspeed 100 mph and 40 degree tilt.</a:t>
            </a:r>
          </a:p>
          <a:p>
            <a:pPr>
              <a:lnSpc>
                <a:spcPct val="107000"/>
              </a:lnSpc>
              <a:spcAft>
                <a:spcPts val="800"/>
              </a:spcAft>
            </a:pPr>
            <a:r>
              <a:rPr lang="en-CA" sz="2800" dirty="0">
                <a:latin typeface="Arial" panose="020B0604020202020204" pitchFamily="34" charset="0"/>
                <a:cs typeface="Arial" panose="020B0604020202020204" pitchFamily="34" charset="0"/>
              </a:rPr>
              <a:t>For the 3’ pipe unbraced the maximum span is 83”</a:t>
            </a:r>
          </a:p>
          <a:p>
            <a:pPr>
              <a:lnSpc>
                <a:spcPct val="107000"/>
              </a:lnSpc>
              <a:spcAft>
                <a:spcPts val="800"/>
              </a:spcAft>
            </a:pPr>
            <a:r>
              <a:rPr lang="en-CA" sz="2800" dirty="0">
                <a:latin typeface="Arial" panose="020B0604020202020204" pitchFamily="34" charset="0"/>
                <a:cs typeface="Arial" panose="020B0604020202020204" pitchFamily="34" charset="0"/>
              </a:rPr>
              <a:t>Same pipe braced the span can be increased to 144”</a:t>
            </a:r>
          </a:p>
        </p:txBody>
      </p:sp>
    </p:spTree>
    <p:extLst>
      <p:ext uri="{BB962C8B-B14F-4D97-AF65-F5344CB8AC3E}">
        <p14:creationId xmlns:p14="http://schemas.microsoft.com/office/powerpoint/2010/main" val="911549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To analyze these differences one can make the conclusion that the larger the pipe the stronger it is and can take the wind forces with fewer supports.</a:t>
            </a:r>
          </a:p>
          <a:p>
            <a:pPr>
              <a:lnSpc>
                <a:spcPct val="107000"/>
              </a:lnSpc>
              <a:spcAft>
                <a:spcPts val="800"/>
              </a:spcAft>
            </a:pPr>
            <a:r>
              <a:rPr lang="en-CA" sz="2800" dirty="0">
                <a:latin typeface="Arial" panose="020B0604020202020204" pitchFamily="34" charset="0"/>
                <a:cs typeface="Arial" panose="020B0604020202020204" pitchFamily="34" charset="0"/>
              </a:rPr>
              <a:t>Adding braces also significantly increased the strength of the frame.</a:t>
            </a:r>
          </a:p>
        </p:txBody>
      </p:sp>
    </p:spTree>
    <p:extLst>
      <p:ext uri="{BB962C8B-B14F-4D97-AF65-F5344CB8AC3E}">
        <p14:creationId xmlns:p14="http://schemas.microsoft.com/office/powerpoint/2010/main" val="270482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second type of racking and mounting to be explored is “o</a:t>
            </a:r>
            <a:r>
              <a:rPr lang="en-CA" sz="2800" dirty="0">
                <a:effectLst/>
                <a:latin typeface="Arial" panose="020B0604020202020204" pitchFamily="34" charset="0"/>
                <a:ea typeface="Calibri" panose="020F0502020204030204" pitchFamily="34" charset="0"/>
                <a:cs typeface="Arial" panose="020B0604020202020204" pitchFamily="34" charset="0"/>
              </a:rPr>
              <a:t>n the ground mounting / racking”</a:t>
            </a:r>
          </a:p>
          <a:p>
            <a:pPr>
              <a:lnSpc>
                <a:spcPct val="107000"/>
              </a:lnSpc>
              <a:spcAft>
                <a:spcPts val="80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Often referred to as ground mount.</a:t>
            </a:r>
          </a:p>
          <a:p>
            <a:pPr>
              <a:lnSpc>
                <a:spcPct val="107000"/>
              </a:lnSpc>
              <a:spcAft>
                <a:spcPts val="80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It can be defined as a system that is anchored to the ground. </a:t>
            </a:r>
          </a:p>
          <a:p>
            <a:pPr>
              <a:lnSpc>
                <a:spcPct val="107000"/>
              </a:lnSpc>
              <a:spcAft>
                <a:spcPts val="80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The </a:t>
            </a:r>
            <a:r>
              <a:rPr lang="en-CA" sz="2800" dirty="0">
                <a:latin typeface="Arial" panose="020B0604020202020204" pitchFamily="34" charset="0"/>
                <a:ea typeface="Calibri" panose="020F0502020204030204" pitchFamily="34" charset="0"/>
                <a:cs typeface="Times New Roman" panose="02020603050405020304" pitchFamily="18" charset="0"/>
              </a:rPr>
              <a:t>details of how these systems are anchored is covered in the Power Point “ Ground Mount Screws and Anchors”</a:t>
            </a:r>
            <a:r>
              <a:rPr lang="en-CA" sz="28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87760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Questions?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1075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option used was 4 panels up vertically with the XR1000 rail system and ground screw based pillars.</a:t>
            </a: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264D84C-0FD7-42E1-95C4-F9C766F19D99}"/>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pic>
        <p:nvPicPr>
          <p:cNvPr id="4" name="Picture 3">
            <a:extLst>
              <a:ext uri="{FF2B5EF4-FFF2-40B4-BE49-F238E27FC236}">
                <a16:creationId xmlns:a16="http://schemas.microsoft.com/office/drawing/2014/main" id="{E4E24499-4109-4999-A5A8-60DDA70D0110}"/>
              </a:ext>
            </a:extLst>
          </p:cNvPr>
          <p:cNvPicPr>
            <a:picLocks noChangeAspect="1"/>
          </p:cNvPicPr>
          <p:nvPr/>
        </p:nvPicPr>
        <p:blipFill>
          <a:blip r:embed="rId2"/>
          <a:stretch>
            <a:fillRect/>
          </a:stretch>
        </p:blipFill>
        <p:spPr>
          <a:xfrm>
            <a:off x="184589" y="2890837"/>
            <a:ext cx="8301177" cy="1310102"/>
          </a:xfrm>
          <a:prstGeom prst="rect">
            <a:avLst/>
          </a:prstGeom>
        </p:spPr>
      </p:pic>
    </p:spTree>
    <p:extLst>
      <p:ext uri="{BB962C8B-B14F-4D97-AF65-F5344CB8AC3E}">
        <p14:creationId xmlns:p14="http://schemas.microsoft.com/office/powerpoint/2010/main" val="3359248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downloaded certificate can be found at</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https://files.ironridge.com/groundmounting/certification/XR1000SGA4/IronRidge_XR1000SGA4_Certification_UFO_GS_FL.pdf</a:t>
            </a: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264D84C-0FD7-42E1-95C4-F9C766F19D99}"/>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spTree>
    <p:extLst>
      <p:ext uri="{BB962C8B-B14F-4D97-AF65-F5344CB8AC3E}">
        <p14:creationId xmlns:p14="http://schemas.microsoft.com/office/powerpoint/2010/main" val="1329012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75340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It has 15 pages of information.</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 first page sets out guidelines.</a:t>
            </a:r>
          </a:p>
          <a:p>
            <a:pPr>
              <a:lnSpc>
                <a:spcPct val="107000"/>
              </a:lnSpc>
              <a:spcAft>
                <a:spcPts val="800"/>
              </a:spcAft>
            </a:pPr>
            <a:r>
              <a:rPr lang="en-CA" sz="2400" dirty="0">
                <a:latin typeface="Arial" panose="020B0604020202020204" pitchFamily="34" charset="0"/>
                <a:cs typeface="Arial" panose="020B0604020202020204" pitchFamily="34" charset="0"/>
              </a:rPr>
              <a:t>The structure is the same as the concrete previous sample</a:t>
            </a:r>
          </a:p>
          <a:p>
            <a:pPr>
              <a:lnSpc>
                <a:spcPct val="107000"/>
              </a:lnSpc>
              <a:spcAft>
                <a:spcPts val="800"/>
              </a:spcAft>
            </a:pPr>
            <a:r>
              <a:rPr lang="en-CA" sz="2400" dirty="0">
                <a:latin typeface="Arial" panose="020B0604020202020204" pitchFamily="34" charset="0"/>
                <a:cs typeface="Arial" panose="020B0604020202020204" pitchFamily="34" charset="0"/>
              </a:rPr>
              <a:t>Gravity loads are transferred to the piers and ground screws by the rails and cross pipes acting as simple beams. </a:t>
            </a:r>
          </a:p>
          <a:p>
            <a:pPr>
              <a:lnSpc>
                <a:spcPct val="107000"/>
              </a:lnSpc>
              <a:spcAft>
                <a:spcPts val="800"/>
              </a:spcAft>
            </a:pPr>
            <a:r>
              <a:rPr lang="en-CA" sz="2400" dirty="0">
                <a:latin typeface="Arial" panose="020B0604020202020204" pitchFamily="34" charset="0"/>
                <a:cs typeface="Arial" panose="020B0604020202020204" pitchFamily="34" charset="0"/>
              </a:rPr>
              <a:t>For lateral loads the system is a cantilever structure. The effect of seismic loads (for all design categories A-F) have been determined to be less than the effect due to wind loads in all load conditions and combinations. </a:t>
            </a:r>
            <a:endParaRPr lang="en-CA"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919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marL="0" indent="0">
              <a:lnSpc>
                <a:spcPct val="107000"/>
              </a:lnSpc>
              <a:spcAft>
                <a:spcPts val="800"/>
              </a:spcAft>
              <a:buNone/>
            </a:pP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655637C0-BED0-41CB-A307-8495A3C543A3}"/>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pic>
        <p:nvPicPr>
          <p:cNvPr id="6" name="Picture 5">
            <a:extLst>
              <a:ext uri="{FF2B5EF4-FFF2-40B4-BE49-F238E27FC236}">
                <a16:creationId xmlns:a16="http://schemas.microsoft.com/office/drawing/2014/main" id="{5F5E4D5F-1D86-4F73-9A13-3F5546BC8CCC}"/>
              </a:ext>
            </a:extLst>
          </p:cNvPr>
          <p:cNvPicPr>
            <a:picLocks noChangeAspect="1"/>
          </p:cNvPicPr>
          <p:nvPr/>
        </p:nvPicPr>
        <p:blipFill>
          <a:blip r:embed="rId2"/>
          <a:stretch>
            <a:fillRect/>
          </a:stretch>
        </p:blipFill>
        <p:spPr>
          <a:xfrm>
            <a:off x="280780" y="776287"/>
            <a:ext cx="8399394" cy="5691560"/>
          </a:xfrm>
          <a:prstGeom prst="rect">
            <a:avLst/>
          </a:prstGeom>
        </p:spPr>
      </p:pic>
    </p:spTree>
    <p:extLst>
      <p:ext uri="{BB962C8B-B14F-4D97-AF65-F5344CB8AC3E}">
        <p14:creationId xmlns:p14="http://schemas.microsoft.com/office/powerpoint/2010/main" val="3435923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This is the first of 6 span tables.</a:t>
            </a:r>
          </a:p>
          <a:p>
            <a:pPr>
              <a:lnSpc>
                <a:spcPct val="107000"/>
              </a:lnSpc>
              <a:spcAft>
                <a:spcPts val="800"/>
              </a:spcAft>
            </a:pPr>
            <a:r>
              <a:rPr lang="en-CA" sz="2800" dirty="0">
                <a:latin typeface="Arial" panose="020B0604020202020204" pitchFamily="34" charset="0"/>
                <a:cs typeface="Arial" panose="020B0604020202020204" pitchFamily="34" charset="0"/>
              </a:rPr>
              <a:t>Exposures from B to D are included in the tables.</a:t>
            </a:r>
          </a:p>
          <a:p>
            <a:pPr>
              <a:lnSpc>
                <a:spcPct val="107000"/>
              </a:lnSpc>
              <a:spcAft>
                <a:spcPts val="800"/>
              </a:spcAft>
            </a:pPr>
            <a:r>
              <a:rPr lang="en-CA" sz="2800" dirty="0">
                <a:latin typeface="Arial" panose="020B0604020202020204" pitchFamily="34" charset="0"/>
                <a:cs typeface="Arial" panose="020B0604020202020204" pitchFamily="34" charset="0"/>
              </a:rPr>
              <a:t>The maximum wind speed is 160 mph.</a:t>
            </a:r>
          </a:p>
        </p:txBody>
      </p:sp>
      <p:sp>
        <p:nvSpPr>
          <p:cNvPr id="6" name="TextBox 5">
            <a:extLst>
              <a:ext uri="{FF2B5EF4-FFF2-40B4-BE49-F238E27FC236}">
                <a16:creationId xmlns:a16="http://schemas.microsoft.com/office/drawing/2014/main" id="{291FB18D-A1AA-4B73-B908-EDA27C85D514}"/>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pic>
        <p:nvPicPr>
          <p:cNvPr id="5" name="Picture 4">
            <a:extLst>
              <a:ext uri="{FF2B5EF4-FFF2-40B4-BE49-F238E27FC236}">
                <a16:creationId xmlns:a16="http://schemas.microsoft.com/office/drawing/2014/main" id="{628B6ED5-FD1A-4339-9C42-D23E64490061}"/>
              </a:ext>
            </a:extLst>
          </p:cNvPr>
          <p:cNvPicPr>
            <a:picLocks noChangeAspect="1"/>
          </p:cNvPicPr>
          <p:nvPr/>
        </p:nvPicPr>
        <p:blipFill>
          <a:blip r:embed="rId2"/>
          <a:stretch>
            <a:fillRect/>
          </a:stretch>
        </p:blipFill>
        <p:spPr>
          <a:xfrm>
            <a:off x="999710" y="3491948"/>
            <a:ext cx="7348741" cy="2996720"/>
          </a:xfrm>
          <a:prstGeom prst="rect">
            <a:avLst/>
          </a:prstGeom>
        </p:spPr>
      </p:pic>
    </p:spTree>
    <p:extLst>
      <p:ext uri="{BB962C8B-B14F-4D97-AF65-F5344CB8AC3E}">
        <p14:creationId xmlns:p14="http://schemas.microsoft.com/office/powerpoint/2010/main" val="254957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Tables are for 2 and 3 inch piped frames that are unbraced.</a:t>
            </a:r>
          </a:p>
        </p:txBody>
      </p:sp>
      <p:pic>
        <p:nvPicPr>
          <p:cNvPr id="4" name="Picture 3">
            <a:extLst>
              <a:ext uri="{FF2B5EF4-FFF2-40B4-BE49-F238E27FC236}">
                <a16:creationId xmlns:a16="http://schemas.microsoft.com/office/drawing/2014/main" id="{26FE9315-E900-4939-8B25-86B9CD5F7D87}"/>
              </a:ext>
            </a:extLst>
          </p:cNvPr>
          <p:cNvPicPr>
            <a:picLocks noChangeAspect="1"/>
          </p:cNvPicPr>
          <p:nvPr/>
        </p:nvPicPr>
        <p:blipFill>
          <a:blip r:embed="rId2"/>
          <a:stretch>
            <a:fillRect/>
          </a:stretch>
        </p:blipFill>
        <p:spPr>
          <a:xfrm>
            <a:off x="2275646" y="3688318"/>
            <a:ext cx="6238875" cy="2800350"/>
          </a:xfrm>
          <a:prstGeom prst="rect">
            <a:avLst/>
          </a:prstGeom>
        </p:spPr>
      </p:pic>
      <p:sp>
        <p:nvSpPr>
          <p:cNvPr id="6" name="TextBox 5">
            <a:extLst>
              <a:ext uri="{FF2B5EF4-FFF2-40B4-BE49-F238E27FC236}">
                <a16:creationId xmlns:a16="http://schemas.microsoft.com/office/drawing/2014/main" id="{291FB18D-A1AA-4B73-B908-EDA27C85D514}"/>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spTree>
    <p:extLst>
      <p:ext uri="{BB962C8B-B14F-4D97-AF65-F5344CB8AC3E}">
        <p14:creationId xmlns:p14="http://schemas.microsoft.com/office/powerpoint/2010/main" val="3479735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To see the results of pipe size the following conditions are looked at.</a:t>
            </a:r>
          </a:p>
          <a:p>
            <a:pPr>
              <a:lnSpc>
                <a:spcPct val="107000"/>
              </a:lnSpc>
              <a:spcAft>
                <a:spcPts val="800"/>
              </a:spcAft>
            </a:pPr>
            <a:r>
              <a:rPr lang="en-CA" sz="2800" dirty="0">
                <a:latin typeface="Arial" panose="020B0604020202020204" pitchFamily="34" charset="0"/>
                <a:cs typeface="Arial" panose="020B0604020202020204" pitchFamily="34" charset="0"/>
              </a:rPr>
              <a:t>Exposure D windspeed 100 mph and 40 degree tilt.</a:t>
            </a:r>
          </a:p>
          <a:p>
            <a:pPr>
              <a:lnSpc>
                <a:spcPct val="107000"/>
              </a:lnSpc>
              <a:spcAft>
                <a:spcPts val="800"/>
              </a:spcAft>
            </a:pPr>
            <a:r>
              <a:rPr lang="en-CA" sz="2800" dirty="0">
                <a:latin typeface="Arial" panose="020B0604020202020204" pitchFamily="34" charset="0"/>
                <a:cs typeface="Arial" panose="020B0604020202020204" pitchFamily="34" charset="0"/>
              </a:rPr>
              <a:t>For the 2’ pipe unbraced the maximum span is 27”</a:t>
            </a:r>
          </a:p>
          <a:p>
            <a:pPr>
              <a:lnSpc>
                <a:spcPct val="107000"/>
              </a:lnSpc>
              <a:spcAft>
                <a:spcPts val="800"/>
              </a:spcAft>
            </a:pPr>
            <a:r>
              <a:rPr lang="en-CA" sz="2800" dirty="0">
                <a:latin typeface="Arial" panose="020B0604020202020204" pitchFamily="34" charset="0"/>
                <a:cs typeface="Arial" panose="020B0604020202020204" pitchFamily="34" charset="0"/>
              </a:rPr>
              <a:t>For the 3’ pipe unbraced the maximum span is 61”</a:t>
            </a:r>
          </a:p>
        </p:txBody>
      </p:sp>
    </p:spTree>
    <p:extLst>
      <p:ext uri="{BB962C8B-B14F-4D97-AF65-F5344CB8AC3E}">
        <p14:creationId xmlns:p14="http://schemas.microsoft.com/office/powerpoint/2010/main" val="2496323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Spacing is 27”.</a:t>
            </a:r>
          </a:p>
        </p:txBody>
      </p:sp>
      <p:sp>
        <p:nvSpPr>
          <p:cNvPr id="6" name="TextBox 5">
            <a:extLst>
              <a:ext uri="{FF2B5EF4-FFF2-40B4-BE49-F238E27FC236}">
                <a16:creationId xmlns:a16="http://schemas.microsoft.com/office/drawing/2014/main" id="{291FB18D-A1AA-4B73-B908-EDA27C85D514}"/>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pic>
        <p:nvPicPr>
          <p:cNvPr id="5" name="Picture 4">
            <a:extLst>
              <a:ext uri="{FF2B5EF4-FFF2-40B4-BE49-F238E27FC236}">
                <a16:creationId xmlns:a16="http://schemas.microsoft.com/office/drawing/2014/main" id="{B46825E0-A832-4CB5-914F-CA4CACA9C6EB}"/>
              </a:ext>
            </a:extLst>
          </p:cNvPr>
          <p:cNvPicPr>
            <a:picLocks noChangeAspect="1"/>
          </p:cNvPicPr>
          <p:nvPr/>
        </p:nvPicPr>
        <p:blipFill>
          <a:blip r:embed="rId2"/>
          <a:stretch>
            <a:fillRect/>
          </a:stretch>
        </p:blipFill>
        <p:spPr>
          <a:xfrm>
            <a:off x="225287" y="1982503"/>
            <a:ext cx="8467847" cy="4719784"/>
          </a:xfrm>
          <a:prstGeom prst="rect">
            <a:avLst/>
          </a:prstGeom>
        </p:spPr>
      </p:pic>
      <p:cxnSp>
        <p:nvCxnSpPr>
          <p:cNvPr id="7" name="Straight Arrow Connector 6">
            <a:extLst>
              <a:ext uri="{FF2B5EF4-FFF2-40B4-BE49-F238E27FC236}">
                <a16:creationId xmlns:a16="http://schemas.microsoft.com/office/drawing/2014/main" id="{C68B015D-F60C-4E3C-AB98-3880824B1ED6}"/>
              </a:ext>
            </a:extLst>
          </p:cNvPr>
          <p:cNvCxnSpPr>
            <a:cxnSpLocks/>
          </p:cNvCxnSpPr>
          <p:nvPr/>
        </p:nvCxnSpPr>
        <p:spPr>
          <a:xfrm>
            <a:off x="2570922" y="1749287"/>
            <a:ext cx="4982817" cy="378846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006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Spacing is 61”.</a:t>
            </a:r>
          </a:p>
        </p:txBody>
      </p:sp>
      <p:sp>
        <p:nvSpPr>
          <p:cNvPr id="6" name="TextBox 5">
            <a:extLst>
              <a:ext uri="{FF2B5EF4-FFF2-40B4-BE49-F238E27FC236}">
                <a16:creationId xmlns:a16="http://schemas.microsoft.com/office/drawing/2014/main" id="{291FB18D-A1AA-4B73-B908-EDA27C85D514}"/>
              </a:ext>
            </a:extLst>
          </p:cNvPr>
          <p:cNvSpPr txBox="1"/>
          <p:nvPr/>
        </p:nvSpPr>
        <p:spPr>
          <a:xfrm>
            <a:off x="5914776" y="6488668"/>
            <a:ext cx="3003937" cy="369332"/>
          </a:xfrm>
          <a:prstGeom prst="rect">
            <a:avLst/>
          </a:prstGeom>
          <a:noFill/>
        </p:spPr>
        <p:txBody>
          <a:bodyPr wrap="square" rtlCol="0">
            <a:spAutoFit/>
          </a:bodyPr>
          <a:lstStyle/>
          <a:p>
            <a:r>
              <a:rPr lang="en-CA" dirty="0"/>
              <a:t>Picture courtesy IRONRIDGE</a:t>
            </a:r>
          </a:p>
        </p:txBody>
      </p:sp>
      <p:pic>
        <p:nvPicPr>
          <p:cNvPr id="4" name="Picture 3">
            <a:extLst>
              <a:ext uri="{FF2B5EF4-FFF2-40B4-BE49-F238E27FC236}">
                <a16:creationId xmlns:a16="http://schemas.microsoft.com/office/drawing/2014/main" id="{53586232-A47F-4A1E-A0E8-9CFCC19CE06A}"/>
              </a:ext>
            </a:extLst>
          </p:cNvPr>
          <p:cNvPicPr>
            <a:picLocks noChangeAspect="1"/>
          </p:cNvPicPr>
          <p:nvPr/>
        </p:nvPicPr>
        <p:blipFill>
          <a:blip r:embed="rId2"/>
          <a:stretch>
            <a:fillRect/>
          </a:stretch>
        </p:blipFill>
        <p:spPr>
          <a:xfrm>
            <a:off x="194433" y="1828799"/>
            <a:ext cx="8552002" cy="4718346"/>
          </a:xfrm>
          <a:prstGeom prst="rect">
            <a:avLst/>
          </a:prstGeom>
        </p:spPr>
      </p:pic>
      <p:cxnSp>
        <p:nvCxnSpPr>
          <p:cNvPr id="7" name="Straight Arrow Connector 6">
            <a:extLst>
              <a:ext uri="{FF2B5EF4-FFF2-40B4-BE49-F238E27FC236}">
                <a16:creationId xmlns:a16="http://schemas.microsoft.com/office/drawing/2014/main" id="{C68B015D-F60C-4E3C-AB98-3880824B1ED6}"/>
              </a:ext>
            </a:extLst>
          </p:cNvPr>
          <p:cNvCxnSpPr>
            <a:cxnSpLocks/>
          </p:cNvCxnSpPr>
          <p:nvPr/>
        </p:nvCxnSpPr>
        <p:spPr>
          <a:xfrm>
            <a:off x="2623931" y="1655467"/>
            <a:ext cx="5035826" cy="3750478"/>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47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Questions?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9605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cs typeface="Arial" panose="020B0604020202020204" pitchFamily="34" charset="0"/>
              </a:rPr>
              <a:t>To analyze these differences one can make the conclusion that the larger the pipe the stronger it is and can take the wind forces with fewer supports.</a:t>
            </a:r>
          </a:p>
          <a:p>
            <a:pPr>
              <a:lnSpc>
                <a:spcPct val="107000"/>
              </a:lnSpc>
              <a:spcAft>
                <a:spcPts val="800"/>
              </a:spcAft>
            </a:pPr>
            <a:r>
              <a:rPr lang="en-CA" sz="2800" dirty="0">
                <a:latin typeface="Arial" panose="020B0604020202020204" pitchFamily="34" charset="0"/>
                <a:cs typeface="Arial" panose="020B0604020202020204" pitchFamily="34" charset="0"/>
              </a:rPr>
              <a:t>Comparing the concrete to the screw piles.</a:t>
            </a:r>
          </a:p>
          <a:p>
            <a:pPr>
              <a:lnSpc>
                <a:spcPct val="107000"/>
              </a:lnSpc>
              <a:spcAft>
                <a:spcPts val="800"/>
              </a:spcAft>
            </a:pPr>
            <a:r>
              <a:rPr lang="en-CA" sz="2800" dirty="0">
                <a:latin typeface="Arial" panose="020B0604020202020204" pitchFamily="34" charset="0"/>
                <a:cs typeface="Arial" panose="020B0604020202020204" pitchFamily="34" charset="0"/>
              </a:rPr>
              <a:t>For the 2 inch unbraced the two systems used the same spacing.</a:t>
            </a:r>
          </a:p>
          <a:p>
            <a:pPr>
              <a:lnSpc>
                <a:spcPct val="107000"/>
              </a:lnSpc>
              <a:spcAft>
                <a:spcPts val="800"/>
              </a:spcAft>
            </a:pPr>
            <a:r>
              <a:rPr lang="en-CA" sz="2800" dirty="0">
                <a:latin typeface="Arial" panose="020B0604020202020204" pitchFamily="34" charset="0"/>
                <a:cs typeface="Arial" panose="020B0604020202020204" pitchFamily="34" charset="0"/>
              </a:rPr>
              <a:t>For the 3 inch unbraced, the screw piles required more pillars than did </a:t>
            </a:r>
            <a:r>
              <a:rPr lang="en-CA" sz="2800">
                <a:latin typeface="Arial" panose="020B0604020202020204" pitchFamily="34" charset="0"/>
                <a:cs typeface="Arial" panose="020B0604020202020204" pitchFamily="34" charset="0"/>
              </a:rPr>
              <a:t>the concrete.</a:t>
            </a:r>
          </a:p>
          <a:p>
            <a:pPr>
              <a:lnSpc>
                <a:spcPct val="107000"/>
              </a:lnSpc>
              <a:spcAft>
                <a:spcPts val="800"/>
              </a:spcAft>
            </a:pP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898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Questions?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132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pPr>
              <a:lnSpc>
                <a:spcPct val="107000"/>
              </a:lnSpc>
              <a:spcAft>
                <a:spcPts val="800"/>
              </a:spcAft>
            </a:pPr>
            <a:r>
              <a:rPr lang="en-CA" sz="2800" dirty="0">
                <a:effectLst/>
                <a:latin typeface="Arial" panose="020B0604020202020204" pitchFamily="34" charset="0"/>
                <a:ea typeface="Calibri" panose="020F0502020204030204" pitchFamily="34" charset="0"/>
                <a:cs typeface="Arial" panose="020B0604020202020204" pitchFamily="34" charset="0"/>
              </a:rPr>
              <a:t>Before the introduction to racking and mounting.</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Safety and tools need to be identified.</a:t>
            </a:r>
          </a:p>
          <a:p>
            <a:pPr>
              <a:lnSpc>
                <a:spcPct val="107000"/>
              </a:lnSpc>
              <a:spcAft>
                <a:spcPts val="800"/>
              </a:spcAft>
            </a:pPr>
            <a:r>
              <a:rPr lang="en-CA" sz="2800" dirty="0">
                <a:effectLst/>
                <a:latin typeface="Arial" panose="020B0604020202020204" pitchFamily="34" charset="0"/>
                <a:ea typeface="Calibri" panose="020F0502020204030204" pitchFamily="34" charset="0"/>
                <a:cs typeface="Arial" panose="020B0604020202020204" pitchFamily="34" charset="0"/>
              </a:rPr>
              <a:t>Fall arres</a:t>
            </a:r>
            <a:r>
              <a:rPr lang="en-CA" sz="2800" dirty="0">
                <a:latin typeface="Arial" panose="020B0604020202020204" pitchFamily="34" charset="0"/>
                <a:ea typeface="Calibri" panose="020F0502020204030204" pitchFamily="34" charset="0"/>
                <a:cs typeface="Arial" panose="020B0604020202020204" pitchFamily="34" charset="0"/>
              </a:rPr>
              <a:t>t and working from heights are a prerequisite for working on the mounting and racking of PV panels.</a:t>
            </a:r>
          </a:p>
          <a:p>
            <a:pPr>
              <a:lnSpc>
                <a:spcPct val="107000"/>
              </a:lnSpc>
              <a:spcAft>
                <a:spcPts val="800"/>
              </a:spcAft>
            </a:pPr>
            <a:r>
              <a:rPr lang="en-CA" sz="2800" dirty="0">
                <a:effectLst/>
                <a:latin typeface="Arial" panose="020B0604020202020204" pitchFamily="34" charset="0"/>
                <a:ea typeface="Calibri" panose="020F0502020204030204" pitchFamily="34" charset="0"/>
                <a:cs typeface="Arial" panose="020B0604020202020204" pitchFamily="34" charset="0"/>
              </a:rPr>
              <a:t>Ladder and scaffold safety is also required.</a:t>
            </a:r>
          </a:p>
        </p:txBody>
      </p:sp>
    </p:spTree>
    <p:extLst>
      <p:ext uri="{BB962C8B-B14F-4D97-AF65-F5344CB8AC3E}">
        <p14:creationId xmlns:p14="http://schemas.microsoft.com/office/powerpoint/2010/main" val="174032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effectLst/>
                <a:latin typeface="Arial" panose="020B0604020202020204" pitchFamily="34" charset="0"/>
                <a:ea typeface="Calibri" panose="020F0502020204030204" pitchFamily="34" charset="0"/>
                <a:cs typeface="Arial" panose="020B0604020202020204" pitchFamily="34" charset="0"/>
              </a:rPr>
              <a:t>Tools:</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Each manufacturer has listed the tools in the instructions manual for their products.</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IRONRIDGE has given permission to use their information.</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https://www.ironridge.com/</a:t>
            </a:r>
            <a:endParaRPr lang="en-CA"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They have a YOUTUBE channel</a:t>
            </a:r>
          </a:p>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https://www.youtube.com/c/IronRidgeSolar</a:t>
            </a:r>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CA" sz="2800" dirty="0">
              <a:latin typeface="Arial" panose="020B0604020202020204" pitchFamily="34" charset="0"/>
              <a:ea typeface="Calibri" panose="020F0502020204030204" pitchFamily="34" charset="0"/>
              <a:cs typeface="Arial" panose="020B0604020202020204" pitchFamily="34" charset="0"/>
            </a:endParaRPr>
          </a:p>
          <a:p>
            <a:pPr marL="428625" lvl="1" indent="0">
              <a:lnSpc>
                <a:spcPct val="107000"/>
              </a:lnSpc>
              <a:spcAft>
                <a:spcPts val="800"/>
              </a:spcAft>
              <a:buNone/>
            </a:pPr>
            <a:endParaRPr lang="en-CA" sz="2425"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765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fontScale="90000"/>
          </a:bodyPr>
          <a:lstStyle/>
          <a:p>
            <a:r>
              <a:rPr lang="en-CA" sz="3200" dirty="0">
                <a:latin typeface="Arial" panose="020B0604020202020204" pitchFamily="34" charset="0"/>
                <a:cs typeface="Arial" panose="020B0604020202020204" pitchFamily="34" charset="0"/>
              </a:rPr>
              <a:t>Racking and Mounting</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6"/>
            <a:ext cx="8110330" cy="5351187"/>
          </a:xfrm>
        </p:spPr>
        <p:txBody>
          <a:bodyPr/>
          <a:lstStyle/>
          <a:p>
            <a:pPr>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Common tools are:</a:t>
            </a:r>
          </a:p>
          <a:p>
            <a:pPr lvl="1">
              <a:lnSpc>
                <a:spcPct val="107000"/>
              </a:lnSpc>
              <a:spcAft>
                <a:spcPts val="800"/>
              </a:spcAft>
            </a:pPr>
            <a:r>
              <a:rPr lang="en-CA" sz="2800" dirty="0">
                <a:latin typeface="Arial" panose="020B0604020202020204" pitchFamily="34" charset="0"/>
                <a:ea typeface="Calibri" panose="020F0502020204030204" pitchFamily="34" charset="0"/>
                <a:cs typeface="Arial" panose="020B0604020202020204" pitchFamily="34" charset="0"/>
              </a:rPr>
              <a:t>Wrenches, Screwdrivers, Torque wrench, Rachet with sockets, </a:t>
            </a:r>
            <a:r>
              <a:rPr lang="en-CA" sz="2800" dirty="0">
                <a:latin typeface="Arial" panose="020B0604020202020204" pitchFamily="34" charset="0"/>
                <a:cs typeface="Arial" panose="020B0604020202020204" pitchFamily="34" charset="0"/>
              </a:rPr>
              <a:t>tape measure, chalk line, stud finder, roofing bar, caulking gun, driver with 1/4” bit and 7/16” hex socket. </a:t>
            </a:r>
            <a:endParaRPr lang="en-CA" sz="28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endParaRPr lang="en-CA" sz="2425"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2536152"/>
      </p:ext>
    </p:extLst>
  </p:cSld>
  <p:clrMapOvr>
    <a:masterClrMapping/>
  </p:clrMapOvr>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B9AD875E6FA84899A62228A33F89F1" ma:contentTypeVersion="11" ma:contentTypeDescription="Create a new document." ma:contentTypeScope="" ma:versionID="eba69f26fbf24d2defc0f99a6372f80e">
  <xsd:schema xmlns:xsd="http://www.w3.org/2001/XMLSchema" xmlns:xs="http://www.w3.org/2001/XMLSchema" xmlns:p="http://schemas.microsoft.com/office/2006/metadata/properties" xmlns:ns2="ed7db459-c967-41b6-b7e8-c3b138df5ced" xmlns:ns3="d5b724f0-7298-4ca4-aad7-25a7ebf43672" targetNamespace="http://schemas.microsoft.com/office/2006/metadata/properties" ma:root="true" ma:fieldsID="dfc64a11ac43bc86923e9c6e3cb8d705" ns2:_="" ns3:_="">
    <xsd:import namespace="ed7db459-c967-41b6-b7e8-c3b138df5ced"/>
    <xsd:import namespace="d5b724f0-7298-4ca4-aad7-25a7ebf4367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7db459-c967-41b6-b7e8-c3b138df5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e61f9b1-e23d-4f49-b3d7-56b991556c4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b724f0-7298-4ca4-aad7-25a7ebf4367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ae3ea25-6abb-4321-b99c-6fca6e48ebd1}" ma:internalName="TaxCatchAll" ma:showField="CatchAllData" ma:web="d5b724f0-7298-4ca4-aad7-25a7ebf436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d7db459-c967-41b6-b7e8-c3b138df5ced">
      <Terms xmlns="http://schemas.microsoft.com/office/infopath/2007/PartnerControls"/>
    </lcf76f155ced4ddcb4097134ff3c332f>
    <TaxCatchAll xmlns="d5b724f0-7298-4ca4-aad7-25a7ebf43672" xsi:nil="true"/>
  </documentManagement>
</p:properties>
</file>

<file path=customXml/itemProps1.xml><?xml version="1.0" encoding="utf-8"?>
<ds:datastoreItem xmlns:ds="http://schemas.openxmlformats.org/officeDocument/2006/customXml" ds:itemID="{CEBC20B5-D357-4456-BD81-EA6B0477518C}"/>
</file>

<file path=customXml/itemProps2.xml><?xml version="1.0" encoding="utf-8"?>
<ds:datastoreItem xmlns:ds="http://schemas.openxmlformats.org/officeDocument/2006/customXml" ds:itemID="{2A4889CE-29EB-435B-97C1-1008D32B49AD}"/>
</file>

<file path=customXml/itemProps3.xml><?xml version="1.0" encoding="utf-8"?>
<ds:datastoreItem xmlns:ds="http://schemas.openxmlformats.org/officeDocument/2006/customXml" ds:itemID="{8E0446BC-D37F-471D-A885-CE04C4F4F162}"/>
</file>

<file path=docProps/app.xml><?xml version="1.0" encoding="utf-8"?>
<Properties xmlns="http://schemas.openxmlformats.org/officeDocument/2006/extended-properties" xmlns:vt="http://schemas.openxmlformats.org/officeDocument/2006/docPropsVTypes">
  <Template>Beliz Background template</Template>
  <TotalTime>25978</TotalTime>
  <Words>2109</Words>
  <Application>Microsoft Office PowerPoint</Application>
  <PresentationFormat>On-screen Show (4:3)</PresentationFormat>
  <Paragraphs>247</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Franklin Gothic Book</vt:lpstr>
      <vt:lpstr>Franklin Gothic Medium</vt:lpstr>
      <vt:lpstr>Symbol</vt:lpstr>
      <vt:lpstr>IDB Belize Minimal Presentation - Design_ TEMPLATE</vt:lpstr>
      <vt:lpstr>PowerPoint Presentation</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lpstr>Racking and Mounting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Wilkie,Gordon</cp:lastModifiedBy>
  <cp:revision>335</cp:revision>
  <dcterms:created xsi:type="dcterms:W3CDTF">2022-03-03T12:11:22Z</dcterms:created>
  <dcterms:modified xsi:type="dcterms:W3CDTF">2022-11-17T13:10:15Z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0x010100FCB9AD875E6FA84899A62228A33F89F1</vt:lpwstr>
  </property>
</Properties>
</file>