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7"/>
  </p:notesMasterIdLst>
  <p:sldIdLst>
    <p:sldId id="258" r:id="rId2"/>
    <p:sldId id="397" r:id="rId3"/>
    <p:sldId id="398" r:id="rId4"/>
    <p:sldId id="399" r:id="rId5"/>
    <p:sldId id="456" r:id="rId6"/>
    <p:sldId id="403" r:id="rId7"/>
    <p:sldId id="457" r:id="rId8"/>
    <p:sldId id="426" r:id="rId9"/>
    <p:sldId id="505" r:id="rId10"/>
    <p:sldId id="409" r:id="rId11"/>
    <p:sldId id="499" r:id="rId12"/>
    <p:sldId id="408" r:id="rId13"/>
    <p:sldId id="500" r:id="rId14"/>
    <p:sldId id="501" r:id="rId15"/>
    <p:sldId id="502" r:id="rId16"/>
    <p:sldId id="504" r:id="rId17"/>
    <p:sldId id="503" r:id="rId18"/>
    <p:sldId id="506" r:id="rId19"/>
    <p:sldId id="507" r:id="rId20"/>
    <p:sldId id="410" r:id="rId21"/>
    <p:sldId id="508" r:id="rId22"/>
    <p:sldId id="509" r:id="rId23"/>
    <p:sldId id="411" r:id="rId24"/>
    <p:sldId id="510" r:id="rId25"/>
    <p:sldId id="511" r:id="rId26"/>
    <p:sldId id="512" r:id="rId27"/>
    <p:sldId id="514" r:id="rId28"/>
    <p:sldId id="515" r:id="rId29"/>
    <p:sldId id="516" r:id="rId30"/>
    <p:sldId id="517" r:id="rId31"/>
    <p:sldId id="518" r:id="rId32"/>
    <p:sldId id="519" r:id="rId33"/>
    <p:sldId id="520" r:id="rId34"/>
    <p:sldId id="521" r:id="rId35"/>
    <p:sldId id="522" r:id="rId36"/>
    <p:sldId id="523" r:id="rId37"/>
    <p:sldId id="527" r:id="rId38"/>
    <p:sldId id="528" r:id="rId39"/>
    <p:sldId id="529" r:id="rId40"/>
    <p:sldId id="524" r:id="rId41"/>
    <p:sldId id="525" r:id="rId42"/>
    <p:sldId id="530" r:id="rId43"/>
    <p:sldId id="533" r:id="rId44"/>
    <p:sldId id="531" r:id="rId45"/>
    <p:sldId id="534" r:id="rId46"/>
    <p:sldId id="459" r:id="rId47"/>
    <p:sldId id="535" r:id="rId48"/>
    <p:sldId id="536" r:id="rId49"/>
    <p:sldId id="537" r:id="rId50"/>
    <p:sldId id="538" r:id="rId51"/>
    <p:sldId id="539" r:id="rId52"/>
    <p:sldId id="540" r:id="rId53"/>
    <p:sldId id="541" r:id="rId54"/>
    <p:sldId id="543" r:id="rId55"/>
    <p:sldId id="544" r:id="rId56"/>
    <p:sldId id="545" r:id="rId57"/>
    <p:sldId id="546" r:id="rId58"/>
    <p:sldId id="566" r:id="rId59"/>
    <p:sldId id="547" r:id="rId60"/>
    <p:sldId id="548" r:id="rId61"/>
    <p:sldId id="549" r:id="rId62"/>
    <p:sldId id="550" r:id="rId63"/>
    <p:sldId id="567" r:id="rId64"/>
    <p:sldId id="558" r:id="rId65"/>
    <p:sldId id="559" r:id="rId66"/>
    <p:sldId id="662" r:id="rId67"/>
    <p:sldId id="657" r:id="rId68"/>
    <p:sldId id="652" r:id="rId69"/>
    <p:sldId id="560" r:id="rId70"/>
    <p:sldId id="561" r:id="rId71"/>
    <p:sldId id="562" r:id="rId72"/>
    <p:sldId id="563" r:id="rId73"/>
    <p:sldId id="564" r:id="rId74"/>
    <p:sldId id="565" r:id="rId75"/>
    <p:sldId id="579" r:id="rId76"/>
    <p:sldId id="581" r:id="rId77"/>
    <p:sldId id="582" r:id="rId78"/>
    <p:sldId id="568" r:id="rId79"/>
    <p:sldId id="551" r:id="rId80"/>
    <p:sldId id="552" r:id="rId81"/>
    <p:sldId id="553" r:id="rId82"/>
    <p:sldId id="554" r:id="rId83"/>
    <p:sldId id="555" r:id="rId84"/>
    <p:sldId id="556" r:id="rId85"/>
    <p:sldId id="557" r:id="rId86"/>
    <p:sldId id="569" r:id="rId87"/>
    <p:sldId id="570" r:id="rId88"/>
    <p:sldId id="571" r:id="rId89"/>
    <p:sldId id="572" r:id="rId90"/>
    <p:sldId id="573" r:id="rId91"/>
    <p:sldId id="574" r:id="rId92"/>
    <p:sldId id="575" r:id="rId93"/>
    <p:sldId id="577" r:id="rId94"/>
    <p:sldId id="576" r:id="rId95"/>
    <p:sldId id="578" r:id="rId96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customXml" Target="../customXml/item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files.ironridge.com/education-library/Tech_Tip_Maximizing_Rail_Cantilever.pdf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belizecitycouncil.org/lib/docs/planning/Regulations.pdf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rrentresults.com/Weather/Canada/Nova-Scotia/Places/halifax-snowfall-totals-snow-accumulation-averages.php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files.ironridge.com/groundmounting/brochures/IronRidge_Ground_Mount_Installation_Manual.pdf" TargetMode="Externa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A3602C88-6BD6-184C-877D-629BCF55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229" y="952744"/>
            <a:ext cx="719060" cy="719060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0B1B801-A279-C742-9B87-267570583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116" y="963974"/>
            <a:ext cx="719060" cy="71906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160" y="1089122"/>
            <a:ext cx="1418966" cy="4687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5D84BA-C6D1-7542-99D8-CD38963AB23C}"/>
              </a:ext>
            </a:extLst>
          </p:cNvPr>
          <p:cNvSpPr txBox="1"/>
          <p:nvPr/>
        </p:nvSpPr>
        <p:spPr>
          <a:xfrm>
            <a:off x="0" y="5107435"/>
            <a:ext cx="3041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Training Session </a:t>
            </a:r>
          </a:p>
        </p:txBody>
      </p:sp>
    </p:spTree>
    <p:extLst>
      <p:ext uri="{BB962C8B-B14F-4D97-AF65-F5344CB8AC3E}">
        <p14:creationId xmlns:p14="http://schemas.microsoft.com/office/powerpoint/2010/main" val="2334611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Disadvantages of ground mounting PV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Vegetation maintenance.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Ground clearance if machinery used for vegetation and or snow removal.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Snow accumulation (not everywhere).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694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Disadvantages of ground mounting PV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Dust / sand and pollen buildup.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Limited to number of panels North -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Need more space than roof mounted.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Requires strong racking components.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69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Easy access to panels 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is good for cleaning and any maintenance that is required.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also provides access to unqualified people.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unqualified people need to be protected against the dangers of electricity.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32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MC4 connectors need protection against anyone opening them under load.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are two standard accepted ways 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to provide protection: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 fence can be built around the array with a lockable gate.</a:t>
            </a: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metal guard that encases the wiring.</a:t>
            </a:r>
          </a:p>
        </p:txBody>
      </p:sp>
    </p:spTree>
    <p:extLst>
      <p:ext uri="{BB962C8B-B14F-4D97-AF65-F5344CB8AC3E}">
        <p14:creationId xmlns:p14="http://schemas.microsoft.com/office/powerpoint/2010/main" val="1197661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 fence can be built around the array with a lockable gate.</a:t>
            </a: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01A2C591-140D-3747-DDB8-04D03D52F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r="12270"/>
          <a:stretch/>
        </p:blipFill>
        <p:spPr>
          <a:xfrm rot="5400000">
            <a:off x="3869634" y="1684212"/>
            <a:ext cx="5062333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0B891-E1D6-D04B-B68F-6197B67BEC6D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968196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metal guard that encases the wiring.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car tire&#10;&#10;Description automatically generated with low confidence">
            <a:extLst>
              <a:ext uri="{FF2B5EF4-FFF2-40B4-BE49-F238E27FC236}">
                <a16:creationId xmlns:a16="http://schemas.microsoft.com/office/drawing/2014/main" id="{AFFBDA24-BF27-AC02-EF3E-1192AD46A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 rot="5400000">
            <a:off x="185944" y="2066096"/>
            <a:ext cx="4625008" cy="4335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617A1A-7BAB-D17E-8971-198F6269254D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933273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of the wiring kept close together.</a:t>
            </a:r>
          </a:p>
        </p:txBody>
      </p:sp>
      <p:pic>
        <p:nvPicPr>
          <p:cNvPr id="4" name="Picture 3" descr="A picture containing indoor, appliance, tiled, stove&#10;&#10;Description automatically generated">
            <a:extLst>
              <a:ext uri="{FF2B5EF4-FFF2-40B4-BE49-F238E27FC236}">
                <a16:creationId xmlns:a16="http://schemas.microsoft.com/office/drawing/2014/main" id="{D9BDF154-8632-D272-73CD-ABE6A4D2C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59" y="1767867"/>
            <a:ext cx="6692348" cy="5019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12625-4795-0956-F16D-EDC37DB0BEF9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153943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 rails are covered.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B7343-069A-6921-18F6-EC067B144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87" y="1722783"/>
            <a:ext cx="6957391" cy="5087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9FA92-C99F-4DEF-FD3C-56B89B468B6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605222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 a high wind the panels are easily accessed to check for any loose fittings or wires that have came out of the wire management system.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torque of bolts can be checked also.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22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Pictures required here.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28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introduces the concepts of racking and mounting of PV panels.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92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by amount of land and not the roof.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a large array is required that has a foot print larger than available space on the roof.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ground area can be a viable option.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77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Multiple rows can be used as well.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can be cleared and the array established.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7EA90-14A1-C397-FDE2-1434F995E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165" y="2467527"/>
            <a:ext cx="4490506" cy="4079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7C1400-5EC5-252C-D10F-016B877AB48B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978961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multiple rows can easily be placed after the vegetation is removed.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0F75E-238B-8B7B-493D-0D6A3A4B1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703" y="2158543"/>
            <a:ext cx="5309516" cy="4388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0E3A0F-6967-C1A9-F707-109FAEC0DBC6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217767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 to be tilted to desired angle.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a roof typically 10 degrees off of the roof line is the largest angle allowed due to wind loading.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More than 10 degrees requires an approved drawing.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drawing will show any extra supports required.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963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tilt will effect the wind loading.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greater the angle of tilt the more wind loading.</a:t>
            </a: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span tables will set the maximum distance between the ground piers East - West.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span tables will set this maximum ground support distance.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82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angle for this example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is 45 degrees.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Options for designing tilt.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Things to consider.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Pier spacing comes from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span table.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 South spacing can be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based on cantilever.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2A1C8-C9C0-1038-A7EE-6D5750556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286" y="983973"/>
            <a:ext cx="4191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03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link is good for laying out the rails and to adjust cantilever.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https://files.ironridge.com/education-library/Tech_Tip_Maximizing_Rail_Cantilever.pdf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29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example is 2X spacing.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spacing allows for 2 times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t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spacing in the mid section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of the panel compared to the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c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antilevered ends sections.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2X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1X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6CE23-A54C-4759-B242-6133F11D7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3" y="484674"/>
            <a:ext cx="2844041" cy="628259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D48CF5-A4BB-405F-8ACF-DDE9E0203604}"/>
              </a:ext>
            </a:extLst>
          </p:cNvPr>
          <p:cNvCxnSpPr>
            <a:cxnSpLocks/>
          </p:cNvCxnSpPr>
          <p:nvPr/>
        </p:nvCxnSpPr>
        <p:spPr>
          <a:xfrm flipV="1">
            <a:off x="2544418" y="4293704"/>
            <a:ext cx="3207025" cy="39882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22A761-D807-4AED-95C6-8D24C1AC4228}"/>
              </a:ext>
            </a:extLst>
          </p:cNvPr>
          <p:cNvCxnSpPr>
            <a:cxnSpLocks/>
          </p:cNvCxnSpPr>
          <p:nvPr/>
        </p:nvCxnSpPr>
        <p:spPr>
          <a:xfrm>
            <a:off x="2544418" y="4850296"/>
            <a:ext cx="3021495" cy="99391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86D070-27AC-493F-B5F8-18A4E5E8B4CD}"/>
              </a:ext>
            </a:extLst>
          </p:cNvPr>
          <p:cNvCxnSpPr>
            <a:cxnSpLocks/>
          </p:cNvCxnSpPr>
          <p:nvPr/>
        </p:nvCxnSpPr>
        <p:spPr>
          <a:xfrm flipV="1">
            <a:off x="2544418" y="5989982"/>
            <a:ext cx="3207025" cy="1199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0797A0-5349-44EF-8BDC-B2C50B748380}"/>
              </a:ext>
            </a:extLst>
          </p:cNvPr>
          <p:cNvCxnSpPr>
            <a:cxnSpLocks/>
          </p:cNvCxnSpPr>
          <p:nvPr/>
        </p:nvCxnSpPr>
        <p:spPr>
          <a:xfrm>
            <a:off x="2544418" y="6147745"/>
            <a:ext cx="3207025" cy="40717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DC24C93-EB1B-47A6-8E96-53EB47E1A2E6}"/>
              </a:ext>
            </a:extLst>
          </p:cNvPr>
          <p:cNvSpPr txBox="1"/>
          <p:nvPr/>
        </p:nvSpPr>
        <p:spPr>
          <a:xfrm>
            <a:off x="203089" y="6417796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052985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spacing is 20% -60% - 20%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spacing above allows 20 percent of the panel to cantilever over the rails while 60 percent is between the rails.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Otherwise confirm the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panel manufacturer’s recommendations.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13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20% spacing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orientation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60% spacing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6446E-2D81-4DED-9F4B-BD6E9E509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/>
          <a:stretch/>
        </p:blipFill>
        <p:spPr>
          <a:xfrm rot="5400000">
            <a:off x="3609250" y="1143516"/>
            <a:ext cx="5662614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3FA5F8-E049-484A-830B-AB93A3AB9B4B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452E38-D43F-46CA-82F9-DB7DA4D07C55}"/>
              </a:ext>
            </a:extLst>
          </p:cNvPr>
          <p:cNvCxnSpPr>
            <a:cxnSpLocks/>
          </p:cNvCxnSpPr>
          <p:nvPr/>
        </p:nvCxnSpPr>
        <p:spPr>
          <a:xfrm>
            <a:off x="1417152" y="1749921"/>
            <a:ext cx="4433682" cy="23522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5152ED-62A8-466E-993E-ADFC15C4FE36}"/>
              </a:ext>
            </a:extLst>
          </p:cNvPr>
          <p:cNvCxnSpPr>
            <a:cxnSpLocks/>
          </p:cNvCxnSpPr>
          <p:nvPr/>
        </p:nvCxnSpPr>
        <p:spPr>
          <a:xfrm>
            <a:off x="1417152" y="1749921"/>
            <a:ext cx="3743739" cy="39093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5F59F4-F9E3-4D3B-8921-72F76412ECD8}"/>
              </a:ext>
            </a:extLst>
          </p:cNvPr>
          <p:cNvCxnSpPr>
            <a:cxnSpLocks/>
          </p:cNvCxnSpPr>
          <p:nvPr/>
        </p:nvCxnSpPr>
        <p:spPr>
          <a:xfrm>
            <a:off x="2490580" y="5314122"/>
            <a:ext cx="5858290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888D79-95B0-4FCD-A138-2F79DFD0F70C}"/>
              </a:ext>
            </a:extLst>
          </p:cNvPr>
          <p:cNvCxnSpPr>
            <a:cxnSpLocks/>
          </p:cNvCxnSpPr>
          <p:nvPr/>
        </p:nvCxnSpPr>
        <p:spPr>
          <a:xfrm>
            <a:off x="2490580" y="5350567"/>
            <a:ext cx="2823542" cy="31204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178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Racking is the bonding of parts.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the mechanism used to hold the PV panels and all associated equipment.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will be 5 types covered in this module.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78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lower the angle.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cantilever measurement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provides the minimum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spacing north –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Lets design for a single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row of PV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2A1C8-C9C0-1038-A7EE-6D5750556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568" y="1195385"/>
            <a:ext cx="4031717" cy="535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60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desired tilt angle is 15 degrees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Panel to be used is the LG 445W 72 Cell.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next slides will provide the data sheets for this panel.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96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data sheet for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LG445W 72 Cell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B41D0-717E-D184-961C-F0D607AB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213" y="832877"/>
            <a:ext cx="4916500" cy="6025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07E184-F854-F845-9FD2-51ADC309E1EB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Charge Solar</a:t>
            </a:r>
          </a:p>
        </p:txBody>
      </p:sp>
    </p:spTree>
    <p:extLst>
      <p:ext uri="{BB962C8B-B14F-4D97-AF65-F5344CB8AC3E}">
        <p14:creationId xmlns:p14="http://schemas.microsoft.com/office/powerpoint/2010/main" val="3068621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data sheet for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LG445W 72 Cell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FD047-6698-6C24-FFF3-6C42060C5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321" y="1085284"/>
            <a:ext cx="4406392" cy="5772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91B1-612B-AC7A-4E89-82BFA834F9F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Charge Solar</a:t>
            </a:r>
          </a:p>
        </p:txBody>
      </p:sp>
    </p:spTree>
    <p:extLst>
      <p:ext uri="{BB962C8B-B14F-4D97-AF65-F5344CB8AC3E}">
        <p14:creationId xmlns:p14="http://schemas.microsoft.com/office/powerpoint/2010/main" val="1850805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E7916A-2D05-0958-BBE5-E2C7A42E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729" y="1706666"/>
            <a:ext cx="4764984" cy="5151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Closer look at required information needed.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6591B1-612B-AC7A-4E89-82BFA834F9F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Charge Solar</a:t>
            </a:r>
          </a:p>
        </p:txBody>
      </p:sp>
    </p:spTree>
    <p:extLst>
      <p:ext uri="{BB962C8B-B14F-4D97-AF65-F5344CB8AC3E}">
        <p14:creationId xmlns:p14="http://schemas.microsoft.com/office/powerpoint/2010/main" val="2791407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Mounting holes are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shown.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holes are provided.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Distance between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mounting holes.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4F7997-22B2-3719-8F1A-C3B2D8C3C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736" y="1243033"/>
            <a:ext cx="5187264" cy="5614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91B1-612B-AC7A-4E89-82BFA834F9F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Charge Solar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10B935-A665-AF4D-C974-A76C9862B918}"/>
              </a:ext>
            </a:extLst>
          </p:cNvPr>
          <p:cNvCxnSpPr>
            <a:cxnSpLocks/>
          </p:cNvCxnSpPr>
          <p:nvPr/>
        </p:nvCxnSpPr>
        <p:spPr>
          <a:xfrm>
            <a:off x="3240157" y="1835426"/>
            <a:ext cx="2140226" cy="44394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EA97C6-6F68-B44B-DC08-3329347DE6DF}"/>
              </a:ext>
            </a:extLst>
          </p:cNvPr>
          <p:cNvCxnSpPr>
            <a:cxnSpLocks/>
          </p:cNvCxnSpPr>
          <p:nvPr/>
        </p:nvCxnSpPr>
        <p:spPr>
          <a:xfrm>
            <a:off x="3240157" y="1835426"/>
            <a:ext cx="2140226" cy="159357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0355E6-5936-2193-8737-73194A0C5679}"/>
              </a:ext>
            </a:extLst>
          </p:cNvPr>
          <p:cNvCxnSpPr>
            <a:cxnSpLocks/>
          </p:cNvCxnSpPr>
          <p:nvPr/>
        </p:nvCxnSpPr>
        <p:spPr>
          <a:xfrm>
            <a:off x="3240157" y="1835426"/>
            <a:ext cx="2140226" cy="398227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C22A17-4420-E05D-390D-438821ADBA90}"/>
              </a:ext>
            </a:extLst>
          </p:cNvPr>
          <p:cNvCxnSpPr>
            <a:cxnSpLocks/>
          </p:cNvCxnSpPr>
          <p:nvPr/>
        </p:nvCxnSpPr>
        <p:spPr>
          <a:xfrm>
            <a:off x="3392557" y="1987826"/>
            <a:ext cx="1987826" cy="259080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B5CDC5-8B8F-99FA-98FC-A4879BCA97F7}"/>
              </a:ext>
            </a:extLst>
          </p:cNvPr>
          <p:cNvCxnSpPr>
            <a:cxnSpLocks/>
          </p:cNvCxnSpPr>
          <p:nvPr/>
        </p:nvCxnSpPr>
        <p:spPr>
          <a:xfrm flipV="1">
            <a:off x="2985052" y="2213114"/>
            <a:ext cx="4979505" cy="259284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FED233-ADAD-E4B5-4FC4-1F0327336D22}"/>
              </a:ext>
            </a:extLst>
          </p:cNvPr>
          <p:cNvCxnSpPr>
            <a:cxnSpLocks/>
          </p:cNvCxnSpPr>
          <p:nvPr/>
        </p:nvCxnSpPr>
        <p:spPr>
          <a:xfrm>
            <a:off x="2985052" y="4803915"/>
            <a:ext cx="4979505" cy="99059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211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spacing to keep the cantilever within range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is the 1424 mm between the two outer mounting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holes.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1424 / 2110 (panel length) = 2/3 of panel length.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provides only 16% (343 mm) of cantilever.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North – South rails are now going to be 1424 mm apart.         </a:t>
            </a:r>
          </a:p>
        </p:txBody>
      </p:sp>
    </p:spTree>
    <p:extLst>
      <p:ext uri="{BB962C8B-B14F-4D97-AF65-F5344CB8AC3E}">
        <p14:creationId xmlns:p14="http://schemas.microsoft.com/office/powerpoint/2010/main" val="2070000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get the height difference between the two north and south piers.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with the angle of the panel from the horizontal.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this case 15 degrees.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ABC57A-C66C-836B-6A47-3B1404245FA1}"/>
              </a:ext>
            </a:extLst>
          </p:cNvPr>
          <p:cNvCxnSpPr/>
          <p:nvPr/>
        </p:nvCxnSpPr>
        <p:spPr>
          <a:xfrm>
            <a:off x="715618" y="5009322"/>
            <a:ext cx="239864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021C20-6A15-C949-D9D4-5B6BF8832A43}"/>
              </a:ext>
            </a:extLst>
          </p:cNvPr>
          <p:cNvCxnSpPr>
            <a:cxnSpLocks/>
          </p:cNvCxnSpPr>
          <p:nvPr/>
        </p:nvCxnSpPr>
        <p:spPr>
          <a:xfrm>
            <a:off x="715618" y="4731026"/>
            <a:ext cx="2398643" cy="27829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C9EA53-336E-F6DB-1A12-05DD784716AC}"/>
              </a:ext>
            </a:extLst>
          </p:cNvPr>
          <p:cNvCxnSpPr/>
          <p:nvPr/>
        </p:nvCxnSpPr>
        <p:spPr>
          <a:xfrm>
            <a:off x="3916018" y="5002696"/>
            <a:ext cx="239864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1CEF57-9E3B-BFF4-7A2A-E7ACF09DEDD8}"/>
              </a:ext>
            </a:extLst>
          </p:cNvPr>
          <p:cNvCxnSpPr>
            <a:cxnSpLocks/>
          </p:cNvCxnSpPr>
          <p:nvPr/>
        </p:nvCxnSpPr>
        <p:spPr>
          <a:xfrm>
            <a:off x="3796748" y="4035287"/>
            <a:ext cx="2517913" cy="967409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17E6300-9A29-08C9-E88C-5176BA3146F1}"/>
              </a:ext>
            </a:extLst>
          </p:cNvPr>
          <p:cNvSpPr txBox="1"/>
          <p:nvPr/>
        </p:nvSpPr>
        <p:spPr>
          <a:xfrm>
            <a:off x="3916018" y="452821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45 </a:t>
            </a:r>
            <a:r>
              <a:rPr lang="en-CA" baseline="30000" dirty="0"/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D79BFE-54EC-CFF0-2CF4-D6E4A7669278}"/>
              </a:ext>
            </a:extLst>
          </p:cNvPr>
          <p:cNvSpPr txBox="1"/>
          <p:nvPr/>
        </p:nvSpPr>
        <p:spPr>
          <a:xfrm>
            <a:off x="430695" y="46855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15 </a:t>
            </a:r>
            <a:r>
              <a:rPr lang="en-CA" baseline="300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C9813E-30E9-A49F-D99D-10E2A7047F5E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163684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height difference is the length of the opposite side of a triangle.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the same angle the height changes as the length of the north – south spacing changes.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ABC57A-C66C-836B-6A47-3B1404245FA1}"/>
              </a:ext>
            </a:extLst>
          </p:cNvPr>
          <p:cNvCxnSpPr/>
          <p:nvPr/>
        </p:nvCxnSpPr>
        <p:spPr>
          <a:xfrm>
            <a:off x="715618" y="5009322"/>
            <a:ext cx="239864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021C20-6A15-C949-D9D4-5B6BF8832A43}"/>
              </a:ext>
            </a:extLst>
          </p:cNvPr>
          <p:cNvCxnSpPr>
            <a:cxnSpLocks/>
          </p:cNvCxnSpPr>
          <p:nvPr/>
        </p:nvCxnSpPr>
        <p:spPr>
          <a:xfrm>
            <a:off x="715618" y="4731026"/>
            <a:ext cx="2398643" cy="27829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C9EA53-336E-F6DB-1A12-05DD784716AC}"/>
              </a:ext>
            </a:extLst>
          </p:cNvPr>
          <p:cNvCxnSpPr>
            <a:cxnSpLocks/>
          </p:cNvCxnSpPr>
          <p:nvPr/>
        </p:nvCxnSpPr>
        <p:spPr>
          <a:xfrm>
            <a:off x="3916018" y="5002696"/>
            <a:ext cx="4194312" cy="662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D79BFE-54EC-CFF0-2CF4-D6E4A7669278}"/>
              </a:ext>
            </a:extLst>
          </p:cNvPr>
          <p:cNvSpPr txBox="1"/>
          <p:nvPr/>
        </p:nvSpPr>
        <p:spPr>
          <a:xfrm>
            <a:off x="430695" y="46855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15 </a:t>
            </a:r>
            <a:r>
              <a:rPr lang="en-CA" baseline="30000" dirty="0"/>
              <a:t>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095150-95BC-C8D4-53CD-5E140AFE7D00}"/>
              </a:ext>
            </a:extLst>
          </p:cNvPr>
          <p:cNvCxnSpPr>
            <a:cxnSpLocks/>
          </p:cNvCxnSpPr>
          <p:nvPr/>
        </p:nvCxnSpPr>
        <p:spPr>
          <a:xfrm>
            <a:off x="3916018" y="4545496"/>
            <a:ext cx="4194312" cy="46382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A25EC7E-D0A4-B234-F460-7153BE4CEAA6}"/>
              </a:ext>
            </a:extLst>
          </p:cNvPr>
          <p:cNvSpPr txBox="1"/>
          <p:nvPr/>
        </p:nvSpPr>
        <p:spPr>
          <a:xfrm>
            <a:off x="3458818" y="466274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15 </a:t>
            </a:r>
            <a:r>
              <a:rPr lang="en-CA" baseline="300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837A59-4526-4A39-BF40-B450395FE1C6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121605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the minimum spacing north – south?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would be based on the cantilever length and the length of the panel.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would assume that the rails are mounted directly to the piers.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10760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5 types are broken down by the equipment used to either mount or rack the PV panels together.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roof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ground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a pole mounting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Weighted (Ballast)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Tracking mounting / racking </a:t>
            </a:r>
          </a:p>
          <a:p>
            <a:pPr marL="375047" lvl="1" indent="0">
              <a:lnSpc>
                <a:spcPct val="107000"/>
              </a:lnSpc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37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spacing values for mounting.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PV Panel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2110 mm</a:t>
            </a:r>
            <a:endParaRPr lang="en-CA" sz="186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86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86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186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1424mm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Piers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1375mm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DE5233-A101-4067-9EF3-9ADBAD131699}"/>
              </a:ext>
            </a:extLst>
          </p:cNvPr>
          <p:cNvSpPr/>
          <p:nvPr/>
        </p:nvSpPr>
        <p:spPr>
          <a:xfrm>
            <a:off x="1828800" y="3429000"/>
            <a:ext cx="384313" cy="274651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9525B8-80F5-88B8-67E7-943CB23BDDDB}"/>
              </a:ext>
            </a:extLst>
          </p:cNvPr>
          <p:cNvSpPr/>
          <p:nvPr/>
        </p:nvSpPr>
        <p:spPr>
          <a:xfrm>
            <a:off x="3783496" y="4253948"/>
            <a:ext cx="384313" cy="192156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7F8943-048F-E8AE-BFBF-ACEB6FEC3C0F}"/>
              </a:ext>
            </a:extLst>
          </p:cNvPr>
          <p:cNvSpPr/>
          <p:nvPr/>
        </p:nvSpPr>
        <p:spPr>
          <a:xfrm rot="17499448">
            <a:off x="3067697" y="1868688"/>
            <a:ext cx="198633" cy="38143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306437-E377-4515-5F26-15238988EF97}"/>
              </a:ext>
            </a:extLst>
          </p:cNvPr>
          <p:cNvCxnSpPr>
            <a:cxnSpLocks/>
            <a:endCxn id="4" idx="2"/>
          </p:cNvCxnSpPr>
          <p:nvPr/>
        </p:nvCxnSpPr>
        <p:spPr>
          <a:xfrm flipH="1">
            <a:off x="4939539" y="3589453"/>
            <a:ext cx="798653" cy="89024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E0CEAF-BF9E-974A-5B56-17D1F2FFEBB6}"/>
              </a:ext>
            </a:extLst>
          </p:cNvPr>
          <p:cNvCxnSpPr>
            <a:cxnSpLocks/>
          </p:cNvCxnSpPr>
          <p:nvPr/>
        </p:nvCxnSpPr>
        <p:spPr>
          <a:xfrm flipH="1" flipV="1">
            <a:off x="1470991" y="2979690"/>
            <a:ext cx="4250636" cy="43834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61CFC0-76DA-226C-1AA8-9EE7F62CFB47}"/>
              </a:ext>
            </a:extLst>
          </p:cNvPr>
          <p:cNvCxnSpPr>
            <a:cxnSpLocks/>
          </p:cNvCxnSpPr>
          <p:nvPr/>
        </p:nvCxnSpPr>
        <p:spPr>
          <a:xfrm flipH="1" flipV="1">
            <a:off x="2213113" y="6082747"/>
            <a:ext cx="2763080" cy="21203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663C18-7883-2318-44E1-FF3987BAE342}"/>
              </a:ext>
            </a:extLst>
          </p:cNvPr>
          <p:cNvCxnSpPr>
            <a:cxnSpLocks/>
          </p:cNvCxnSpPr>
          <p:nvPr/>
        </p:nvCxnSpPr>
        <p:spPr>
          <a:xfrm flipH="1" flipV="1">
            <a:off x="4167809" y="6175511"/>
            <a:ext cx="771730" cy="2319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D9150A-1699-5908-352E-636951EB4981}"/>
              </a:ext>
            </a:extLst>
          </p:cNvPr>
          <p:cNvCxnSpPr>
            <a:cxnSpLocks/>
          </p:cNvCxnSpPr>
          <p:nvPr/>
        </p:nvCxnSpPr>
        <p:spPr>
          <a:xfrm flipH="1" flipV="1">
            <a:off x="2106011" y="3309733"/>
            <a:ext cx="869101" cy="138153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4DACCB-1500-0DE0-507F-C3FA0BC83B2F}"/>
              </a:ext>
            </a:extLst>
          </p:cNvPr>
          <p:cNvCxnSpPr>
            <a:cxnSpLocks/>
          </p:cNvCxnSpPr>
          <p:nvPr/>
        </p:nvCxnSpPr>
        <p:spPr>
          <a:xfrm flipV="1">
            <a:off x="2985052" y="4130340"/>
            <a:ext cx="1022074" cy="6756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B212C4A-ED32-B14C-4216-D10D08450206}"/>
              </a:ext>
            </a:extLst>
          </p:cNvPr>
          <p:cNvCxnSpPr>
            <a:cxnSpLocks/>
          </p:cNvCxnSpPr>
          <p:nvPr/>
        </p:nvCxnSpPr>
        <p:spPr>
          <a:xfrm flipH="1" flipV="1">
            <a:off x="4167809" y="5347253"/>
            <a:ext cx="2763080" cy="21203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D3C8514-CF66-6713-2ABA-97C66EC85535}"/>
              </a:ext>
            </a:extLst>
          </p:cNvPr>
          <p:cNvCxnSpPr>
            <a:cxnSpLocks/>
          </p:cNvCxnSpPr>
          <p:nvPr/>
        </p:nvCxnSpPr>
        <p:spPr>
          <a:xfrm flipH="1">
            <a:off x="3295754" y="2853556"/>
            <a:ext cx="3094384" cy="80073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73ED5FA-1E3B-5CBE-58C8-1DA2B66806EA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723101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numbers: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Rail separation = 1424mm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Angle = 15 degrees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Distance North – South to provide cantilever.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 of the Cosine of 15 degrees = .966.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1424mm x .966 = 1375mm between the piers.</a:t>
            </a:r>
          </a:p>
        </p:txBody>
      </p:sp>
    </p:spTree>
    <p:extLst>
      <p:ext uri="{BB962C8B-B14F-4D97-AF65-F5344CB8AC3E}">
        <p14:creationId xmlns:p14="http://schemas.microsoft.com/office/powerpoint/2010/main" val="2574999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Calculate the height difference at this minimal north – south spacing of 1375 mm.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the tangent function: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Tangent = opposite / adjacent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Tangent (15) = .27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Opposite = tangent x adjacent =  .27 x 1375mm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370 mm height difference.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CA" sz="24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409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Ironridge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suggests a north – south pier spacing of 7’ 6”.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this next example we will convert the panel’s metric measurements into feet and inches.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inch = 25.4 mm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foot = 12 inches</a:t>
            </a:r>
            <a:endParaRPr lang="en-CA" sz="24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CA" sz="24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39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Calculate the height difference at a north – south spacing of 7’ 6” = 90 inches.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the tangent function: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Tangent = opposite / adjacent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Tangent (15) = .27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Opposite = tangent x adjacent =  .27 x 90 inches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 inches of height difference.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CA" sz="24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61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spacing values for mounting.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PV Panel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83 inches</a:t>
            </a:r>
            <a:endParaRPr lang="en-CA" sz="186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86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86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186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56 inches                   24 inches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Piers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90 inches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DE5233-A101-4067-9EF3-9ADBAD131699}"/>
              </a:ext>
            </a:extLst>
          </p:cNvPr>
          <p:cNvSpPr/>
          <p:nvPr/>
        </p:nvSpPr>
        <p:spPr>
          <a:xfrm>
            <a:off x="880547" y="3061483"/>
            <a:ext cx="384313" cy="332275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9525B8-80F5-88B8-67E7-943CB23BDDDB}"/>
              </a:ext>
            </a:extLst>
          </p:cNvPr>
          <p:cNvSpPr/>
          <p:nvPr/>
        </p:nvSpPr>
        <p:spPr>
          <a:xfrm>
            <a:off x="4976193" y="4688299"/>
            <a:ext cx="384313" cy="16680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7F8943-048F-E8AE-BFBF-ACEB6FEC3C0F}"/>
              </a:ext>
            </a:extLst>
          </p:cNvPr>
          <p:cNvSpPr/>
          <p:nvPr/>
        </p:nvSpPr>
        <p:spPr>
          <a:xfrm rot="17499448">
            <a:off x="3228380" y="1500871"/>
            <a:ext cx="198633" cy="38143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306437-E377-4515-5F26-15238988EF97}"/>
              </a:ext>
            </a:extLst>
          </p:cNvPr>
          <p:cNvCxnSpPr>
            <a:cxnSpLocks/>
            <a:endCxn id="4" idx="2"/>
          </p:cNvCxnSpPr>
          <p:nvPr/>
        </p:nvCxnSpPr>
        <p:spPr>
          <a:xfrm flipH="1">
            <a:off x="5100222" y="3533363"/>
            <a:ext cx="624148" cy="57851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E0CEAF-BF9E-974A-5B56-17D1F2FFEBB6}"/>
              </a:ext>
            </a:extLst>
          </p:cNvPr>
          <p:cNvCxnSpPr>
            <a:cxnSpLocks/>
          </p:cNvCxnSpPr>
          <p:nvPr/>
        </p:nvCxnSpPr>
        <p:spPr>
          <a:xfrm flipH="1" flipV="1">
            <a:off x="1793786" y="2727660"/>
            <a:ext cx="4020711" cy="48595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61CFC0-76DA-226C-1AA8-9EE7F62CFB47}"/>
              </a:ext>
            </a:extLst>
          </p:cNvPr>
          <p:cNvCxnSpPr>
            <a:cxnSpLocks/>
          </p:cNvCxnSpPr>
          <p:nvPr/>
        </p:nvCxnSpPr>
        <p:spPr>
          <a:xfrm flipH="1">
            <a:off x="1033670" y="6348164"/>
            <a:ext cx="1497495" cy="17144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663C18-7883-2318-44E1-FF3987BAE342}"/>
              </a:ext>
            </a:extLst>
          </p:cNvPr>
          <p:cNvCxnSpPr>
            <a:cxnSpLocks/>
          </p:cNvCxnSpPr>
          <p:nvPr/>
        </p:nvCxnSpPr>
        <p:spPr>
          <a:xfrm>
            <a:off x="4286250" y="6348164"/>
            <a:ext cx="813972" cy="17144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B212C4A-ED32-B14C-4216-D10D08450206}"/>
              </a:ext>
            </a:extLst>
          </p:cNvPr>
          <p:cNvCxnSpPr>
            <a:cxnSpLocks/>
            <a:endCxn id="5" idx="3"/>
          </p:cNvCxnSpPr>
          <p:nvPr/>
        </p:nvCxnSpPr>
        <p:spPr>
          <a:xfrm flipH="1" flipV="1">
            <a:off x="5360506" y="5522302"/>
            <a:ext cx="1570383" cy="3698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D3C8514-CF66-6713-2ABA-97C66EC85535}"/>
              </a:ext>
            </a:extLst>
          </p:cNvPr>
          <p:cNvCxnSpPr>
            <a:cxnSpLocks/>
          </p:cNvCxnSpPr>
          <p:nvPr/>
        </p:nvCxnSpPr>
        <p:spPr>
          <a:xfrm flipH="1">
            <a:off x="3692310" y="2853556"/>
            <a:ext cx="2697828" cy="60534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73ED5FA-1E3B-5CBE-58C8-1DA2B66806EA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9FEC9A-54F1-E5DA-149F-847B65CC5C3E}"/>
              </a:ext>
            </a:extLst>
          </p:cNvPr>
          <p:cNvSpPr/>
          <p:nvPr/>
        </p:nvSpPr>
        <p:spPr>
          <a:xfrm rot="1320330">
            <a:off x="863771" y="3705064"/>
            <a:ext cx="4513514" cy="1334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161CD9-AE81-BE20-D890-B658BE6E2871}"/>
              </a:ext>
            </a:extLst>
          </p:cNvPr>
          <p:cNvSpPr/>
          <p:nvPr/>
        </p:nvSpPr>
        <p:spPr>
          <a:xfrm rot="1599212">
            <a:off x="1970264" y="2986144"/>
            <a:ext cx="157275" cy="384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952F20-2F78-F8EC-58AC-5ABC8675EB3D}"/>
              </a:ext>
            </a:extLst>
          </p:cNvPr>
          <p:cNvSpPr/>
          <p:nvPr/>
        </p:nvSpPr>
        <p:spPr>
          <a:xfrm rot="1599212">
            <a:off x="4258532" y="3920893"/>
            <a:ext cx="157275" cy="384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4DACCB-1500-0DE0-507F-C3FA0BC83B2F}"/>
              </a:ext>
            </a:extLst>
          </p:cNvPr>
          <p:cNvCxnSpPr>
            <a:cxnSpLocks/>
            <a:endCxn id="28" idx="0"/>
          </p:cNvCxnSpPr>
          <p:nvPr/>
        </p:nvCxnSpPr>
        <p:spPr>
          <a:xfrm flipV="1">
            <a:off x="2985052" y="3941307"/>
            <a:ext cx="1438296" cy="86465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D9150A-1699-5908-352E-636951EB4981}"/>
              </a:ext>
            </a:extLst>
          </p:cNvPr>
          <p:cNvCxnSpPr>
            <a:cxnSpLocks/>
          </p:cNvCxnSpPr>
          <p:nvPr/>
        </p:nvCxnSpPr>
        <p:spPr>
          <a:xfrm flipH="1" flipV="1">
            <a:off x="2110220" y="3061483"/>
            <a:ext cx="864892" cy="162978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8FE33E5-93E1-CB56-B048-4403014F0E21}"/>
              </a:ext>
            </a:extLst>
          </p:cNvPr>
          <p:cNvCxnSpPr>
            <a:cxnSpLocks/>
          </p:cNvCxnSpPr>
          <p:nvPr/>
        </p:nvCxnSpPr>
        <p:spPr>
          <a:xfrm flipH="1" flipV="1">
            <a:off x="1264860" y="3211843"/>
            <a:ext cx="4459510" cy="155224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D6A5732-0773-836F-327B-9499D40AF8E8}"/>
              </a:ext>
            </a:extLst>
          </p:cNvPr>
          <p:cNvCxnSpPr>
            <a:cxnSpLocks/>
          </p:cNvCxnSpPr>
          <p:nvPr/>
        </p:nvCxnSpPr>
        <p:spPr>
          <a:xfrm flipH="1" flipV="1">
            <a:off x="5412145" y="4822784"/>
            <a:ext cx="199652" cy="4900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56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1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Optimum azimuth angle not limited by building orientation.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maximum solar gain happens when the orientation is due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 roofs are not normally built due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ground mount system can be built due south. </a:t>
            </a:r>
          </a:p>
        </p:txBody>
      </p:sp>
    </p:spTree>
    <p:extLst>
      <p:ext uri="{BB962C8B-B14F-4D97-AF65-F5344CB8AC3E}">
        <p14:creationId xmlns:p14="http://schemas.microsoft.com/office/powerpoint/2010/main" val="4054110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cities require that buildings be built perpendicular to the street.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Zoning by-laws and covenants cover these rules.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 cities have the zoning information on their website.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643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Belize City Council (Bella Vista Zoning) By-laws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not specify the orientation of buildings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Another example can be found at this link.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https://belizecitycouncil.org/lib/docs/planning/Regulations.pdf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67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05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axis tracking is an affordable option.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Being able to change the angle of the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Seasonal adjustment.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daily adjustment.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747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Changing the azimuth direction is not advised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space is required between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Motorized equipment is required.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Maintenance and energy is required to move the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822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Extra brackets are required to change the tilt of the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brackets must be as strong as the fixed bracket that would normally be used.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Simple is best.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0089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changing of the tilt must be performed without losing support to hold the panels in place.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Adjusting the brackets must be able to done without the integrity of the other bracket being affected.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92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EB07FB-6AD6-78E0-070F-8AC51C38F0E3}"/>
              </a:ext>
            </a:extLst>
          </p:cNvPr>
          <p:cNvSpPr/>
          <p:nvPr/>
        </p:nvSpPr>
        <p:spPr>
          <a:xfrm rot="1259165">
            <a:off x="3670008" y="4614837"/>
            <a:ext cx="3382538" cy="239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E9688-183E-A153-95D0-B6124A737766}"/>
              </a:ext>
            </a:extLst>
          </p:cNvPr>
          <p:cNvSpPr/>
          <p:nvPr/>
        </p:nvSpPr>
        <p:spPr>
          <a:xfrm rot="1388144">
            <a:off x="5242884" y="4915662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FC135-31D9-8F9E-D4CD-55FAED4076E1}"/>
              </a:ext>
            </a:extLst>
          </p:cNvPr>
          <p:cNvSpPr/>
          <p:nvPr/>
        </p:nvSpPr>
        <p:spPr>
          <a:xfrm>
            <a:off x="5098599" y="5531800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378D4-625C-0FF4-CD43-F8A74E919527}"/>
              </a:ext>
            </a:extLst>
          </p:cNvPr>
          <p:cNvSpPr/>
          <p:nvPr/>
        </p:nvSpPr>
        <p:spPr>
          <a:xfrm rot="19120281">
            <a:off x="4337323" y="4318939"/>
            <a:ext cx="161578" cy="1612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Chord 7">
            <a:extLst>
              <a:ext uri="{FF2B5EF4-FFF2-40B4-BE49-F238E27FC236}">
                <a16:creationId xmlns:a16="http://schemas.microsoft.com/office/drawing/2014/main" id="{4D1C7547-252B-8B44-288A-8E38B9E2E112}"/>
              </a:ext>
            </a:extLst>
          </p:cNvPr>
          <p:cNvSpPr/>
          <p:nvPr/>
        </p:nvSpPr>
        <p:spPr>
          <a:xfrm rot="1379672">
            <a:off x="4846543" y="5567770"/>
            <a:ext cx="450574" cy="340552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24BDC1-4B71-D726-A96A-BF493320999D}"/>
              </a:ext>
            </a:extLst>
          </p:cNvPr>
          <p:cNvSpPr/>
          <p:nvPr/>
        </p:nvSpPr>
        <p:spPr>
          <a:xfrm rot="17507061">
            <a:off x="4169779" y="4121691"/>
            <a:ext cx="400996" cy="1145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71BE1D-A04A-B056-37F1-77EFB420B4A7}"/>
              </a:ext>
            </a:extLst>
          </p:cNvPr>
          <p:cNvSpPr/>
          <p:nvPr/>
        </p:nvSpPr>
        <p:spPr>
          <a:xfrm>
            <a:off x="4691909" y="4766339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8BEB03-1079-BEE6-C644-AD034FA056A5}"/>
              </a:ext>
            </a:extLst>
          </p:cNvPr>
          <p:cNvSpPr/>
          <p:nvPr/>
        </p:nvSpPr>
        <p:spPr>
          <a:xfrm>
            <a:off x="3929848" y="4466376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FBB8A5-9B28-4399-7329-4E4D80089513}"/>
              </a:ext>
            </a:extLst>
          </p:cNvPr>
          <p:cNvSpPr/>
          <p:nvPr/>
        </p:nvSpPr>
        <p:spPr>
          <a:xfrm>
            <a:off x="4167092" y="4536546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77E072-E901-4014-6792-1B67D68FA87E}"/>
              </a:ext>
            </a:extLst>
          </p:cNvPr>
          <p:cNvSpPr/>
          <p:nvPr/>
        </p:nvSpPr>
        <p:spPr>
          <a:xfrm>
            <a:off x="4446682" y="4626491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BD45A4-5197-9E1F-CDC3-ED480AA3BA2D}"/>
              </a:ext>
            </a:extLst>
          </p:cNvPr>
          <p:cNvSpPr/>
          <p:nvPr/>
        </p:nvSpPr>
        <p:spPr>
          <a:xfrm>
            <a:off x="3941489" y="4526344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C0A51D-41E8-B29E-6C39-B657E2BD177E}"/>
              </a:ext>
            </a:extLst>
          </p:cNvPr>
          <p:cNvSpPr/>
          <p:nvPr/>
        </p:nvSpPr>
        <p:spPr>
          <a:xfrm>
            <a:off x="4929398" y="5684755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B94BB9-BCCF-5128-F1F7-B944E0E0513C}"/>
              </a:ext>
            </a:extLst>
          </p:cNvPr>
          <p:cNvSpPr/>
          <p:nvPr/>
        </p:nvSpPr>
        <p:spPr>
          <a:xfrm>
            <a:off x="5503545" y="5008742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35DE9C-C055-978A-39AB-F5EB5B944F47}"/>
              </a:ext>
            </a:extLst>
          </p:cNvPr>
          <p:cNvSpPr/>
          <p:nvPr/>
        </p:nvSpPr>
        <p:spPr>
          <a:xfrm rot="17476694">
            <a:off x="5409050" y="2109888"/>
            <a:ext cx="147725" cy="4949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8E9FF091-5C43-F465-72F2-55B8499DADB5}"/>
              </a:ext>
            </a:extLst>
          </p:cNvPr>
          <p:cNvSpPr/>
          <p:nvPr/>
        </p:nvSpPr>
        <p:spPr>
          <a:xfrm>
            <a:off x="6127672" y="1694665"/>
            <a:ext cx="1093872" cy="92804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992423-0FE8-76D1-A4FF-161FAEDC6D11}"/>
              </a:ext>
            </a:extLst>
          </p:cNvPr>
          <p:cNvSpPr txBox="1"/>
          <p:nvPr/>
        </p:nvSpPr>
        <p:spPr>
          <a:xfrm>
            <a:off x="0" y="1161622"/>
            <a:ext cx="5861727" cy="1544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tilt can be change at the equinoxes.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at the solstices.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81992C-91C3-E2E2-9769-83BC3E2996FF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8962551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EB07FB-6AD6-78E0-070F-8AC51C38F0E3}"/>
              </a:ext>
            </a:extLst>
          </p:cNvPr>
          <p:cNvSpPr/>
          <p:nvPr/>
        </p:nvSpPr>
        <p:spPr>
          <a:xfrm rot="2483494">
            <a:off x="1520114" y="4635616"/>
            <a:ext cx="3382538" cy="239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E9688-183E-A153-95D0-B6124A737766}"/>
              </a:ext>
            </a:extLst>
          </p:cNvPr>
          <p:cNvSpPr/>
          <p:nvPr/>
        </p:nvSpPr>
        <p:spPr>
          <a:xfrm rot="1388144">
            <a:off x="3092990" y="4936441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FC135-31D9-8F9E-D4CD-55FAED4076E1}"/>
              </a:ext>
            </a:extLst>
          </p:cNvPr>
          <p:cNvSpPr/>
          <p:nvPr/>
        </p:nvSpPr>
        <p:spPr>
          <a:xfrm>
            <a:off x="2948705" y="5552579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378D4-625C-0FF4-CD43-F8A74E919527}"/>
              </a:ext>
            </a:extLst>
          </p:cNvPr>
          <p:cNvSpPr/>
          <p:nvPr/>
        </p:nvSpPr>
        <p:spPr>
          <a:xfrm rot="21256200">
            <a:off x="2701494" y="4614843"/>
            <a:ext cx="164321" cy="1175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Chord 7">
            <a:extLst>
              <a:ext uri="{FF2B5EF4-FFF2-40B4-BE49-F238E27FC236}">
                <a16:creationId xmlns:a16="http://schemas.microsoft.com/office/drawing/2014/main" id="{4D1C7547-252B-8B44-288A-8E38B9E2E112}"/>
              </a:ext>
            </a:extLst>
          </p:cNvPr>
          <p:cNvSpPr/>
          <p:nvPr/>
        </p:nvSpPr>
        <p:spPr>
          <a:xfrm rot="1379672">
            <a:off x="2696649" y="5588549"/>
            <a:ext cx="450574" cy="340552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24BDC1-4B71-D726-A96A-BF493320999D}"/>
              </a:ext>
            </a:extLst>
          </p:cNvPr>
          <p:cNvSpPr/>
          <p:nvPr/>
        </p:nvSpPr>
        <p:spPr>
          <a:xfrm rot="18524198">
            <a:off x="2225732" y="3913054"/>
            <a:ext cx="400996" cy="1145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71BE1D-A04A-B056-37F1-77EFB420B4A7}"/>
              </a:ext>
            </a:extLst>
          </p:cNvPr>
          <p:cNvSpPr/>
          <p:nvPr/>
        </p:nvSpPr>
        <p:spPr>
          <a:xfrm>
            <a:off x="2689570" y="4649879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8BEB03-1079-BEE6-C644-AD034FA056A5}"/>
              </a:ext>
            </a:extLst>
          </p:cNvPr>
          <p:cNvSpPr/>
          <p:nvPr/>
        </p:nvSpPr>
        <p:spPr>
          <a:xfrm>
            <a:off x="2085192" y="4160099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FBB8A5-9B28-4399-7329-4E4D80089513}"/>
              </a:ext>
            </a:extLst>
          </p:cNvPr>
          <p:cNvSpPr/>
          <p:nvPr/>
        </p:nvSpPr>
        <p:spPr>
          <a:xfrm>
            <a:off x="2260810" y="4281428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77E072-E901-4014-6792-1B67D68FA87E}"/>
              </a:ext>
            </a:extLst>
          </p:cNvPr>
          <p:cNvSpPr/>
          <p:nvPr/>
        </p:nvSpPr>
        <p:spPr>
          <a:xfrm>
            <a:off x="2489436" y="4455159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BD45A4-5197-9E1F-CDC3-ED480AA3BA2D}"/>
              </a:ext>
            </a:extLst>
          </p:cNvPr>
          <p:cNvSpPr/>
          <p:nvPr/>
        </p:nvSpPr>
        <p:spPr>
          <a:xfrm>
            <a:off x="2683792" y="4709847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C0A51D-41E8-B29E-6C39-B657E2BD177E}"/>
              </a:ext>
            </a:extLst>
          </p:cNvPr>
          <p:cNvSpPr/>
          <p:nvPr/>
        </p:nvSpPr>
        <p:spPr>
          <a:xfrm>
            <a:off x="2779504" y="5705534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B94BB9-BCCF-5128-F1F7-B944E0E0513C}"/>
              </a:ext>
            </a:extLst>
          </p:cNvPr>
          <p:cNvSpPr/>
          <p:nvPr/>
        </p:nvSpPr>
        <p:spPr>
          <a:xfrm>
            <a:off x="3353651" y="5029521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35DE9C-C055-978A-39AB-F5EB5B944F47}"/>
              </a:ext>
            </a:extLst>
          </p:cNvPr>
          <p:cNvSpPr/>
          <p:nvPr/>
        </p:nvSpPr>
        <p:spPr>
          <a:xfrm rot="18682489">
            <a:off x="3259156" y="2130667"/>
            <a:ext cx="147725" cy="4949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8E9FF091-5C43-F465-72F2-55B8499DADB5}"/>
              </a:ext>
            </a:extLst>
          </p:cNvPr>
          <p:cNvSpPr/>
          <p:nvPr/>
        </p:nvSpPr>
        <p:spPr>
          <a:xfrm>
            <a:off x="4691965" y="2500952"/>
            <a:ext cx="1093872" cy="92804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F853EC-0D2E-E7AC-FFB3-609AF7BF815C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1112614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78605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EB07FB-6AD6-78E0-070F-8AC51C38F0E3}"/>
              </a:ext>
            </a:extLst>
          </p:cNvPr>
          <p:cNvSpPr/>
          <p:nvPr/>
        </p:nvSpPr>
        <p:spPr>
          <a:xfrm rot="20394352">
            <a:off x="3808990" y="4743363"/>
            <a:ext cx="3382538" cy="239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E9688-183E-A153-95D0-B6124A737766}"/>
              </a:ext>
            </a:extLst>
          </p:cNvPr>
          <p:cNvSpPr/>
          <p:nvPr/>
        </p:nvSpPr>
        <p:spPr>
          <a:xfrm rot="1388144">
            <a:off x="5417482" y="4731723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FC135-31D9-8F9E-D4CD-55FAED4076E1}"/>
              </a:ext>
            </a:extLst>
          </p:cNvPr>
          <p:cNvSpPr/>
          <p:nvPr/>
        </p:nvSpPr>
        <p:spPr>
          <a:xfrm>
            <a:off x="5273197" y="5347861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378D4-625C-0FF4-CD43-F8A74E919527}"/>
              </a:ext>
            </a:extLst>
          </p:cNvPr>
          <p:cNvSpPr/>
          <p:nvPr/>
        </p:nvSpPr>
        <p:spPr>
          <a:xfrm rot="15541587">
            <a:off x="4500684" y="5092999"/>
            <a:ext cx="164321" cy="1175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Chord 7">
            <a:extLst>
              <a:ext uri="{FF2B5EF4-FFF2-40B4-BE49-F238E27FC236}">
                <a16:creationId xmlns:a16="http://schemas.microsoft.com/office/drawing/2014/main" id="{4D1C7547-252B-8B44-288A-8E38B9E2E112}"/>
              </a:ext>
            </a:extLst>
          </p:cNvPr>
          <p:cNvSpPr/>
          <p:nvPr/>
        </p:nvSpPr>
        <p:spPr>
          <a:xfrm rot="1379672">
            <a:off x="5021141" y="5383831"/>
            <a:ext cx="450574" cy="340552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24BDC1-4B71-D726-A96A-BF493320999D}"/>
              </a:ext>
            </a:extLst>
          </p:cNvPr>
          <p:cNvSpPr/>
          <p:nvPr/>
        </p:nvSpPr>
        <p:spPr>
          <a:xfrm rot="14932399">
            <a:off x="4132491" y="5041816"/>
            <a:ext cx="400996" cy="1145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71BE1D-A04A-B056-37F1-77EFB420B4A7}"/>
              </a:ext>
            </a:extLst>
          </p:cNvPr>
          <p:cNvSpPr/>
          <p:nvPr/>
        </p:nvSpPr>
        <p:spPr>
          <a:xfrm rot="21518459">
            <a:off x="4676855" y="5398621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8BEB03-1079-BEE6-C644-AD034FA056A5}"/>
              </a:ext>
            </a:extLst>
          </p:cNvPr>
          <p:cNvSpPr/>
          <p:nvPr/>
        </p:nvSpPr>
        <p:spPr>
          <a:xfrm rot="21518459">
            <a:off x="3902075" y="5687562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FBB8A5-9B28-4399-7329-4E4D80089513}"/>
              </a:ext>
            </a:extLst>
          </p:cNvPr>
          <p:cNvSpPr/>
          <p:nvPr/>
        </p:nvSpPr>
        <p:spPr>
          <a:xfrm rot="21518459">
            <a:off x="4147743" y="5576699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77E072-E901-4014-6792-1B67D68FA87E}"/>
              </a:ext>
            </a:extLst>
          </p:cNvPr>
          <p:cNvSpPr/>
          <p:nvPr/>
        </p:nvSpPr>
        <p:spPr>
          <a:xfrm rot="21518459">
            <a:off x="4434001" y="5483073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BD45A4-5197-9E1F-CDC3-ED480AA3BA2D}"/>
              </a:ext>
            </a:extLst>
          </p:cNvPr>
          <p:cNvSpPr/>
          <p:nvPr/>
        </p:nvSpPr>
        <p:spPr>
          <a:xfrm>
            <a:off x="3912264" y="5762146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C0A51D-41E8-B29E-6C39-B657E2BD177E}"/>
              </a:ext>
            </a:extLst>
          </p:cNvPr>
          <p:cNvSpPr/>
          <p:nvPr/>
        </p:nvSpPr>
        <p:spPr>
          <a:xfrm>
            <a:off x="5103996" y="5500816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B94BB9-BCCF-5128-F1F7-B944E0E0513C}"/>
              </a:ext>
            </a:extLst>
          </p:cNvPr>
          <p:cNvSpPr/>
          <p:nvPr/>
        </p:nvSpPr>
        <p:spPr>
          <a:xfrm>
            <a:off x="5678143" y="4824803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35DE9C-C055-978A-39AB-F5EB5B944F47}"/>
              </a:ext>
            </a:extLst>
          </p:cNvPr>
          <p:cNvSpPr/>
          <p:nvPr/>
        </p:nvSpPr>
        <p:spPr>
          <a:xfrm rot="14986889">
            <a:off x="5601819" y="2143697"/>
            <a:ext cx="147725" cy="4949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8E9FF091-5C43-F465-72F2-55B8499DADB5}"/>
              </a:ext>
            </a:extLst>
          </p:cNvPr>
          <p:cNvSpPr/>
          <p:nvPr/>
        </p:nvSpPr>
        <p:spPr>
          <a:xfrm>
            <a:off x="3940073" y="2314363"/>
            <a:ext cx="1093872" cy="92804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959B45-45C1-6E75-FDB7-74C5783D3D35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1636085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ord 35">
            <a:extLst>
              <a:ext uri="{FF2B5EF4-FFF2-40B4-BE49-F238E27FC236}">
                <a16:creationId xmlns:a16="http://schemas.microsoft.com/office/drawing/2014/main" id="{608D5909-29C1-F499-8026-FB13B290D5A8}"/>
              </a:ext>
            </a:extLst>
          </p:cNvPr>
          <p:cNvSpPr/>
          <p:nvPr/>
        </p:nvSpPr>
        <p:spPr>
          <a:xfrm rot="20047634">
            <a:off x="3851531" y="3971382"/>
            <a:ext cx="1733265" cy="1522391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arc can be used to reposition each panel or sections that have more than one panel.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0FC5FB-D68C-DD4E-15B0-887BF54819EC}"/>
              </a:ext>
            </a:extLst>
          </p:cNvPr>
          <p:cNvSpPr/>
          <p:nvPr/>
        </p:nvSpPr>
        <p:spPr>
          <a:xfrm rot="2483494">
            <a:off x="2953131" y="4001614"/>
            <a:ext cx="3382538" cy="239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0915A2-A710-961C-9D1D-46199507BB14}"/>
              </a:ext>
            </a:extLst>
          </p:cNvPr>
          <p:cNvSpPr/>
          <p:nvPr/>
        </p:nvSpPr>
        <p:spPr>
          <a:xfrm rot="1388144">
            <a:off x="4526007" y="4302439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766EFF-010A-0C18-5595-FAE9FFBEC35B}"/>
              </a:ext>
            </a:extLst>
          </p:cNvPr>
          <p:cNvSpPr/>
          <p:nvPr/>
        </p:nvSpPr>
        <p:spPr>
          <a:xfrm>
            <a:off x="4381722" y="4918577"/>
            <a:ext cx="384314" cy="1754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AA6A97-9AE5-112B-1357-29588C9D58E0}"/>
              </a:ext>
            </a:extLst>
          </p:cNvPr>
          <p:cNvSpPr/>
          <p:nvPr/>
        </p:nvSpPr>
        <p:spPr>
          <a:xfrm>
            <a:off x="4786668" y="4395519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150AD9-C4D8-F662-6791-A1B3A549990D}"/>
              </a:ext>
            </a:extLst>
          </p:cNvPr>
          <p:cNvSpPr/>
          <p:nvPr/>
        </p:nvSpPr>
        <p:spPr>
          <a:xfrm rot="18682489">
            <a:off x="4648280" y="1399512"/>
            <a:ext cx="406663" cy="4949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614E8E-5370-6195-9AF9-B9931C5751C1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4246032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09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Disadvantages of ground mounting PV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Vegetation maintenance.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lower the panels are mounted the wind loading is reduced.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However if vegetation is allowed to grow it may reach the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7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second type of racking and mounting to be explored is “o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the ground mounting / racking”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Often referred to as ground mount.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can be defined as a system that is anchored to the ground.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details of how these systems are anchored is covered in the Power Point “ Ground Mount Screws and Anchors”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14413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vegetation can soil the panel surface.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Some vegetation have an oily secretion that requires soap and water to remove it.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Yearly cleaning maintenance may be required.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Pollen can accumulate on the surface as well.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Rain will help keep the panels clean.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167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other issue with vegetation is that it can grow and cause shading.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elevation of the bottom of the panel should be high enough to get vegetation trimming equipment to operate.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Vegetation management can be applied as well.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108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Ground clearance if machinery used for vegetation and or snow removal.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spacing between rows of panels needs to be wide enough to not cause shading.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spacing may need to be increased if machinery is to be used to do maintenance.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730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711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Minimum row spacing calculations.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information is required?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lowest angle the sun will get to?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tilt angle of the panel?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height of the panel from ground top and bottom?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3589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905461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</a:t>
            </a:r>
            <a:r>
              <a:rPr lang="en-CA" sz="2800">
                <a:latin typeface="Arial" panose="020B0604020202020204" pitchFamily="34" charset="0"/>
                <a:cs typeface="Arial" panose="020B0604020202020204" pitchFamily="34" charset="0"/>
              </a:rPr>
              <a:t>lowest midday angle 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sun will get to?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Use a sun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path chart.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 Degrees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for Belize.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7D45E-02CD-7D21-B93A-A104C49E9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4" y="1889356"/>
            <a:ext cx="6482345" cy="489777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F55BDD8-4C5C-B2E1-D294-11713DD0CCF9}"/>
              </a:ext>
            </a:extLst>
          </p:cNvPr>
          <p:cNvCxnSpPr/>
          <p:nvPr/>
        </p:nvCxnSpPr>
        <p:spPr>
          <a:xfrm>
            <a:off x="2429301" y="3429000"/>
            <a:ext cx="3439236" cy="10577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C7732-ADB8-4B57-44F9-37D601CBEBFE}"/>
              </a:ext>
            </a:extLst>
          </p:cNvPr>
          <p:cNvSpPr txBox="1"/>
          <p:nvPr/>
        </p:nvSpPr>
        <p:spPr>
          <a:xfrm>
            <a:off x="5868537" y="6519608"/>
            <a:ext cx="374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University Oregon</a:t>
            </a:r>
          </a:p>
        </p:txBody>
      </p:sp>
    </p:spTree>
    <p:extLst>
      <p:ext uri="{BB962C8B-B14F-4D97-AF65-F5344CB8AC3E}">
        <p14:creationId xmlns:p14="http://schemas.microsoft.com/office/powerpoint/2010/main" val="34589435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Before 10:00 am the irradiance is not as strong.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Using the sun path chart, look at the angle of the sun at 10:00am.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If shading in the early morning is not important this calculation can be ignored.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25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829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At 10:00 am is the lowest angle to do the calculation.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Use a sun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path chart.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 Degrees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for Belize.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7D45E-02CD-7D21-B93A-A104C49E9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4" y="1889356"/>
            <a:ext cx="6482345" cy="489777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F55BDD8-4C5C-B2E1-D294-11713DD0CCF9}"/>
              </a:ext>
            </a:extLst>
          </p:cNvPr>
          <p:cNvCxnSpPr>
            <a:cxnSpLocks/>
          </p:cNvCxnSpPr>
          <p:nvPr/>
        </p:nvCxnSpPr>
        <p:spPr>
          <a:xfrm>
            <a:off x="2429301" y="3429000"/>
            <a:ext cx="2805308" cy="62616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C7732-ADB8-4B57-44F9-37D601CBEBFE}"/>
              </a:ext>
            </a:extLst>
          </p:cNvPr>
          <p:cNvSpPr txBox="1"/>
          <p:nvPr/>
        </p:nvSpPr>
        <p:spPr>
          <a:xfrm>
            <a:off x="5868537" y="6519608"/>
            <a:ext cx="374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University Oregon</a:t>
            </a:r>
          </a:p>
        </p:txBody>
      </p:sp>
    </p:spTree>
    <p:extLst>
      <p:ext uri="{BB962C8B-B14F-4D97-AF65-F5344CB8AC3E}">
        <p14:creationId xmlns:p14="http://schemas.microsoft.com/office/powerpoint/2010/main" val="27596684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tilt angle of the panel?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optimum tilt angle in Belize is 15 degrees.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was selected from the RETScreen program.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94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69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height of the panel from ground top and bottom?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Panel length is 83 inches (LG 445W).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Bottom edge is 24 inches from ground (for this example).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Top edge is calculated with the Sin function.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028841" y="5060641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4281421" y="5195276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48508A-608C-D057-C1F5-BA35C70DD123}"/>
              </a:ext>
            </a:extLst>
          </p:cNvPr>
          <p:cNvCxnSpPr>
            <a:cxnSpLocks/>
          </p:cNvCxnSpPr>
          <p:nvPr/>
        </p:nvCxnSpPr>
        <p:spPr>
          <a:xfrm>
            <a:off x="4225761" y="5679673"/>
            <a:ext cx="2422911" cy="5288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3AFA4F-8F27-8782-6550-C79001D20EEA}"/>
              </a:ext>
            </a:extLst>
          </p:cNvPr>
          <p:cNvCxnSpPr>
            <a:cxnSpLocks/>
          </p:cNvCxnSpPr>
          <p:nvPr/>
        </p:nvCxnSpPr>
        <p:spPr>
          <a:xfrm flipV="1">
            <a:off x="4225761" y="4932655"/>
            <a:ext cx="0" cy="72057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334697-1F55-0A99-D786-A588F19C0218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0001010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height of the panel from ground, top and bottom?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Sin = opposite / hypotenuse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Sin 15 degrees = .26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Opposite side = .26 x 83 inches = 21 ½ inches.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Top edge is 45 ½ inches above the ground.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028841" y="5060641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4281421" y="5195276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D388B-34ED-C0BB-8BC6-17E3121CB883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2C6DA7-D33F-FA76-A431-3DB26023A6A7}"/>
              </a:ext>
            </a:extLst>
          </p:cNvPr>
          <p:cNvCxnSpPr>
            <a:cxnSpLocks/>
          </p:cNvCxnSpPr>
          <p:nvPr/>
        </p:nvCxnSpPr>
        <p:spPr>
          <a:xfrm flipV="1">
            <a:off x="4225761" y="4932655"/>
            <a:ext cx="0" cy="123613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4457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shadow cast by the sun on the front row panel is calculated.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028841" y="5060641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4281421" y="5195276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014795" y="2760260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581833-E258-3F22-F707-302CFC99C665}"/>
              </a:ext>
            </a:extLst>
          </p:cNvPr>
          <p:cNvCxnSpPr>
            <a:cxnSpLocks/>
          </p:cNvCxnSpPr>
          <p:nvPr/>
        </p:nvCxnSpPr>
        <p:spPr>
          <a:xfrm flipH="1">
            <a:off x="3562497" y="3261815"/>
            <a:ext cx="4339557" cy="197844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91A72F7-33A1-CFE2-7529-18FCCC2BC0AB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1071439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top height of the panel is the opposite side of the new triangle. The distance between rows to the ground is the length of the adjacent side.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028841" y="5060641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5548951" y="5060640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581833-E258-3F22-F707-302CFC99C665}"/>
              </a:ext>
            </a:extLst>
          </p:cNvPr>
          <p:cNvCxnSpPr>
            <a:cxnSpLocks/>
          </p:cNvCxnSpPr>
          <p:nvPr/>
        </p:nvCxnSpPr>
        <p:spPr>
          <a:xfrm>
            <a:off x="3289110" y="6059606"/>
            <a:ext cx="5131559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4D32F1-B644-C314-31EA-2C3D228418A7}"/>
              </a:ext>
            </a:extLst>
          </p:cNvPr>
          <p:cNvCxnSpPr>
            <a:cxnSpLocks/>
          </p:cNvCxnSpPr>
          <p:nvPr/>
        </p:nvCxnSpPr>
        <p:spPr>
          <a:xfrm flipV="1">
            <a:off x="3289110" y="3429000"/>
            <a:ext cx="4973333" cy="260515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0A94CD-4C10-CA7E-8423-7590079A797A}"/>
              </a:ext>
            </a:extLst>
          </p:cNvPr>
          <p:cNvSpPr txBox="1"/>
          <p:nvPr/>
        </p:nvSpPr>
        <p:spPr>
          <a:xfrm>
            <a:off x="4286249" y="558109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50 </a:t>
            </a:r>
            <a:r>
              <a:rPr lang="en-CA" baseline="30000" dirty="0"/>
              <a:t>o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C3787A-9F05-1E6B-2067-8B664CEAA657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5553779" y="4906463"/>
            <a:ext cx="23158" cy="112769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9B94007-64E5-FC91-51F3-05924E619665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8049494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adjacent is calculated with the tangent function.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Tan = opposite / adjacent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Tan 50 degrees = 1.19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Adjacent = opposite / 1.19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45 ½ /1.19 = 38 3/16 inches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028841" y="5060641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5548951" y="5060640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C3787A-9F05-1E6B-2067-8B664CEAA657}"/>
              </a:ext>
            </a:extLst>
          </p:cNvPr>
          <p:cNvCxnSpPr>
            <a:cxnSpLocks/>
          </p:cNvCxnSpPr>
          <p:nvPr/>
        </p:nvCxnSpPr>
        <p:spPr>
          <a:xfrm>
            <a:off x="3087757" y="6158694"/>
            <a:ext cx="2356658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79E024-F9D1-BE99-2C24-64C69BCB0C99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0307554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shadow cast by the sun on the front row panel is calculated.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second triangle under the second panel.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Shorten the spacing by the adjacent length of this second triangle.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576029" y="5098795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5548951" y="5060640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581833-E258-3F22-F707-302CFC99C665}"/>
              </a:ext>
            </a:extLst>
          </p:cNvPr>
          <p:cNvCxnSpPr>
            <a:cxnSpLocks/>
          </p:cNvCxnSpPr>
          <p:nvPr/>
        </p:nvCxnSpPr>
        <p:spPr>
          <a:xfrm>
            <a:off x="3289110" y="6059606"/>
            <a:ext cx="5131559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4D32F1-B644-C314-31EA-2C3D228418A7}"/>
              </a:ext>
            </a:extLst>
          </p:cNvPr>
          <p:cNvCxnSpPr>
            <a:cxnSpLocks/>
          </p:cNvCxnSpPr>
          <p:nvPr/>
        </p:nvCxnSpPr>
        <p:spPr>
          <a:xfrm flipV="1">
            <a:off x="3289110" y="3429000"/>
            <a:ext cx="4973333" cy="260515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0A94CD-4C10-CA7E-8423-7590079A797A}"/>
              </a:ext>
            </a:extLst>
          </p:cNvPr>
          <p:cNvSpPr txBox="1"/>
          <p:nvPr/>
        </p:nvSpPr>
        <p:spPr>
          <a:xfrm>
            <a:off x="4286249" y="558109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50 </a:t>
            </a:r>
            <a:r>
              <a:rPr lang="en-CA" baseline="30000" dirty="0"/>
              <a:t>o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C3787A-9F05-1E6B-2067-8B664CEAA657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5553779" y="4906463"/>
            <a:ext cx="23158" cy="112769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9B94007-64E5-FC91-51F3-05924E619665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87AAAD-13DC-B5E1-B1C9-F53E1E8F8C26}"/>
              </a:ext>
            </a:extLst>
          </p:cNvPr>
          <p:cNvCxnSpPr>
            <a:cxnSpLocks/>
            <a:endCxn id="3" idx="3"/>
          </p:cNvCxnSpPr>
          <p:nvPr/>
        </p:nvCxnSpPr>
        <p:spPr>
          <a:xfrm flipH="1" flipV="1">
            <a:off x="4086527" y="5474748"/>
            <a:ext cx="8789" cy="58485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6AC1DD9-DEF4-CA7E-3711-CD09F4F1AE7D}"/>
              </a:ext>
            </a:extLst>
          </p:cNvPr>
          <p:cNvSpPr txBox="1"/>
          <p:nvPr/>
        </p:nvSpPr>
        <p:spPr>
          <a:xfrm>
            <a:off x="2563186" y="548550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24 inches</a:t>
            </a:r>
          </a:p>
        </p:txBody>
      </p:sp>
    </p:spTree>
    <p:extLst>
      <p:ext uri="{BB962C8B-B14F-4D97-AF65-F5344CB8AC3E}">
        <p14:creationId xmlns:p14="http://schemas.microsoft.com/office/powerpoint/2010/main" val="42077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8"/>
    </mc:Choice>
    <mc:Fallback xmlns="">
      <p:transition spd="slow" advTm="33958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adjacent is calculated with the tangent function.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Tan = opposite / adjacent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Tan 50 degrees = 1.19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Adjacent = opposite (24inches) / 1.19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Distance under is 24 /1.19 =  20 3/16 inches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028841" y="5060641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5548951" y="5060640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79E024-F9D1-BE99-2C24-64C69BCB0C99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AA8B1A-3560-FFC0-0B81-8838EB9C9ED6}"/>
              </a:ext>
            </a:extLst>
          </p:cNvPr>
          <p:cNvCxnSpPr>
            <a:cxnSpLocks/>
          </p:cNvCxnSpPr>
          <p:nvPr/>
        </p:nvCxnSpPr>
        <p:spPr>
          <a:xfrm>
            <a:off x="2542080" y="6168788"/>
            <a:ext cx="1020417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64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2"/>
    </mc:Choice>
    <mc:Fallback xmlns="">
      <p:transition spd="slow" advTm="26192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707272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adjacent is calculated with the tangent function.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row spacing is now 38 3/16 – 20 3/16 inches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18 inches between rows.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Is this practical?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Most likely not as it is very tight to pass through.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2509638" y="5178217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5548951" y="5060640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79E024-F9D1-BE99-2C24-64C69BCB0C99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8727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2"/>
    </mc:Choice>
    <mc:Fallback xmlns="">
      <p:transition spd="slow" advTm="26192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31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Snow accumulation (not everywhere).</a:t>
            </a: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Although not everywhere this is a concern.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If panels are mounted too low snow can cause shading.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accumulation of snow is available at weather related websites.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https://www.currentresults.com/Weather/Canada/Nova-Scotia/Places/halifax-snowfall-totals-snow-accumulation-averages.php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24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Advantages of ground mounting PV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 access to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by amount of land and not the roof.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 to be tilted to desired angle.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7876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If snow clearing equipment is to be used.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Space between the rows needs to be wide enough.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4415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Dust / sand and pollen buildup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In extreme cases dust / sand and pollen will need to be removed.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Dust / sand is abrasive which will require water.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Scrubbing the dust / sand will damage the surface of the panels.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223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To measure the effects of the contaminates on the surface of the panel use a hand held pyranometer.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shading can be measured by comparing the pyranometer reading to the current produced by the panel.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671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Limited to number of panels North -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 consideration is the number of panels that can be mounted in the north – south direction.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Structurally the more panels the stronger the racking system needs to be.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69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Need more space than roof mounted.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foot print for a ground mounted system is larger than one that is mounted on a roof.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395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Requires strong racking components.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racking components of a ground mount system will be subjected to greater wind forces than a roof top system.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may add extra costs and make a roof mount system a better choice financially.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8087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44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CA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mounting</a:t>
            </a:r>
            <a:r>
              <a:rPr lang="en-CA" sz="2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ground mount systems.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two basic types.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Pipe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0613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Ironridge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has this manual for ground mount rails and frame.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https://files.ironridge.com/groundmounting/brochures/IronRidge_Ground_Mount_Installation_Manual.pdf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852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Ironridge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uses this bracket to transition from vertical pier to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pipe.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manual page 5.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6D131-4FD3-91F9-F223-A1840A871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0" y="1722264"/>
            <a:ext cx="4531127" cy="4728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94EAD-1B36-1F61-4700-A66559D75E30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</a:t>
            </a:r>
            <a:r>
              <a:rPr lang="en-CA" dirty="0" err="1"/>
              <a:t>ironridge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5821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Advantages of ground mounting PV panels.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Optimum azimuth angle not limited by building orientation.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axis tracking is an affordable option.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607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Ironridge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uses their own clamps to mate the panels to the rails.</a:t>
            </a: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94EAD-1B36-1F61-4700-A66559D75E30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</a:t>
            </a:r>
            <a:r>
              <a:rPr lang="en-CA" dirty="0" err="1"/>
              <a:t>ironridge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C45D9-0E9C-CF69-6910-FD1FCB6D9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28" y="2754230"/>
            <a:ext cx="3996390" cy="2348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1189E9-E13C-6913-5544-B7AF31DE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18" y="2754230"/>
            <a:ext cx="4627485" cy="37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620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760180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 can come in a number of shapes.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one below is angled Aluminum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olar panel on a roof&#10;&#10;Description automatically generated with medium confidence">
            <a:extLst>
              <a:ext uri="{FF2B5EF4-FFF2-40B4-BE49-F238E27FC236}">
                <a16:creationId xmlns:a16="http://schemas.microsoft.com/office/drawing/2014/main" id="{00B444B7-44D5-AF1F-44BD-D879F1722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10"/>
          <a:stretch/>
        </p:blipFill>
        <p:spPr>
          <a:xfrm rot="10800000">
            <a:off x="0" y="2606722"/>
            <a:ext cx="9144000" cy="4251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5EB84-D889-45FB-AFCD-F7C8FCB7F502}"/>
              </a:ext>
            </a:extLst>
          </p:cNvPr>
          <p:cNvSpPr txBox="1"/>
          <p:nvPr/>
        </p:nvSpPr>
        <p:spPr>
          <a:xfrm>
            <a:off x="6717543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0895847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 is not racking.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Racking is attached to the channel.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 practice does have the panel attached to the racking by bolts and not clamps.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229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racking is attached to the channel in next slide.</a:t>
            </a:r>
          </a:p>
        </p:txBody>
      </p:sp>
      <p:pic>
        <p:nvPicPr>
          <p:cNvPr id="4" name="Picture 3" descr="A picture containing indoor, appliance, tiled, stove&#10;&#10;Description automatically generated">
            <a:extLst>
              <a:ext uri="{FF2B5EF4-FFF2-40B4-BE49-F238E27FC236}">
                <a16:creationId xmlns:a16="http://schemas.microsoft.com/office/drawing/2014/main" id="{D9BDF154-8632-D272-73CD-ABE6A4D2C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59" y="1767867"/>
            <a:ext cx="6692348" cy="5019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12625-4795-0956-F16D-EDC37DB0BEF9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4829780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channel is boxed Aluminum in this system.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B7343-069A-6921-18F6-EC067B144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87" y="1722783"/>
            <a:ext cx="6957391" cy="5087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9FA92-C99F-4DEF-FD3C-56B89B468B6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2677999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40631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11" ma:contentTypeDescription="Create a new document." ma:contentTypeScope="" ma:versionID="eba69f26fbf24d2defc0f99a6372f80e">
  <xsd:schema xmlns:xsd="http://www.w3.org/2001/XMLSchema" xmlns:xs="http://www.w3.org/2001/XMLSchema" xmlns:p="http://schemas.microsoft.com/office/2006/metadata/properties" xmlns:ns2="ed7db459-c967-41b6-b7e8-c3b138df5ced" xmlns:ns3="d5b724f0-7298-4ca4-aad7-25a7ebf43672" targetNamespace="http://schemas.microsoft.com/office/2006/metadata/properties" ma:root="true" ma:fieldsID="dfc64a11ac43bc86923e9c6e3cb8d705" ns2:_="" ns3:_="">
    <xsd:import namespace="ed7db459-c967-41b6-b7e8-c3b138df5ced"/>
    <xsd:import namespace="d5b724f0-7298-4ca4-aad7-25a7ebf436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e61f9b1-e23d-4f49-b3d7-56b99155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724f0-7298-4ca4-aad7-25a7ebf4367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ae3ea25-6abb-4321-b99c-6fca6e48ebd1}" ma:internalName="TaxCatchAll" ma:showField="CatchAllData" ma:web="d5b724f0-7298-4ca4-aad7-25a7ebf436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1C55E4-8725-4A3C-ABFC-284AA7BE003D}"/>
</file>

<file path=customXml/itemProps2.xml><?xml version="1.0" encoding="utf-8"?>
<ds:datastoreItem xmlns:ds="http://schemas.openxmlformats.org/officeDocument/2006/customXml" ds:itemID="{B96C90F0-85E4-4A15-BCD1-DE40F9B0D91E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32649</TotalTime>
  <Words>2955</Words>
  <Application>Microsoft Office PowerPoint</Application>
  <PresentationFormat>On-screen Show (4:3)</PresentationFormat>
  <Paragraphs>569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Arial</vt:lpstr>
      <vt:lpstr>Calibri</vt:lpstr>
      <vt:lpstr>Franklin Gothic Book</vt:lpstr>
      <vt:lpstr>Franklin Gothic Medium</vt:lpstr>
      <vt:lpstr>Symbol</vt:lpstr>
      <vt:lpstr>IDB Belize Minimal Presentation - Design_ TEMPLATE</vt:lpstr>
      <vt:lpstr>PowerPoint Presentation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Wilkie,Gordon</cp:lastModifiedBy>
  <cp:revision>385</cp:revision>
  <dcterms:created xsi:type="dcterms:W3CDTF">2022-03-03T12:11:22Z</dcterms:created>
  <dcterms:modified xsi:type="dcterms:W3CDTF">2022-11-17T13:14:09Z</dcterms:modified>
</cp:coreProperties>
</file>