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6"/>
  </p:notesMasterIdLst>
  <p:sldIdLst>
    <p:sldId id="546" r:id="rId2"/>
    <p:sldId id="397" r:id="rId3"/>
    <p:sldId id="398" r:id="rId4"/>
    <p:sldId id="456" r:id="rId5"/>
    <p:sldId id="406" r:id="rId6"/>
    <p:sldId id="407" r:id="rId7"/>
    <p:sldId id="457" r:id="rId8"/>
    <p:sldId id="499" r:id="rId9"/>
    <p:sldId id="524" r:id="rId10"/>
    <p:sldId id="525" r:id="rId11"/>
    <p:sldId id="426" r:id="rId12"/>
    <p:sldId id="408" r:id="rId13"/>
    <p:sldId id="410" r:id="rId14"/>
    <p:sldId id="411" r:id="rId15"/>
    <p:sldId id="516" r:id="rId16"/>
    <p:sldId id="517" r:id="rId17"/>
    <p:sldId id="518" r:id="rId18"/>
    <p:sldId id="523" r:id="rId19"/>
    <p:sldId id="519" r:id="rId20"/>
    <p:sldId id="520" r:id="rId21"/>
    <p:sldId id="458" r:id="rId22"/>
    <p:sldId id="526" r:id="rId23"/>
    <p:sldId id="527" r:id="rId24"/>
    <p:sldId id="528" r:id="rId25"/>
    <p:sldId id="529" r:id="rId26"/>
    <p:sldId id="531" r:id="rId27"/>
    <p:sldId id="530" r:id="rId28"/>
    <p:sldId id="542" r:id="rId29"/>
    <p:sldId id="540" r:id="rId30"/>
    <p:sldId id="541" r:id="rId31"/>
    <p:sldId id="539" r:id="rId32"/>
    <p:sldId id="532" r:id="rId33"/>
    <p:sldId id="533" r:id="rId34"/>
    <p:sldId id="534" r:id="rId35"/>
    <p:sldId id="536" r:id="rId36"/>
    <p:sldId id="537" r:id="rId37"/>
    <p:sldId id="538" r:id="rId38"/>
    <p:sldId id="472" r:id="rId39"/>
    <p:sldId id="553" r:id="rId40"/>
    <p:sldId id="554" r:id="rId41"/>
    <p:sldId id="555" r:id="rId42"/>
    <p:sldId id="556" r:id="rId43"/>
    <p:sldId id="557" r:id="rId44"/>
    <p:sldId id="558" r:id="rId45"/>
  </p:sldIdLst>
  <p:sldSz cx="9144000" cy="6858000" type="screen4x3"/>
  <p:notesSz cx="6858000" cy="9144000"/>
  <p:defaultTextStyle>
    <a:defPPr>
      <a:defRPr lang="en-CA"/>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12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BB8D2-5B59-415C-A645-8298CDE46CE3}" type="datetimeFigureOut">
              <a:rPr lang="en-CA" smtClean="0"/>
              <a:t>2022-10-13</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DFC00-DB58-4C37-9046-5329C1B4BADD}" type="slidenum">
              <a:rPr lang="en-CA" smtClean="0"/>
              <a:t>‹#›</a:t>
            </a:fld>
            <a:endParaRPr lang="en-CA"/>
          </a:p>
        </p:txBody>
      </p:sp>
    </p:spTree>
    <p:extLst>
      <p:ext uri="{BB962C8B-B14F-4D97-AF65-F5344CB8AC3E}">
        <p14:creationId xmlns:p14="http://schemas.microsoft.com/office/powerpoint/2010/main" val="225294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54417" y="2006977"/>
            <a:ext cx="7286625" cy="1378148"/>
          </a:xfrm>
        </p:spPr>
        <p:txBody>
          <a:bodyPr/>
          <a:lstStyle>
            <a:lvl1pPr>
              <a:defRPr>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697355" y="3643312"/>
            <a:ext cx="6000750" cy="1643063"/>
          </a:xfrm>
        </p:spPr>
        <p:txBody>
          <a:bodyPr/>
          <a:lstStyle>
            <a:lvl1pPr marL="0" indent="0" algn="ctr">
              <a:buNone/>
              <a:defRPr sz="3200">
                <a:solidFill>
                  <a:schemeClr val="bg2"/>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582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C9F4C-AFBF-4F5D-A4E8-91E16EDAD6AA}"/>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C586BF26-1986-4BD1-B784-EF04E4ADCCE6}"/>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6D9E6AF3-C456-4BDD-892A-45F0FF9B6F2E}"/>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3994089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786A3-8417-4021-82F2-D693CDB7D19E}"/>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AD9785DB-52F6-4904-9C81-18075E2495CB}"/>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6EC5421A-5857-491E-9E35-303392C331A1}"/>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61644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3F354-C2D7-470F-A588-425F72599E5F}"/>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A930239E-E498-417E-B7AA-8A057C4494E0}"/>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5D323703-9839-45ED-A5D4-D701A0A9CAEA}"/>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75650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7108" y="176689"/>
            <a:ext cx="7286625" cy="1276945"/>
          </a:xfrm>
        </p:spPr>
        <p:txBody>
          <a:bodyPr anchor="t"/>
          <a:lstStyle>
            <a:lvl1pPr algn="l">
              <a:defRPr sz="2000" b="1" cap="all"/>
            </a:lvl1pPr>
          </a:lstStyle>
          <a:p>
            <a:r>
              <a:rPr lang="en-US"/>
              <a:t>Click to edit Master title style</a:t>
            </a:r>
            <a:endParaRPr lang="en-US" dirty="0"/>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0E5E78-F63C-419B-9E57-2941BA5D7C3C}"/>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F0EE6243-9F6E-440D-88D1-CAC14DD10450}"/>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32625ED1-CDA2-46B5-87A8-52AB98692570}"/>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825538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F352716-F24B-4BC2-AF26-C073664D65B9}"/>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6" name="Footer Placeholder 4">
            <a:extLst>
              <a:ext uri="{FF2B5EF4-FFF2-40B4-BE49-F238E27FC236}">
                <a16:creationId xmlns:a16="http://schemas.microsoft.com/office/drawing/2014/main" id="{68BEF213-0434-49E5-B44D-D3B6996CDAA5}"/>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5A2A6405-7F06-45AA-B19A-F01CDC46728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689343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12DA733-8E1B-4CDD-A136-5421A97098E9}"/>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8" name="Footer Placeholder 4">
            <a:extLst>
              <a:ext uri="{FF2B5EF4-FFF2-40B4-BE49-F238E27FC236}">
                <a16:creationId xmlns:a16="http://schemas.microsoft.com/office/drawing/2014/main" id="{3ECBA0EA-025F-433A-B3DA-C5755D1B0BEC}"/>
              </a:ext>
            </a:extLst>
          </p:cNvPr>
          <p:cNvSpPr>
            <a:spLocks noGrp="1"/>
          </p:cNvSpPr>
          <p:nvPr>
            <p:ph type="ftr" sz="quarter" idx="11"/>
          </p:nvPr>
        </p:nvSpPr>
        <p:spPr/>
        <p:txBody>
          <a:bodyPr/>
          <a:lstStyle>
            <a:lvl1pPr>
              <a:defRPr/>
            </a:lvl1pPr>
          </a:lstStyle>
          <a:p>
            <a:endParaRPr lang="en-CA"/>
          </a:p>
        </p:txBody>
      </p:sp>
      <p:sp>
        <p:nvSpPr>
          <p:cNvPr id="9" name="Slide Number Placeholder 5">
            <a:extLst>
              <a:ext uri="{FF2B5EF4-FFF2-40B4-BE49-F238E27FC236}">
                <a16:creationId xmlns:a16="http://schemas.microsoft.com/office/drawing/2014/main" id="{26AE12ED-4F4C-428F-B896-8F108B8883F5}"/>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045831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1D9D54E-A7AE-4FE8-9523-9BE9D9A755D7}"/>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4" name="Footer Placeholder 4">
            <a:extLst>
              <a:ext uri="{FF2B5EF4-FFF2-40B4-BE49-F238E27FC236}">
                <a16:creationId xmlns:a16="http://schemas.microsoft.com/office/drawing/2014/main" id="{871AE07C-5A10-4F48-B857-1E36118158C0}"/>
              </a:ext>
            </a:extLst>
          </p:cNvPr>
          <p:cNvSpPr>
            <a:spLocks noGrp="1"/>
          </p:cNvSpPr>
          <p:nvPr>
            <p:ph type="ftr" sz="quarter" idx="11"/>
          </p:nvPr>
        </p:nvSpPr>
        <p:spPr/>
        <p:txBody>
          <a:bodyPr/>
          <a:lstStyle>
            <a:lvl1pPr>
              <a:defRPr/>
            </a:lvl1pPr>
          </a:lstStyle>
          <a:p>
            <a:endParaRPr lang="en-CA"/>
          </a:p>
        </p:txBody>
      </p:sp>
      <p:sp>
        <p:nvSpPr>
          <p:cNvPr id="5" name="Slide Number Placeholder 5">
            <a:extLst>
              <a:ext uri="{FF2B5EF4-FFF2-40B4-BE49-F238E27FC236}">
                <a16:creationId xmlns:a16="http://schemas.microsoft.com/office/drawing/2014/main" id="{FDF7AE76-D0C0-4B70-8FA3-25AD54E52E49}"/>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56828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3C8ECF2-BEB7-47B6-AA46-6F738D49A061}"/>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3" name="Footer Placeholder 4">
            <a:extLst>
              <a:ext uri="{FF2B5EF4-FFF2-40B4-BE49-F238E27FC236}">
                <a16:creationId xmlns:a16="http://schemas.microsoft.com/office/drawing/2014/main" id="{AB5E2D8B-600A-4ABC-A989-A2928AC369CD}"/>
              </a:ext>
            </a:extLst>
          </p:cNvPr>
          <p:cNvSpPr>
            <a:spLocks noGrp="1"/>
          </p:cNvSpPr>
          <p:nvPr>
            <p:ph type="ftr" sz="quarter" idx="11"/>
          </p:nvPr>
        </p:nvSpPr>
        <p:spPr/>
        <p:txBody>
          <a:bodyPr/>
          <a:lstStyle>
            <a:lvl1pPr>
              <a:defRPr/>
            </a:lvl1pPr>
          </a:lstStyle>
          <a:p>
            <a:endParaRPr lang="en-CA"/>
          </a:p>
        </p:txBody>
      </p:sp>
      <p:sp>
        <p:nvSpPr>
          <p:cNvPr id="4" name="Slide Number Placeholder 5">
            <a:extLst>
              <a:ext uri="{FF2B5EF4-FFF2-40B4-BE49-F238E27FC236}">
                <a16:creationId xmlns:a16="http://schemas.microsoft.com/office/drawing/2014/main" id="{3536F2DA-9CFA-4191-AA0D-7B87F1BF467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91854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162919D7-C9BD-41D1-B75A-296EDA655AE8}"/>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6" name="Footer Placeholder 4">
            <a:extLst>
              <a:ext uri="{FF2B5EF4-FFF2-40B4-BE49-F238E27FC236}">
                <a16:creationId xmlns:a16="http://schemas.microsoft.com/office/drawing/2014/main" id="{B84A4CF1-53C2-4759-9E48-0697A09404D3}"/>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F9D58E26-E1ED-4C04-B09B-D509731D4D4D}"/>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86510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rtlCol="0">
            <a:normAutofit/>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pPr lvl="0"/>
            <a:r>
              <a:rPr lang="en-US" noProof="0"/>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DBAD6B19-A033-473C-804A-66A34F68917F}"/>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6" name="Footer Placeholder 4">
            <a:extLst>
              <a:ext uri="{FF2B5EF4-FFF2-40B4-BE49-F238E27FC236}">
                <a16:creationId xmlns:a16="http://schemas.microsoft.com/office/drawing/2014/main" id="{3C7FAAA0-A5D7-41CA-85DE-864E0C49B949}"/>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FB466F24-7951-4459-B31C-8C99935F6C3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272413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65934E32-267C-4407-87B5-EE8B158ECDAB}"/>
              </a:ext>
            </a:extLst>
          </p:cNvPr>
          <p:cNvSpPr>
            <a:spLocks noGrp="1" noChangeArrowheads="1"/>
          </p:cNvSpPr>
          <p:nvPr>
            <p:ph type="body" idx="1"/>
          </p:nvPr>
        </p:nvSpPr>
        <p:spPr bwMode="auto">
          <a:xfrm>
            <a:off x="428625" y="1307455"/>
            <a:ext cx="7715250" cy="424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dirty="0"/>
          </a:p>
        </p:txBody>
      </p:sp>
      <p:sp>
        <p:nvSpPr>
          <p:cNvPr id="4" name="Date Placeholder 3">
            <a:extLst>
              <a:ext uri="{FF2B5EF4-FFF2-40B4-BE49-F238E27FC236}">
                <a16:creationId xmlns:a16="http://schemas.microsoft.com/office/drawing/2014/main" id="{9C31EDD7-1C4F-4E85-B0CF-954A506894F0}"/>
              </a:ext>
            </a:extLst>
          </p:cNvPr>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eaLnBrk="1" fontAlgn="auto" hangingPunct="1">
              <a:spcBef>
                <a:spcPts val="0"/>
              </a:spcBef>
              <a:spcAft>
                <a:spcPts val="0"/>
              </a:spcAft>
              <a:defRPr sz="1125" smtClean="0">
                <a:solidFill>
                  <a:schemeClr val="tx1">
                    <a:tint val="75000"/>
                  </a:schemeClr>
                </a:solidFill>
                <a:latin typeface="+mn-lt"/>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CC540201-63CB-4A9F-8758-1A674FCB1454}"/>
              </a:ext>
            </a:extLst>
          </p:cNvPr>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eaLnBrk="1" fontAlgn="auto" hangingPunct="1">
              <a:spcBef>
                <a:spcPts val="0"/>
              </a:spcBef>
              <a:spcAft>
                <a:spcPts val="0"/>
              </a:spcAft>
              <a:defRPr sz="1125">
                <a:solidFill>
                  <a:schemeClr val="tx1">
                    <a:tint val="75000"/>
                  </a:schemeClr>
                </a:solidFill>
                <a:latin typeface="+mn-lt"/>
              </a:defRPr>
            </a:lvl1pPr>
          </a:lstStyle>
          <a:p>
            <a:endParaRPr lang="en-CA"/>
          </a:p>
        </p:txBody>
      </p:sp>
      <p:sp>
        <p:nvSpPr>
          <p:cNvPr id="6" name="Slide Number Placeholder 5">
            <a:extLst>
              <a:ext uri="{FF2B5EF4-FFF2-40B4-BE49-F238E27FC236}">
                <a16:creationId xmlns:a16="http://schemas.microsoft.com/office/drawing/2014/main" id="{2DAB49E4-A0B7-470A-8CC0-E6243A240047}"/>
              </a:ext>
            </a:extLst>
          </p:cNvPr>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eaLnBrk="1" fontAlgn="auto" hangingPunct="1">
              <a:spcBef>
                <a:spcPts val="0"/>
              </a:spcBef>
              <a:spcAft>
                <a:spcPts val="0"/>
              </a:spcAft>
              <a:defRPr sz="1125" smtClean="0">
                <a:solidFill>
                  <a:schemeClr val="tx1">
                    <a:tint val="75000"/>
                  </a:schemeClr>
                </a:solidFill>
                <a:latin typeface="+mn-lt"/>
              </a:defRPr>
            </a:lvl1pPr>
          </a:lstStyle>
          <a:p>
            <a:fld id="{1F295870-6E49-49B3-8DA7-68540E0A3415}" type="slidenum">
              <a:rPr lang="en-CA" smtClean="0"/>
              <a:t>‹#›</a:t>
            </a:fld>
            <a:endParaRPr lang="en-CA"/>
          </a:p>
        </p:txBody>
      </p:sp>
      <p:sp>
        <p:nvSpPr>
          <p:cNvPr id="3" name="Rectangle 2">
            <a:extLst>
              <a:ext uri="{FF2B5EF4-FFF2-40B4-BE49-F238E27FC236}">
                <a16:creationId xmlns:a16="http://schemas.microsoft.com/office/drawing/2014/main" id="{3C556769-3A6E-4D3B-86A6-AA99A2F274AB}"/>
              </a:ext>
            </a:extLst>
          </p:cNvPr>
          <p:cNvSpPr/>
          <p:nvPr userDrawn="1"/>
        </p:nvSpPr>
        <p:spPr>
          <a:xfrm>
            <a:off x="0" y="160020"/>
            <a:ext cx="4949190" cy="514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26" name="Title Placeholder 1">
            <a:extLst>
              <a:ext uri="{FF2B5EF4-FFF2-40B4-BE49-F238E27FC236}">
                <a16:creationId xmlns:a16="http://schemas.microsoft.com/office/drawing/2014/main" id="{D36FAA11-82AE-4EF6-B591-009735C04AB5}"/>
              </a:ext>
            </a:extLst>
          </p:cNvPr>
          <p:cNvSpPr>
            <a:spLocks noGrp="1" noChangeArrowheads="1"/>
          </p:cNvSpPr>
          <p:nvPr>
            <p:ph type="title"/>
          </p:nvPr>
        </p:nvSpPr>
        <p:spPr bwMode="auto">
          <a:xfrm>
            <a:off x="148590" y="70872"/>
            <a:ext cx="4137660" cy="67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dirty="0"/>
          </a:p>
        </p:txBody>
      </p:sp>
    </p:spTree>
    <p:extLst>
      <p:ext uri="{BB962C8B-B14F-4D97-AF65-F5344CB8AC3E}">
        <p14:creationId xmlns:p14="http://schemas.microsoft.com/office/powerpoint/2010/main" val="2856022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2400" kern="1200">
          <a:solidFill>
            <a:schemeClr val="tx1"/>
          </a:solidFill>
          <a:latin typeface="+mj-lt"/>
          <a:ea typeface="+mj-ea"/>
          <a:cs typeface="+mj-cs"/>
        </a:defRPr>
      </a:lvl1pPr>
      <a:lvl2pPr algn="ctr" rtl="0" eaLnBrk="1" fontAlgn="base" hangingPunct="1">
        <a:spcBef>
          <a:spcPct val="0"/>
        </a:spcBef>
        <a:spcAft>
          <a:spcPct val="0"/>
        </a:spcAft>
        <a:defRPr sz="4125">
          <a:solidFill>
            <a:schemeClr val="tx1"/>
          </a:solidFill>
          <a:latin typeface="Calibri" panose="020F0502020204030204" pitchFamily="34" charset="0"/>
        </a:defRPr>
      </a:lvl2pPr>
      <a:lvl3pPr algn="ctr" rtl="0" eaLnBrk="1" fontAlgn="base" hangingPunct="1">
        <a:spcBef>
          <a:spcPct val="0"/>
        </a:spcBef>
        <a:spcAft>
          <a:spcPct val="0"/>
        </a:spcAft>
        <a:defRPr sz="4125">
          <a:solidFill>
            <a:schemeClr val="tx1"/>
          </a:solidFill>
          <a:latin typeface="Calibri" panose="020F0502020204030204" pitchFamily="34" charset="0"/>
        </a:defRPr>
      </a:lvl3pPr>
      <a:lvl4pPr algn="ctr" rtl="0" eaLnBrk="1" fontAlgn="base" hangingPunct="1">
        <a:spcBef>
          <a:spcPct val="0"/>
        </a:spcBef>
        <a:spcAft>
          <a:spcPct val="0"/>
        </a:spcAft>
        <a:defRPr sz="4125">
          <a:solidFill>
            <a:schemeClr val="tx1"/>
          </a:solidFill>
          <a:latin typeface="Calibri" panose="020F0502020204030204" pitchFamily="34" charset="0"/>
        </a:defRPr>
      </a:lvl4pPr>
      <a:lvl5pPr algn="ctr" rtl="0" eaLnBrk="1" fontAlgn="base" hangingPunct="1">
        <a:spcBef>
          <a:spcPct val="0"/>
        </a:spcBef>
        <a:spcAft>
          <a:spcPct val="0"/>
        </a:spcAft>
        <a:defRPr sz="4125">
          <a:solidFill>
            <a:schemeClr val="tx1"/>
          </a:solidFill>
          <a:latin typeface="Calibri" panose="020F0502020204030204" pitchFamily="34" charset="0"/>
        </a:defRPr>
      </a:lvl5pPr>
      <a:lvl6pPr marL="428625" algn="ctr" rtl="0" eaLnBrk="1" fontAlgn="base" hangingPunct="1">
        <a:spcBef>
          <a:spcPct val="0"/>
        </a:spcBef>
        <a:spcAft>
          <a:spcPct val="0"/>
        </a:spcAft>
        <a:defRPr sz="4125">
          <a:solidFill>
            <a:schemeClr val="tx1"/>
          </a:solidFill>
          <a:latin typeface="Calibri" panose="020F0502020204030204" pitchFamily="34" charset="0"/>
        </a:defRPr>
      </a:lvl6pPr>
      <a:lvl7pPr marL="857250" algn="ctr" rtl="0" eaLnBrk="1" fontAlgn="base" hangingPunct="1">
        <a:spcBef>
          <a:spcPct val="0"/>
        </a:spcBef>
        <a:spcAft>
          <a:spcPct val="0"/>
        </a:spcAft>
        <a:defRPr sz="4125">
          <a:solidFill>
            <a:schemeClr val="tx1"/>
          </a:solidFill>
          <a:latin typeface="Calibri" panose="020F0502020204030204" pitchFamily="34" charset="0"/>
        </a:defRPr>
      </a:lvl7pPr>
      <a:lvl8pPr marL="1285875" algn="ctr" rtl="0" eaLnBrk="1" fontAlgn="base" hangingPunct="1">
        <a:spcBef>
          <a:spcPct val="0"/>
        </a:spcBef>
        <a:spcAft>
          <a:spcPct val="0"/>
        </a:spcAft>
        <a:defRPr sz="4125">
          <a:solidFill>
            <a:schemeClr val="tx1"/>
          </a:solidFill>
          <a:latin typeface="Calibri" panose="020F0502020204030204" pitchFamily="34" charset="0"/>
        </a:defRPr>
      </a:lvl8pPr>
      <a:lvl9pPr marL="1714500" algn="ctr" rtl="0" eaLnBrk="1" fontAlgn="base" hangingPunct="1">
        <a:spcBef>
          <a:spcPct val="0"/>
        </a:spcBef>
        <a:spcAft>
          <a:spcPct val="0"/>
        </a:spcAft>
        <a:defRPr sz="4125">
          <a:solidFill>
            <a:schemeClr val="tx1"/>
          </a:solidFill>
          <a:latin typeface="Calibri" panose="020F0502020204030204" pitchFamily="34" charset="0"/>
        </a:defRPr>
      </a:lvl9pPr>
    </p:titleStyle>
    <p:bodyStyle>
      <a:lvl1pPr marL="321469" indent="-321469" algn="l" rtl="0" eaLnBrk="1" fontAlgn="base" hangingPunct="1">
        <a:spcBef>
          <a:spcPct val="20000"/>
        </a:spcBef>
        <a:spcAft>
          <a:spcPct val="0"/>
        </a:spcAft>
        <a:buFont typeface="Arial" panose="020B0604020202020204" pitchFamily="34" charset="0"/>
        <a:buChar char="•"/>
        <a:defRPr sz="3000"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hyperlink" Target="https://www.ironridge.com/asce716/"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hyperlink" Target="https://base.ironridge.com/pitched-roof-mounting/resources"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hyperlink" Target="https://files.ironridge.com/pitched-roof-mounting/resources/certification/XR100/IronRidge_XR100Flush_Certification_UFO_FL-716.pdf"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hyperlink" Target="https://files.ironridge.com/pitched-roof-mounting/resources/brochures/IronRidge_BOSS_Bonded_Splice_Tech_Brief.pdf"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7.pn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ennis court with palm trees&#10;&#10;Description automatically generated with medium confidence">
            <a:extLst>
              <a:ext uri="{FF2B5EF4-FFF2-40B4-BE49-F238E27FC236}">
                <a16:creationId xmlns:a16="http://schemas.microsoft.com/office/drawing/2014/main" id="{54751BC6-ECB8-0748-AF08-BEFB97606B52}"/>
              </a:ext>
            </a:extLst>
          </p:cNvPr>
          <p:cNvPicPr>
            <a:picLocks noChangeAspect="1"/>
          </p:cNvPicPr>
          <p:nvPr/>
        </p:nvPicPr>
        <p:blipFill>
          <a:blip r:embed="rId2"/>
          <a:stretch>
            <a:fillRect/>
          </a:stretch>
        </p:blipFill>
        <p:spPr>
          <a:xfrm>
            <a:off x="-109243" y="305733"/>
            <a:ext cx="9441332" cy="6299139"/>
          </a:xfrm>
          <a:prstGeom prst="rect">
            <a:avLst/>
          </a:prstGeom>
        </p:spPr>
      </p:pic>
      <p:sp>
        <p:nvSpPr>
          <p:cNvPr id="4" name="Rectangle 3">
            <a:extLst>
              <a:ext uri="{FF2B5EF4-FFF2-40B4-BE49-F238E27FC236}">
                <a16:creationId xmlns:a16="http://schemas.microsoft.com/office/drawing/2014/main" id="{B74FB872-804A-F54A-8317-B1BD8F3F1A78}"/>
              </a:ext>
            </a:extLst>
          </p:cNvPr>
          <p:cNvSpPr/>
          <p:nvPr/>
        </p:nvSpPr>
        <p:spPr>
          <a:xfrm>
            <a:off x="-616352" y="510014"/>
            <a:ext cx="10266028" cy="1276109"/>
          </a:xfrm>
          <a:prstGeom prst="rect">
            <a:avLst/>
          </a:prstGeom>
          <a:solidFill>
            <a:schemeClr val="tx1">
              <a:lumMod val="50000"/>
              <a:lumOff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riangle 1">
            <a:extLst>
              <a:ext uri="{FF2B5EF4-FFF2-40B4-BE49-F238E27FC236}">
                <a16:creationId xmlns:a16="http://schemas.microsoft.com/office/drawing/2014/main" id="{01C572AF-A586-AC45-A4BF-58191406BCE9}"/>
              </a:ext>
            </a:extLst>
          </p:cNvPr>
          <p:cNvSpPr/>
          <p:nvPr/>
        </p:nvSpPr>
        <p:spPr>
          <a:xfrm rot="20712204">
            <a:off x="-2821251" y="-1281538"/>
            <a:ext cx="8075654" cy="9103068"/>
          </a:xfrm>
          <a:prstGeom prst="triangle">
            <a:avLst/>
          </a:prstGeom>
          <a:solidFill>
            <a:srgbClr val="10497E">
              <a:alpha val="867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56F24F58-9C31-E443-A04B-717FE2D08411}"/>
              </a:ext>
            </a:extLst>
          </p:cNvPr>
          <p:cNvSpPr txBox="1"/>
          <p:nvPr/>
        </p:nvSpPr>
        <p:spPr>
          <a:xfrm>
            <a:off x="0" y="2621538"/>
            <a:ext cx="4079924" cy="1477328"/>
          </a:xfrm>
          <a:prstGeom prst="rect">
            <a:avLst/>
          </a:prstGeom>
          <a:noFill/>
        </p:spPr>
        <p:txBody>
          <a:bodyPr wrap="square" rtlCol="0">
            <a:spAutoFit/>
          </a:bodyPr>
          <a:lstStyle/>
          <a:p>
            <a:r>
              <a:rPr lang="en-US" sz="2100" b="1" dirty="0">
                <a:solidFill>
                  <a:schemeClr val="bg1"/>
                </a:solidFill>
                <a:latin typeface="Arial" panose="020B0604020202020204" pitchFamily="34" charset="0"/>
                <a:cs typeface="Arial" panose="020B0604020202020204" pitchFamily="34" charset="0"/>
              </a:rPr>
              <a:t>Design and Implementation of Pilot of a TVET Renewable Energy Course </a:t>
            </a:r>
            <a:endParaRPr lang="en-CA" sz="2100" b="1" dirty="0">
              <a:solidFill>
                <a:schemeClr val="bg1"/>
              </a:solidFill>
              <a:latin typeface="Arial" panose="020B0604020202020204" pitchFamily="34" charset="0"/>
              <a:cs typeface="Arial" panose="020B0604020202020204" pitchFamily="34" charset="0"/>
            </a:endParaRPr>
          </a:p>
          <a:p>
            <a:endParaRPr lang="en-US" sz="27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1070E36-A84C-1C45-A804-243B343AE34B}"/>
              </a:ext>
            </a:extLst>
          </p:cNvPr>
          <p:cNvSpPr txBox="1"/>
          <p:nvPr/>
        </p:nvSpPr>
        <p:spPr>
          <a:xfrm>
            <a:off x="0" y="3930190"/>
            <a:ext cx="3585258" cy="923330"/>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DELIVERABLE #5 - TRAINING COURSES &amp; PROFESSIONAL DEVELOPMENT</a:t>
            </a:r>
          </a:p>
        </p:txBody>
      </p:sp>
      <p:pic>
        <p:nvPicPr>
          <p:cNvPr id="20" name="Picture 19" descr="Logo&#10;&#10;Description automatically generated">
            <a:extLst>
              <a:ext uri="{FF2B5EF4-FFF2-40B4-BE49-F238E27FC236}">
                <a16:creationId xmlns:a16="http://schemas.microsoft.com/office/drawing/2014/main" id="{5A1FD6FA-1557-EC45-9A09-17E0F4C629FB}"/>
              </a:ext>
            </a:extLst>
          </p:cNvPr>
          <p:cNvPicPr>
            <a:picLocks noChangeAspect="1"/>
          </p:cNvPicPr>
          <p:nvPr/>
        </p:nvPicPr>
        <p:blipFill>
          <a:blip r:embed="rId3" cstate="print"/>
          <a:stretch>
            <a:fillRect/>
          </a:stretch>
        </p:blipFill>
        <p:spPr>
          <a:xfrm>
            <a:off x="2790456" y="1110291"/>
            <a:ext cx="1303646" cy="432000"/>
          </a:xfrm>
          <a:prstGeom prst="rect">
            <a:avLst/>
          </a:prstGeom>
        </p:spPr>
      </p:pic>
      <p:pic>
        <p:nvPicPr>
          <p:cNvPr id="12" name="Picture 11" descr="A picture containing text, blur&#10;&#10;Description automatically generated">
            <a:extLst>
              <a:ext uri="{FF2B5EF4-FFF2-40B4-BE49-F238E27FC236}">
                <a16:creationId xmlns:a16="http://schemas.microsoft.com/office/drawing/2014/main" id="{9BAADFDD-0779-BE3F-62D5-56918A820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7828" y="711777"/>
            <a:ext cx="1048545" cy="720000"/>
          </a:xfrm>
          <a:prstGeom prst="rect">
            <a:avLst/>
          </a:prstGeom>
        </p:spPr>
      </p:pic>
      <p:pic>
        <p:nvPicPr>
          <p:cNvPr id="15" name="Picture 14" descr="Logo, company name&#10;&#10;Description automatically generated">
            <a:extLst>
              <a:ext uri="{FF2B5EF4-FFF2-40B4-BE49-F238E27FC236}">
                <a16:creationId xmlns:a16="http://schemas.microsoft.com/office/drawing/2014/main" id="{22C7F23F-E6FD-4E79-1432-8DEF0B869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9018" y="1071777"/>
            <a:ext cx="1167568" cy="432000"/>
          </a:xfrm>
          <a:prstGeom prst="rect">
            <a:avLst/>
          </a:prstGeom>
        </p:spPr>
      </p:pic>
    </p:spTree>
    <p:extLst>
      <p:ext uri="{BB962C8B-B14F-4D97-AF65-F5344CB8AC3E}">
        <p14:creationId xmlns:p14="http://schemas.microsoft.com/office/powerpoint/2010/main" val="1686292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Civil Engineers (ASCE) have defined level of wind based on geographic features.</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Exposure B is urban and residential with buildings less than 30 feet tall.</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Exposure C is open terrain with buildings less than 30 feet tall.</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Exposure D is coastal areas with about a mile open to sea. It does not include hurricane prone areas.</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3" name="10">
            <a:hlinkClick r:id="" action="ppaction://media"/>
            <a:extLst>
              <a:ext uri="{FF2B5EF4-FFF2-40B4-BE49-F238E27FC236}">
                <a16:creationId xmlns:a16="http://schemas.microsoft.com/office/drawing/2014/main" id="{F12BBFE0-BA34-43F2-1993-DB43B2C1F5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3827" y="6177528"/>
            <a:ext cx="609600" cy="609600"/>
          </a:xfrm>
          <a:prstGeom prst="rect">
            <a:avLst/>
          </a:prstGeom>
        </p:spPr>
      </p:pic>
    </p:spTree>
    <p:extLst>
      <p:ext uri="{BB962C8B-B14F-4D97-AF65-F5344CB8AC3E}">
        <p14:creationId xmlns:p14="http://schemas.microsoft.com/office/powerpoint/2010/main" val="2356611327"/>
      </p:ext>
    </p:extLst>
  </p:cSld>
  <p:clrMapOvr>
    <a:masterClrMapping/>
  </p:clrMapOvr>
  <mc:AlternateContent xmlns:mc="http://schemas.openxmlformats.org/markup-compatibility/2006" xmlns:p14="http://schemas.microsoft.com/office/powerpoint/2010/main">
    <mc:Choice Requires="p14">
      <p:transition spd="slow" p14:dur="2000" advTm="24368"/>
    </mc:Choice>
    <mc:Fallback xmlns="">
      <p:transition spd="slow" advTm="24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This is a gable roof. </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red zone has the highest wind loading.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 Yellow next highest.</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Green lowest.</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ASCE developed</a:t>
            </a:r>
          </a:p>
          <a:p>
            <a:pPr marL="0" indent="0">
              <a:lnSpc>
                <a:spcPct val="107000"/>
              </a:lnSpc>
              <a:spcAft>
                <a:spcPts val="800"/>
              </a:spcAft>
              <a:buNone/>
            </a:pPr>
            <a:r>
              <a:rPr lang="en-CA" sz="2800" dirty="0">
                <a:effectLst/>
                <a:latin typeface="Arial" panose="020B0604020202020204" pitchFamily="34" charset="0"/>
                <a:ea typeface="Calibri" panose="020F0502020204030204" pitchFamily="34" charset="0"/>
                <a:cs typeface="Times New Roman" panose="02020603050405020304" pitchFamily="18" charset="0"/>
              </a:rPr>
              <a:t>   the pressure areas</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and </a:t>
            </a:r>
            <a:r>
              <a:rPr lang="en-CA" sz="2800" dirty="0" err="1">
                <a:latin typeface="Arial" panose="020B0604020202020204" pitchFamily="34" charset="0"/>
                <a:ea typeface="Calibri" panose="020F0502020204030204" pitchFamily="34" charset="0"/>
                <a:cs typeface="Times New Roman" panose="02020603050405020304" pitchFamily="18" charset="0"/>
              </a:rPr>
              <a:t>Ironridge</a:t>
            </a:r>
            <a:r>
              <a:rPr lang="en-CA" sz="2800" dirty="0">
                <a:latin typeface="Arial" panose="020B0604020202020204" pitchFamily="34" charset="0"/>
                <a:ea typeface="Calibri" panose="020F0502020204030204" pitchFamily="34" charset="0"/>
                <a:cs typeface="Times New Roman" panose="02020603050405020304" pitchFamily="18" charset="0"/>
              </a:rPr>
              <a:t> matched</a:t>
            </a:r>
          </a:p>
          <a:p>
            <a:pPr marL="0" indent="0">
              <a:lnSpc>
                <a:spcPct val="107000"/>
              </a:lnSpc>
              <a:spcAft>
                <a:spcPts val="800"/>
              </a:spcAft>
              <a:buNone/>
            </a:pPr>
            <a:r>
              <a:rPr lang="en-CA" sz="2800" dirty="0">
                <a:effectLst/>
                <a:latin typeface="Arial" panose="020B0604020202020204" pitchFamily="34" charset="0"/>
                <a:ea typeface="Calibri" panose="020F0502020204030204" pitchFamily="34" charset="0"/>
                <a:cs typeface="Times New Roman" panose="02020603050405020304" pitchFamily="18" charset="0"/>
              </a:rPr>
              <a:t>   them to spans.</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8E5031B-5397-4C57-912E-930484B7009D}"/>
              </a:ext>
            </a:extLst>
          </p:cNvPr>
          <p:cNvPicPr>
            <a:picLocks noChangeAspect="1"/>
          </p:cNvPicPr>
          <p:nvPr/>
        </p:nvPicPr>
        <p:blipFill>
          <a:blip r:embed="rId4"/>
          <a:stretch>
            <a:fillRect/>
          </a:stretch>
        </p:blipFill>
        <p:spPr>
          <a:xfrm rot="5400000">
            <a:off x="4307206" y="2107848"/>
            <a:ext cx="4055165" cy="4690769"/>
          </a:xfrm>
          <a:prstGeom prst="rect">
            <a:avLst/>
          </a:prstGeom>
        </p:spPr>
      </p:pic>
      <p:sp>
        <p:nvSpPr>
          <p:cNvPr id="8" name="TextBox 7">
            <a:extLst>
              <a:ext uri="{FF2B5EF4-FFF2-40B4-BE49-F238E27FC236}">
                <a16:creationId xmlns:a16="http://schemas.microsoft.com/office/drawing/2014/main" id="{46D208DA-C29C-4E8C-A07B-F202778E168E}"/>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3" name="11">
            <a:hlinkClick r:id="" action="ppaction://media"/>
            <a:extLst>
              <a:ext uri="{FF2B5EF4-FFF2-40B4-BE49-F238E27FC236}">
                <a16:creationId xmlns:a16="http://schemas.microsoft.com/office/drawing/2014/main" id="{3F230CC3-C032-DB0A-BFB2-857AC1A137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8296" y="6113430"/>
            <a:ext cx="609600" cy="609600"/>
          </a:xfrm>
          <a:prstGeom prst="rect">
            <a:avLst/>
          </a:prstGeom>
        </p:spPr>
      </p:pic>
    </p:spTree>
    <p:extLst>
      <p:ext uri="{BB962C8B-B14F-4D97-AF65-F5344CB8AC3E}">
        <p14:creationId xmlns:p14="http://schemas.microsoft.com/office/powerpoint/2010/main" val="539787650"/>
      </p:ext>
    </p:extLst>
  </p:cSld>
  <p:clrMapOvr>
    <a:masterClrMapping/>
  </p:clrMapOvr>
  <mc:AlternateContent xmlns:mc="http://schemas.openxmlformats.org/markup-compatibility/2006" xmlns:p14="http://schemas.microsoft.com/office/powerpoint/2010/main">
    <mc:Choice Requires="p14">
      <p:transition spd="slow" p14:dur="2000" advTm="29848"/>
    </mc:Choice>
    <mc:Fallback xmlns="">
      <p:transition spd="slow" advTm="29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This is from the </a:t>
            </a:r>
            <a:r>
              <a:rPr lang="en-CA" sz="2800" dirty="0" err="1">
                <a:latin typeface="Arial" panose="020B0604020202020204" pitchFamily="34" charset="0"/>
                <a:ea typeface="Calibri" panose="020F0502020204030204" pitchFamily="34" charset="0"/>
                <a:cs typeface="Arial" panose="020B0604020202020204" pitchFamily="34" charset="0"/>
              </a:rPr>
              <a:t>IronRidge</a:t>
            </a:r>
            <a:r>
              <a:rPr lang="en-CA" sz="2800" dirty="0">
                <a:latin typeface="Arial" panose="020B0604020202020204" pitchFamily="34" charset="0"/>
                <a:ea typeface="Calibri" panose="020F0502020204030204" pitchFamily="34" charset="0"/>
                <a:cs typeface="Arial" panose="020B0604020202020204" pitchFamily="34" charset="0"/>
              </a:rPr>
              <a:t> website.</a:t>
            </a:r>
            <a:endParaRPr lang="en-CA" sz="2800" i="0" dirty="0">
              <a:effectLst/>
              <a:latin typeface="Arial" panose="020B0604020202020204" pitchFamily="34" charset="0"/>
              <a:cs typeface="Arial" panose="020B0604020202020204" pitchFamily="34" charset="0"/>
            </a:endParaRPr>
          </a:p>
          <a:p>
            <a:pPr>
              <a:lnSpc>
                <a:spcPct val="107000"/>
              </a:lnSpc>
              <a:spcAft>
                <a:spcPts val="800"/>
              </a:spcAft>
            </a:pPr>
            <a:r>
              <a:rPr lang="en-CA" sz="2800" i="0" dirty="0">
                <a:effectLst/>
                <a:latin typeface="Arial" panose="020B0604020202020204" pitchFamily="34" charset="0"/>
                <a:cs typeface="Arial" panose="020B0604020202020204" pitchFamily="34" charset="0"/>
              </a:rPr>
              <a:t>ASCE/SEI 7 is a nationally adopted standard for the analysis and design of buildings and other structures. </a:t>
            </a:r>
          </a:p>
          <a:p>
            <a:pPr>
              <a:lnSpc>
                <a:spcPct val="107000"/>
              </a:lnSpc>
              <a:spcAft>
                <a:spcPts val="800"/>
              </a:spcAft>
            </a:pPr>
            <a:r>
              <a:rPr lang="en-CA" sz="2800" i="0" dirty="0">
                <a:effectLst/>
                <a:latin typeface="Arial" panose="020B0604020202020204" pitchFamily="34" charset="0"/>
                <a:cs typeface="Arial" panose="020B0604020202020204" pitchFamily="34" charset="0"/>
              </a:rPr>
              <a:t>The 2016 edition of this consensus standard (ASCE 7-16) has been adopted into the  2018 International Building Code (IBC 2018). </a:t>
            </a:r>
          </a:p>
          <a:p>
            <a:pPr>
              <a:lnSpc>
                <a:spcPct val="107000"/>
              </a:lnSpc>
              <a:spcAft>
                <a:spcPts val="800"/>
              </a:spcAft>
            </a:pPr>
            <a:r>
              <a:rPr lang="en-CA" sz="2800" i="0" dirty="0">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https://www.ironridge.com/asce716/</a:t>
            </a:r>
            <a:endParaRPr lang="en-CA" sz="2800" i="0" dirty="0">
              <a:effectLst/>
              <a:latin typeface="Arial" panose="020B0604020202020204" pitchFamily="34" charset="0"/>
              <a:cs typeface="Arial" panose="020B0604020202020204" pitchFamily="34" charset="0"/>
            </a:endParaRPr>
          </a:p>
          <a:p>
            <a:pPr>
              <a:lnSpc>
                <a:spcPct val="107000"/>
              </a:lnSpc>
              <a:spcAft>
                <a:spcPts val="800"/>
              </a:spcAft>
            </a:pPr>
            <a:r>
              <a:rPr lang="en-CA" sz="2800" dirty="0">
                <a:latin typeface="Arial" panose="020B0604020202020204" pitchFamily="34" charset="0"/>
                <a:cs typeface="Arial" panose="020B0604020202020204" pitchFamily="34" charset="0"/>
              </a:rPr>
              <a:t>A lot of great information from this video.</a:t>
            </a:r>
            <a:endParaRPr lang="en-CA" sz="2800" i="0" dirty="0">
              <a:effectLst/>
              <a:latin typeface="Arial" panose="020B0604020202020204" pitchFamily="34" charset="0"/>
              <a:cs typeface="Arial" panose="020B0604020202020204" pitchFamily="34" charset="0"/>
            </a:endParaRPr>
          </a:p>
          <a:p>
            <a:pPr>
              <a:lnSpc>
                <a:spcPct val="107000"/>
              </a:lnSpc>
              <a:spcAft>
                <a:spcPts val="800"/>
              </a:spcAft>
            </a:pPr>
            <a:endParaRPr lang="en-CA" sz="2800" b="1" i="0" dirty="0">
              <a:effectLst/>
              <a:latin typeface="Arial" panose="020B060402020202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3" name="12">
            <a:hlinkClick r:id="" action="ppaction://media"/>
            <a:extLst>
              <a:ext uri="{FF2B5EF4-FFF2-40B4-BE49-F238E27FC236}">
                <a16:creationId xmlns:a16="http://schemas.microsoft.com/office/drawing/2014/main" id="{F838CC42-B1EE-094E-46B2-5756FB4D1A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590" y="6177528"/>
            <a:ext cx="609600" cy="609600"/>
          </a:xfrm>
          <a:prstGeom prst="rect">
            <a:avLst/>
          </a:prstGeom>
        </p:spPr>
      </p:pic>
    </p:spTree>
    <p:extLst>
      <p:ext uri="{BB962C8B-B14F-4D97-AF65-F5344CB8AC3E}">
        <p14:creationId xmlns:p14="http://schemas.microsoft.com/office/powerpoint/2010/main" val="1483832692"/>
      </p:ext>
    </p:extLst>
  </p:cSld>
  <p:clrMapOvr>
    <a:masterClrMapping/>
  </p:clrMapOvr>
  <mc:AlternateContent xmlns:mc="http://schemas.openxmlformats.org/markup-compatibility/2006" xmlns:p14="http://schemas.microsoft.com/office/powerpoint/2010/main">
    <mc:Choice Requires="p14">
      <p:transition spd="slow" p14:dur="2000" advTm="17982"/>
    </mc:Choice>
    <mc:Fallback xmlns="">
      <p:transition spd="slow" advTm="1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This is from the </a:t>
            </a:r>
            <a:r>
              <a:rPr lang="en-CA" sz="2800" dirty="0" err="1">
                <a:latin typeface="Arial" panose="020B0604020202020204" pitchFamily="34" charset="0"/>
                <a:ea typeface="Calibri" panose="020F0502020204030204" pitchFamily="34" charset="0"/>
                <a:cs typeface="Arial" panose="020B0604020202020204" pitchFamily="34" charset="0"/>
              </a:rPr>
              <a:t>IronRidge</a:t>
            </a:r>
            <a:r>
              <a:rPr lang="en-CA" sz="2800" dirty="0">
                <a:latin typeface="Arial" panose="020B0604020202020204" pitchFamily="34" charset="0"/>
                <a:ea typeface="Calibri" panose="020F0502020204030204" pitchFamily="34" charset="0"/>
                <a:cs typeface="Arial" panose="020B0604020202020204" pitchFamily="34" charset="0"/>
              </a:rPr>
              <a:t> website.</a:t>
            </a:r>
            <a:endParaRPr lang="en-CA" sz="2800" i="0" dirty="0">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CA" sz="2800" b="0" i="0" dirty="0">
                <a:effectLst/>
                <a:latin typeface="Arial" panose="020B0604020202020204" pitchFamily="34" charset="0"/>
                <a:cs typeface="Arial" panose="020B0604020202020204" pitchFamily="34" charset="0"/>
              </a:rPr>
              <a:t>Solar now has its own section of code, and is no longer tucked under “Cladding and Components.”</a:t>
            </a:r>
          </a:p>
          <a:p>
            <a:pPr algn="l" fontAlgn="base">
              <a:buFont typeface="Arial" panose="020B0604020202020204" pitchFamily="34" charset="0"/>
              <a:buChar char="•"/>
            </a:pPr>
            <a:endParaRPr lang="en-CA" sz="2800" b="0" i="0" dirty="0">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CA" sz="2800" b="0" i="0" dirty="0">
                <a:effectLst/>
                <a:latin typeface="Arial" panose="020B0604020202020204" pitchFamily="34" charset="0"/>
                <a:cs typeface="Arial" panose="020B0604020202020204" pitchFamily="34" charset="0"/>
              </a:rPr>
              <a:t>New wind tunnel testing results have changed wind loads across the US including Puerto Rico.</a:t>
            </a:r>
          </a:p>
          <a:p>
            <a:pPr algn="l" fontAlgn="base">
              <a:buFont typeface="Arial" panose="020B0604020202020204" pitchFamily="34" charset="0"/>
              <a:buChar char="•"/>
            </a:pPr>
            <a:endParaRPr lang="en-CA" sz="2800" b="0" i="0" dirty="0">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CA" sz="2800" b="0" i="0" dirty="0">
                <a:effectLst/>
                <a:latin typeface="Arial" panose="020B0604020202020204" pitchFamily="34" charset="0"/>
                <a:cs typeface="Arial" panose="020B0604020202020204" pitchFamily="34" charset="0"/>
              </a:rPr>
              <a:t>The impacts to spans and location of mounts are the key things that are needed.</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75877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This is from the </a:t>
            </a:r>
            <a:r>
              <a:rPr lang="en-CA" sz="2800" dirty="0" err="1">
                <a:latin typeface="Arial" panose="020B0604020202020204" pitchFamily="34" charset="0"/>
                <a:ea typeface="Calibri" panose="020F0502020204030204" pitchFamily="34" charset="0"/>
                <a:cs typeface="Arial" panose="020B0604020202020204" pitchFamily="34" charset="0"/>
              </a:rPr>
              <a:t>IronRidge</a:t>
            </a:r>
            <a:r>
              <a:rPr lang="en-CA" sz="2800" dirty="0">
                <a:latin typeface="Arial" panose="020B0604020202020204" pitchFamily="34" charset="0"/>
                <a:ea typeface="Calibri" panose="020F0502020204030204" pitchFamily="34" charset="0"/>
                <a:cs typeface="Arial" panose="020B0604020202020204" pitchFamily="34" charset="0"/>
              </a:rPr>
              <a:t> website.</a:t>
            </a:r>
            <a:endParaRPr lang="en-CA" sz="2800" i="0" dirty="0">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CA" sz="2800" b="0" i="0" dirty="0">
                <a:effectLst/>
                <a:latin typeface="Arial" panose="020B0604020202020204" pitchFamily="34" charset="0"/>
                <a:cs typeface="Arial" panose="020B0604020202020204" pitchFamily="34" charset="0"/>
              </a:rPr>
              <a:t>New design considerations include Edge and Exposed Modules.</a:t>
            </a:r>
          </a:p>
          <a:p>
            <a:pPr algn="l" fontAlgn="base">
              <a:buFont typeface="Arial" panose="020B0604020202020204" pitchFamily="34" charset="0"/>
              <a:buChar char="•"/>
            </a:pPr>
            <a:endParaRPr lang="en-CA" sz="2800" b="0" i="0" dirty="0">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CA" sz="2800" b="0" i="0" dirty="0">
                <a:effectLst/>
                <a:latin typeface="Arial" panose="020B0604020202020204" pitchFamily="34" charset="0"/>
                <a:cs typeface="Arial" panose="020B0604020202020204" pitchFamily="34" charset="0"/>
              </a:rPr>
              <a:t>Code now discerns between Hip and Gable Roofs, low vs. high pitch, and four additional roof zones.</a:t>
            </a:r>
          </a:p>
          <a:p>
            <a:pPr algn="l" fontAlgn="base">
              <a:buFont typeface="Arial" panose="020B0604020202020204" pitchFamily="34" charset="0"/>
              <a:buChar char="•"/>
            </a:pPr>
            <a:endParaRPr lang="en-CA" sz="2800" b="0" i="0" dirty="0">
              <a:effectLst/>
              <a:latin typeface="Arial" panose="020B0604020202020204" pitchFamily="34" charset="0"/>
              <a:cs typeface="Arial" panose="020B0604020202020204" pitchFamily="34" charset="0"/>
            </a:endParaRPr>
          </a:p>
          <a:p>
            <a:r>
              <a:rPr lang="en-CA" sz="2800" b="0" i="0" dirty="0">
                <a:effectLst/>
                <a:latin typeface="Arial" panose="020B0604020202020204" pitchFamily="34" charset="0"/>
                <a:cs typeface="Arial" panose="020B0604020202020204" pitchFamily="34" charset="0"/>
              </a:rPr>
              <a:t>ASCE 7-16 does not provide design recommendations for Edge Modules, but </a:t>
            </a:r>
            <a:r>
              <a:rPr lang="en-CA" sz="2800" b="0" i="0" dirty="0" err="1">
                <a:effectLst/>
                <a:latin typeface="Arial" panose="020B0604020202020204" pitchFamily="34" charset="0"/>
                <a:cs typeface="Arial" panose="020B0604020202020204" pitchFamily="34" charset="0"/>
              </a:rPr>
              <a:t>IronRidge</a:t>
            </a:r>
            <a:r>
              <a:rPr lang="en-CA" sz="2800" b="0" i="0" dirty="0">
                <a:effectLst/>
                <a:latin typeface="Arial" panose="020B0604020202020204" pitchFamily="34" charset="0"/>
                <a:cs typeface="Arial" panose="020B0604020202020204" pitchFamily="34" charset="0"/>
              </a:rPr>
              <a:t> has developed a set for you.</a:t>
            </a:r>
          </a:p>
          <a:p>
            <a:pPr algn="l" fontAlgn="base">
              <a:buFont typeface="Arial" panose="020B0604020202020204" pitchFamily="34" charset="0"/>
              <a:buChar char="•"/>
            </a:pPr>
            <a:endParaRPr lang="en-CA" sz="2800" b="0" i="0" dirty="0">
              <a:effectLst/>
              <a:latin typeface="Arial" panose="020B0604020202020204" pitchFamily="34" charset="0"/>
              <a:cs typeface="Arial" panose="020B0604020202020204" pitchFamily="34" charset="0"/>
            </a:endParaRPr>
          </a:p>
          <a:p>
            <a:pPr>
              <a:lnSpc>
                <a:spcPct val="107000"/>
              </a:lnSpc>
              <a:spcAft>
                <a:spcPts val="800"/>
              </a:spcAft>
            </a:pPr>
            <a:endParaRPr lang="en-CA" sz="2800" b="1" i="0" dirty="0">
              <a:effectLst/>
              <a:latin typeface="Arial" panose="020B060402020202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76963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The </a:t>
            </a:r>
            <a:r>
              <a:rPr lang="en-CA" sz="2800" dirty="0" err="1">
                <a:latin typeface="Arial" panose="020B0604020202020204" pitchFamily="34" charset="0"/>
                <a:ea typeface="Calibri" panose="020F0502020204030204" pitchFamily="34" charset="0"/>
                <a:cs typeface="Arial" panose="020B0604020202020204" pitchFamily="34" charset="0"/>
              </a:rPr>
              <a:t>IronRidge</a:t>
            </a:r>
            <a:r>
              <a:rPr lang="en-CA" sz="2800" dirty="0">
                <a:latin typeface="Arial" panose="020B0604020202020204" pitchFamily="34" charset="0"/>
                <a:ea typeface="Calibri" panose="020F0502020204030204" pitchFamily="34" charset="0"/>
                <a:cs typeface="Arial" panose="020B0604020202020204" pitchFamily="34" charset="0"/>
              </a:rPr>
              <a:t> certificates can be found at</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https://base.ironridge.com/pitched-roof-mounting/resources</a:t>
            </a: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Navigate to the “Certification” and select a state.</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Florida selected due to it being costal.</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3" name="15">
            <a:hlinkClick r:id="" action="ppaction://media"/>
            <a:extLst>
              <a:ext uri="{FF2B5EF4-FFF2-40B4-BE49-F238E27FC236}">
                <a16:creationId xmlns:a16="http://schemas.microsoft.com/office/drawing/2014/main" id="{95D9641C-699E-D121-E034-01061E014A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4070" y="6177528"/>
            <a:ext cx="609600" cy="609600"/>
          </a:xfrm>
          <a:prstGeom prst="rect">
            <a:avLst/>
          </a:prstGeom>
        </p:spPr>
      </p:pic>
    </p:spTree>
    <p:extLst>
      <p:ext uri="{BB962C8B-B14F-4D97-AF65-F5344CB8AC3E}">
        <p14:creationId xmlns:p14="http://schemas.microsoft.com/office/powerpoint/2010/main" val="4035377279"/>
      </p:ext>
    </p:extLst>
  </p:cSld>
  <p:clrMapOvr>
    <a:masterClrMapping/>
  </p:clrMapOvr>
  <mc:AlternateContent xmlns:mc="http://schemas.openxmlformats.org/markup-compatibility/2006" xmlns:p14="http://schemas.microsoft.com/office/powerpoint/2010/main">
    <mc:Choice Requires="p14">
      <p:transition spd="slow" p14:dur="2000" advTm="17402"/>
    </mc:Choice>
    <mc:Fallback xmlns="">
      <p:transition spd="slow" advTm="17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The ASCE option used was 7-16 and the rails selected are the XR100.</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F264D84C-0FD7-42E1-95C4-F9C766F19D99}"/>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4" name="Picture 3">
            <a:extLst>
              <a:ext uri="{FF2B5EF4-FFF2-40B4-BE49-F238E27FC236}">
                <a16:creationId xmlns:a16="http://schemas.microsoft.com/office/drawing/2014/main" id="{0396556F-E0F7-7D3A-A829-39841C02B82D}"/>
              </a:ext>
            </a:extLst>
          </p:cNvPr>
          <p:cNvPicPr>
            <a:picLocks noChangeAspect="1"/>
          </p:cNvPicPr>
          <p:nvPr/>
        </p:nvPicPr>
        <p:blipFill>
          <a:blip r:embed="rId4"/>
          <a:stretch>
            <a:fillRect/>
          </a:stretch>
        </p:blipFill>
        <p:spPr>
          <a:xfrm>
            <a:off x="381559" y="2895599"/>
            <a:ext cx="7243203" cy="1265583"/>
          </a:xfrm>
          <a:prstGeom prst="rect">
            <a:avLst/>
          </a:prstGeom>
        </p:spPr>
      </p:pic>
      <p:pic>
        <p:nvPicPr>
          <p:cNvPr id="3" name="16">
            <a:hlinkClick r:id="" action="ppaction://media"/>
            <a:extLst>
              <a:ext uri="{FF2B5EF4-FFF2-40B4-BE49-F238E27FC236}">
                <a16:creationId xmlns:a16="http://schemas.microsoft.com/office/drawing/2014/main" id="{7DCFFB5B-F39D-1E49-76B3-94D7061CC3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7322" y="5936973"/>
            <a:ext cx="609600" cy="609600"/>
          </a:xfrm>
          <a:prstGeom prst="rect">
            <a:avLst/>
          </a:prstGeom>
        </p:spPr>
      </p:pic>
    </p:spTree>
    <p:extLst>
      <p:ext uri="{BB962C8B-B14F-4D97-AF65-F5344CB8AC3E}">
        <p14:creationId xmlns:p14="http://schemas.microsoft.com/office/powerpoint/2010/main" val="3259731598"/>
      </p:ext>
    </p:extLst>
  </p:cSld>
  <p:clrMapOvr>
    <a:masterClrMapping/>
  </p:clrMapOvr>
  <mc:AlternateContent xmlns:mc="http://schemas.openxmlformats.org/markup-compatibility/2006" xmlns:p14="http://schemas.microsoft.com/office/powerpoint/2010/main">
    <mc:Choice Requires="p14">
      <p:transition spd="slow" p14:dur="2000" advTm="22371"/>
    </mc:Choice>
    <mc:Fallback xmlns="">
      <p:transition spd="slow" advTm="22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The downloaded certificate can be found at</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https://files.ironridge.com/pitched-roof-mounting/resources/certification/XR100/IronRidge_XR100Flush_Certification_UFO_FL-716.pdf</a:t>
            </a: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F264D84C-0FD7-42E1-95C4-F9C766F19D99}"/>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3" name="17">
            <a:hlinkClick r:id="" action="ppaction://media"/>
            <a:extLst>
              <a:ext uri="{FF2B5EF4-FFF2-40B4-BE49-F238E27FC236}">
                <a16:creationId xmlns:a16="http://schemas.microsoft.com/office/drawing/2014/main" id="{9C7753AC-C267-1EAF-3CC5-F8BDDF82BB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8296" y="6092687"/>
            <a:ext cx="609600" cy="609600"/>
          </a:xfrm>
          <a:prstGeom prst="rect">
            <a:avLst/>
          </a:prstGeom>
        </p:spPr>
      </p:pic>
    </p:spTree>
    <p:extLst>
      <p:ext uri="{BB962C8B-B14F-4D97-AF65-F5344CB8AC3E}">
        <p14:creationId xmlns:p14="http://schemas.microsoft.com/office/powerpoint/2010/main" val="3002631420"/>
      </p:ext>
    </p:extLst>
  </p:cSld>
  <p:clrMapOvr>
    <a:masterClrMapping/>
  </p:clrMapOvr>
  <mc:AlternateContent xmlns:mc="http://schemas.openxmlformats.org/markup-compatibility/2006" xmlns:p14="http://schemas.microsoft.com/office/powerpoint/2010/main">
    <mc:Choice Requires="p14">
      <p:transition spd="slow" p14:dur="2000" advTm="16868"/>
    </mc:Choice>
    <mc:Fallback xmlns="">
      <p:transition spd="slow" advTm="1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The tables included in this letter provide the maximum allowable spans of XR Rails in the Flush Mount System for the respective loads and configurations listed, covering wind exposure categories B, C, &amp; D, roof zones provided in ASCE 7-16 for gable &amp; hip roof profiles, and roof slopes of 8° to 45°.</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18">
            <a:hlinkClick r:id="" action="ppaction://media"/>
            <a:extLst>
              <a:ext uri="{FF2B5EF4-FFF2-40B4-BE49-F238E27FC236}">
                <a16:creationId xmlns:a16="http://schemas.microsoft.com/office/drawing/2014/main" id="{ED2EAD65-F000-5BC0-3E9D-ABCB949F78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0087" y="6041728"/>
            <a:ext cx="609600" cy="609600"/>
          </a:xfrm>
          <a:prstGeom prst="rect">
            <a:avLst/>
          </a:prstGeom>
        </p:spPr>
      </p:pic>
    </p:spTree>
    <p:extLst>
      <p:ext uri="{BB962C8B-B14F-4D97-AF65-F5344CB8AC3E}">
        <p14:creationId xmlns:p14="http://schemas.microsoft.com/office/powerpoint/2010/main" val="640524345"/>
      </p:ext>
    </p:extLst>
  </p:cSld>
  <p:clrMapOvr>
    <a:masterClrMapping/>
  </p:clrMapOvr>
  <mc:AlternateContent xmlns:mc="http://schemas.openxmlformats.org/markup-compatibility/2006" xmlns:p14="http://schemas.microsoft.com/office/powerpoint/2010/main">
    <mc:Choice Requires="p14">
      <p:transition spd="slow" p14:dur="2000" advTm="35677"/>
    </mc:Choice>
    <mc:Fallback xmlns="">
      <p:transition spd="slow" advTm="35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75340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It has 30 pages of information.</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The first few pages set out guidelines.</a:t>
            </a:r>
          </a:p>
          <a:p>
            <a:pPr>
              <a:lnSpc>
                <a:spcPct val="107000"/>
              </a:lnSpc>
              <a:spcAft>
                <a:spcPts val="800"/>
              </a:spcAft>
            </a:pPr>
            <a:r>
              <a:rPr lang="en-CA" sz="2800" dirty="0">
                <a:latin typeface="Arial" panose="020B0604020202020204" pitchFamily="34" charset="0"/>
                <a:cs typeface="Arial" panose="020B0604020202020204" pitchFamily="34" charset="0"/>
              </a:rPr>
              <a:t>The Flush Mount System is a proprietary rooftop mounting system used to support photovoltaic (PV) modules installed in portrait or landscape orientation and set parallel to the underlying roof surface.</a:t>
            </a:r>
          </a:p>
          <a:p>
            <a:pPr>
              <a:lnSpc>
                <a:spcPct val="107000"/>
              </a:lnSpc>
              <a:spcAft>
                <a:spcPts val="800"/>
              </a:spcAft>
            </a:pPr>
            <a:r>
              <a:rPr lang="en-CA" sz="2800" dirty="0">
                <a:latin typeface="Arial" panose="020B0604020202020204" pitchFamily="34" charset="0"/>
                <a:cs typeface="Arial" panose="020B0604020202020204" pitchFamily="34" charset="0"/>
              </a:rPr>
              <a:t>PV modules are supported by extruded aluminum XR Rails and secured to the rails with </a:t>
            </a:r>
            <a:r>
              <a:rPr lang="en-CA" sz="2800" dirty="0" err="1">
                <a:latin typeface="Arial" panose="020B0604020202020204" pitchFamily="34" charset="0"/>
                <a:cs typeface="Arial" panose="020B0604020202020204" pitchFamily="34" charset="0"/>
              </a:rPr>
              <a:t>IronRidge</a:t>
            </a:r>
            <a:r>
              <a:rPr lang="en-CA" sz="2800" dirty="0">
                <a:latin typeface="Arial" panose="020B0604020202020204" pitchFamily="34" charset="0"/>
                <a:cs typeface="Arial" panose="020B0604020202020204" pitchFamily="34" charset="0"/>
              </a:rPr>
              <a:t> mounting clamps.</a:t>
            </a:r>
          </a:p>
          <a:p>
            <a:pPr>
              <a:lnSpc>
                <a:spcPct val="107000"/>
              </a:lnSpc>
              <a:spcAft>
                <a:spcPts val="800"/>
              </a:spcAft>
            </a:pPr>
            <a:endParaRPr lang="en-CA" sz="2400" dirty="0">
              <a:latin typeface="Arial" panose="020B0604020202020204" pitchFamily="34" charset="0"/>
              <a:ea typeface="Calibri" panose="020F0502020204030204" pitchFamily="34" charset="0"/>
              <a:cs typeface="Arial" panose="020B0604020202020204" pitchFamily="34" charset="0"/>
            </a:endParaRPr>
          </a:p>
        </p:txBody>
      </p:sp>
      <p:pic>
        <p:nvPicPr>
          <p:cNvPr id="3" name="19">
            <a:hlinkClick r:id="" action="ppaction://media"/>
            <a:extLst>
              <a:ext uri="{FF2B5EF4-FFF2-40B4-BE49-F238E27FC236}">
                <a16:creationId xmlns:a16="http://schemas.microsoft.com/office/drawing/2014/main" id="{BF1C1D9C-D799-8AA5-08BE-849F586961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4070" y="6088028"/>
            <a:ext cx="609600" cy="609600"/>
          </a:xfrm>
          <a:prstGeom prst="rect">
            <a:avLst/>
          </a:prstGeom>
        </p:spPr>
      </p:pic>
    </p:spTree>
    <p:extLst>
      <p:ext uri="{BB962C8B-B14F-4D97-AF65-F5344CB8AC3E}">
        <p14:creationId xmlns:p14="http://schemas.microsoft.com/office/powerpoint/2010/main" val="3009434375"/>
      </p:ext>
    </p:extLst>
  </p:cSld>
  <p:clrMapOvr>
    <a:masterClrMapping/>
  </p:clrMapOvr>
  <mc:AlternateContent xmlns:mc="http://schemas.openxmlformats.org/markup-compatibility/2006" xmlns:p14="http://schemas.microsoft.com/office/powerpoint/2010/main">
    <mc:Choice Requires="p14">
      <p:transition spd="slow" p14:dur="2000" advTm="33703"/>
    </mc:Choice>
    <mc:Fallback xmlns="">
      <p:transition spd="slow" advTm="33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This </a:t>
            </a:r>
            <a:r>
              <a:rPr lang="en-CA" sz="2800" dirty="0">
                <a:latin typeface="Arial" panose="020B0604020202020204" pitchFamily="34" charset="0"/>
                <a:ea typeface="Calibri" panose="020F0502020204030204" pitchFamily="34" charset="0"/>
                <a:cs typeface="Arial" panose="020B0604020202020204" pitchFamily="34" charset="0"/>
              </a:rPr>
              <a:t>module</a:t>
            </a:r>
            <a:r>
              <a:rPr lang="en-CA" sz="2800" dirty="0">
                <a:effectLst/>
                <a:latin typeface="Arial" panose="020B0604020202020204" pitchFamily="34" charset="0"/>
                <a:ea typeface="Calibri" panose="020F0502020204030204" pitchFamily="34" charset="0"/>
                <a:cs typeface="Arial" panose="020B0604020202020204" pitchFamily="34" charset="0"/>
              </a:rPr>
              <a:t> introduces the concepts of racking and mounting of PV panels.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4692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753406"/>
            <a:ext cx="8110330" cy="5351187"/>
          </a:xfrm>
        </p:spPr>
        <p:txBody>
          <a:bodyPr/>
          <a:lstStyle/>
          <a:p>
            <a:pPr>
              <a:lnSpc>
                <a:spcPct val="107000"/>
              </a:lnSpc>
              <a:spcAft>
                <a:spcPts val="800"/>
              </a:spcAft>
            </a:pPr>
            <a:r>
              <a:rPr lang="en-CA" sz="2800" dirty="0">
                <a:latin typeface="Arial" panose="020B0604020202020204" pitchFamily="34" charset="0"/>
                <a:cs typeface="Arial" panose="020B0604020202020204" pitchFamily="34" charset="0"/>
              </a:rPr>
              <a:t>The XR Rails are side mounted to a selected roof attachment with 3/8” stainless steel bonding hardware and then attached directly to the roof structure or to a stanchion that is fastened to the underlying roof structure.</a:t>
            </a: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3" name="20">
            <a:hlinkClick r:id="" action="ppaction://media"/>
            <a:extLst>
              <a:ext uri="{FF2B5EF4-FFF2-40B4-BE49-F238E27FC236}">
                <a16:creationId xmlns:a16="http://schemas.microsoft.com/office/drawing/2014/main" id="{8709185E-DB53-4994-E3A4-3CBC96A1A0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4070" y="5807123"/>
            <a:ext cx="609600" cy="609600"/>
          </a:xfrm>
          <a:prstGeom prst="rect">
            <a:avLst/>
          </a:prstGeom>
        </p:spPr>
      </p:pic>
    </p:spTree>
    <p:extLst>
      <p:ext uri="{BB962C8B-B14F-4D97-AF65-F5344CB8AC3E}">
        <p14:creationId xmlns:p14="http://schemas.microsoft.com/office/powerpoint/2010/main" val="404429679"/>
      </p:ext>
    </p:extLst>
  </p:cSld>
  <p:clrMapOvr>
    <a:masterClrMapping/>
  </p:clrMapOvr>
  <mc:AlternateContent xmlns:mc="http://schemas.openxmlformats.org/markup-compatibility/2006" xmlns:p14="http://schemas.microsoft.com/office/powerpoint/2010/main">
    <mc:Choice Requires="p14">
      <p:transition spd="slow" p14:dur="2000" advTm="49052"/>
    </mc:Choice>
    <mc:Fallback xmlns="">
      <p:transition spd="slow" advTm="49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8610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 y="1195387"/>
            <a:ext cx="8189843" cy="4701830"/>
          </a:xfrm>
        </p:spPr>
        <p:txBody>
          <a:bodyPr/>
          <a:lstStyle/>
          <a:p>
            <a:r>
              <a:rPr lang="en-CA" sz="2800" dirty="0">
                <a:latin typeface="Arial" panose="020B0604020202020204" pitchFamily="34" charset="0"/>
                <a:cs typeface="Arial" panose="020B0604020202020204" pitchFamily="34" charset="0"/>
              </a:rPr>
              <a:t>The tabulated spans are applicable when the following conditions are met: </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1. Span is the distance between two adjacent roof attachment points (measured at the center of the attachment fastener). </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2. Each module shall be supported by 2 rails (2 rail system) or 3 rails (3 rail system). Spans are calculated based on 2 rail systems, and conservatively deemed acceptable for 3 rail systems. </a:t>
            </a:r>
          </a:p>
        </p:txBody>
      </p:sp>
      <p:pic>
        <p:nvPicPr>
          <p:cNvPr id="3" name="22">
            <a:hlinkClick r:id="" action="ppaction://media"/>
            <a:extLst>
              <a:ext uri="{FF2B5EF4-FFF2-40B4-BE49-F238E27FC236}">
                <a16:creationId xmlns:a16="http://schemas.microsoft.com/office/drawing/2014/main" id="{6DC0E341-1A3F-A23E-2977-2F5A3F07CB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99062" y="103674"/>
            <a:ext cx="609600" cy="609600"/>
          </a:xfrm>
          <a:prstGeom prst="rect">
            <a:avLst/>
          </a:prstGeom>
        </p:spPr>
      </p:pic>
    </p:spTree>
    <p:extLst>
      <p:ext uri="{BB962C8B-B14F-4D97-AF65-F5344CB8AC3E}">
        <p14:creationId xmlns:p14="http://schemas.microsoft.com/office/powerpoint/2010/main" val="2220060063"/>
      </p:ext>
    </p:extLst>
  </p:cSld>
  <p:clrMapOvr>
    <a:masterClrMapping/>
  </p:clrMapOvr>
  <mc:AlternateContent xmlns:mc="http://schemas.openxmlformats.org/markup-compatibility/2006" xmlns:p14="http://schemas.microsoft.com/office/powerpoint/2010/main">
    <mc:Choice Requires="p14">
      <p:transition spd="slow" p14:dur="2000" advTm="29035"/>
    </mc:Choice>
    <mc:Fallback xmlns="">
      <p:transition spd="slow" advTm="29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 y="1195387"/>
            <a:ext cx="8481391" cy="4701830"/>
          </a:xfrm>
        </p:spPr>
        <p:txBody>
          <a:bodyPr/>
          <a:lstStyle/>
          <a:p>
            <a:r>
              <a:rPr lang="en-CA" sz="2800" dirty="0">
                <a:latin typeface="Arial" panose="020B0604020202020204" pitchFamily="34" charset="0"/>
                <a:cs typeface="Arial" panose="020B0604020202020204" pitchFamily="34" charset="0"/>
              </a:rPr>
              <a:t>3. The underlying roof slope, measured between the roof surface and horizontal plane, is 8º to 45º.</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4. The mean roof height, defined as the average of the roof eave height and the roof ridge height measured from grade, does not exceed 30 feet. </a:t>
            </a:r>
          </a:p>
          <a:p>
            <a:endParaRPr lang="en-CA" sz="2400" dirty="0">
              <a:latin typeface="Arial" panose="020B0604020202020204" pitchFamily="34" charset="0"/>
              <a:cs typeface="Arial" panose="020B0604020202020204" pitchFamily="34" charset="0"/>
            </a:endParaRPr>
          </a:p>
        </p:txBody>
      </p:sp>
      <p:pic>
        <p:nvPicPr>
          <p:cNvPr id="3" name="23">
            <a:hlinkClick r:id="" action="ppaction://media"/>
            <a:extLst>
              <a:ext uri="{FF2B5EF4-FFF2-40B4-BE49-F238E27FC236}">
                <a16:creationId xmlns:a16="http://schemas.microsoft.com/office/drawing/2014/main" id="{C5C98403-1D3F-53FC-8ABD-97D2E767CA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0331" y="6041728"/>
            <a:ext cx="609600" cy="609600"/>
          </a:xfrm>
          <a:prstGeom prst="rect">
            <a:avLst/>
          </a:prstGeom>
        </p:spPr>
      </p:pic>
    </p:spTree>
    <p:extLst>
      <p:ext uri="{BB962C8B-B14F-4D97-AF65-F5344CB8AC3E}">
        <p14:creationId xmlns:p14="http://schemas.microsoft.com/office/powerpoint/2010/main" val="2003857161"/>
      </p:ext>
    </p:extLst>
  </p:cSld>
  <p:clrMapOvr>
    <a:masterClrMapping/>
  </p:clrMapOvr>
  <mc:AlternateContent xmlns:mc="http://schemas.openxmlformats.org/markup-compatibility/2006" xmlns:p14="http://schemas.microsoft.com/office/powerpoint/2010/main">
    <mc:Choice Requires="p14">
      <p:transition spd="slow" p14:dur="2000" advTm="16496"/>
    </mc:Choice>
    <mc:Fallback xmlns="">
      <p:transition spd="slow" advTm="1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 y="1195387"/>
            <a:ext cx="8004313" cy="4701830"/>
          </a:xfrm>
        </p:spPr>
        <p:txBody>
          <a:bodyPr/>
          <a:lstStyle/>
          <a:p>
            <a:r>
              <a:rPr lang="en-CA" sz="2800" dirty="0">
                <a:latin typeface="Arial" panose="020B0604020202020204" pitchFamily="34" charset="0"/>
                <a:cs typeface="Arial" panose="020B0604020202020204" pitchFamily="34" charset="0"/>
              </a:rPr>
              <a:t>5. A clearance from the underside of the array to the roof surface of 2” minimum shall be provided and the height of the array, the distance from the module top surface to the roof surface (defined as h2), shall not exceed 10”. </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6. Module length and area shall not exceed the maximum values listed on the respective span tables. </a:t>
            </a:r>
          </a:p>
        </p:txBody>
      </p:sp>
      <p:pic>
        <p:nvPicPr>
          <p:cNvPr id="3" name="24">
            <a:hlinkClick r:id="" action="ppaction://media"/>
            <a:extLst>
              <a:ext uri="{FF2B5EF4-FFF2-40B4-BE49-F238E27FC236}">
                <a16:creationId xmlns:a16="http://schemas.microsoft.com/office/drawing/2014/main" id="{B89FDEC6-0DB8-739C-343F-62FB4B9753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6041728"/>
            <a:ext cx="609600" cy="609600"/>
          </a:xfrm>
          <a:prstGeom prst="rect">
            <a:avLst/>
          </a:prstGeom>
        </p:spPr>
      </p:pic>
    </p:spTree>
    <p:extLst>
      <p:ext uri="{BB962C8B-B14F-4D97-AF65-F5344CB8AC3E}">
        <p14:creationId xmlns:p14="http://schemas.microsoft.com/office/powerpoint/2010/main" val="829520735"/>
      </p:ext>
    </p:extLst>
  </p:cSld>
  <p:clrMapOvr>
    <a:masterClrMapping/>
  </p:clrMapOvr>
  <mc:AlternateContent xmlns:mc="http://schemas.openxmlformats.org/markup-compatibility/2006" xmlns:p14="http://schemas.microsoft.com/office/powerpoint/2010/main">
    <mc:Choice Requires="p14">
      <p:transition spd="slow" p14:dur="2000" advTm="46799"/>
    </mc:Choice>
    <mc:Fallback xmlns="">
      <p:transition spd="slow" advTm="46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400" dirty="0">
                <a:latin typeface="Arial" panose="020B0604020202020204" pitchFamily="34" charset="0"/>
                <a:cs typeface="Arial" panose="020B0604020202020204" pitchFamily="34" charset="0"/>
              </a:rPr>
              <a:t>7. All Flush Mount components shall be installed in a professional workmanlike manner per </a:t>
            </a:r>
            <a:r>
              <a:rPr lang="en-CA" sz="2400" dirty="0" err="1">
                <a:latin typeface="Arial" panose="020B0604020202020204" pitchFamily="34" charset="0"/>
                <a:cs typeface="Arial" panose="020B0604020202020204" pitchFamily="34" charset="0"/>
              </a:rPr>
              <a:t>IronRidge’s</a:t>
            </a:r>
            <a:r>
              <a:rPr lang="en-CA" sz="2400" dirty="0">
                <a:latin typeface="Arial" panose="020B0604020202020204" pitchFamily="34" charset="0"/>
                <a:cs typeface="Arial" panose="020B0604020202020204" pitchFamily="34" charset="0"/>
              </a:rPr>
              <a:t> Flush Mount Installation Manual and other applicable standards for the general roof construction practice.</a:t>
            </a:r>
            <a:endParaRPr lang="en-CA"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25">
            <a:hlinkClick r:id="" action="ppaction://media"/>
            <a:extLst>
              <a:ext uri="{FF2B5EF4-FFF2-40B4-BE49-F238E27FC236}">
                <a16:creationId xmlns:a16="http://schemas.microsoft.com/office/drawing/2014/main" id="{89CAF5EF-0C1E-3642-FF2A-9340AB1D12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3583" y="5897217"/>
            <a:ext cx="609600" cy="609600"/>
          </a:xfrm>
          <a:prstGeom prst="rect">
            <a:avLst/>
          </a:prstGeom>
        </p:spPr>
      </p:pic>
    </p:spTree>
    <p:extLst>
      <p:ext uri="{BB962C8B-B14F-4D97-AF65-F5344CB8AC3E}">
        <p14:creationId xmlns:p14="http://schemas.microsoft.com/office/powerpoint/2010/main" val="891779899"/>
      </p:ext>
    </p:extLst>
  </p:cSld>
  <p:clrMapOvr>
    <a:masterClrMapping/>
  </p:clrMapOvr>
  <mc:AlternateContent xmlns:mc="http://schemas.openxmlformats.org/markup-compatibility/2006" xmlns:p14="http://schemas.microsoft.com/office/powerpoint/2010/main">
    <mc:Choice Requires="p14">
      <p:transition spd="slow" p14:dur="2000" advTm="37441"/>
    </mc:Choice>
    <mc:Fallback xmlns="">
      <p:transition spd="slow" advTm="37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 y="1195387"/>
            <a:ext cx="8799443" cy="4701830"/>
          </a:xfrm>
        </p:spPr>
        <p:txBody>
          <a:bodyPr/>
          <a:lstStyle/>
          <a:p>
            <a:r>
              <a:rPr lang="en-CA" sz="2800" dirty="0">
                <a:latin typeface="Arial" panose="020B0604020202020204" pitchFamily="34" charset="0"/>
                <a:cs typeface="Arial" panose="020B0604020202020204" pitchFamily="34" charset="0"/>
              </a:rPr>
              <a:t>The maximum rail cantilever length, measured from the rail end to the nearest attachment point, shall be the lesser of the following two conditions: </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40% of the allowable span provided for the respective load &amp; configuration condition from the span tables, or 36”.</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 Allowable span length in the charts may be multiplied by a factor of 1.08 if the rails are continuous over a minimum of three spans.</a:t>
            </a:r>
          </a:p>
        </p:txBody>
      </p:sp>
      <p:pic>
        <p:nvPicPr>
          <p:cNvPr id="3" name="26">
            <a:hlinkClick r:id="" action="ppaction://media"/>
            <a:extLst>
              <a:ext uri="{FF2B5EF4-FFF2-40B4-BE49-F238E27FC236}">
                <a16:creationId xmlns:a16="http://schemas.microsoft.com/office/drawing/2014/main" id="{69118F5D-A2C3-C059-D488-9F6150229C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8052" y="6227224"/>
            <a:ext cx="609600" cy="609600"/>
          </a:xfrm>
          <a:prstGeom prst="rect">
            <a:avLst/>
          </a:prstGeom>
        </p:spPr>
      </p:pic>
    </p:spTree>
    <p:extLst>
      <p:ext uri="{BB962C8B-B14F-4D97-AF65-F5344CB8AC3E}">
        <p14:creationId xmlns:p14="http://schemas.microsoft.com/office/powerpoint/2010/main" val="882820459"/>
      </p:ext>
    </p:extLst>
  </p:cSld>
  <p:clrMapOvr>
    <a:masterClrMapping/>
  </p:clrMapOvr>
  <mc:AlternateContent xmlns:mc="http://schemas.openxmlformats.org/markup-compatibility/2006" xmlns:p14="http://schemas.microsoft.com/office/powerpoint/2010/main">
    <mc:Choice Requires="p14">
      <p:transition spd="slow" p14:dur="2000" advTm="42991"/>
    </mc:Choice>
    <mc:Fallback xmlns="">
      <p:transition spd="slow" advTm="4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 y="1195387"/>
            <a:ext cx="8640417" cy="4701830"/>
          </a:xfrm>
        </p:spPr>
        <p:txBody>
          <a:bodyPr/>
          <a:lstStyle/>
          <a:p>
            <a:r>
              <a:rPr lang="en-CA" sz="2800" dirty="0">
                <a:latin typeface="Arial" panose="020B0604020202020204" pitchFamily="34" charset="0"/>
                <a:cs typeface="Arial" panose="020B0604020202020204" pitchFamily="34" charset="0"/>
              </a:rPr>
              <a:t>No splices are allowed in the rail cantilever.</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 For each XR splice type install per the following requirements:</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a) XR Bonded Splice cannot be installed in the center 1/3 of interior spans, or the outer 2/3 of end spans. </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b) BOSS Splice can be installed at any location within a span. </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27">
            <a:hlinkClick r:id="" action="ppaction://media"/>
            <a:extLst>
              <a:ext uri="{FF2B5EF4-FFF2-40B4-BE49-F238E27FC236}">
                <a16:creationId xmlns:a16="http://schemas.microsoft.com/office/drawing/2014/main" id="{12B3ED50-1130-1A09-ABC7-13793498F3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89843" y="351183"/>
            <a:ext cx="609600" cy="609600"/>
          </a:xfrm>
          <a:prstGeom prst="rect">
            <a:avLst/>
          </a:prstGeom>
        </p:spPr>
      </p:pic>
    </p:spTree>
    <p:extLst>
      <p:ext uri="{BB962C8B-B14F-4D97-AF65-F5344CB8AC3E}">
        <p14:creationId xmlns:p14="http://schemas.microsoft.com/office/powerpoint/2010/main" val="1944359207"/>
      </p:ext>
    </p:extLst>
  </p:cSld>
  <p:clrMapOvr>
    <a:masterClrMapping/>
  </p:clrMapOvr>
  <mc:AlternateContent xmlns:mc="http://schemas.openxmlformats.org/markup-compatibility/2006" xmlns:p14="http://schemas.microsoft.com/office/powerpoint/2010/main">
    <mc:Choice Requires="p14">
      <p:transition spd="slow" p14:dur="2000" advTm="28223"/>
    </mc:Choice>
    <mc:Fallback xmlns="">
      <p:transition spd="slow" advTm="28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 y="1195387"/>
            <a:ext cx="8759687" cy="4701830"/>
          </a:xfrm>
        </p:spPr>
        <p:txBody>
          <a:bodyPr/>
          <a:lstStyle/>
          <a:p>
            <a:r>
              <a:rPr lang="en-CA" sz="2800" dirty="0">
                <a:latin typeface="Arial" panose="020B0604020202020204" pitchFamily="34" charset="0"/>
                <a:cs typeface="Arial" panose="020B0604020202020204" pitchFamily="34" charset="0"/>
              </a:rPr>
              <a:t>XR Bonded Splice cannot be installed in the center 1/3 of interior spans, or the outer 2/3 of end spans. </a:t>
            </a:r>
          </a:p>
          <a:p>
            <a:endParaRPr lang="en-CA"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57A0195-76B5-D654-2BF3-AAE3556E3AC2}"/>
              </a:ext>
            </a:extLst>
          </p:cNvPr>
          <p:cNvPicPr>
            <a:picLocks noChangeAspect="1"/>
          </p:cNvPicPr>
          <p:nvPr/>
        </p:nvPicPr>
        <p:blipFill>
          <a:blip r:embed="rId4"/>
          <a:stretch>
            <a:fillRect/>
          </a:stretch>
        </p:blipFill>
        <p:spPr>
          <a:xfrm>
            <a:off x="3450721" y="2185366"/>
            <a:ext cx="5424922" cy="4161162"/>
          </a:xfrm>
          <a:prstGeom prst="rect">
            <a:avLst/>
          </a:prstGeom>
        </p:spPr>
      </p:pic>
      <p:sp>
        <p:nvSpPr>
          <p:cNvPr id="6" name="TextBox 5">
            <a:extLst>
              <a:ext uri="{FF2B5EF4-FFF2-40B4-BE49-F238E27FC236}">
                <a16:creationId xmlns:a16="http://schemas.microsoft.com/office/drawing/2014/main" id="{0F890406-B06B-8382-1402-4E397E0D94A4}"/>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3" name="28">
            <a:hlinkClick r:id="" action="ppaction://media"/>
            <a:extLst>
              <a:ext uri="{FF2B5EF4-FFF2-40B4-BE49-F238E27FC236}">
                <a16:creationId xmlns:a16="http://schemas.microsoft.com/office/drawing/2014/main" id="{5A5F84A0-E9B0-71FD-0EDD-F5C280CF74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3827" y="6139934"/>
            <a:ext cx="609600" cy="609600"/>
          </a:xfrm>
          <a:prstGeom prst="rect">
            <a:avLst/>
          </a:prstGeom>
        </p:spPr>
      </p:pic>
    </p:spTree>
    <p:extLst>
      <p:ext uri="{BB962C8B-B14F-4D97-AF65-F5344CB8AC3E}">
        <p14:creationId xmlns:p14="http://schemas.microsoft.com/office/powerpoint/2010/main" val="3958546406"/>
      </p:ext>
    </p:extLst>
  </p:cSld>
  <p:clrMapOvr>
    <a:masterClrMapping/>
  </p:clrMapOvr>
  <mc:AlternateContent xmlns:mc="http://schemas.openxmlformats.org/markup-compatibility/2006" xmlns:p14="http://schemas.microsoft.com/office/powerpoint/2010/main">
    <mc:Choice Requires="p14">
      <p:transition spd="slow" p14:dur="2000" advTm="29500"/>
    </mc:Choice>
    <mc:Fallback xmlns="">
      <p:transition spd="slow" advTm="2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 y="1195387"/>
            <a:ext cx="7991061" cy="4701830"/>
          </a:xfrm>
        </p:spPr>
        <p:txBody>
          <a:bodyPr/>
          <a:lstStyle/>
          <a:p>
            <a:r>
              <a:rPr lang="en-CA" sz="2800" dirty="0">
                <a:latin typeface="Arial" panose="020B0604020202020204" pitchFamily="34" charset="0"/>
                <a:cs typeface="Arial" panose="020B0604020202020204" pitchFamily="34" charset="0"/>
              </a:rPr>
              <a:t> BOSS Splice documentation at </a:t>
            </a:r>
            <a:r>
              <a:rPr lang="en-CA" sz="2800" dirty="0" err="1">
                <a:latin typeface="Arial" panose="020B0604020202020204" pitchFamily="34" charset="0"/>
                <a:cs typeface="Arial" panose="020B0604020202020204" pitchFamily="34" charset="0"/>
              </a:rPr>
              <a:t>IronRidge</a:t>
            </a:r>
            <a:endParaRPr lang="en-CA" sz="2800" dirty="0">
              <a:latin typeface="Arial" panose="020B060402020202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a:p>
            <a:r>
              <a:rPr lang="en-CA" sz="2800" dirty="0">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https://files.ironridge.com/pitched-roof-mounting/resources/brochures/IronRidge_BOSS_Bonded_Splice_Tech_Brief.pdf</a:t>
            </a:r>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29">
            <a:hlinkClick r:id="" action="ppaction://media"/>
            <a:extLst>
              <a:ext uri="{FF2B5EF4-FFF2-40B4-BE49-F238E27FC236}">
                <a16:creationId xmlns:a16="http://schemas.microsoft.com/office/drawing/2014/main" id="{85E96176-997E-2686-C8CC-1A8F8100F2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590" y="6177528"/>
            <a:ext cx="609600" cy="609600"/>
          </a:xfrm>
          <a:prstGeom prst="rect">
            <a:avLst/>
          </a:prstGeom>
        </p:spPr>
      </p:pic>
    </p:spTree>
    <p:extLst>
      <p:ext uri="{BB962C8B-B14F-4D97-AF65-F5344CB8AC3E}">
        <p14:creationId xmlns:p14="http://schemas.microsoft.com/office/powerpoint/2010/main" val="824125746"/>
      </p:ext>
    </p:extLst>
  </p:cSld>
  <p:clrMapOvr>
    <a:masterClrMapping/>
  </p:clrMapOvr>
  <mc:AlternateContent xmlns:mc="http://schemas.openxmlformats.org/markup-compatibility/2006" xmlns:p14="http://schemas.microsoft.com/office/powerpoint/2010/main">
    <mc:Choice Requires="p14">
      <p:transition spd="slow" p14:dur="2000" advTm="7881"/>
    </mc:Choice>
    <mc:Fallback xmlns="">
      <p:transition spd="slow" advTm="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Span tables are used to set the maximum distance between the rail support brackets.</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Tables for these exercises are from </a:t>
            </a:r>
            <a:r>
              <a:rPr lang="en-CA" sz="2800" dirty="0" err="1">
                <a:effectLst/>
                <a:latin typeface="Arial" panose="020B0604020202020204" pitchFamily="34" charset="0"/>
                <a:ea typeface="Calibri" panose="020F0502020204030204" pitchFamily="34" charset="0"/>
                <a:cs typeface="Arial" panose="020B0604020202020204" pitchFamily="34" charset="0"/>
              </a:rPr>
              <a:t>IronRidge</a:t>
            </a:r>
            <a:r>
              <a:rPr lang="en-CA" sz="2800" dirty="0">
                <a:effectLst/>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The span tables in this example are for a sloped roof.</a:t>
            </a:r>
            <a:endParaRPr lang="en-CA" sz="2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3">
            <a:hlinkClick r:id="" action="ppaction://media"/>
            <a:extLst>
              <a:ext uri="{FF2B5EF4-FFF2-40B4-BE49-F238E27FC236}">
                <a16:creationId xmlns:a16="http://schemas.microsoft.com/office/drawing/2014/main" id="{4054DED0-BC9C-DFD9-A17C-1CFFB7C25C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7565" y="6240476"/>
            <a:ext cx="609600" cy="609600"/>
          </a:xfrm>
          <a:prstGeom prst="rect">
            <a:avLst/>
          </a:prstGeom>
        </p:spPr>
      </p:pic>
    </p:spTree>
    <p:extLst>
      <p:ext uri="{BB962C8B-B14F-4D97-AF65-F5344CB8AC3E}">
        <p14:creationId xmlns:p14="http://schemas.microsoft.com/office/powerpoint/2010/main" val="1445578319"/>
      </p:ext>
    </p:extLst>
  </p:cSld>
  <p:clrMapOvr>
    <a:masterClrMapping/>
  </p:clrMapOvr>
  <mc:AlternateContent xmlns:mc="http://schemas.openxmlformats.org/markup-compatibility/2006" xmlns:p14="http://schemas.microsoft.com/office/powerpoint/2010/main">
    <mc:Choice Requires="p14">
      <p:transition spd="slow" p14:dur="2000" advTm="49145"/>
    </mc:Choice>
    <mc:Fallback xmlns="">
      <p:transition spd="slow" advTm="49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endParaRPr lang="en-CA" sz="2400" dirty="0">
              <a:latin typeface="Arial" panose="020B0604020202020204" pitchFamily="34" charset="0"/>
              <a:cs typeface="Arial" panose="020B0604020202020204" pitchFamily="34" charset="0"/>
            </a:endParaRPr>
          </a:p>
          <a:p>
            <a:endParaRPr lang="en-CA" sz="2400" dirty="0">
              <a:effectLst/>
              <a:latin typeface="Arial" panose="020B0604020202020204" pitchFamily="34" charset="0"/>
              <a:ea typeface="Calibri" panose="020F0502020204030204" pitchFamily="34" charset="0"/>
              <a:cs typeface="Arial" panose="020B0604020202020204" pitchFamily="34" charset="0"/>
            </a:endParaRPr>
          </a:p>
          <a:p>
            <a:endParaRPr lang="en-CA"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668A8D2-726A-D9F7-826E-8A71B3A28EE1}"/>
              </a:ext>
            </a:extLst>
          </p:cNvPr>
          <p:cNvPicPr>
            <a:picLocks noChangeAspect="1"/>
          </p:cNvPicPr>
          <p:nvPr/>
        </p:nvPicPr>
        <p:blipFill>
          <a:blip r:embed="rId4"/>
          <a:stretch>
            <a:fillRect/>
          </a:stretch>
        </p:blipFill>
        <p:spPr>
          <a:xfrm>
            <a:off x="25676" y="854765"/>
            <a:ext cx="8521148" cy="5700354"/>
          </a:xfrm>
          <a:prstGeom prst="rect">
            <a:avLst/>
          </a:prstGeom>
        </p:spPr>
      </p:pic>
      <p:sp>
        <p:nvSpPr>
          <p:cNvPr id="6" name="TextBox 5">
            <a:extLst>
              <a:ext uri="{FF2B5EF4-FFF2-40B4-BE49-F238E27FC236}">
                <a16:creationId xmlns:a16="http://schemas.microsoft.com/office/drawing/2014/main" id="{1E544DD6-8298-8818-13F8-CE7F46C8D119}"/>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3" name="30">
            <a:hlinkClick r:id="" action="ppaction://media"/>
            <a:extLst>
              <a:ext uri="{FF2B5EF4-FFF2-40B4-BE49-F238E27FC236}">
                <a16:creationId xmlns:a16="http://schemas.microsoft.com/office/drawing/2014/main" id="{5C56C2C7-6113-6062-85FC-996C27B4B7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4070" y="136476"/>
            <a:ext cx="609600" cy="609600"/>
          </a:xfrm>
          <a:prstGeom prst="rect">
            <a:avLst/>
          </a:prstGeom>
        </p:spPr>
      </p:pic>
    </p:spTree>
    <p:extLst>
      <p:ext uri="{BB962C8B-B14F-4D97-AF65-F5344CB8AC3E}">
        <p14:creationId xmlns:p14="http://schemas.microsoft.com/office/powerpoint/2010/main" val="579542544"/>
      </p:ext>
    </p:extLst>
  </p:cSld>
  <p:clrMapOvr>
    <a:masterClrMapping/>
  </p:clrMapOvr>
  <mc:AlternateContent xmlns:mc="http://schemas.openxmlformats.org/markup-compatibility/2006" xmlns:p14="http://schemas.microsoft.com/office/powerpoint/2010/main">
    <mc:Choice Requires="p14">
      <p:transition spd="slow" p14:dur="2000" advTm="16589"/>
    </mc:Choice>
    <mc:Fallback xmlns="">
      <p:transition spd="slow" advTm="16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8375374" cy="4701830"/>
          </a:xfrm>
        </p:spPr>
        <p:txBody>
          <a:bodyPr/>
          <a:lstStyle/>
          <a:p>
            <a:r>
              <a:rPr lang="en-CA" sz="2800" dirty="0">
                <a:latin typeface="Arial" panose="020B0604020202020204" pitchFamily="34" charset="0"/>
                <a:cs typeface="Arial" panose="020B0604020202020204" pitchFamily="34" charset="0"/>
              </a:rPr>
              <a:t>There are 24 tables that give span distances for:</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Maximum module length.</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Maximum area of module.</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Wind exposure category.</a:t>
            </a: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332F9E6-BEBB-E72A-E389-0CEFEC352A0D}"/>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3" name="31">
            <a:hlinkClick r:id="" action="ppaction://media"/>
            <a:extLst>
              <a:ext uri="{FF2B5EF4-FFF2-40B4-BE49-F238E27FC236}">
                <a16:creationId xmlns:a16="http://schemas.microsoft.com/office/drawing/2014/main" id="{9B55300B-E95B-1315-2FBB-6343A307BE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7322" y="6063734"/>
            <a:ext cx="609600" cy="609600"/>
          </a:xfrm>
          <a:prstGeom prst="rect">
            <a:avLst/>
          </a:prstGeom>
        </p:spPr>
      </p:pic>
    </p:spTree>
    <p:extLst>
      <p:ext uri="{BB962C8B-B14F-4D97-AF65-F5344CB8AC3E}">
        <p14:creationId xmlns:p14="http://schemas.microsoft.com/office/powerpoint/2010/main" val="3721640028"/>
      </p:ext>
    </p:extLst>
  </p:cSld>
  <p:clrMapOvr>
    <a:masterClrMapping/>
  </p:clrMapOvr>
  <mc:AlternateContent xmlns:mc="http://schemas.openxmlformats.org/markup-compatibility/2006" xmlns:p14="http://schemas.microsoft.com/office/powerpoint/2010/main">
    <mc:Choice Requires="p14">
      <p:transition spd="slow" p14:dur="2000" advTm="20908"/>
    </mc:Choice>
    <mc:Fallback xmlns="">
      <p:transition spd="slow" advTm="20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This is from the first page of tables.</a:t>
            </a:r>
          </a:p>
          <a:p>
            <a:endParaRPr lang="en-CA" sz="2800" dirty="0">
              <a:latin typeface="Arial" panose="020B0604020202020204" pitchFamily="34" charset="0"/>
              <a:cs typeface="Arial" panose="020B0604020202020204" pitchFamily="34" charset="0"/>
            </a:endParaRPr>
          </a:p>
          <a:p>
            <a:pPr marL="0" indent="0">
              <a:buNone/>
            </a:pPr>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The spans are in inches apart.</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Maximum module length is specified.</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Maximum area of module is specified.</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Wind exposure area is specified.</a:t>
            </a: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332F9E6-BEBB-E72A-E389-0CEFEC352A0D}"/>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7" name="Picture 6">
            <a:extLst>
              <a:ext uri="{FF2B5EF4-FFF2-40B4-BE49-F238E27FC236}">
                <a16:creationId xmlns:a16="http://schemas.microsoft.com/office/drawing/2014/main" id="{C1D338F6-697A-FA22-ABB7-D67FD42EE426}"/>
              </a:ext>
            </a:extLst>
          </p:cNvPr>
          <p:cNvPicPr>
            <a:picLocks noChangeAspect="1"/>
          </p:cNvPicPr>
          <p:nvPr/>
        </p:nvPicPr>
        <p:blipFill>
          <a:blip r:embed="rId4"/>
          <a:stretch>
            <a:fillRect/>
          </a:stretch>
        </p:blipFill>
        <p:spPr>
          <a:xfrm>
            <a:off x="148590" y="1720194"/>
            <a:ext cx="8666598" cy="911709"/>
          </a:xfrm>
          <a:prstGeom prst="rect">
            <a:avLst/>
          </a:prstGeom>
        </p:spPr>
      </p:pic>
      <p:pic>
        <p:nvPicPr>
          <p:cNvPr id="3" name="32">
            <a:hlinkClick r:id="" action="ppaction://media"/>
            <a:extLst>
              <a:ext uri="{FF2B5EF4-FFF2-40B4-BE49-F238E27FC236}">
                <a16:creationId xmlns:a16="http://schemas.microsoft.com/office/drawing/2014/main" id="{708D89CE-3E66-5ACD-C210-CCAA18E9A3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791" y="6183868"/>
            <a:ext cx="609600" cy="609600"/>
          </a:xfrm>
          <a:prstGeom prst="rect">
            <a:avLst/>
          </a:prstGeom>
        </p:spPr>
      </p:pic>
    </p:spTree>
    <p:extLst>
      <p:ext uri="{BB962C8B-B14F-4D97-AF65-F5344CB8AC3E}">
        <p14:creationId xmlns:p14="http://schemas.microsoft.com/office/powerpoint/2010/main" val="634645184"/>
      </p:ext>
    </p:extLst>
  </p:cSld>
  <p:clrMapOvr>
    <a:masterClrMapping/>
  </p:clrMapOvr>
  <mc:AlternateContent xmlns:mc="http://schemas.openxmlformats.org/markup-compatibility/2006" xmlns:p14="http://schemas.microsoft.com/office/powerpoint/2010/main">
    <mc:Choice Requires="p14">
      <p:transition spd="slow" p14:dur="2000" advTm="27317"/>
    </mc:Choice>
    <mc:Fallback xmlns="">
      <p:transition spd="slow" advTm="27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This is from the first page of tables.</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Wind Speed 90 mph</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Roof Slope in ranges</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No snow load</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Roof broken into</a:t>
            </a:r>
          </a:p>
          <a:p>
            <a:pPr marL="0" indent="0">
              <a:buNone/>
            </a:pPr>
            <a:r>
              <a:rPr lang="en-CA" sz="2800" dirty="0">
                <a:latin typeface="Arial" panose="020B0604020202020204" pitchFamily="34" charset="0"/>
                <a:cs typeface="Arial" panose="020B0604020202020204" pitchFamily="34" charset="0"/>
              </a:rPr>
              <a:t>   three Groups</a:t>
            </a:r>
          </a:p>
        </p:txBody>
      </p:sp>
      <p:pic>
        <p:nvPicPr>
          <p:cNvPr id="4" name="Picture 3">
            <a:extLst>
              <a:ext uri="{FF2B5EF4-FFF2-40B4-BE49-F238E27FC236}">
                <a16:creationId xmlns:a16="http://schemas.microsoft.com/office/drawing/2014/main" id="{AF840364-5E43-9DAD-1838-BEB90B455750}"/>
              </a:ext>
            </a:extLst>
          </p:cNvPr>
          <p:cNvPicPr>
            <a:picLocks noChangeAspect="1"/>
          </p:cNvPicPr>
          <p:nvPr/>
        </p:nvPicPr>
        <p:blipFill>
          <a:blip r:embed="rId4"/>
          <a:stretch>
            <a:fillRect/>
          </a:stretch>
        </p:blipFill>
        <p:spPr>
          <a:xfrm>
            <a:off x="3782175" y="1986014"/>
            <a:ext cx="5136538" cy="4360514"/>
          </a:xfrm>
          <a:prstGeom prst="rect">
            <a:avLst/>
          </a:prstGeom>
        </p:spPr>
      </p:pic>
      <p:sp>
        <p:nvSpPr>
          <p:cNvPr id="6" name="TextBox 5">
            <a:extLst>
              <a:ext uri="{FF2B5EF4-FFF2-40B4-BE49-F238E27FC236}">
                <a16:creationId xmlns:a16="http://schemas.microsoft.com/office/drawing/2014/main" id="{C332F9E6-BEBB-E72A-E389-0CEFEC352A0D}"/>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3" name="33">
            <a:hlinkClick r:id="" action="ppaction://media"/>
            <a:extLst>
              <a:ext uri="{FF2B5EF4-FFF2-40B4-BE49-F238E27FC236}">
                <a16:creationId xmlns:a16="http://schemas.microsoft.com/office/drawing/2014/main" id="{45A57677-BF4F-DFDF-705A-167B115BEB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5810" y="107315"/>
            <a:ext cx="609600" cy="609600"/>
          </a:xfrm>
          <a:prstGeom prst="rect">
            <a:avLst/>
          </a:prstGeom>
        </p:spPr>
      </p:pic>
    </p:spTree>
    <p:extLst>
      <p:ext uri="{BB962C8B-B14F-4D97-AF65-F5344CB8AC3E}">
        <p14:creationId xmlns:p14="http://schemas.microsoft.com/office/powerpoint/2010/main" val="2150709081"/>
      </p:ext>
    </p:extLst>
  </p:cSld>
  <p:clrMapOvr>
    <a:masterClrMapping/>
  </p:clrMapOvr>
  <mc:AlternateContent xmlns:mc="http://schemas.openxmlformats.org/markup-compatibility/2006" xmlns:p14="http://schemas.microsoft.com/office/powerpoint/2010/main">
    <mc:Choice Requires="p14">
      <p:transition spd="slow" p14:dur="2000" advTm="26876"/>
    </mc:Choice>
    <mc:Fallback xmlns="">
      <p:transition spd="slow" advTm="26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Roof line sectioned off into 6 areas.</a:t>
            </a:r>
          </a:p>
          <a:p>
            <a:r>
              <a:rPr lang="en-CA" sz="2800" dirty="0">
                <a:latin typeface="Arial" panose="020B0604020202020204" pitchFamily="34" charset="0"/>
                <a:cs typeface="Arial" panose="020B0604020202020204" pitchFamily="34" charset="0"/>
              </a:rPr>
              <a:t>1, 2n, 2e, 2r, 3e, and 3r</a:t>
            </a: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332F9E6-BEBB-E72A-E389-0CEFEC352A0D}"/>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5" name="Picture 4">
            <a:extLst>
              <a:ext uri="{FF2B5EF4-FFF2-40B4-BE49-F238E27FC236}">
                <a16:creationId xmlns:a16="http://schemas.microsoft.com/office/drawing/2014/main" id="{48610B6E-C3F1-3CE5-865D-A3B9D2C12D6E}"/>
              </a:ext>
            </a:extLst>
          </p:cNvPr>
          <p:cNvPicPr>
            <a:picLocks noChangeAspect="1"/>
          </p:cNvPicPr>
          <p:nvPr/>
        </p:nvPicPr>
        <p:blipFill>
          <a:blip r:embed="rId4"/>
          <a:stretch>
            <a:fillRect/>
          </a:stretch>
        </p:blipFill>
        <p:spPr>
          <a:xfrm>
            <a:off x="225287" y="2312092"/>
            <a:ext cx="7275443" cy="4264492"/>
          </a:xfrm>
          <a:prstGeom prst="rect">
            <a:avLst/>
          </a:prstGeom>
        </p:spPr>
      </p:pic>
      <p:pic>
        <p:nvPicPr>
          <p:cNvPr id="3" name="34">
            <a:hlinkClick r:id="" action="ppaction://media"/>
            <a:extLst>
              <a:ext uri="{FF2B5EF4-FFF2-40B4-BE49-F238E27FC236}">
                <a16:creationId xmlns:a16="http://schemas.microsoft.com/office/drawing/2014/main" id="{88593AE1-ECC8-96B4-F686-2569CFC59A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8870" y="136476"/>
            <a:ext cx="609600" cy="609600"/>
          </a:xfrm>
          <a:prstGeom prst="rect">
            <a:avLst/>
          </a:prstGeom>
        </p:spPr>
      </p:pic>
    </p:spTree>
    <p:extLst>
      <p:ext uri="{BB962C8B-B14F-4D97-AF65-F5344CB8AC3E}">
        <p14:creationId xmlns:p14="http://schemas.microsoft.com/office/powerpoint/2010/main" val="4081017887"/>
      </p:ext>
    </p:extLst>
  </p:cSld>
  <p:clrMapOvr>
    <a:masterClrMapping/>
  </p:clrMapOvr>
  <mc:AlternateContent xmlns:mc="http://schemas.openxmlformats.org/markup-compatibility/2006" xmlns:p14="http://schemas.microsoft.com/office/powerpoint/2010/main">
    <mc:Choice Requires="p14">
      <p:transition spd="slow" p14:dur="2000" advTm="18981"/>
    </mc:Choice>
    <mc:Fallback xmlns="">
      <p:transition spd="slow" advTm="18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For a roof line with a slope of 20 </a:t>
            </a:r>
            <a:r>
              <a:rPr lang="en-CA" sz="2800" baseline="30000" dirty="0">
                <a:latin typeface="Arial" panose="020B0604020202020204" pitchFamily="34" charset="0"/>
                <a:cs typeface="Arial" panose="020B0604020202020204" pitchFamily="34" charset="0"/>
              </a:rPr>
              <a:t>o</a:t>
            </a:r>
            <a:r>
              <a:rPr lang="en-CA" sz="2800" dirty="0">
                <a:latin typeface="Arial" panose="020B0604020202020204" pitchFamily="34" charset="0"/>
                <a:cs typeface="Arial" panose="020B0604020202020204" pitchFamily="34" charset="0"/>
              </a:rPr>
              <a:t>.</a:t>
            </a: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Group 1 = (sections 1 and 2e) spacing is 130 inches between brackets</a:t>
            </a: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332F9E6-BEBB-E72A-E389-0CEFEC352A0D}"/>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4" name="Picture 3">
            <a:extLst>
              <a:ext uri="{FF2B5EF4-FFF2-40B4-BE49-F238E27FC236}">
                <a16:creationId xmlns:a16="http://schemas.microsoft.com/office/drawing/2014/main" id="{D29D69DD-76E2-18F3-DB5B-88CFCE3F87E8}"/>
              </a:ext>
            </a:extLst>
          </p:cNvPr>
          <p:cNvPicPr>
            <a:picLocks noChangeAspect="1"/>
          </p:cNvPicPr>
          <p:nvPr/>
        </p:nvPicPr>
        <p:blipFill>
          <a:blip r:embed="rId4"/>
          <a:stretch>
            <a:fillRect/>
          </a:stretch>
        </p:blipFill>
        <p:spPr>
          <a:xfrm>
            <a:off x="304749" y="1763056"/>
            <a:ext cx="8534501" cy="3331887"/>
          </a:xfrm>
          <a:prstGeom prst="rect">
            <a:avLst/>
          </a:prstGeom>
        </p:spPr>
      </p:pic>
      <p:pic>
        <p:nvPicPr>
          <p:cNvPr id="3" name="35">
            <a:hlinkClick r:id="" action="ppaction://media"/>
            <a:extLst>
              <a:ext uri="{FF2B5EF4-FFF2-40B4-BE49-F238E27FC236}">
                <a16:creationId xmlns:a16="http://schemas.microsoft.com/office/drawing/2014/main" id="{28E76441-4F0F-2AF6-C6B3-684E718D0C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749" y="6289279"/>
            <a:ext cx="609600" cy="609600"/>
          </a:xfrm>
          <a:prstGeom prst="rect">
            <a:avLst/>
          </a:prstGeom>
        </p:spPr>
      </p:pic>
    </p:spTree>
    <p:extLst>
      <p:ext uri="{BB962C8B-B14F-4D97-AF65-F5344CB8AC3E}">
        <p14:creationId xmlns:p14="http://schemas.microsoft.com/office/powerpoint/2010/main" val="2139014874"/>
      </p:ext>
    </p:extLst>
  </p:cSld>
  <p:clrMapOvr>
    <a:masterClrMapping/>
  </p:clrMapOvr>
  <mc:AlternateContent xmlns:mc="http://schemas.openxmlformats.org/markup-compatibility/2006" xmlns:p14="http://schemas.microsoft.com/office/powerpoint/2010/main">
    <mc:Choice Requires="p14">
      <p:transition spd="slow" p14:dur="2000" advTm="27247"/>
    </mc:Choice>
    <mc:Fallback xmlns="">
      <p:transition spd="slow" advTm="27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For a roof line with a slope of 20 </a:t>
            </a:r>
            <a:r>
              <a:rPr lang="en-CA" sz="2800" baseline="30000" dirty="0">
                <a:latin typeface="Arial" panose="020B0604020202020204" pitchFamily="34" charset="0"/>
                <a:cs typeface="Arial" panose="020B0604020202020204" pitchFamily="34" charset="0"/>
              </a:rPr>
              <a:t>o</a:t>
            </a:r>
            <a:r>
              <a:rPr lang="en-CA" sz="2800" dirty="0">
                <a:latin typeface="Arial" panose="020B0604020202020204" pitchFamily="34" charset="0"/>
                <a:cs typeface="Arial" panose="020B0604020202020204" pitchFamily="34" charset="0"/>
              </a:rPr>
              <a:t>.</a:t>
            </a: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Group 2 = (sections 2n and 2r and 3e) spacing is 130 inches between brackets</a:t>
            </a:r>
          </a:p>
          <a:p>
            <a:endParaRPr lang="en-CA"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332F9E6-BEBB-E72A-E389-0CEFEC352A0D}"/>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4" name="Picture 3">
            <a:extLst>
              <a:ext uri="{FF2B5EF4-FFF2-40B4-BE49-F238E27FC236}">
                <a16:creationId xmlns:a16="http://schemas.microsoft.com/office/drawing/2014/main" id="{D29D69DD-76E2-18F3-DB5B-88CFCE3F87E8}"/>
              </a:ext>
            </a:extLst>
          </p:cNvPr>
          <p:cNvPicPr>
            <a:picLocks noChangeAspect="1"/>
          </p:cNvPicPr>
          <p:nvPr/>
        </p:nvPicPr>
        <p:blipFill>
          <a:blip r:embed="rId4"/>
          <a:stretch>
            <a:fillRect/>
          </a:stretch>
        </p:blipFill>
        <p:spPr>
          <a:xfrm>
            <a:off x="304749" y="1763056"/>
            <a:ext cx="8534501" cy="3331887"/>
          </a:xfrm>
          <a:prstGeom prst="rect">
            <a:avLst/>
          </a:prstGeom>
        </p:spPr>
      </p:pic>
      <p:pic>
        <p:nvPicPr>
          <p:cNvPr id="3" name="36">
            <a:hlinkClick r:id="" action="ppaction://media"/>
            <a:extLst>
              <a:ext uri="{FF2B5EF4-FFF2-40B4-BE49-F238E27FC236}">
                <a16:creationId xmlns:a16="http://schemas.microsoft.com/office/drawing/2014/main" id="{535ADC05-AF81-2D44-8E7E-DD6DE47C8A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749" y="6183868"/>
            <a:ext cx="609600" cy="609600"/>
          </a:xfrm>
          <a:prstGeom prst="rect">
            <a:avLst/>
          </a:prstGeom>
        </p:spPr>
      </p:pic>
    </p:spTree>
    <p:extLst>
      <p:ext uri="{BB962C8B-B14F-4D97-AF65-F5344CB8AC3E}">
        <p14:creationId xmlns:p14="http://schemas.microsoft.com/office/powerpoint/2010/main" val="2636205057"/>
      </p:ext>
    </p:extLst>
  </p:cSld>
  <p:clrMapOvr>
    <a:masterClrMapping/>
  </p:clrMapOvr>
  <mc:AlternateContent xmlns:mc="http://schemas.openxmlformats.org/markup-compatibility/2006" xmlns:p14="http://schemas.microsoft.com/office/powerpoint/2010/main">
    <mc:Choice Requires="p14">
      <p:transition spd="slow" p14:dur="2000" advTm="12990"/>
    </mc:Choice>
    <mc:Fallback xmlns="">
      <p:transition spd="slow" advTm="1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For a roof line with a slope of 20 </a:t>
            </a:r>
            <a:r>
              <a:rPr lang="en-CA" sz="2800" baseline="30000" dirty="0">
                <a:latin typeface="Arial" panose="020B0604020202020204" pitchFamily="34" charset="0"/>
                <a:cs typeface="Arial" panose="020B0604020202020204" pitchFamily="34" charset="0"/>
              </a:rPr>
              <a:t>o</a:t>
            </a:r>
            <a:r>
              <a:rPr lang="en-CA" sz="2800" dirty="0">
                <a:latin typeface="Arial" panose="020B0604020202020204" pitchFamily="34" charset="0"/>
                <a:cs typeface="Arial" panose="020B0604020202020204" pitchFamily="34" charset="0"/>
              </a:rPr>
              <a:t>.</a:t>
            </a: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Group 3 = (section 3r) spacing is 130 inches between brackets</a:t>
            </a:r>
          </a:p>
          <a:p>
            <a:endParaRPr lang="en-CA"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332F9E6-BEBB-E72A-E389-0CEFEC352A0D}"/>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4" name="Picture 3">
            <a:extLst>
              <a:ext uri="{FF2B5EF4-FFF2-40B4-BE49-F238E27FC236}">
                <a16:creationId xmlns:a16="http://schemas.microsoft.com/office/drawing/2014/main" id="{D29D69DD-76E2-18F3-DB5B-88CFCE3F87E8}"/>
              </a:ext>
            </a:extLst>
          </p:cNvPr>
          <p:cNvPicPr>
            <a:picLocks noChangeAspect="1"/>
          </p:cNvPicPr>
          <p:nvPr/>
        </p:nvPicPr>
        <p:blipFill>
          <a:blip r:embed="rId4"/>
          <a:stretch>
            <a:fillRect/>
          </a:stretch>
        </p:blipFill>
        <p:spPr>
          <a:xfrm>
            <a:off x="304749" y="1763056"/>
            <a:ext cx="8534501" cy="3331887"/>
          </a:xfrm>
          <a:prstGeom prst="rect">
            <a:avLst/>
          </a:prstGeom>
        </p:spPr>
      </p:pic>
      <p:pic>
        <p:nvPicPr>
          <p:cNvPr id="3" name="37">
            <a:hlinkClick r:id="" action="ppaction://media"/>
            <a:extLst>
              <a:ext uri="{FF2B5EF4-FFF2-40B4-BE49-F238E27FC236}">
                <a16:creationId xmlns:a16="http://schemas.microsoft.com/office/drawing/2014/main" id="{81EF6FE0-05B0-9227-E098-C408A2396F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4506" y="6289279"/>
            <a:ext cx="609600" cy="609600"/>
          </a:xfrm>
          <a:prstGeom prst="rect">
            <a:avLst/>
          </a:prstGeom>
        </p:spPr>
      </p:pic>
    </p:spTree>
    <p:extLst>
      <p:ext uri="{BB962C8B-B14F-4D97-AF65-F5344CB8AC3E}">
        <p14:creationId xmlns:p14="http://schemas.microsoft.com/office/powerpoint/2010/main" val="1608602197"/>
      </p:ext>
    </p:extLst>
  </p:cSld>
  <p:clrMapOvr>
    <a:masterClrMapping/>
  </p:clrMapOvr>
  <mc:AlternateContent xmlns:mc="http://schemas.openxmlformats.org/markup-compatibility/2006" xmlns:p14="http://schemas.microsoft.com/office/powerpoint/2010/main">
    <mc:Choice Requires="p14">
      <p:transition spd="slow" p14:dur="2000" advTm="11736"/>
    </mc:Choice>
    <mc:Fallback xmlns="">
      <p:transition spd="slow" advTm="11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21321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Page 28 Details.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0142168-DC38-089D-D7AC-2504BEC35484}"/>
              </a:ext>
            </a:extLst>
          </p:cNvPr>
          <p:cNvPicPr>
            <a:picLocks noChangeAspect="1"/>
          </p:cNvPicPr>
          <p:nvPr/>
        </p:nvPicPr>
        <p:blipFill>
          <a:blip r:embed="rId4"/>
          <a:stretch>
            <a:fillRect/>
          </a:stretch>
        </p:blipFill>
        <p:spPr>
          <a:xfrm>
            <a:off x="2217420" y="1683026"/>
            <a:ext cx="6397693" cy="4805642"/>
          </a:xfrm>
          <a:prstGeom prst="rect">
            <a:avLst/>
          </a:prstGeom>
        </p:spPr>
      </p:pic>
      <p:sp>
        <p:nvSpPr>
          <p:cNvPr id="8" name="TextBox 7">
            <a:extLst>
              <a:ext uri="{FF2B5EF4-FFF2-40B4-BE49-F238E27FC236}">
                <a16:creationId xmlns:a16="http://schemas.microsoft.com/office/drawing/2014/main" id="{3365F671-2BFA-2D83-4C3D-68B44CE49EEA}"/>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3" name="39">
            <a:hlinkClick r:id="" action="ppaction://media"/>
            <a:extLst>
              <a:ext uri="{FF2B5EF4-FFF2-40B4-BE49-F238E27FC236}">
                <a16:creationId xmlns:a16="http://schemas.microsoft.com/office/drawing/2014/main" id="{B27E89B2-3AB3-BED9-C661-EA62F71DA9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3681" y="5897217"/>
            <a:ext cx="609600" cy="609600"/>
          </a:xfrm>
          <a:prstGeom prst="rect">
            <a:avLst/>
          </a:prstGeom>
        </p:spPr>
      </p:pic>
    </p:spTree>
    <p:extLst>
      <p:ext uri="{BB962C8B-B14F-4D97-AF65-F5344CB8AC3E}">
        <p14:creationId xmlns:p14="http://schemas.microsoft.com/office/powerpoint/2010/main" val="51299763"/>
      </p:ext>
    </p:extLst>
  </p:cSld>
  <p:clrMapOvr>
    <a:masterClrMapping/>
  </p:clrMapOvr>
  <mc:AlternateContent xmlns:mc="http://schemas.openxmlformats.org/markup-compatibility/2006" xmlns:p14="http://schemas.microsoft.com/office/powerpoint/2010/main">
    <mc:Choice Requires="p14">
      <p:transition spd="slow" p14:dur="2000" advTm="20142"/>
    </mc:Choice>
    <mc:Fallback xmlns="">
      <p:transition spd="slow" advTm="20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39605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err="1">
                <a:latin typeface="Arial" panose="020B0604020202020204" pitchFamily="34" charset="0"/>
                <a:ea typeface="Calibri" panose="020F0502020204030204" pitchFamily="34" charset="0"/>
                <a:cs typeface="Arial" panose="020B0604020202020204" pitchFamily="34" charset="0"/>
              </a:rPr>
              <a:t>IronRidge</a:t>
            </a:r>
            <a:r>
              <a:rPr lang="en-CA" sz="2800" dirty="0">
                <a:latin typeface="Arial" panose="020B0604020202020204" pitchFamily="34" charset="0"/>
                <a:ea typeface="Calibri" panose="020F0502020204030204" pitchFamily="34" charset="0"/>
                <a:cs typeface="Arial" panose="020B0604020202020204" pitchFamily="34" charset="0"/>
              </a:rPr>
              <a:t> UFO bonding and end clamp holding panel to XR rail.</a:t>
            </a:r>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3365F671-2BFA-2D83-4C3D-68B44CE49EEA}"/>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4" name="Picture 3">
            <a:extLst>
              <a:ext uri="{FF2B5EF4-FFF2-40B4-BE49-F238E27FC236}">
                <a16:creationId xmlns:a16="http://schemas.microsoft.com/office/drawing/2014/main" id="{FF679B4B-7D8E-02E3-8F50-377AF44A4AF4}"/>
              </a:ext>
            </a:extLst>
          </p:cNvPr>
          <p:cNvPicPr>
            <a:picLocks noChangeAspect="1"/>
          </p:cNvPicPr>
          <p:nvPr/>
        </p:nvPicPr>
        <p:blipFill>
          <a:blip r:embed="rId4"/>
          <a:stretch>
            <a:fillRect/>
          </a:stretch>
        </p:blipFill>
        <p:spPr>
          <a:xfrm>
            <a:off x="369172" y="2366962"/>
            <a:ext cx="6103065" cy="3410986"/>
          </a:xfrm>
          <a:prstGeom prst="rect">
            <a:avLst/>
          </a:prstGeom>
        </p:spPr>
      </p:pic>
      <p:pic>
        <p:nvPicPr>
          <p:cNvPr id="3" name="40">
            <a:hlinkClick r:id="" action="ppaction://media"/>
            <a:extLst>
              <a:ext uri="{FF2B5EF4-FFF2-40B4-BE49-F238E27FC236}">
                <a16:creationId xmlns:a16="http://schemas.microsoft.com/office/drawing/2014/main" id="{AFC4110D-8207-926D-05B5-F98A9A5566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6063734"/>
            <a:ext cx="609600" cy="609600"/>
          </a:xfrm>
          <a:prstGeom prst="rect">
            <a:avLst/>
          </a:prstGeom>
        </p:spPr>
      </p:pic>
    </p:spTree>
    <p:extLst>
      <p:ext uri="{BB962C8B-B14F-4D97-AF65-F5344CB8AC3E}">
        <p14:creationId xmlns:p14="http://schemas.microsoft.com/office/powerpoint/2010/main" val="661351859"/>
      </p:ext>
    </p:extLst>
  </p:cSld>
  <p:clrMapOvr>
    <a:masterClrMapping/>
  </p:clrMapOvr>
  <mc:AlternateContent xmlns:mc="http://schemas.openxmlformats.org/markup-compatibility/2006" xmlns:p14="http://schemas.microsoft.com/office/powerpoint/2010/main">
    <mc:Choice Requires="p14">
      <p:transition spd="slow" p14:dur="2000" advTm="21419"/>
    </mc:Choice>
    <mc:Fallback xmlns="">
      <p:transition spd="slow" advTm="21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err="1">
                <a:latin typeface="Arial" panose="020B0604020202020204" pitchFamily="34" charset="0"/>
                <a:ea typeface="Calibri" panose="020F0502020204030204" pitchFamily="34" charset="0"/>
                <a:cs typeface="Arial" panose="020B0604020202020204" pitchFamily="34" charset="0"/>
              </a:rPr>
              <a:t>IronRidge</a:t>
            </a:r>
            <a:r>
              <a:rPr lang="en-CA" sz="2800" dirty="0">
                <a:latin typeface="Arial" panose="020B0604020202020204" pitchFamily="34" charset="0"/>
                <a:ea typeface="Calibri" panose="020F0502020204030204" pitchFamily="34" charset="0"/>
                <a:cs typeface="Arial" panose="020B0604020202020204" pitchFamily="34" charset="0"/>
              </a:rPr>
              <a:t> UFO bonding and mid clamp holding panel to XR rail.</a:t>
            </a:r>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3365F671-2BFA-2D83-4C3D-68B44CE49EEA}"/>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5" name="Picture 4">
            <a:extLst>
              <a:ext uri="{FF2B5EF4-FFF2-40B4-BE49-F238E27FC236}">
                <a16:creationId xmlns:a16="http://schemas.microsoft.com/office/drawing/2014/main" id="{744DA03A-280A-8683-F351-9D174E8C1405}"/>
              </a:ext>
            </a:extLst>
          </p:cNvPr>
          <p:cNvPicPr>
            <a:picLocks noChangeAspect="1"/>
          </p:cNvPicPr>
          <p:nvPr/>
        </p:nvPicPr>
        <p:blipFill>
          <a:blip r:embed="rId4"/>
          <a:stretch>
            <a:fillRect/>
          </a:stretch>
        </p:blipFill>
        <p:spPr>
          <a:xfrm>
            <a:off x="426347" y="2895220"/>
            <a:ext cx="6292505" cy="3318082"/>
          </a:xfrm>
          <a:prstGeom prst="rect">
            <a:avLst/>
          </a:prstGeom>
        </p:spPr>
      </p:pic>
      <p:pic>
        <p:nvPicPr>
          <p:cNvPr id="3" name="41">
            <a:hlinkClick r:id="" action="ppaction://media"/>
            <a:extLst>
              <a:ext uri="{FF2B5EF4-FFF2-40B4-BE49-F238E27FC236}">
                <a16:creationId xmlns:a16="http://schemas.microsoft.com/office/drawing/2014/main" id="{C114F837-8BC2-DE8D-33AF-C866AA76B0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347" y="6248400"/>
            <a:ext cx="609600" cy="609600"/>
          </a:xfrm>
          <a:prstGeom prst="rect">
            <a:avLst/>
          </a:prstGeom>
        </p:spPr>
      </p:pic>
    </p:spTree>
    <p:extLst>
      <p:ext uri="{BB962C8B-B14F-4D97-AF65-F5344CB8AC3E}">
        <p14:creationId xmlns:p14="http://schemas.microsoft.com/office/powerpoint/2010/main" val="2244155692"/>
      </p:ext>
    </p:extLst>
  </p:cSld>
  <p:clrMapOvr>
    <a:masterClrMapping/>
  </p:clrMapOvr>
  <mc:AlternateContent xmlns:mc="http://schemas.openxmlformats.org/markup-compatibility/2006" xmlns:p14="http://schemas.microsoft.com/office/powerpoint/2010/main">
    <mc:Choice Requires="p14">
      <p:transition spd="slow" p14:dur="2000" advTm="19886"/>
    </mc:Choice>
    <mc:Fallback xmlns="">
      <p:transition spd="slow" advTm="19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err="1">
                <a:latin typeface="Arial" panose="020B0604020202020204" pitchFamily="34" charset="0"/>
                <a:ea typeface="Calibri" panose="020F0502020204030204" pitchFamily="34" charset="0"/>
                <a:cs typeface="Arial" panose="020B0604020202020204" pitchFamily="34" charset="0"/>
              </a:rPr>
              <a:t>IronRidge</a:t>
            </a:r>
            <a:r>
              <a:rPr lang="en-CA" sz="2800" dirty="0">
                <a:latin typeface="Arial" panose="020B0604020202020204" pitchFamily="34" charset="0"/>
                <a:ea typeface="Calibri" panose="020F0502020204030204" pitchFamily="34" charset="0"/>
                <a:cs typeface="Arial" panose="020B0604020202020204" pitchFamily="34" charset="0"/>
              </a:rPr>
              <a:t> CAMO bonding and end clamp holding panel to XR rail.</a:t>
            </a:r>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3365F671-2BFA-2D83-4C3D-68B44CE49EEA}"/>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4" name="Picture 3">
            <a:extLst>
              <a:ext uri="{FF2B5EF4-FFF2-40B4-BE49-F238E27FC236}">
                <a16:creationId xmlns:a16="http://schemas.microsoft.com/office/drawing/2014/main" id="{A4340B3C-DECE-4812-284D-8530D66F531E}"/>
              </a:ext>
            </a:extLst>
          </p:cNvPr>
          <p:cNvPicPr>
            <a:picLocks noChangeAspect="1"/>
          </p:cNvPicPr>
          <p:nvPr/>
        </p:nvPicPr>
        <p:blipFill>
          <a:blip r:embed="rId4"/>
          <a:stretch>
            <a:fillRect/>
          </a:stretch>
        </p:blipFill>
        <p:spPr>
          <a:xfrm>
            <a:off x="325920" y="2147881"/>
            <a:ext cx="6525453" cy="4198648"/>
          </a:xfrm>
          <a:prstGeom prst="rect">
            <a:avLst/>
          </a:prstGeom>
        </p:spPr>
      </p:pic>
      <p:pic>
        <p:nvPicPr>
          <p:cNvPr id="3" name="42">
            <a:hlinkClick r:id="" action="ppaction://media"/>
            <a:extLst>
              <a:ext uri="{FF2B5EF4-FFF2-40B4-BE49-F238E27FC236}">
                <a16:creationId xmlns:a16="http://schemas.microsoft.com/office/drawing/2014/main" id="{6D184385-467F-F7DC-1F71-FD0105A142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3339" y="6248400"/>
            <a:ext cx="609600" cy="609600"/>
          </a:xfrm>
          <a:prstGeom prst="rect">
            <a:avLst/>
          </a:prstGeom>
        </p:spPr>
      </p:pic>
    </p:spTree>
    <p:extLst>
      <p:ext uri="{BB962C8B-B14F-4D97-AF65-F5344CB8AC3E}">
        <p14:creationId xmlns:p14="http://schemas.microsoft.com/office/powerpoint/2010/main" val="2238608038"/>
      </p:ext>
    </p:extLst>
  </p:cSld>
  <p:clrMapOvr>
    <a:masterClrMapping/>
  </p:clrMapOvr>
  <mc:AlternateContent xmlns:mc="http://schemas.openxmlformats.org/markup-compatibility/2006" xmlns:p14="http://schemas.microsoft.com/office/powerpoint/2010/main">
    <mc:Choice Requires="p14">
      <p:transition spd="slow" p14:dur="2000" advTm="23486"/>
    </mc:Choice>
    <mc:Fallback xmlns="">
      <p:transition spd="slow" advTm="23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ea typeface="Calibri" panose="020F0502020204030204" pitchFamily="34" charset="0"/>
                <a:cs typeface="Arial" panose="020B0604020202020204" pitchFamily="34" charset="0"/>
              </a:rPr>
              <a:t>Page 29 Details.</a:t>
            </a:r>
            <a:endParaRPr lang="en-CA" sz="2800" dirty="0">
              <a:effectLst/>
              <a:latin typeface="Arial" panose="020B0604020202020204" pitchFamily="34" charset="0"/>
              <a:ea typeface="Calibri" panose="020F0502020204030204" pitchFamily="34" charset="0"/>
              <a:cs typeface="Arial" panose="020B0604020202020204" pitchFamily="34" charset="0"/>
            </a:endParaRP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3365F671-2BFA-2D83-4C3D-68B44CE49EEA}"/>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5" name="Picture 4">
            <a:extLst>
              <a:ext uri="{FF2B5EF4-FFF2-40B4-BE49-F238E27FC236}">
                <a16:creationId xmlns:a16="http://schemas.microsoft.com/office/drawing/2014/main" id="{5B0543AA-7E6F-DB73-EEBF-270043D75D9C}"/>
              </a:ext>
            </a:extLst>
          </p:cNvPr>
          <p:cNvPicPr>
            <a:picLocks noChangeAspect="1"/>
          </p:cNvPicPr>
          <p:nvPr/>
        </p:nvPicPr>
        <p:blipFill>
          <a:blip r:embed="rId4"/>
          <a:stretch>
            <a:fillRect/>
          </a:stretch>
        </p:blipFill>
        <p:spPr>
          <a:xfrm>
            <a:off x="2915478" y="1742540"/>
            <a:ext cx="6141555" cy="4746127"/>
          </a:xfrm>
          <a:prstGeom prst="rect">
            <a:avLst/>
          </a:prstGeom>
        </p:spPr>
      </p:pic>
      <p:pic>
        <p:nvPicPr>
          <p:cNvPr id="3" name="43">
            <a:hlinkClick r:id="" action="ppaction://media"/>
            <a:extLst>
              <a:ext uri="{FF2B5EF4-FFF2-40B4-BE49-F238E27FC236}">
                <a16:creationId xmlns:a16="http://schemas.microsoft.com/office/drawing/2014/main" id="{1E114141-49A3-9E0E-D31A-4699F4F362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4313" y="6063734"/>
            <a:ext cx="609600" cy="609600"/>
          </a:xfrm>
          <a:prstGeom prst="rect">
            <a:avLst/>
          </a:prstGeom>
        </p:spPr>
      </p:pic>
    </p:spTree>
    <p:extLst>
      <p:ext uri="{BB962C8B-B14F-4D97-AF65-F5344CB8AC3E}">
        <p14:creationId xmlns:p14="http://schemas.microsoft.com/office/powerpoint/2010/main" val="3324342872"/>
      </p:ext>
    </p:extLst>
  </p:cSld>
  <p:clrMapOvr>
    <a:masterClrMapping/>
  </p:clrMapOvr>
  <mc:AlternateContent xmlns:mc="http://schemas.openxmlformats.org/markup-compatibility/2006" xmlns:p14="http://schemas.microsoft.com/office/powerpoint/2010/main">
    <mc:Choice Requires="p14">
      <p:transition spd="slow" p14:dur="2000" advTm="28803"/>
    </mc:Choice>
    <mc:Fallback xmlns="">
      <p:transition spd="slow" advTm="2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94640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reason for span tables.</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concern is wind loading.</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Wind loading is the force on solar panels that is transferred to the roof structure. </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force causes uplifting pressure on the roof.</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3" name="5">
            <a:hlinkClick r:id="" action="ppaction://media"/>
            <a:extLst>
              <a:ext uri="{FF2B5EF4-FFF2-40B4-BE49-F238E27FC236}">
                <a16:creationId xmlns:a16="http://schemas.microsoft.com/office/drawing/2014/main" id="{4F2A4C40-7F5B-F881-FFBB-35BF56946A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4070" y="6177528"/>
            <a:ext cx="609600" cy="609600"/>
          </a:xfrm>
          <a:prstGeom prst="rect">
            <a:avLst/>
          </a:prstGeom>
        </p:spPr>
      </p:pic>
    </p:spTree>
    <p:extLst>
      <p:ext uri="{BB962C8B-B14F-4D97-AF65-F5344CB8AC3E}">
        <p14:creationId xmlns:p14="http://schemas.microsoft.com/office/powerpoint/2010/main" val="3527042683"/>
      </p:ext>
    </p:extLst>
  </p:cSld>
  <p:clrMapOvr>
    <a:masterClrMapping/>
  </p:clrMapOvr>
  <mc:AlternateContent xmlns:mc="http://schemas.openxmlformats.org/markup-compatibility/2006" xmlns:p14="http://schemas.microsoft.com/office/powerpoint/2010/main">
    <mc:Choice Requires="p14">
      <p:transition spd="slow" p14:dur="2000" advTm="21582"/>
    </mc:Choice>
    <mc:Fallback xmlns="">
      <p:transition spd="slow" advTm="21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higher they are mounted above the surface the higher the pressure from wind loading.</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location of the panels on the roof also will influence wind loading.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In particular</a:t>
            </a:r>
            <a:r>
              <a:rPr lang="en-CA" sz="2800" dirty="0">
                <a:effectLst/>
                <a:latin typeface="Arial" panose="020B0604020202020204" pitchFamily="34" charset="0"/>
                <a:ea typeface="Calibri" panose="020F0502020204030204" pitchFamily="34" charset="0"/>
                <a:cs typeface="Times New Roman" panose="02020603050405020304" pitchFamily="18" charset="0"/>
              </a:rPr>
              <a:t> any overhang of the panels from the roof.</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Placing the panels at the top edge also causes wind loading.</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pic>
        <p:nvPicPr>
          <p:cNvPr id="3" name="6">
            <a:hlinkClick r:id="" action="ppaction://media"/>
            <a:extLst>
              <a:ext uri="{FF2B5EF4-FFF2-40B4-BE49-F238E27FC236}">
                <a16:creationId xmlns:a16="http://schemas.microsoft.com/office/drawing/2014/main" id="{E1DD468D-7178-6C2C-DAB6-DCA9875AA7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4070" y="5936973"/>
            <a:ext cx="609600" cy="609600"/>
          </a:xfrm>
          <a:prstGeom prst="rect">
            <a:avLst/>
          </a:prstGeom>
        </p:spPr>
      </p:pic>
    </p:spTree>
    <p:extLst>
      <p:ext uri="{BB962C8B-B14F-4D97-AF65-F5344CB8AC3E}">
        <p14:creationId xmlns:p14="http://schemas.microsoft.com/office/powerpoint/2010/main" val="3891616502"/>
      </p:ext>
    </p:extLst>
  </p:cSld>
  <p:clrMapOvr>
    <a:masterClrMapping/>
  </p:clrMapOvr>
  <mc:AlternateContent xmlns:mc="http://schemas.openxmlformats.org/markup-compatibility/2006" xmlns:p14="http://schemas.microsoft.com/office/powerpoint/2010/main">
    <mc:Choice Requires="p14">
      <p:transition spd="slow" p14:dur="2000" advTm="27642"/>
    </mc:Choice>
    <mc:Fallback xmlns="">
      <p:transition spd="slow" advTm="27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effectLst/>
                <a:latin typeface="Arial" panose="020B0604020202020204" pitchFamily="34" charset="0"/>
                <a:ea typeface="Calibri" panose="020F0502020204030204" pitchFamily="34" charset="0"/>
                <a:cs typeface="Arial" panose="020B0604020202020204" pitchFamily="34" charset="0"/>
              </a:rPr>
              <a:t>Questions?</a:t>
            </a:r>
          </a:p>
          <a:p>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3556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ASCE ( American Society of Civil Engineers) have set the categories for wind exposures.</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err="1">
                <a:latin typeface="Arial" panose="020B0604020202020204" pitchFamily="34" charset="0"/>
                <a:ea typeface="Calibri" panose="020F0502020204030204" pitchFamily="34" charset="0"/>
                <a:cs typeface="Arial" panose="020B0604020202020204" pitchFamily="34" charset="0"/>
              </a:rPr>
              <a:t>IronRidge</a:t>
            </a:r>
            <a:r>
              <a:rPr lang="en-CA" sz="2800" dirty="0">
                <a:latin typeface="Arial" panose="020B0604020202020204" pitchFamily="34" charset="0"/>
                <a:ea typeface="Calibri" panose="020F0502020204030204" pitchFamily="34" charset="0"/>
                <a:cs typeface="Arial" panose="020B0604020202020204" pitchFamily="34" charset="0"/>
              </a:rPr>
              <a:t> have taken those categories and made certificates for their span tables.</a:t>
            </a:r>
          </a:p>
        </p:txBody>
      </p:sp>
      <p:sp>
        <p:nvSpPr>
          <p:cNvPr id="8" name="TextBox 7">
            <a:extLst>
              <a:ext uri="{FF2B5EF4-FFF2-40B4-BE49-F238E27FC236}">
                <a16:creationId xmlns:a16="http://schemas.microsoft.com/office/drawing/2014/main" id="{46D208DA-C29C-4E8C-A07B-F202778E168E}"/>
              </a:ext>
            </a:extLst>
          </p:cNvPr>
          <p:cNvSpPr txBox="1"/>
          <p:nvPr/>
        </p:nvSpPr>
        <p:spPr>
          <a:xfrm>
            <a:off x="5914776" y="6488668"/>
            <a:ext cx="3003937" cy="369332"/>
          </a:xfrm>
          <a:prstGeom prst="rect">
            <a:avLst/>
          </a:prstGeom>
          <a:noFill/>
        </p:spPr>
        <p:txBody>
          <a:bodyPr wrap="square" rtlCol="0">
            <a:spAutoFit/>
          </a:bodyPr>
          <a:lstStyle/>
          <a:p>
            <a:r>
              <a:rPr lang="en-CA" dirty="0"/>
              <a:t>Picture courtesy IRONRIDGE</a:t>
            </a:r>
          </a:p>
        </p:txBody>
      </p:sp>
      <p:pic>
        <p:nvPicPr>
          <p:cNvPr id="3" name="7">
            <a:hlinkClick r:id="" action="ppaction://media"/>
            <a:extLst>
              <a:ext uri="{FF2B5EF4-FFF2-40B4-BE49-F238E27FC236}">
                <a16:creationId xmlns:a16="http://schemas.microsoft.com/office/drawing/2014/main" id="{0DF26907-2D39-B1B4-F9C0-3AE1CB77B2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5287" y="6113430"/>
            <a:ext cx="609600" cy="609600"/>
          </a:xfrm>
          <a:prstGeom prst="rect">
            <a:avLst/>
          </a:prstGeom>
        </p:spPr>
      </p:pic>
    </p:spTree>
    <p:extLst>
      <p:ext uri="{BB962C8B-B14F-4D97-AF65-F5344CB8AC3E}">
        <p14:creationId xmlns:p14="http://schemas.microsoft.com/office/powerpoint/2010/main" val="918018038"/>
      </p:ext>
    </p:extLst>
  </p:cSld>
  <p:clrMapOvr>
    <a:masterClrMapping/>
  </p:clrMapOvr>
  <mc:AlternateContent xmlns:mc="http://schemas.openxmlformats.org/markup-compatibility/2006" xmlns:p14="http://schemas.microsoft.com/office/powerpoint/2010/main">
    <mc:Choice Requires="p14">
      <p:transition spd="slow" p14:dur="2000" advTm="16682"/>
    </mc:Choice>
    <mc:Fallback xmlns="">
      <p:transition spd="slow" advTm="1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Racking and Mounting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6"/>
            <a:ext cx="8110330" cy="5351187"/>
          </a:xfrm>
        </p:spPr>
        <p:txBody>
          <a:bodyPr/>
          <a:lstStyle/>
          <a:p>
            <a:pPr>
              <a:lnSpc>
                <a:spcPct val="107000"/>
              </a:lnSpc>
              <a:spcAft>
                <a:spcPts val="800"/>
              </a:spcAft>
            </a:pPr>
            <a:r>
              <a:rPr lang="en-CA" sz="2800" dirty="0" err="1">
                <a:latin typeface="Arial" panose="020B0604020202020204" pitchFamily="34" charset="0"/>
                <a:ea typeface="Calibri" panose="020F0502020204030204" pitchFamily="34" charset="0"/>
                <a:cs typeface="Arial" panose="020B0604020202020204" pitchFamily="34" charset="0"/>
              </a:rPr>
              <a:t>IronRidge</a:t>
            </a:r>
            <a:r>
              <a:rPr lang="en-CA" sz="2800" dirty="0">
                <a:latin typeface="Arial" panose="020B0604020202020204" pitchFamily="34" charset="0"/>
                <a:ea typeface="Calibri" panose="020F0502020204030204" pitchFamily="34" charset="0"/>
                <a:cs typeface="Arial" panose="020B0604020202020204" pitchFamily="34" charset="0"/>
              </a:rPr>
              <a:t> has documented design certifications on their website.</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Just like the roof, the span between supports is the variable that changes.</a:t>
            </a:r>
          </a:p>
          <a:p>
            <a:pPr>
              <a:lnSpc>
                <a:spcPct val="107000"/>
              </a:lnSpc>
              <a:spcAft>
                <a:spcPts val="800"/>
              </a:spcAft>
            </a:pPr>
            <a:endParaRPr lang="en-CA"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The span changes are based on regional winds.</a:t>
            </a:r>
          </a:p>
        </p:txBody>
      </p:sp>
      <p:pic>
        <p:nvPicPr>
          <p:cNvPr id="3" name="9">
            <a:hlinkClick r:id="" action="ppaction://media"/>
            <a:extLst>
              <a:ext uri="{FF2B5EF4-FFF2-40B4-BE49-F238E27FC236}">
                <a16:creationId xmlns:a16="http://schemas.microsoft.com/office/drawing/2014/main" id="{5CF8EFD2-2747-D6C7-68D9-9F96D08BA6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8052" y="6026425"/>
            <a:ext cx="609600" cy="609600"/>
          </a:xfrm>
          <a:prstGeom prst="rect">
            <a:avLst/>
          </a:prstGeom>
        </p:spPr>
      </p:pic>
    </p:spTree>
    <p:extLst>
      <p:ext uri="{BB962C8B-B14F-4D97-AF65-F5344CB8AC3E}">
        <p14:creationId xmlns:p14="http://schemas.microsoft.com/office/powerpoint/2010/main" val="2516011632"/>
      </p:ext>
    </p:extLst>
  </p:cSld>
  <p:clrMapOvr>
    <a:masterClrMapping/>
  </p:clrMapOvr>
  <mc:AlternateContent xmlns:mc="http://schemas.openxmlformats.org/markup-compatibility/2006" xmlns:p14="http://schemas.microsoft.com/office/powerpoint/2010/main">
    <mc:Choice Requires="p14">
      <p:transition spd="slow" p14:dur="2000" advTm="22557"/>
    </mc:Choice>
    <mc:Fallback xmlns="">
      <p:transition spd="slow" advTm="22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IDB Belize Minimal Presentation - Design_ TEMPLA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ry template" id="{5B5A9EEE-5E55-4EF9-89C9-65D33258FE22}" vid="{7483052C-6CA1-48FA-975E-243096064F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B9AD875E6FA84899A62228A33F89F1" ma:contentTypeVersion="11" ma:contentTypeDescription="Create a new document." ma:contentTypeScope="" ma:versionID="eba69f26fbf24d2defc0f99a6372f80e">
  <xsd:schema xmlns:xsd="http://www.w3.org/2001/XMLSchema" xmlns:xs="http://www.w3.org/2001/XMLSchema" xmlns:p="http://schemas.microsoft.com/office/2006/metadata/properties" xmlns:ns2="ed7db459-c967-41b6-b7e8-c3b138df5ced" xmlns:ns3="d5b724f0-7298-4ca4-aad7-25a7ebf43672" targetNamespace="http://schemas.microsoft.com/office/2006/metadata/properties" ma:root="true" ma:fieldsID="dfc64a11ac43bc86923e9c6e3cb8d705" ns2:_="" ns3:_="">
    <xsd:import namespace="ed7db459-c967-41b6-b7e8-c3b138df5ced"/>
    <xsd:import namespace="d5b724f0-7298-4ca4-aad7-25a7ebf4367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7db459-c967-41b6-b7e8-c3b138df5c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e61f9b1-e23d-4f49-b3d7-56b991556c4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b724f0-7298-4ca4-aad7-25a7ebf4367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ae3ea25-6abb-4321-b99c-6fca6e48ebd1}" ma:internalName="TaxCatchAll" ma:showField="CatchAllData" ma:web="d5b724f0-7298-4ca4-aad7-25a7ebf436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d7db459-c967-41b6-b7e8-c3b138df5ced">
      <Terms xmlns="http://schemas.microsoft.com/office/infopath/2007/PartnerControls"/>
    </lcf76f155ced4ddcb4097134ff3c332f>
    <TaxCatchAll xmlns="d5b724f0-7298-4ca4-aad7-25a7ebf43672" xsi:nil="true"/>
  </documentManagement>
</p:properties>
</file>

<file path=customXml/itemProps1.xml><?xml version="1.0" encoding="utf-8"?>
<ds:datastoreItem xmlns:ds="http://schemas.openxmlformats.org/officeDocument/2006/customXml" ds:itemID="{B0AAF359-EB44-45A7-9468-993FCE1D5BBB}"/>
</file>

<file path=customXml/itemProps2.xml><?xml version="1.0" encoding="utf-8"?>
<ds:datastoreItem xmlns:ds="http://schemas.openxmlformats.org/officeDocument/2006/customXml" ds:itemID="{C8519B48-EF23-4B38-B40A-80D46644A121}"/>
</file>

<file path=customXml/itemProps3.xml><?xml version="1.0" encoding="utf-8"?>
<ds:datastoreItem xmlns:ds="http://schemas.openxmlformats.org/officeDocument/2006/customXml" ds:itemID="{7A4357BB-2375-4118-AC10-869B6449932A}"/>
</file>

<file path=docProps/app.xml><?xml version="1.0" encoding="utf-8"?>
<Properties xmlns="http://schemas.openxmlformats.org/officeDocument/2006/extended-properties" xmlns:vt="http://schemas.openxmlformats.org/officeDocument/2006/docPropsVTypes">
  <Template>Beliz Background template</Template>
  <TotalTime>24424</TotalTime>
  <Words>1594</Words>
  <Application>Microsoft Office PowerPoint</Application>
  <PresentationFormat>On-screen Show (4:3)</PresentationFormat>
  <Paragraphs>232</Paragraphs>
  <Slides>44</Slides>
  <Notes>0</Notes>
  <HiddenSlides>0</HiddenSlides>
  <MMClips>35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Franklin Gothic Book</vt:lpstr>
      <vt:lpstr>Franklin Gothic Medium</vt:lpstr>
      <vt:lpstr>IDB Belize Minimal Presentation - Design_ TEMPLATE</vt:lpstr>
      <vt:lpstr>PowerPoint Presentation</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lpstr>Racking and Mounting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Wilkie,Gordon</dc:creator>
  <cp:lastModifiedBy>Gordon</cp:lastModifiedBy>
  <cp:revision>315</cp:revision>
  <dcterms:created xsi:type="dcterms:W3CDTF">2022-03-03T12:11:22Z</dcterms:created>
  <dcterms:modified xsi:type="dcterms:W3CDTF">2022-10-13T13:33:48Z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0x010100FCB9AD875E6FA84899A62228A33F89F1</vt:lpwstr>
  </property>
</Properties>
</file>