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546" r:id="rId2"/>
    <p:sldId id="397" r:id="rId3"/>
    <p:sldId id="398" r:id="rId4"/>
    <p:sldId id="399" r:id="rId5"/>
    <p:sldId id="403" r:id="rId6"/>
    <p:sldId id="585" r:id="rId7"/>
    <p:sldId id="579" r:id="rId8"/>
    <p:sldId id="606" r:id="rId9"/>
    <p:sldId id="581" r:id="rId10"/>
    <p:sldId id="586" r:id="rId11"/>
    <p:sldId id="607" r:id="rId12"/>
    <p:sldId id="582" r:id="rId13"/>
    <p:sldId id="587" r:id="rId14"/>
    <p:sldId id="589" r:id="rId15"/>
    <p:sldId id="590" r:id="rId16"/>
    <p:sldId id="588" r:id="rId17"/>
    <p:sldId id="591" r:id="rId18"/>
    <p:sldId id="592" r:id="rId19"/>
    <p:sldId id="593" r:id="rId20"/>
    <p:sldId id="594" r:id="rId21"/>
    <p:sldId id="597" r:id="rId22"/>
    <p:sldId id="595" r:id="rId23"/>
    <p:sldId id="598" r:id="rId24"/>
    <p:sldId id="599" r:id="rId25"/>
    <p:sldId id="600" r:id="rId26"/>
    <p:sldId id="601" r:id="rId27"/>
    <p:sldId id="602" r:id="rId28"/>
    <p:sldId id="609" r:id="rId29"/>
    <p:sldId id="603" r:id="rId30"/>
    <p:sldId id="604" r:id="rId31"/>
    <p:sldId id="605" r:id="rId32"/>
    <p:sldId id="608" r:id="rId33"/>
    <p:sldId id="580" r:id="rId34"/>
    <p:sldId id="583" r:id="rId35"/>
    <p:sldId id="612" r:id="rId36"/>
    <p:sldId id="614" r:id="rId37"/>
    <p:sldId id="615" r:id="rId38"/>
    <p:sldId id="616" r:id="rId39"/>
    <p:sldId id="617" r:id="rId40"/>
    <p:sldId id="610" r:id="rId41"/>
    <p:sldId id="611" r:id="rId42"/>
    <p:sldId id="619" r:id="rId43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hyperlink" Target="https://hespv.ca/media/wysiwyg/infortis/ultimo/mounts/TPM-FOUNDATION-GUIDELINES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hyperlink" Target="https://www.altestore.com/store/solar-panel-mounts/top-of-pole-mounts-for-solar-panels-c514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hyperlink" Target="https://www.mtsolar.us/top-of-pole-mount-calculato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hyperlink" Target="https://www.altestore.com/static/datafiles/Others/SW-SOP-mounts-10-12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two mounting options.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 of pole mount.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Side of pole mount.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AA1A2-8286-83FB-73CC-27897D21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915" y="4504527"/>
            <a:ext cx="2552558" cy="2042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4FED5-EE55-90C8-DF6A-1ECF2867F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915" y="2054619"/>
            <a:ext cx="2435987" cy="2421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3181A-22EE-0E82-9937-8B39C7AE3395}"/>
              </a:ext>
            </a:extLst>
          </p:cNvPr>
          <p:cNvSpPr txBox="1"/>
          <p:nvPr/>
        </p:nvSpPr>
        <p:spPr>
          <a:xfrm>
            <a:off x="5663821" y="6534834"/>
            <a:ext cx="329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Pictures courtesy altestore.com</a:t>
            </a:r>
          </a:p>
        </p:txBody>
      </p:sp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id="{B6FAB9EF-8B36-BD21-53AC-51A9EEAC1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070" y="6115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07"/>
    </mc:Choice>
    <mc:Fallback xmlns="">
      <p:transition spd="slow" advTm="2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0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mount will have the ability to fasten to a round object.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https://hespv.ca/media/wysiwyg/infortis/ultimo/mounts/TPM-FOUNDATION-GUIDELINES.pdf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link has information that underlines the need to know soil conditions.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base needs to be able to support the wind conditions.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543FCBE2-DC0A-6E81-0CD0-671E900CA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7"/>
    </mc:Choice>
    <mc:Fallback xmlns="">
      <p:transition spd="slow" advTm="4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in ground mounted systems a wind loading profile needs to be conducted.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will follow the </a:t>
            </a:r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AltEstore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design tool.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https://www.altestore.com/store/solar-panel-mounts/top-of-pole-mounts-for-solar-panels-c514/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B0EBBE51-3A87-CF60-7248-E1E56B736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66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2"/>
    </mc:Choice>
    <mc:Fallback xmlns="">
      <p:transition spd="slow" advTm="2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first step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to know the PV panel size.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will help determine the area exposed to the wind.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DDB3065E-A04A-268E-D9C8-46DE3517D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5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1"/>
    </mc:Choice>
    <mc:Fallback xmlns="">
      <p:transition spd="slow" advTm="3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Find the following site conditions: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Wind / snow load (Belize = no snow load)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Soil conditions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Options for the mount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1969FEAF-236C-E51E-FAA8-43D4EB421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079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1"/>
    </mc:Choice>
    <mc:Fallback xmlns="">
      <p:transition spd="slow" advTm="2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 wind speed - standard mounts can withstand 90-100 mph winds.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wind version mounts available for higher zones.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Desired tilt angle - with most mounts able to be seasonally adjusted, what is the best angle it should be set at for most of year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6">
            <a:hlinkClick r:id="" action="ppaction://media"/>
            <a:extLst>
              <a:ext uri="{FF2B5EF4-FFF2-40B4-BE49-F238E27FC236}">
                <a16:creationId xmlns:a16="http://schemas.microsoft.com/office/drawing/2014/main" id="{6DD72111-F4D8-4038-51F3-4E0ED8D1B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3"/>
    </mc:Choice>
    <mc:Fallback xmlns="">
      <p:transition spd="slow" advTm="3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Soil type - is the soil crystalline bedrock, sedimentary rock, sandy gravel, silty sand, sandy clay.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Exposure category - is the site sheltered with buildings or forests, or open/flat, or on the coastline/severe conditions (B-C-D).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Foundation shape and size - what is the diameter of the hole that will hold the mount, that concrete will be poured into.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736D06E7-CFE8-5248-55E5-0D8B53122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7"/>
    </mc:Choice>
    <mc:Fallback xmlns="">
      <p:transition spd="slow" advTm="36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Pole mount installs easily over standard Schedule 40 or 80 rigid steel pipe.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 not included with the mounts normally.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0B2C52B5-505A-E2BF-CDEB-93CA8056A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851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4"/>
    </mc:Choice>
    <mc:Fallback xmlns="">
      <p:transition spd="slow" advTm="2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Dig hole according to recommended depth and diameter.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Once pole is in ground, use level to make sure it's vertical to the ground.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Brace pipe to prevent it from moving during the concrete pouring.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Allow concrete to cure.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Backfill around pole.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id="{0216F75C-A821-23C7-95E6-D94F81BF3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5861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7"/>
    </mc:Choice>
    <mc:Fallback xmlns="">
      <p:transition spd="slow" advTm="4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concepts of racking and mounting of PV panels.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4D72E3A5-9188-305C-E221-602EC7A92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95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9"/>
    </mc:Choice>
    <mc:Fallback xmlns="">
      <p:transition spd="slow" advTm="1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CA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altestore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this link opens a calculator to entre the data required.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https://www.mtsolar.us/top-of-pole-mount-calculator/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0">
            <a:hlinkClick r:id="" action="ppaction://media"/>
            <a:extLst>
              <a:ext uri="{FF2B5EF4-FFF2-40B4-BE49-F238E27FC236}">
                <a16:creationId xmlns:a16="http://schemas.microsoft.com/office/drawing/2014/main" id="{62924213-3D2F-BB76-6357-99F412ACC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322" y="598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9"/>
    </mc:Choice>
    <mc:Fallback xmlns="">
      <p:transition spd="slow" advTm="1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pop-up screen (ensure pop-ups are not blocked in your browser).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Scroll down the page.</a:t>
            </a: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ECC05-80EB-30FD-549C-7C37D182C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2695640"/>
            <a:ext cx="9144000" cy="4091488"/>
          </a:xfrm>
          <a:prstGeom prst="rect">
            <a:avLst/>
          </a:prstGeom>
        </p:spPr>
      </p:pic>
      <p:pic>
        <p:nvPicPr>
          <p:cNvPr id="3" name="21">
            <a:hlinkClick r:id="" action="ppaction://media"/>
            <a:extLst>
              <a:ext uri="{FF2B5EF4-FFF2-40B4-BE49-F238E27FC236}">
                <a16:creationId xmlns:a16="http://schemas.microsoft.com/office/drawing/2014/main" id="{4E666628-FF8C-25B2-6E03-FFFDED296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03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8"/>
    </mc:Choice>
    <mc:Fallback xmlns="">
      <p:transition spd="slow" advTm="2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Start to add information.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Check the “Dimensions” for accuracy.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was no option for 1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1CD13-32B1-5954-DE41-9A31868A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2" y="2688235"/>
            <a:ext cx="7693715" cy="4098893"/>
          </a:xfrm>
          <a:prstGeom prst="rect">
            <a:avLst/>
          </a:prstGeom>
        </p:spPr>
      </p:pic>
      <p:pic>
        <p:nvPicPr>
          <p:cNvPr id="11" name="22">
            <a:hlinkClick r:id="" action="ppaction://media"/>
            <a:extLst>
              <a:ext uri="{FF2B5EF4-FFF2-40B4-BE49-F238E27FC236}">
                <a16:creationId xmlns:a16="http://schemas.microsoft.com/office/drawing/2014/main" id="{B516AAB2-E988-332F-6DB8-36AA64AB2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31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30"/>
    </mc:Choice>
    <mc:Fallback xmlns="">
      <p:transition spd="slow" advTm="7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15 degrees is optimal for Belize.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8 feet was selected to keep out of reach.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height is acceptable.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1CD13-32B1-5954-DE41-9A31868A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2" y="2688235"/>
            <a:ext cx="7693715" cy="4098893"/>
          </a:xfrm>
          <a:prstGeom prst="rect">
            <a:avLst/>
          </a:prstGeom>
        </p:spPr>
      </p:pic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6B2358B3-08B9-8F18-1889-66FF80D78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186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1"/>
    </mc:Choice>
    <mc:Fallback xmlns="">
      <p:transition spd="slow" advTm="2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Worst case scenario is 185 mph wind speed.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Exposure D ( Covered in previous modules)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Belize snow?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1CD13-32B1-5954-DE41-9A31868A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2" y="2688235"/>
            <a:ext cx="7693715" cy="4098893"/>
          </a:xfrm>
          <a:prstGeom prst="rect">
            <a:avLst/>
          </a:prstGeom>
        </p:spPr>
      </p:pic>
      <p:pic>
        <p:nvPicPr>
          <p:cNvPr id="3" name="24">
            <a:hlinkClick r:id="" action="ppaction://media"/>
            <a:extLst>
              <a:ext uri="{FF2B5EF4-FFF2-40B4-BE49-F238E27FC236}">
                <a16:creationId xmlns:a16="http://schemas.microsoft.com/office/drawing/2014/main" id="{04F3F9FF-FFFF-865C-D6AE-8E19A6AB4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186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6"/>
    </mc:Choice>
    <mc:Fallback xmlns="">
      <p:transition spd="slow" advTm="49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choice for shape is either round or square.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a number of widths to pick from.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types of soil conditions are available to be selected.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D9531-59C2-BF3D-60C0-E568C224E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83" y="4602646"/>
            <a:ext cx="7941847" cy="1798154"/>
          </a:xfrm>
          <a:prstGeom prst="rect">
            <a:avLst/>
          </a:prstGeom>
        </p:spPr>
      </p:pic>
      <p:pic>
        <p:nvPicPr>
          <p:cNvPr id="5" name="25">
            <a:hlinkClick r:id="" action="ppaction://media"/>
            <a:extLst>
              <a:ext uri="{FF2B5EF4-FFF2-40B4-BE49-F238E27FC236}">
                <a16:creationId xmlns:a16="http://schemas.microsoft.com/office/drawing/2014/main" id="{F70E9FE9-D9A2-879E-B712-5CBC952AA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591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7"/>
    </mc:Choice>
    <mc:Fallback xmlns="">
      <p:transition spd="slow" advTm="3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calculator provided the following information.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48D46-7EC2-92F5-6EF1-D57419BC2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25" y="2221395"/>
            <a:ext cx="6989279" cy="4171379"/>
          </a:xfrm>
          <a:prstGeom prst="rect">
            <a:avLst/>
          </a:prstGeom>
        </p:spPr>
      </p:pic>
      <p:pic>
        <p:nvPicPr>
          <p:cNvPr id="6" name="26">
            <a:hlinkClick r:id="" action="ppaction://media"/>
            <a:extLst>
              <a:ext uri="{FF2B5EF4-FFF2-40B4-BE49-F238E27FC236}">
                <a16:creationId xmlns:a16="http://schemas.microsoft.com/office/drawing/2014/main" id="{606730C6-C729-2ADA-B852-096817B59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8675" y="6211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3"/>
    </mc:Choice>
    <mc:Fallback xmlns="">
      <p:transition spd="slow" advTm="70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calculator is a good tool for students to input various conditions.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can explain the designed differences.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48D46-7EC2-92F5-6EF1-D57419BC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25" y="2615749"/>
            <a:ext cx="6989279" cy="41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76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36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Side of pole mounts are easy to install.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ypically used for small numbers of solar modules (usually no more than 4 modules).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9">
            <a:hlinkClick r:id="" action="ppaction://media"/>
            <a:extLst>
              <a:ext uri="{FF2B5EF4-FFF2-40B4-BE49-F238E27FC236}">
                <a16:creationId xmlns:a16="http://schemas.microsoft.com/office/drawing/2014/main" id="{1A175ABF-68BD-8B3E-A79B-E1CA3CA38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1"/>
    </mc:Choice>
    <mc:Fallback xmlns="">
      <p:transition spd="slow" advTm="2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 is the bonding of parts.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the mechanism used to hold the PV panels and all associated equipment.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will be 5 types covered in this module.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78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Sunwize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has many side of pole mounts.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link is to just one of their many mounts.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https://www.altestore.com/static/datafiles/Others/SW-SOP-mounts-10-12.pdf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65DFC255-B19E-CED1-571A-B7D524661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2"/>
    </mc:Choice>
    <mc:Fallback xmlns="">
      <p:transition spd="slow" advTm="1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 the wind speed rating.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AAFFE-31D8-BF84-A287-B89C12868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670" y="1646771"/>
            <a:ext cx="6949521" cy="4899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2B3D0-FF5F-4FE5-798C-9A55A9CDAE55}"/>
              </a:ext>
            </a:extLst>
          </p:cNvPr>
          <p:cNvSpPr txBox="1"/>
          <p:nvPr/>
        </p:nvSpPr>
        <p:spPr>
          <a:xfrm>
            <a:off x="4572001" y="6534834"/>
            <a:ext cx="438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Pictures courtesy </a:t>
            </a:r>
            <a:r>
              <a:rPr lang="en-CA" dirty="0" err="1"/>
              <a:t>Sunwize</a:t>
            </a:r>
            <a:r>
              <a:rPr lang="en-CA" dirty="0"/>
              <a:t> and altestore.com</a:t>
            </a:r>
          </a:p>
        </p:txBody>
      </p:sp>
      <p:pic>
        <p:nvPicPr>
          <p:cNvPr id="5" name="31">
            <a:hlinkClick r:id="" action="ppaction://media"/>
            <a:extLst>
              <a:ext uri="{FF2B5EF4-FFF2-40B4-BE49-F238E27FC236}">
                <a16:creationId xmlns:a16="http://schemas.microsoft.com/office/drawing/2014/main" id="{E3D79F0F-5150-19DA-EDEC-3CA862812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735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10"/>
    </mc:Choice>
    <mc:Fallback xmlns="">
      <p:transition spd="slow" advTm="4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06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Pole mounted solar panels are usually part of a stand alone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all of the components to provide energy.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Basic system components are: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PV panel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Battery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Charge controller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DB13C9A0-7F64-CFB0-F1F2-D00D64CCC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1"/>
    </mc:Choice>
    <mc:Fallback xmlns="">
      <p:transition spd="slow" advTm="2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complete pole mounting system normally has an enclosure to house the accessary equipment.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enclosure can be mounted to the pole or a nearby structure.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enclosure needs to be weather proof.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2">
            <a:hlinkClick r:id="" action="ppaction://media"/>
            <a:extLst>
              <a:ext uri="{FF2B5EF4-FFF2-40B4-BE49-F238E27FC236}">
                <a16:creationId xmlns:a16="http://schemas.microsoft.com/office/drawing/2014/main" id="{7E5E8631-1FD7-70CE-4909-09F811FE8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05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5"/>
    </mc:Choice>
    <mc:Fallback xmlns="">
      <p:transition spd="slow" advTm="3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NEMA (the National Electrical Manufacturers Association) has a rating system for outdoor equipment like enclosures.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 3R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 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 4x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of these are acceptable but there are differences.</a:t>
            </a:r>
          </a:p>
        </p:txBody>
      </p:sp>
      <p:pic>
        <p:nvPicPr>
          <p:cNvPr id="3" name="35">
            <a:hlinkClick r:id="" action="ppaction://media"/>
            <a:extLst>
              <a:ext uri="{FF2B5EF4-FFF2-40B4-BE49-F238E27FC236}">
                <a16:creationId xmlns:a16="http://schemas.microsoft.com/office/drawing/2014/main" id="{4C7C3E4D-4206-B427-267B-FB9EC9647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052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8"/>
    </mc:Choice>
    <mc:Fallback xmlns="">
      <p:transition spd="slow" advTm="2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</a:rPr>
              <a:t>Type 3R: </a:t>
            </a:r>
            <a:r>
              <a:rPr lang="en-CA" sz="2800" b="0" i="0" dirty="0">
                <a:effectLst/>
                <a:latin typeface="Arial" panose="020B0604020202020204" pitchFamily="34" charset="0"/>
              </a:rPr>
              <a:t>Intended for outdoor use.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0" i="0" dirty="0">
                <a:effectLst/>
                <a:latin typeface="Arial" panose="020B0604020202020204" pitchFamily="34" charset="0"/>
              </a:rPr>
              <a:t>Provides a degree of protection against falling rain and ice formation.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0" i="0" dirty="0">
                <a:effectLst/>
                <a:latin typeface="Arial" panose="020B0604020202020204" pitchFamily="34" charset="0"/>
              </a:rPr>
              <a:t>Constructed with knockouts on the sides and bottom.</a:t>
            </a:r>
          </a:p>
        </p:txBody>
      </p:sp>
      <p:pic>
        <p:nvPicPr>
          <p:cNvPr id="3" name="36">
            <a:hlinkClick r:id="" action="ppaction://media"/>
            <a:extLst>
              <a:ext uri="{FF2B5EF4-FFF2-40B4-BE49-F238E27FC236}">
                <a16:creationId xmlns:a16="http://schemas.microsoft.com/office/drawing/2014/main" id="{F19002E2-886D-4442-B167-C8AF8809B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844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8"/>
    </mc:Choice>
    <mc:Fallback xmlns="">
      <p:transition spd="slow" advTm="2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0" i="0" dirty="0">
                <a:effectLst/>
                <a:latin typeface="Arial" panose="020B0604020202020204" pitchFamily="34" charset="0"/>
              </a:rPr>
              <a:t>These are not rain-tight, which means exposure to beating rain could result in water entering.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</a:rPr>
              <a:t>N</a:t>
            </a:r>
            <a:r>
              <a:rPr lang="en-CA" sz="2800" b="0" i="0" dirty="0">
                <a:effectLst/>
                <a:latin typeface="Arial" panose="020B0604020202020204" pitchFamily="34" charset="0"/>
              </a:rPr>
              <a:t>or are they water-tight, which means moisture could enter when subjected to a stream of water under certain conditions.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0" i="0" dirty="0">
                <a:effectLst/>
                <a:latin typeface="Arial" panose="020B0604020202020204" pitchFamily="34" charset="0"/>
              </a:rPr>
              <a:t>This style of enclosure does not have a gasketed sealing surface.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7">
            <a:hlinkClick r:id="" action="ppaction://media"/>
            <a:extLst>
              <a:ext uri="{FF2B5EF4-FFF2-40B4-BE49-F238E27FC236}">
                <a16:creationId xmlns:a16="http://schemas.microsoft.com/office/drawing/2014/main" id="{77EB9791-D658-ABB1-1EA9-3FABD64FA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0"/>
    </mc:Choice>
    <mc:Fallback xmlns="">
      <p:transition spd="slow" advTm="3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</a:rPr>
              <a:t>Type 4: Weather tight (weatherproof) enclosures.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</a:rPr>
              <a:t> Constructed for either indoor or outdoor use.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</a:rPr>
              <a:t>P</a:t>
            </a:r>
            <a:r>
              <a:rPr lang="en-CA" sz="2800" i="0" dirty="0">
                <a:effectLst/>
                <a:latin typeface="Arial" panose="020B0604020202020204" pitchFamily="34" charset="0"/>
              </a:rPr>
              <a:t>rovide a degree of protection against falling dirt, rain, sleet, snow, windblown dust, splashing water, and hose-directed water. </a:t>
            </a:r>
          </a:p>
        </p:txBody>
      </p:sp>
      <p:pic>
        <p:nvPicPr>
          <p:cNvPr id="3" name="38">
            <a:hlinkClick r:id="" action="ppaction://media"/>
            <a:extLst>
              <a:ext uri="{FF2B5EF4-FFF2-40B4-BE49-F238E27FC236}">
                <a16:creationId xmlns:a16="http://schemas.microsoft.com/office/drawing/2014/main" id="{318D902D-A4B2-5248-66D7-382744762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31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2"/>
    </mc:Choice>
    <mc:Fallback xmlns="">
      <p:transition spd="slow" advTm="3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</a:rPr>
              <a:t>Type 4X: Same as Type 4 except constructed from corrosion-resistant material.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</a:rPr>
              <a:t>Corrosion-resistant as defined by industry standards.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</a:rPr>
              <a:t>Constructed to provide a degree of protection against exposure to corrosive agents such as salt spray. 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9">
            <a:hlinkClick r:id="" action="ppaction://media"/>
            <a:extLst>
              <a:ext uri="{FF2B5EF4-FFF2-40B4-BE49-F238E27FC236}">
                <a16:creationId xmlns:a16="http://schemas.microsoft.com/office/drawing/2014/main" id="{6FBBB244-A29C-22B7-4E5D-A67BD35B4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2"/>
    </mc:Choice>
    <mc:Fallback xmlns="">
      <p:transition spd="slow" advTm="2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5 types are broken down by the equipment used to either mount or rack the PV panels together.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roof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ground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a pole mounting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Weighted (Ballast)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Tracking mounting / racking </a:t>
            </a:r>
          </a:p>
          <a:p>
            <a:pPr marL="375047" lvl="1" indent="0">
              <a:lnSpc>
                <a:spcPct val="107000"/>
              </a:lnSpc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2FE78B4D-49E6-4AE6-6E86-B8CE95EB8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061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6"/>
    </mc:Choice>
    <mc:Fallback xmlns="">
      <p:transition spd="slow" advTm="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complete pole mount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associated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equipment including the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enclosure.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4A7B7-B365-3A27-14B9-18AAF3A248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0" t="25891"/>
          <a:stretch/>
        </p:blipFill>
        <p:spPr>
          <a:xfrm rot="5400000">
            <a:off x="4028191" y="1490379"/>
            <a:ext cx="6214917" cy="403548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40">
            <a:hlinkClick r:id="" action="ppaction://media"/>
            <a:extLst>
              <a:ext uri="{FF2B5EF4-FFF2-40B4-BE49-F238E27FC236}">
                <a16:creationId xmlns:a16="http://schemas.microsoft.com/office/drawing/2014/main" id="{FEDDF9DB-A1DB-90D9-7E96-A2EC25765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348" y="593697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B5BD1-A245-F5ED-4F75-CA555B979B0D}"/>
              </a:ext>
            </a:extLst>
          </p:cNvPr>
          <p:cNvSpPr txBox="1"/>
          <p:nvPr/>
        </p:nvSpPr>
        <p:spPr>
          <a:xfrm>
            <a:off x="596486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3810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0"/>
    </mc:Choice>
    <mc:Fallback xmlns="">
      <p:transition spd="slow" advTm="1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 up look at the locked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enclosure.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19E78602-3AD3-B950-43D1-CAE3791EB9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1" t="18218" b="15089"/>
          <a:stretch/>
        </p:blipFill>
        <p:spPr>
          <a:xfrm rot="5400000">
            <a:off x="4060835" y="1482148"/>
            <a:ext cx="6494441" cy="367188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41">
            <a:hlinkClick r:id="" action="ppaction://media"/>
            <a:extLst>
              <a:ext uri="{FF2B5EF4-FFF2-40B4-BE49-F238E27FC236}">
                <a16:creationId xmlns:a16="http://schemas.microsoft.com/office/drawing/2014/main" id="{83E6B881-66A7-3D45-151D-9EE4C473B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48" y="6177528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5867F-6A9C-0305-BEE2-B5921A6880BD}"/>
              </a:ext>
            </a:extLst>
          </p:cNvPr>
          <p:cNvSpPr txBox="1"/>
          <p:nvPr/>
        </p:nvSpPr>
        <p:spPr>
          <a:xfrm>
            <a:off x="6477000" y="654657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408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4"/>
    </mc:Choice>
    <mc:Fallback xmlns="">
      <p:transition spd="slow" advTm="1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8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third type of racking and mounting to be explored is “on a pole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4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most common set up is a single panel installation.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options for multiple panel pole mounts.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468EFED4-6EB5-CF56-3E18-F42468B3D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60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3"/>
    </mc:Choice>
    <mc:Fallback xmlns="">
      <p:transition spd="slow" advTm="1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of pole mount PV systems: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Traffic signal / signage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Communications / SCADA (supervisory control and data acquisition)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Weather station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pumping</a:t>
            </a:r>
          </a:p>
        </p:txBody>
      </p:sp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52AE3F58-4C22-4E37-1C3B-7214FA9A3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304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94"/>
    </mc:Choice>
    <mc:Fallback xmlns="">
      <p:transition spd="slow" advTm="7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7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reasons for pole mounting: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foot print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pole already exists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 of reach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Need height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Adjustable tilt option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24D9E30C-664C-FDFA-BAB8-6D81B6D87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29"/>
    </mc:Choice>
    <mc:Fallback xmlns="">
      <p:transition spd="slow" advTm="3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11" ma:contentTypeDescription="Create a new document." ma:contentTypeScope="" ma:versionID="eba69f26fbf24d2defc0f99a6372f80e">
  <xsd:schema xmlns:xsd="http://www.w3.org/2001/XMLSchema" xmlns:xs="http://www.w3.org/2001/XMLSchema" xmlns:p="http://schemas.microsoft.com/office/2006/metadata/properties" xmlns:ns2="ed7db459-c967-41b6-b7e8-c3b138df5ced" xmlns:ns3="d5b724f0-7298-4ca4-aad7-25a7ebf43672" targetNamespace="http://schemas.microsoft.com/office/2006/metadata/properties" ma:root="true" ma:fieldsID="dfc64a11ac43bc86923e9c6e3cb8d705" ns2:_="" ns3:_="">
    <xsd:import namespace="ed7db459-c967-41b6-b7e8-c3b138df5ced"/>
    <xsd:import namespace="d5b724f0-7298-4ca4-aad7-25a7ebf43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24f0-7298-4ca4-aad7-25a7ebf4367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ae3ea25-6abb-4321-b99c-6fca6e48ebd1}" ma:internalName="TaxCatchAll" ma:showField="CatchAllData" ma:web="d5b724f0-7298-4ca4-aad7-25a7ebf43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124CD0-B155-448E-84F1-742B2FCDD34D}"/>
</file>

<file path=customXml/itemProps2.xml><?xml version="1.0" encoding="utf-8"?>
<ds:datastoreItem xmlns:ds="http://schemas.openxmlformats.org/officeDocument/2006/customXml" ds:itemID="{0C86FEC9-7388-45DD-BE05-36ADF167DA20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39848</TotalTime>
  <Words>1213</Words>
  <Application>Microsoft Office PowerPoint</Application>
  <PresentationFormat>On-screen Show (4:3)</PresentationFormat>
  <Paragraphs>214</Paragraphs>
  <Slides>42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Franklin Gothic Book</vt:lpstr>
      <vt:lpstr>Franklin Gothic Medium</vt:lpstr>
      <vt:lpstr>Symbol</vt:lpstr>
      <vt:lpstr>IDB Belize Minimal Presentation - Design_ TEMPLATE</vt:lpstr>
      <vt:lpstr>PowerPoint Presentation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424</cp:revision>
  <dcterms:created xsi:type="dcterms:W3CDTF">2022-03-03T12:11:22Z</dcterms:created>
  <dcterms:modified xsi:type="dcterms:W3CDTF">2022-10-13T13:37:36Z</dcterms:modified>
</cp:coreProperties>
</file>