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546" r:id="rId2"/>
    <p:sldId id="397" r:id="rId3"/>
    <p:sldId id="398" r:id="rId4"/>
    <p:sldId id="399" r:id="rId5"/>
    <p:sldId id="403" r:id="rId6"/>
    <p:sldId id="585" r:id="rId7"/>
    <p:sldId id="579" r:id="rId8"/>
    <p:sldId id="606" r:id="rId9"/>
    <p:sldId id="581" r:id="rId10"/>
    <p:sldId id="586" r:id="rId11"/>
    <p:sldId id="607" r:id="rId12"/>
    <p:sldId id="582" r:id="rId13"/>
    <p:sldId id="587" r:id="rId14"/>
    <p:sldId id="589" r:id="rId15"/>
    <p:sldId id="590" r:id="rId16"/>
    <p:sldId id="588" r:id="rId17"/>
    <p:sldId id="591" r:id="rId18"/>
    <p:sldId id="592" r:id="rId19"/>
    <p:sldId id="593" r:id="rId20"/>
    <p:sldId id="594" r:id="rId21"/>
    <p:sldId id="597" r:id="rId22"/>
    <p:sldId id="595" r:id="rId23"/>
    <p:sldId id="598" r:id="rId24"/>
    <p:sldId id="599" r:id="rId25"/>
    <p:sldId id="600" r:id="rId26"/>
    <p:sldId id="601" r:id="rId27"/>
    <p:sldId id="602" r:id="rId28"/>
    <p:sldId id="609" r:id="rId29"/>
    <p:sldId id="603" r:id="rId30"/>
    <p:sldId id="604" r:id="rId31"/>
    <p:sldId id="605" r:id="rId32"/>
    <p:sldId id="608" r:id="rId33"/>
    <p:sldId id="580" r:id="rId34"/>
    <p:sldId id="583" r:id="rId35"/>
    <p:sldId id="612" r:id="rId36"/>
    <p:sldId id="614" r:id="rId37"/>
    <p:sldId id="615" r:id="rId38"/>
    <p:sldId id="616" r:id="rId39"/>
    <p:sldId id="617" r:id="rId40"/>
    <p:sldId id="610" r:id="rId41"/>
    <p:sldId id="611" r:id="rId42"/>
    <p:sldId id="619" r:id="rId43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B8D2-5B59-415C-A645-8298CDE46CE3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FC00-DB58-4C37-9046-5329C1B4B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94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spv.ca/media/wysiwyg/infortis/ultimo/mounts/TPM-FOUNDATION-GUIDELINES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estore.com/store/solar-panel-mounts/top-of-pole-mounts-for-solar-panels-c514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solar.us/top-of-pole-mount-calculator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estore.com/static/datafiles/Others/SW-SOP-mounts-10-12.pdf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two mounting options.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of pole mount.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 of pole mount.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AA1A2-8286-83FB-73CC-27897D21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15" y="4504527"/>
            <a:ext cx="2552558" cy="2042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4FED5-EE55-90C8-DF6A-1ECF2867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15" y="2054619"/>
            <a:ext cx="2435987" cy="2421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B3181A-22EE-0E82-9937-8B39C7AE3395}"/>
              </a:ext>
            </a:extLst>
          </p:cNvPr>
          <p:cNvSpPr txBox="1"/>
          <p:nvPr/>
        </p:nvSpPr>
        <p:spPr>
          <a:xfrm>
            <a:off x="5663821" y="6534834"/>
            <a:ext cx="329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Pictures courtesy altestore.com</a:t>
            </a:r>
          </a:p>
        </p:txBody>
      </p:sp>
    </p:spTree>
    <p:extLst>
      <p:ext uri="{BB962C8B-B14F-4D97-AF65-F5344CB8AC3E}">
        <p14:creationId xmlns:p14="http://schemas.microsoft.com/office/powerpoint/2010/main" val="9058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mount will have the ability to fasten to a round object.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https://hespv.ca/media/wysiwyg/infortis/ultimo/mounts/TPM-FOUNDATION-GUIDELINES.pdf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link has information that underlines the need to know soil conditions.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base needs to be able to support the wind conditions.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 ground mounted systems a wind loading profile needs to be conducted.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example will follow the </a:t>
            </a:r>
            <a:r>
              <a:rPr lang="en-CA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AltEstore</a:t>
            </a: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design tool.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https://www.altestore.com/store/solar-panel-mounts/top-of-pole-mounts-for-solar-panels-c514/</a:t>
            </a: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0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step </a:t>
            </a: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to know the PV panel size.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help determine the area exposed to the wind.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5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the following site conditions: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 / snow load (Belize = no snow load)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 conditions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Options for the mount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6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wind speed - standard mounts can withstand 90-100 mph winds.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wind version mounts available for higher zones.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Desired tilt angle - with most mounts able to be seasonally adjusted, what is the best angle it should be set at for most of year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Soil type - is the soil crystalline bedrock, sedimentary rock, sandy gravel, silty sand, sandy clay.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Exposure category - is the site sheltered with buildings or forests, or open/flat, or on the coastline/severe conditions (B-C-D).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Foundation shape and size - what is the diameter of the hole that will hold the mount, that concrete will be poured into.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5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Pole mount installs easily over standard Schedule 40 or 80 rigid steel pipe.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not included with the mounts normally.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 hole according to recommended depth and diameter.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pole is in ground, use level to make sure it's vertical to the ground.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Brace pipe to prevent it from moving during the concrete pouring.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 concrete to cure.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Backfill around pole.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2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introduces the concepts of racking and mounting of PV panels.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9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CA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altestore</a:t>
            </a: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this link opens a calculator to entre the data required.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https://www.mtsolar.us/top-of-pole-mount-calculator/</a:t>
            </a: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3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This is the pop-up screen (ensure pop-ups are not blocked in your browser).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Scroll down the page.</a:t>
            </a: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CC05-80EB-30FD-549C-7C37D182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2695640"/>
            <a:ext cx="9144000" cy="40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7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Start to add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Check the “Dimensions” for accuracy.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was no option for 1 panel.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1CD13-32B1-5954-DE41-9A31868A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2" y="2688235"/>
            <a:ext cx="7693715" cy="40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15 degrees is optimal for Belize.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8 feet was selected to keep out of reach.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height is acceptable.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1CD13-32B1-5954-DE41-9A31868A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2" y="2688235"/>
            <a:ext cx="7693715" cy="40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Worst case scenario is 185 mph wind speed.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 D ( Covered in previous modules)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Belize snow? 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1CD13-32B1-5954-DE41-9A31868A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72" y="2688235"/>
            <a:ext cx="7693715" cy="40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choice for shape is either round or square.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a number of widths to pick from.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types of soil conditions are available to be selected.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D9531-59C2-BF3D-60C0-E568C224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3" y="4602646"/>
            <a:ext cx="7941847" cy="17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calculator provided the following information.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48D46-7EC2-92F5-6EF1-D57419BC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25" y="2221395"/>
            <a:ext cx="6989279" cy="41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calculator is a good tool for students to input various conditions.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can explain the designed differences.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48D46-7EC2-92F5-6EF1-D57419BC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25" y="2615749"/>
            <a:ext cx="6989279" cy="41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36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Side of pole mounts are easy to install.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ypically used for small numbers of solar modules (usually no more than 4 modules).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8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Racking is the bonding of parts.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the mechanism used to hold the PV panels and all associated equipment.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will be 5 types covered in this module.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78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Sunwize</a:t>
            </a:r>
            <a:r>
              <a:rPr lang="en-CA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 many side of pole mounts.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link is to just one of their many mounts.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https://www.altestore.com/static/datafiles/Others/SW-SOP-mounts-10-12.pdf</a:t>
            </a: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the wind speed rating.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AAFFE-31D8-BF84-A287-B89C12868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70" y="1646771"/>
            <a:ext cx="6949521" cy="4899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2B3D0-FF5F-4FE5-798C-9A55A9CDAE55}"/>
              </a:ext>
            </a:extLst>
          </p:cNvPr>
          <p:cNvSpPr txBox="1"/>
          <p:nvPr/>
        </p:nvSpPr>
        <p:spPr>
          <a:xfrm>
            <a:off x="4572001" y="6534834"/>
            <a:ext cx="438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Pictures courtesy </a:t>
            </a:r>
            <a:r>
              <a:rPr lang="en-CA" dirty="0" err="1"/>
              <a:t>Sunwize</a:t>
            </a:r>
            <a:r>
              <a:rPr lang="en-CA" dirty="0"/>
              <a:t> and altestore.com</a:t>
            </a:r>
          </a:p>
        </p:txBody>
      </p:sp>
    </p:spTree>
    <p:extLst>
      <p:ext uri="{BB962C8B-B14F-4D97-AF65-F5344CB8AC3E}">
        <p14:creationId xmlns:p14="http://schemas.microsoft.com/office/powerpoint/2010/main" val="1564084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06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 mounted solar panels are usually part of a stand alone system.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have all of the components to provide energy.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system components are: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PV panel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 controller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0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pole mounting system normally has an enclosure to house the accessary equipment.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enclosure can be mounted to the pole or a nearby structure.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enclosure needs to be weather proof.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55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 (the National Electrical Manufacturers Association) has a rating system for outdoor equipment like enclosures.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3R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4x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of these are acceptable but there are differences.</a:t>
            </a:r>
          </a:p>
        </p:txBody>
      </p:sp>
    </p:spTree>
    <p:extLst>
      <p:ext uri="{BB962C8B-B14F-4D97-AF65-F5344CB8AC3E}">
        <p14:creationId xmlns:p14="http://schemas.microsoft.com/office/powerpoint/2010/main" val="1312530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Type 3R: </a:t>
            </a:r>
            <a:r>
              <a:rPr lang="en-CA" sz="2800" b="0" i="0" dirty="0">
                <a:effectLst/>
                <a:latin typeface="Arial" panose="020B0604020202020204" pitchFamily="34" charset="0"/>
              </a:rPr>
              <a:t>Intended for outdoor use.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0" i="0" dirty="0">
                <a:effectLst/>
                <a:latin typeface="Arial" panose="020B0604020202020204" pitchFamily="34" charset="0"/>
              </a:rPr>
              <a:t>Provides a degree of protection against falling rain and ice formation.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0" i="0" dirty="0">
                <a:effectLst/>
                <a:latin typeface="Arial" panose="020B0604020202020204" pitchFamily="34" charset="0"/>
              </a:rPr>
              <a:t>Constructed with knockouts on the sides and bottom.</a:t>
            </a:r>
          </a:p>
        </p:txBody>
      </p:sp>
    </p:spTree>
    <p:extLst>
      <p:ext uri="{BB962C8B-B14F-4D97-AF65-F5344CB8AC3E}">
        <p14:creationId xmlns:p14="http://schemas.microsoft.com/office/powerpoint/2010/main" val="214143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0" i="0" dirty="0">
                <a:effectLst/>
                <a:latin typeface="Arial" panose="020B0604020202020204" pitchFamily="34" charset="0"/>
              </a:rPr>
              <a:t>These are not rain-tight, which means exposure to beating rain could result in water entering.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</a:rPr>
              <a:t>N</a:t>
            </a:r>
            <a:r>
              <a:rPr lang="en-CA" sz="2800" b="0" i="0" dirty="0">
                <a:effectLst/>
                <a:latin typeface="Arial" panose="020B0604020202020204" pitchFamily="34" charset="0"/>
              </a:rPr>
              <a:t>or are they water-tight, which means moisture could enter when subjected to a stream of water under certain conditions.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0" i="0" dirty="0">
                <a:effectLst/>
                <a:latin typeface="Arial" panose="020B0604020202020204" pitchFamily="34" charset="0"/>
              </a:rPr>
              <a:t>This style of enclosure does not have a gasketed sealing surface.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6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Type 4: Weather tight (weatherproof) enclosures.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 Constructed for either indoor or outdoor 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</a:rPr>
              <a:t>P</a:t>
            </a:r>
            <a:r>
              <a:rPr lang="en-CA" sz="2800" i="0" dirty="0">
                <a:effectLst/>
                <a:latin typeface="Arial" panose="020B0604020202020204" pitchFamily="34" charset="0"/>
              </a:rPr>
              <a:t>rovide a degree of protection against falling dirt, rain, sleet, snow, windblown dust, splashing water, and hose-directed water. </a:t>
            </a:r>
          </a:p>
        </p:txBody>
      </p:sp>
    </p:spTree>
    <p:extLst>
      <p:ext uri="{BB962C8B-B14F-4D97-AF65-F5344CB8AC3E}">
        <p14:creationId xmlns:p14="http://schemas.microsoft.com/office/powerpoint/2010/main" val="3654629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Type 4X: Same as Type 4 except constructed from corrosion-resistant material.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Corrosion-resistant as defined by </a:t>
            </a:r>
            <a:r>
              <a:rPr lang="en-CA" sz="2800" i="0">
                <a:effectLst/>
                <a:latin typeface="Arial" panose="020B0604020202020204" pitchFamily="34" charset="0"/>
              </a:rPr>
              <a:t>industry standards. </a:t>
            </a:r>
            <a:endParaRPr lang="en-CA" sz="2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i="0" dirty="0">
                <a:effectLst/>
                <a:latin typeface="Arial" panose="020B0604020202020204" pitchFamily="34" charset="0"/>
              </a:rPr>
              <a:t>Constructed to provide a degree of protection against exposure to corrosive agents such as salt spray.  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2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5 types are broken down by the equipment used to either mount or rack the PV panels together.</a:t>
            </a:r>
          </a:p>
          <a:p>
            <a:pPr marL="1264444" lvl="2" indent="-514350">
              <a:lnSpc>
                <a:spcPct val="107000"/>
              </a:lnSpc>
              <a:buFont typeface="+mj-lt"/>
              <a:buAutoNum type="arabicPeriod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roof mounting / racking</a:t>
            </a:r>
          </a:p>
          <a:p>
            <a:pPr marL="1264444" lvl="2" indent="-514350">
              <a:lnSpc>
                <a:spcPct val="107000"/>
              </a:lnSpc>
              <a:buFont typeface="+mj-lt"/>
              <a:buAutoNum type="arabicPeriod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ground mounting / racking</a:t>
            </a:r>
          </a:p>
          <a:p>
            <a:pPr marL="1264444" lvl="2" indent="-514350">
              <a:lnSpc>
                <a:spcPct val="107000"/>
              </a:lnSpc>
              <a:buFont typeface="+mj-lt"/>
              <a:buAutoNum type="arabicPeriod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pole mounting</a:t>
            </a:r>
          </a:p>
          <a:p>
            <a:pPr marL="1264444" lvl="2" indent="-514350">
              <a:lnSpc>
                <a:spcPct val="107000"/>
              </a:lnSpc>
              <a:buFont typeface="+mj-lt"/>
              <a:buAutoNum type="arabicPeriod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Weighted (Ballast) mounting / racking</a:t>
            </a:r>
          </a:p>
          <a:p>
            <a:pPr marL="1264444" lvl="2" indent="-514350">
              <a:lnSpc>
                <a:spcPct val="107000"/>
              </a:lnSpc>
              <a:buFont typeface="+mj-lt"/>
              <a:buAutoNum type="arabicPeriod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Tracking mounting / racking </a:t>
            </a:r>
          </a:p>
          <a:p>
            <a:pPr marL="375047" lvl="1" indent="0">
              <a:lnSpc>
                <a:spcPct val="107000"/>
              </a:lnSpc>
              <a:buNone/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3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pole mount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associated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equipment including the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enclosure.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4A7B7-B365-3A27-14B9-18AAF3A24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0" t="25891"/>
          <a:stretch/>
        </p:blipFill>
        <p:spPr>
          <a:xfrm rot="5400000">
            <a:off x="4028191" y="1490379"/>
            <a:ext cx="6214917" cy="403548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39F8B-E98D-923C-25B5-3414A22CB90D}"/>
              </a:ext>
            </a:extLst>
          </p:cNvPr>
          <p:cNvSpPr txBox="1"/>
          <p:nvPr/>
        </p:nvSpPr>
        <p:spPr>
          <a:xfrm>
            <a:off x="6274989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author</a:t>
            </a:r>
          </a:p>
        </p:txBody>
      </p:sp>
    </p:spTree>
    <p:extLst>
      <p:ext uri="{BB962C8B-B14F-4D97-AF65-F5344CB8AC3E}">
        <p14:creationId xmlns:p14="http://schemas.microsoft.com/office/powerpoint/2010/main" val="238109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 up look at the locked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enclosure.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road with snow on the side&#10;&#10;Description automatically generated with low confidence">
            <a:extLst>
              <a:ext uri="{FF2B5EF4-FFF2-40B4-BE49-F238E27FC236}">
                <a16:creationId xmlns:a16="http://schemas.microsoft.com/office/drawing/2014/main" id="{19E78602-3AD3-B950-43D1-CAE3791E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1" t="18218" b="15089"/>
          <a:stretch/>
        </p:blipFill>
        <p:spPr>
          <a:xfrm rot="5400000">
            <a:off x="4060835" y="1482148"/>
            <a:ext cx="6494441" cy="367188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AE9C2-E5F8-B35D-A41A-8BE8222395C8}"/>
              </a:ext>
            </a:extLst>
          </p:cNvPr>
          <p:cNvSpPr txBox="1"/>
          <p:nvPr/>
        </p:nvSpPr>
        <p:spPr>
          <a:xfrm>
            <a:off x="582433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author</a:t>
            </a:r>
          </a:p>
        </p:txBody>
      </p:sp>
    </p:spTree>
    <p:extLst>
      <p:ext uri="{BB962C8B-B14F-4D97-AF65-F5344CB8AC3E}">
        <p14:creationId xmlns:p14="http://schemas.microsoft.com/office/powerpoint/2010/main" val="14081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third type of racking and mounting to be explored is “on a pole 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mounting”.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4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common set up is a single panel installation.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options for multiple panel pole mounts.</a:t>
            </a: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3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 of pole mount PV systems: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Traffic signal / signage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Communications / SCADA (supervisory control and data acquisition)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Weather station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pumping</a:t>
            </a:r>
          </a:p>
        </p:txBody>
      </p:sp>
    </p:spTree>
    <p:extLst>
      <p:ext uri="{BB962C8B-B14F-4D97-AF65-F5344CB8AC3E}">
        <p14:creationId xmlns:p14="http://schemas.microsoft.com/office/powerpoint/2010/main" val="395973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7"/>
            <a:ext cx="6851374" cy="4701830"/>
          </a:xfrm>
        </p:spPr>
        <p:txBody>
          <a:bodyPr/>
          <a:lstStyle/>
          <a:p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7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Racking and Mounting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95386"/>
            <a:ext cx="8110330" cy="5351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reasons for pole mounting: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foot print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pole already exists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reach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height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Adjustable tilt option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69616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11" ma:contentTypeDescription="Create a new document." ma:contentTypeScope="" ma:versionID="eba69f26fbf24d2defc0f99a6372f80e">
  <xsd:schema xmlns:xsd="http://www.w3.org/2001/XMLSchema" xmlns:xs="http://www.w3.org/2001/XMLSchema" xmlns:p="http://schemas.microsoft.com/office/2006/metadata/properties" xmlns:ns2="ed7db459-c967-41b6-b7e8-c3b138df5ced" xmlns:ns3="d5b724f0-7298-4ca4-aad7-25a7ebf43672" targetNamespace="http://schemas.microsoft.com/office/2006/metadata/properties" ma:root="true" ma:fieldsID="dfc64a11ac43bc86923e9c6e3cb8d705" ns2:_="" ns3:_="">
    <xsd:import namespace="ed7db459-c967-41b6-b7e8-c3b138df5ced"/>
    <xsd:import namespace="d5b724f0-7298-4ca4-aad7-25a7ebf43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724f0-7298-4ca4-aad7-25a7ebf4367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ae3ea25-6abb-4321-b99c-6fca6e48ebd1}" ma:internalName="TaxCatchAll" ma:showField="CatchAllData" ma:web="d5b724f0-7298-4ca4-aad7-25a7ebf43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7db459-c967-41b6-b7e8-c3b138df5ced">
      <Terms xmlns="http://schemas.microsoft.com/office/infopath/2007/PartnerControls"/>
    </lcf76f155ced4ddcb4097134ff3c332f>
    <TaxCatchAll xmlns="d5b724f0-7298-4ca4-aad7-25a7ebf43672" xsi:nil="true"/>
  </documentManagement>
</p:properties>
</file>

<file path=customXml/itemProps1.xml><?xml version="1.0" encoding="utf-8"?>
<ds:datastoreItem xmlns:ds="http://schemas.openxmlformats.org/officeDocument/2006/customXml" ds:itemID="{D01C4C62-794B-481E-9CCA-4EA42E91697E}"/>
</file>

<file path=customXml/itemProps2.xml><?xml version="1.0" encoding="utf-8"?>
<ds:datastoreItem xmlns:ds="http://schemas.openxmlformats.org/officeDocument/2006/customXml" ds:itemID="{151E9526-5AE8-4507-B504-0CCE97443AE9}"/>
</file>

<file path=customXml/itemProps3.xml><?xml version="1.0" encoding="utf-8"?>
<ds:datastoreItem xmlns:ds="http://schemas.openxmlformats.org/officeDocument/2006/customXml" ds:itemID="{8C93BB11-9EC2-4846-9CAC-2886DE49E80B}"/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39803</TotalTime>
  <Words>1213</Words>
  <Application>Microsoft Office PowerPoint</Application>
  <PresentationFormat>On-screen Show (4:3)</PresentationFormat>
  <Paragraphs>214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Franklin Gothic Book</vt:lpstr>
      <vt:lpstr>Franklin Gothic Medium</vt:lpstr>
      <vt:lpstr>Symbol</vt:lpstr>
      <vt:lpstr>IDB Belize Minimal Presentation - Design_ TEMPLATE</vt:lpstr>
      <vt:lpstr>PowerPoint Presentation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  <vt:lpstr>Racking and Mounting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Gordon</cp:lastModifiedBy>
  <cp:revision>420</cp:revision>
  <dcterms:created xsi:type="dcterms:W3CDTF">2022-03-03T12:11:22Z</dcterms:created>
  <dcterms:modified xsi:type="dcterms:W3CDTF">2022-10-13T13:37:51Z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