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55"/>
  </p:notesMasterIdLst>
  <p:sldIdLst>
    <p:sldId id="546" r:id="rId2"/>
    <p:sldId id="397" r:id="rId3"/>
    <p:sldId id="398" r:id="rId4"/>
    <p:sldId id="399" r:id="rId5"/>
    <p:sldId id="403" r:id="rId6"/>
    <p:sldId id="585" r:id="rId7"/>
    <p:sldId id="579" r:id="rId8"/>
    <p:sldId id="606" r:id="rId9"/>
    <p:sldId id="667" r:id="rId10"/>
    <p:sldId id="668" r:id="rId11"/>
    <p:sldId id="669" r:id="rId12"/>
    <p:sldId id="670" r:id="rId13"/>
    <p:sldId id="671" r:id="rId14"/>
    <p:sldId id="672" r:id="rId15"/>
    <p:sldId id="673" r:id="rId16"/>
    <p:sldId id="581" r:id="rId17"/>
    <p:sldId id="624" r:id="rId18"/>
    <p:sldId id="625" r:id="rId19"/>
    <p:sldId id="626" r:id="rId20"/>
    <p:sldId id="628" r:id="rId21"/>
    <p:sldId id="627" r:id="rId22"/>
    <p:sldId id="629" r:id="rId23"/>
    <p:sldId id="659" r:id="rId24"/>
    <p:sldId id="620" r:id="rId25"/>
    <p:sldId id="674" r:id="rId26"/>
    <p:sldId id="630" r:id="rId27"/>
    <p:sldId id="631" r:id="rId28"/>
    <p:sldId id="632" r:id="rId29"/>
    <p:sldId id="633" r:id="rId30"/>
    <p:sldId id="623" r:id="rId31"/>
    <p:sldId id="634" r:id="rId32"/>
    <p:sldId id="635" r:id="rId33"/>
    <p:sldId id="636" r:id="rId34"/>
    <p:sldId id="637" r:id="rId35"/>
    <p:sldId id="638" r:id="rId36"/>
    <p:sldId id="639" r:id="rId37"/>
    <p:sldId id="640" r:id="rId38"/>
    <p:sldId id="641" r:id="rId39"/>
    <p:sldId id="642" r:id="rId40"/>
    <p:sldId id="644" r:id="rId41"/>
    <p:sldId id="645" r:id="rId42"/>
    <p:sldId id="646" r:id="rId43"/>
    <p:sldId id="647" r:id="rId44"/>
    <p:sldId id="648" r:id="rId45"/>
    <p:sldId id="651" r:id="rId46"/>
    <p:sldId id="657" r:id="rId47"/>
    <p:sldId id="658" r:id="rId48"/>
    <p:sldId id="649" r:id="rId49"/>
    <p:sldId id="655" r:id="rId50"/>
    <p:sldId id="619" r:id="rId51"/>
    <p:sldId id="652" r:id="rId52"/>
    <p:sldId id="653" r:id="rId53"/>
    <p:sldId id="654" r:id="rId54"/>
  </p:sldIdLst>
  <p:sldSz cx="9144000" cy="6858000" type="screen4x3"/>
  <p:notesSz cx="6858000" cy="9144000"/>
  <p:defaultTextStyle>
    <a:defPPr>
      <a:defRPr lang="en-CA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128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customXml" Target="../customXml/item2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EBB8D2-5B59-415C-A645-8298CDE46CE3}" type="datetimeFigureOut">
              <a:rPr lang="en-CA" smtClean="0"/>
              <a:t>2022-10-13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EDFC00-DB58-4C37-9046-5329C1B4BAD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529464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4417" y="2006977"/>
            <a:ext cx="7286625" cy="1378148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97355" y="3643312"/>
            <a:ext cx="6000750" cy="1643063"/>
          </a:xfrm>
        </p:spPr>
        <p:txBody>
          <a:bodyPr/>
          <a:lstStyle>
            <a:lvl1pPr marL="0" indent="0" algn="ctr">
              <a:buNone/>
              <a:defRPr sz="3200">
                <a:solidFill>
                  <a:schemeClr val="bg2"/>
                </a:solidFill>
              </a:defRPr>
            </a:lvl1pPr>
            <a:lvl2pPr marL="4286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572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43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717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0003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8288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FC9F4C-AFBF-4F5D-A4E8-91E16EDAD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D8D739-10B1-4E41-898A-F4A5A661E1FB}" type="datetimeFigureOut">
              <a:rPr lang="en-CA" smtClean="0"/>
              <a:t>2022-10-13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86BF26-1986-4BD1-B784-EF04E4ADC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9E6AF3-C456-4BDD-892A-45F0FF9B6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295870-6E49-49B3-8DA7-68540E0A341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940899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15062" y="257473"/>
            <a:ext cx="1928813" cy="548580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28625" y="257473"/>
            <a:ext cx="5643563" cy="548580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9786A3-8417-4021-82F2-D693CDB7D1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D8D739-10B1-4E41-898A-F4A5A661E1FB}" type="datetimeFigureOut">
              <a:rPr lang="en-CA" smtClean="0"/>
              <a:t>2022-10-13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9785DB-52F6-4904-9C81-18075E249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C5421A-5857-491E-9E35-303392C33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295870-6E49-49B3-8DA7-68540E0A341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16440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33F354-C2D7-470F-A588-425F72599E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D8D739-10B1-4E41-898A-F4A5A661E1FB}" type="datetimeFigureOut">
              <a:rPr lang="en-CA" smtClean="0"/>
              <a:t>2022-10-13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30239E-E498-417E-B7AA-8A057C449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23703-9839-45ED-A5D4-D701A0A9C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295870-6E49-49B3-8DA7-68540E0A341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56509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08" y="176689"/>
            <a:ext cx="7286625" cy="1276945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168" y="2725044"/>
            <a:ext cx="7286625" cy="1406425"/>
          </a:xfrm>
        </p:spPr>
        <p:txBody>
          <a:bodyPr anchor="b"/>
          <a:lstStyle>
            <a:lvl1pPr marL="0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1pPr>
            <a:lvl2pPr marL="428625" indent="0">
              <a:buNone/>
              <a:defRPr sz="1688">
                <a:solidFill>
                  <a:schemeClr val="tx1">
                    <a:tint val="75000"/>
                  </a:schemeClr>
                </a:solidFill>
              </a:defRPr>
            </a:lvl2pPr>
            <a:lvl3pPr marL="8572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85875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4pPr>
            <a:lvl5pPr marL="1714500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5pPr>
            <a:lvl6pPr marL="2143125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6pPr>
            <a:lvl7pPr marL="2571750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7pPr>
            <a:lvl8pPr marL="3000375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8pPr>
            <a:lvl9pPr marL="3429000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0E5E78-F63C-419B-9E57-2941BA5D7C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D8D739-10B1-4E41-898A-F4A5A661E1FB}" type="datetimeFigureOut">
              <a:rPr lang="en-CA" smtClean="0"/>
              <a:t>2022-10-13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EE6243-9F6E-440D-88D1-CAC14DD10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625ED1-CDA2-46B5-87A8-52AB98692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295870-6E49-49B3-8DA7-68540E0A341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255389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8625" y="1500188"/>
            <a:ext cx="3786188" cy="4243090"/>
          </a:xfrm>
        </p:spPr>
        <p:txBody>
          <a:bodyPr/>
          <a:lstStyle>
            <a:lvl1pPr>
              <a:defRPr sz="2625"/>
            </a:lvl1pPr>
            <a:lvl2pPr>
              <a:defRPr sz="2250"/>
            </a:lvl2pPr>
            <a:lvl3pPr>
              <a:defRPr sz="1875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57687" y="1500188"/>
            <a:ext cx="3786188" cy="4243090"/>
          </a:xfrm>
        </p:spPr>
        <p:txBody>
          <a:bodyPr/>
          <a:lstStyle>
            <a:lvl1pPr>
              <a:defRPr sz="2625"/>
            </a:lvl1pPr>
            <a:lvl2pPr>
              <a:defRPr sz="2250"/>
            </a:lvl2pPr>
            <a:lvl3pPr>
              <a:defRPr sz="1875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F352716-F24B-4BC2-AF26-C073664D6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D8D739-10B1-4E41-898A-F4A5A661E1FB}" type="datetimeFigureOut">
              <a:rPr lang="en-CA" smtClean="0"/>
              <a:t>2022-10-13</a:t>
            </a:fld>
            <a:endParaRPr lang="en-CA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8BEF213-0434-49E5-B44D-D3B6996CD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A2A6405-7F06-45AA-B19A-F01CDC4672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295870-6E49-49B3-8DA7-68540E0A341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893438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8625" y="1439168"/>
            <a:ext cx="3787676" cy="599777"/>
          </a:xfrm>
        </p:spPr>
        <p:txBody>
          <a:bodyPr anchor="b"/>
          <a:lstStyle>
            <a:lvl1pPr marL="0" indent="0">
              <a:buNone/>
              <a:defRPr sz="2250" b="1"/>
            </a:lvl1pPr>
            <a:lvl2pPr marL="428625" indent="0">
              <a:buNone/>
              <a:defRPr sz="1875" b="1"/>
            </a:lvl2pPr>
            <a:lvl3pPr marL="857250" indent="0">
              <a:buNone/>
              <a:defRPr sz="1688" b="1"/>
            </a:lvl3pPr>
            <a:lvl4pPr marL="1285875" indent="0">
              <a:buNone/>
              <a:defRPr sz="1500" b="1"/>
            </a:lvl4pPr>
            <a:lvl5pPr marL="1714500" indent="0">
              <a:buNone/>
              <a:defRPr sz="1500" b="1"/>
            </a:lvl5pPr>
            <a:lvl6pPr marL="2143125" indent="0">
              <a:buNone/>
              <a:defRPr sz="1500" b="1"/>
            </a:lvl6pPr>
            <a:lvl7pPr marL="2571750" indent="0">
              <a:buNone/>
              <a:defRPr sz="1500" b="1"/>
            </a:lvl7pPr>
            <a:lvl8pPr marL="3000375" indent="0">
              <a:buNone/>
              <a:defRPr sz="1500" b="1"/>
            </a:lvl8pPr>
            <a:lvl9pPr marL="3429000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8625" y="2038945"/>
            <a:ext cx="3787676" cy="3704333"/>
          </a:xfrm>
        </p:spPr>
        <p:txBody>
          <a:bodyPr/>
          <a:lstStyle>
            <a:lvl1pPr>
              <a:defRPr sz="2250"/>
            </a:lvl1pPr>
            <a:lvl2pPr>
              <a:defRPr sz="1875"/>
            </a:lvl2pPr>
            <a:lvl3pPr>
              <a:defRPr sz="1688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54711" y="1439168"/>
            <a:ext cx="3789164" cy="599777"/>
          </a:xfrm>
        </p:spPr>
        <p:txBody>
          <a:bodyPr anchor="b"/>
          <a:lstStyle>
            <a:lvl1pPr marL="0" indent="0">
              <a:buNone/>
              <a:defRPr sz="2250" b="1"/>
            </a:lvl1pPr>
            <a:lvl2pPr marL="428625" indent="0">
              <a:buNone/>
              <a:defRPr sz="1875" b="1"/>
            </a:lvl2pPr>
            <a:lvl3pPr marL="857250" indent="0">
              <a:buNone/>
              <a:defRPr sz="1688" b="1"/>
            </a:lvl3pPr>
            <a:lvl4pPr marL="1285875" indent="0">
              <a:buNone/>
              <a:defRPr sz="1500" b="1"/>
            </a:lvl4pPr>
            <a:lvl5pPr marL="1714500" indent="0">
              <a:buNone/>
              <a:defRPr sz="1500" b="1"/>
            </a:lvl5pPr>
            <a:lvl6pPr marL="2143125" indent="0">
              <a:buNone/>
              <a:defRPr sz="1500" b="1"/>
            </a:lvl6pPr>
            <a:lvl7pPr marL="2571750" indent="0">
              <a:buNone/>
              <a:defRPr sz="1500" b="1"/>
            </a:lvl7pPr>
            <a:lvl8pPr marL="3000375" indent="0">
              <a:buNone/>
              <a:defRPr sz="1500" b="1"/>
            </a:lvl8pPr>
            <a:lvl9pPr marL="3429000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54711" y="2038945"/>
            <a:ext cx="3789164" cy="3704333"/>
          </a:xfrm>
        </p:spPr>
        <p:txBody>
          <a:bodyPr/>
          <a:lstStyle>
            <a:lvl1pPr>
              <a:defRPr sz="2250"/>
            </a:lvl1pPr>
            <a:lvl2pPr>
              <a:defRPr sz="1875"/>
            </a:lvl2pPr>
            <a:lvl3pPr>
              <a:defRPr sz="1688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212DA733-8E1B-4CDD-A136-5421A97098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D8D739-10B1-4E41-898A-F4A5A661E1FB}" type="datetimeFigureOut">
              <a:rPr lang="en-CA" smtClean="0"/>
              <a:t>2022-10-13</a:t>
            </a:fld>
            <a:endParaRPr lang="en-CA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ECBA0EA-025F-433A-B3DA-C5755D1B0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6AE12ED-4F4C-428F-B896-8F108B888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295870-6E49-49B3-8DA7-68540E0A341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458317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71D9D54E-A7AE-4FE8-9523-9BE9D9A75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D8D739-10B1-4E41-898A-F4A5A661E1FB}" type="datetimeFigureOut">
              <a:rPr lang="en-CA" smtClean="0"/>
              <a:t>2022-10-13</a:t>
            </a:fld>
            <a:endParaRPr lang="en-CA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71AE07C-5A10-4F48-B857-1E3611815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DF7AE76-D0C0-4B70-8FA3-25AD54E52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295870-6E49-49B3-8DA7-68540E0A341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68287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53C8ECF2-BEB7-47B6-AA46-6F738D49A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D8D739-10B1-4E41-898A-F4A5A661E1FB}" type="datetimeFigureOut">
              <a:rPr lang="en-CA" smtClean="0"/>
              <a:t>2022-10-13</a:t>
            </a:fld>
            <a:endParaRPr lang="en-CA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AB5E2D8B-600A-4ABC-A989-A2928AC36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536F2DA-9CFA-4191-AA0D-7B87F1BF4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295870-6E49-49B3-8DA7-68540E0A341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185444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626" y="255984"/>
            <a:ext cx="2820293" cy="1089422"/>
          </a:xfrm>
        </p:spPr>
        <p:txBody>
          <a:bodyPr anchor="b"/>
          <a:lstStyle>
            <a:lvl1pPr algn="l">
              <a:defRPr sz="187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1609" y="255985"/>
            <a:ext cx="4792266" cy="5487293"/>
          </a:xfrm>
        </p:spPr>
        <p:txBody>
          <a:bodyPr/>
          <a:lstStyle>
            <a:lvl1pPr>
              <a:defRPr sz="3000"/>
            </a:lvl1pPr>
            <a:lvl2pPr>
              <a:defRPr sz="2625"/>
            </a:lvl2pPr>
            <a:lvl3pPr>
              <a:defRPr sz="2250"/>
            </a:lvl3pPr>
            <a:lvl4pPr>
              <a:defRPr sz="1875"/>
            </a:lvl4pPr>
            <a:lvl5pPr>
              <a:defRPr sz="1875"/>
            </a:lvl5pPr>
            <a:lvl6pPr>
              <a:defRPr sz="1875"/>
            </a:lvl6pPr>
            <a:lvl7pPr>
              <a:defRPr sz="1875"/>
            </a:lvl7pPr>
            <a:lvl8pPr>
              <a:defRPr sz="1875"/>
            </a:lvl8pPr>
            <a:lvl9pPr>
              <a:defRPr sz="18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28626" y="1345406"/>
            <a:ext cx="2820293" cy="4397872"/>
          </a:xfrm>
        </p:spPr>
        <p:txBody>
          <a:bodyPr/>
          <a:lstStyle>
            <a:lvl1pPr marL="0" indent="0">
              <a:buNone/>
              <a:defRPr sz="1313"/>
            </a:lvl1pPr>
            <a:lvl2pPr marL="428625" indent="0">
              <a:buNone/>
              <a:defRPr sz="1125"/>
            </a:lvl2pPr>
            <a:lvl3pPr marL="857250" indent="0">
              <a:buNone/>
              <a:defRPr sz="938"/>
            </a:lvl3pPr>
            <a:lvl4pPr marL="1285875" indent="0">
              <a:buNone/>
              <a:defRPr sz="844"/>
            </a:lvl4pPr>
            <a:lvl5pPr marL="1714500" indent="0">
              <a:buNone/>
              <a:defRPr sz="844"/>
            </a:lvl5pPr>
            <a:lvl6pPr marL="2143125" indent="0">
              <a:buNone/>
              <a:defRPr sz="844"/>
            </a:lvl6pPr>
            <a:lvl7pPr marL="2571750" indent="0">
              <a:buNone/>
              <a:defRPr sz="844"/>
            </a:lvl7pPr>
            <a:lvl8pPr marL="3000375" indent="0">
              <a:buNone/>
              <a:defRPr sz="844"/>
            </a:lvl8pPr>
            <a:lvl9pPr marL="3429000" indent="0">
              <a:buNone/>
              <a:defRPr sz="84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62919D7-C9BD-41D1-B75A-296EDA655A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D8D739-10B1-4E41-898A-F4A5A661E1FB}" type="datetimeFigureOut">
              <a:rPr lang="en-CA" smtClean="0"/>
              <a:t>2022-10-13</a:t>
            </a:fld>
            <a:endParaRPr lang="en-CA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84A4CF1-53C2-4759-9E48-0697A0940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9D58E26-E1ED-4C04-B09B-D509731D4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295870-6E49-49B3-8DA7-68540E0A341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651050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0270" y="4500562"/>
            <a:ext cx="5143500" cy="531317"/>
          </a:xfrm>
        </p:spPr>
        <p:txBody>
          <a:bodyPr anchor="b"/>
          <a:lstStyle>
            <a:lvl1pPr algn="l">
              <a:defRPr sz="187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80270" y="574477"/>
            <a:ext cx="5143500" cy="3857625"/>
          </a:xfrm>
        </p:spPr>
        <p:txBody>
          <a:bodyPr rtlCol="0">
            <a:normAutofit/>
          </a:bodyPr>
          <a:lstStyle>
            <a:lvl1pPr marL="0" indent="0">
              <a:buNone/>
              <a:defRPr sz="3000"/>
            </a:lvl1pPr>
            <a:lvl2pPr marL="428625" indent="0">
              <a:buNone/>
              <a:defRPr sz="2625"/>
            </a:lvl2pPr>
            <a:lvl3pPr marL="857250" indent="0">
              <a:buNone/>
              <a:defRPr sz="2250"/>
            </a:lvl3pPr>
            <a:lvl4pPr marL="1285875" indent="0">
              <a:buNone/>
              <a:defRPr sz="1875"/>
            </a:lvl4pPr>
            <a:lvl5pPr marL="1714500" indent="0">
              <a:buNone/>
              <a:defRPr sz="1875"/>
            </a:lvl5pPr>
            <a:lvl6pPr marL="2143125" indent="0">
              <a:buNone/>
              <a:defRPr sz="1875"/>
            </a:lvl6pPr>
            <a:lvl7pPr marL="2571750" indent="0">
              <a:buNone/>
              <a:defRPr sz="1875"/>
            </a:lvl7pPr>
            <a:lvl8pPr marL="3000375" indent="0">
              <a:buNone/>
              <a:defRPr sz="1875"/>
            </a:lvl8pPr>
            <a:lvl9pPr marL="3429000" indent="0">
              <a:buNone/>
              <a:defRPr sz="1875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80270" y="5031879"/>
            <a:ext cx="5143500" cy="754558"/>
          </a:xfrm>
        </p:spPr>
        <p:txBody>
          <a:bodyPr/>
          <a:lstStyle>
            <a:lvl1pPr marL="0" indent="0">
              <a:buNone/>
              <a:defRPr sz="1313"/>
            </a:lvl1pPr>
            <a:lvl2pPr marL="428625" indent="0">
              <a:buNone/>
              <a:defRPr sz="1125"/>
            </a:lvl2pPr>
            <a:lvl3pPr marL="857250" indent="0">
              <a:buNone/>
              <a:defRPr sz="938"/>
            </a:lvl3pPr>
            <a:lvl4pPr marL="1285875" indent="0">
              <a:buNone/>
              <a:defRPr sz="844"/>
            </a:lvl4pPr>
            <a:lvl5pPr marL="1714500" indent="0">
              <a:buNone/>
              <a:defRPr sz="844"/>
            </a:lvl5pPr>
            <a:lvl6pPr marL="2143125" indent="0">
              <a:buNone/>
              <a:defRPr sz="844"/>
            </a:lvl6pPr>
            <a:lvl7pPr marL="2571750" indent="0">
              <a:buNone/>
              <a:defRPr sz="844"/>
            </a:lvl7pPr>
            <a:lvl8pPr marL="3000375" indent="0">
              <a:buNone/>
              <a:defRPr sz="844"/>
            </a:lvl8pPr>
            <a:lvl9pPr marL="3429000" indent="0">
              <a:buNone/>
              <a:defRPr sz="84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BAD6B19-A033-473C-804A-66A34F689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D8D739-10B1-4E41-898A-F4A5A661E1FB}" type="datetimeFigureOut">
              <a:rPr lang="en-CA" smtClean="0"/>
              <a:t>2022-10-13</a:t>
            </a:fld>
            <a:endParaRPr lang="en-CA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C7FAAA0-A5D7-41CA-85DE-864E0C49B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B466F24-7951-4459-B31C-8C99935F6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295870-6E49-49B3-8DA7-68540E0A341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724138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65934E32-267C-4407-87B5-EE8B158ECDA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28625" y="1307455"/>
            <a:ext cx="7715250" cy="4243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CA" alt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31EDD7-1C4F-4E85-B0CF-954A506894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28625" y="5959078"/>
            <a:ext cx="2000250" cy="3423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125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15D8D739-10B1-4E41-898A-F4A5A661E1FB}" type="datetimeFigureOut">
              <a:rPr lang="en-CA" smtClean="0"/>
              <a:t>2022-10-13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540201-63CB-4A9F-8758-1A674FCB14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28938" y="5959078"/>
            <a:ext cx="2714625" cy="3423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125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AB49E4-A0B7-470A-8CC0-E6243A2400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143625" y="5959078"/>
            <a:ext cx="2000250" cy="3423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125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1F295870-6E49-49B3-8DA7-68540E0A3415}" type="slidenum">
              <a:rPr lang="en-CA" smtClean="0"/>
              <a:t>‹#›</a:t>
            </a:fld>
            <a:endParaRPr lang="en-CA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C556769-3A6E-4D3B-86A6-AA99A2F274AB}"/>
              </a:ext>
            </a:extLst>
          </p:cNvPr>
          <p:cNvSpPr/>
          <p:nvPr userDrawn="1"/>
        </p:nvSpPr>
        <p:spPr>
          <a:xfrm>
            <a:off x="0" y="160020"/>
            <a:ext cx="4949190" cy="5143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D36FAA11-82AE-4EF6-B591-009735C04AB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48590" y="70872"/>
            <a:ext cx="4137660" cy="675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CA" altLang="en-US" dirty="0"/>
          </a:p>
        </p:txBody>
      </p:sp>
    </p:spTree>
    <p:extLst>
      <p:ext uri="{BB962C8B-B14F-4D97-AF65-F5344CB8AC3E}">
        <p14:creationId xmlns:p14="http://schemas.microsoft.com/office/powerpoint/2010/main" val="2856022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2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125">
          <a:solidFill>
            <a:schemeClr val="tx1"/>
          </a:solidFill>
          <a:latin typeface="Calibri" panose="020F050202020403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125">
          <a:solidFill>
            <a:schemeClr val="tx1"/>
          </a:solidFill>
          <a:latin typeface="Calibri" panose="020F050202020403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125">
          <a:solidFill>
            <a:schemeClr val="tx1"/>
          </a:solidFill>
          <a:latin typeface="Calibri" panose="020F050202020403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125">
          <a:solidFill>
            <a:schemeClr val="tx1"/>
          </a:solidFill>
          <a:latin typeface="Calibri" panose="020F0502020204030204" pitchFamily="34" charset="0"/>
        </a:defRPr>
      </a:lvl5pPr>
      <a:lvl6pPr marL="428625" algn="ctr" rtl="0" eaLnBrk="1" fontAlgn="base" hangingPunct="1">
        <a:spcBef>
          <a:spcPct val="0"/>
        </a:spcBef>
        <a:spcAft>
          <a:spcPct val="0"/>
        </a:spcAft>
        <a:defRPr sz="4125">
          <a:solidFill>
            <a:schemeClr val="tx1"/>
          </a:solidFill>
          <a:latin typeface="Calibri" panose="020F0502020204030204" pitchFamily="34" charset="0"/>
        </a:defRPr>
      </a:lvl6pPr>
      <a:lvl7pPr marL="857250" algn="ctr" rtl="0" eaLnBrk="1" fontAlgn="base" hangingPunct="1">
        <a:spcBef>
          <a:spcPct val="0"/>
        </a:spcBef>
        <a:spcAft>
          <a:spcPct val="0"/>
        </a:spcAft>
        <a:defRPr sz="4125">
          <a:solidFill>
            <a:schemeClr val="tx1"/>
          </a:solidFill>
          <a:latin typeface="Calibri" panose="020F0502020204030204" pitchFamily="34" charset="0"/>
        </a:defRPr>
      </a:lvl7pPr>
      <a:lvl8pPr marL="1285875" algn="ctr" rtl="0" eaLnBrk="1" fontAlgn="base" hangingPunct="1">
        <a:spcBef>
          <a:spcPct val="0"/>
        </a:spcBef>
        <a:spcAft>
          <a:spcPct val="0"/>
        </a:spcAft>
        <a:defRPr sz="4125">
          <a:solidFill>
            <a:schemeClr val="tx1"/>
          </a:solidFill>
          <a:latin typeface="Calibri" panose="020F0502020204030204" pitchFamily="34" charset="0"/>
        </a:defRPr>
      </a:lvl8pPr>
      <a:lvl9pPr marL="1714500" algn="ctr" rtl="0" eaLnBrk="1" fontAlgn="base" hangingPunct="1">
        <a:spcBef>
          <a:spcPct val="0"/>
        </a:spcBef>
        <a:spcAft>
          <a:spcPct val="0"/>
        </a:spcAft>
        <a:defRPr sz="4125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21469" indent="-321469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000" kern="1200">
          <a:solidFill>
            <a:schemeClr val="bg1"/>
          </a:solidFill>
          <a:latin typeface="+mn-lt"/>
          <a:ea typeface="+mn-ea"/>
          <a:cs typeface="+mn-cs"/>
        </a:defRPr>
      </a:lvl1pPr>
      <a:lvl2pPr marL="696516" indent="-267891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25" kern="1200">
          <a:solidFill>
            <a:schemeClr val="bg1"/>
          </a:solidFill>
          <a:latin typeface="+mn-lt"/>
          <a:ea typeface="+mn-ea"/>
          <a:cs typeface="+mn-cs"/>
        </a:defRPr>
      </a:lvl2pPr>
      <a:lvl3pPr marL="1071563" indent="-214313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250" kern="1200">
          <a:solidFill>
            <a:schemeClr val="bg1"/>
          </a:solidFill>
          <a:latin typeface="+mn-lt"/>
          <a:ea typeface="+mn-ea"/>
          <a:cs typeface="+mn-cs"/>
        </a:defRPr>
      </a:lvl3pPr>
      <a:lvl4pPr marL="1500188" indent="-214313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875" kern="1200">
          <a:solidFill>
            <a:schemeClr val="bg1"/>
          </a:solidFill>
          <a:latin typeface="+mn-lt"/>
          <a:ea typeface="+mn-ea"/>
          <a:cs typeface="+mn-cs"/>
        </a:defRPr>
      </a:lvl4pPr>
      <a:lvl5pPr marL="1928813" indent="-214313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875" kern="1200">
          <a:solidFill>
            <a:schemeClr val="bg1"/>
          </a:solidFill>
          <a:latin typeface="+mn-lt"/>
          <a:ea typeface="+mn-ea"/>
          <a:cs typeface="+mn-cs"/>
        </a:defRPr>
      </a:lvl5pPr>
      <a:lvl6pPr marL="2357438" indent="-214313" algn="l" defTabSz="857250" rtl="0" eaLnBrk="1" latinLnBrk="0" hangingPunct="1">
        <a:spcBef>
          <a:spcPct val="20000"/>
        </a:spcBef>
        <a:buFont typeface="Arial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6pPr>
      <a:lvl7pPr marL="2786063" indent="-214313" algn="l" defTabSz="857250" rtl="0" eaLnBrk="1" latinLnBrk="0" hangingPunct="1">
        <a:spcBef>
          <a:spcPct val="20000"/>
        </a:spcBef>
        <a:buFont typeface="Arial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7pPr>
      <a:lvl8pPr marL="3214688" indent="-214313" algn="l" defTabSz="857250" rtl="0" eaLnBrk="1" latinLnBrk="0" hangingPunct="1">
        <a:spcBef>
          <a:spcPct val="20000"/>
        </a:spcBef>
        <a:buFont typeface="Arial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8pPr>
      <a:lvl9pPr marL="3643313" indent="-214313" algn="l" defTabSz="857250" rtl="0" eaLnBrk="1" latinLnBrk="0" hangingPunct="1">
        <a:spcBef>
          <a:spcPct val="20000"/>
        </a:spcBef>
        <a:buFont typeface="Arial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1pPr>
      <a:lvl2pPr marL="42862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3pPr>
      <a:lvl4pPr marL="128587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4pPr>
      <a:lvl5pPr marL="171450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5pPr>
      <a:lvl6pPr marL="214312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6pPr>
      <a:lvl7pPr marL="257175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7pPr>
      <a:lvl8pPr marL="300037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8pPr>
      <a:lvl9pPr marL="342900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7.png"/><Relationship Id="rId5" Type="http://schemas.openxmlformats.org/officeDocument/2006/relationships/hyperlink" Target="https://www.pveducation.org/" TargetMode="External"/><Relationship Id="rId4" Type="http://schemas.openxmlformats.org/officeDocument/2006/relationships/hyperlink" Target="https://www.pveducation.org/pvcdrom/properties-of-sunlight/sun-position-calculator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7.png"/><Relationship Id="rId4" Type="http://schemas.openxmlformats.org/officeDocument/2006/relationships/image" Target="../media/image1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7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7.png"/><Relationship Id="rId4" Type="http://schemas.openxmlformats.org/officeDocument/2006/relationships/image" Target="../media/image1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7.png"/><Relationship Id="rId4" Type="http://schemas.openxmlformats.org/officeDocument/2006/relationships/image" Target="../media/image1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7.png"/><Relationship Id="rId4" Type="http://schemas.openxmlformats.org/officeDocument/2006/relationships/image" Target="../media/image1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7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5" Type="http://schemas.openxmlformats.org/officeDocument/2006/relationships/image" Target="../media/image7.png"/><Relationship Id="rId4" Type="http://schemas.openxmlformats.org/officeDocument/2006/relationships/image" Target="../media/image1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4" Type="http://schemas.openxmlformats.org/officeDocument/2006/relationships/image" Target="../media/image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5" Type="http://schemas.openxmlformats.org/officeDocument/2006/relationships/image" Target="../media/image7.png"/><Relationship Id="rId4" Type="http://schemas.openxmlformats.org/officeDocument/2006/relationships/image" Target="../media/image1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4" Type="http://schemas.openxmlformats.org/officeDocument/2006/relationships/image" Target="../media/image7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5" Type="http://schemas.openxmlformats.org/officeDocument/2006/relationships/image" Target="../media/image7.png"/><Relationship Id="rId4" Type="http://schemas.openxmlformats.org/officeDocument/2006/relationships/image" Target="../media/image19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5" Type="http://schemas.openxmlformats.org/officeDocument/2006/relationships/image" Target="../media/image7.png"/><Relationship Id="rId4" Type="http://schemas.openxmlformats.org/officeDocument/2006/relationships/image" Target="../media/image2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4" Type="http://schemas.openxmlformats.org/officeDocument/2006/relationships/image" Target="../media/image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5" Type="http://schemas.openxmlformats.org/officeDocument/2006/relationships/image" Target="../media/image7.png"/><Relationship Id="rId4" Type="http://schemas.openxmlformats.org/officeDocument/2006/relationships/image" Target="../media/image2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5" Type="http://schemas.openxmlformats.org/officeDocument/2006/relationships/image" Target="../media/image7.png"/><Relationship Id="rId4" Type="http://schemas.openxmlformats.org/officeDocument/2006/relationships/image" Target="../media/image22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5" Type="http://schemas.openxmlformats.org/officeDocument/2006/relationships/image" Target="../media/image7.png"/><Relationship Id="rId4" Type="http://schemas.openxmlformats.org/officeDocument/2006/relationships/image" Target="../media/image23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5" Type="http://schemas.openxmlformats.org/officeDocument/2006/relationships/image" Target="../media/image7.png"/><Relationship Id="rId4" Type="http://schemas.openxmlformats.org/officeDocument/2006/relationships/image" Target="../media/image2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tennis court with palm trees&#10;&#10;Description automatically generated with medium confidence">
            <a:extLst>
              <a:ext uri="{FF2B5EF4-FFF2-40B4-BE49-F238E27FC236}">
                <a16:creationId xmlns:a16="http://schemas.microsoft.com/office/drawing/2014/main" id="{54751BC6-ECB8-0748-AF08-BEFB97606B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9243" y="305733"/>
            <a:ext cx="9441332" cy="629913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74FB872-804A-F54A-8317-B1BD8F3F1A78}"/>
              </a:ext>
            </a:extLst>
          </p:cNvPr>
          <p:cNvSpPr/>
          <p:nvPr/>
        </p:nvSpPr>
        <p:spPr>
          <a:xfrm>
            <a:off x="-616352" y="510014"/>
            <a:ext cx="10266028" cy="1276109"/>
          </a:xfrm>
          <a:prstGeom prst="rect">
            <a:avLst/>
          </a:prstGeom>
          <a:solidFill>
            <a:schemeClr val="tx1">
              <a:lumMod val="50000"/>
              <a:lumOff val="50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riangle 1">
            <a:extLst>
              <a:ext uri="{FF2B5EF4-FFF2-40B4-BE49-F238E27FC236}">
                <a16:creationId xmlns:a16="http://schemas.microsoft.com/office/drawing/2014/main" id="{01C572AF-A586-AC45-A4BF-58191406BCE9}"/>
              </a:ext>
            </a:extLst>
          </p:cNvPr>
          <p:cNvSpPr/>
          <p:nvPr/>
        </p:nvSpPr>
        <p:spPr>
          <a:xfrm rot="20712204">
            <a:off x="-2821251" y="-1281538"/>
            <a:ext cx="8075654" cy="9103068"/>
          </a:xfrm>
          <a:prstGeom prst="triangle">
            <a:avLst/>
          </a:prstGeom>
          <a:solidFill>
            <a:srgbClr val="10497E">
              <a:alpha val="867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6F24F58-9C31-E443-A04B-717FE2D08411}"/>
              </a:ext>
            </a:extLst>
          </p:cNvPr>
          <p:cNvSpPr txBox="1"/>
          <p:nvPr/>
        </p:nvSpPr>
        <p:spPr>
          <a:xfrm>
            <a:off x="0" y="2621538"/>
            <a:ext cx="40799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and Implementation of Pilot of a TVET Renewable Energy Course </a:t>
            </a:r>
            <a:endParaRPr lang="en-CA" sz="2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7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070E36-A84C-1C45-A804-243B343AE34B}"/>
              </a:ext>
            </a:extLst>
          </p:cNvPr>
          <p:cNvSpPr txBox="1"/>
          <p:nvPr/>
        </p:nvSpPr>
        <p:spPr>
          <a:xfrm>
            <a:off x="0" y="3930190"/>
            <a:ext cx="35852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DELIVERABLE #5 - TRAINING COURSES &amp; PROFESSIONAL DEVELOPMENT</a:t>
            </a: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5A1FD6FA-1557-EC45-9A09-17E0F4C629F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90456" y="1110291"/>
            <a:ext cx="1303646" cy="432000"/>
          </a:xfrm>
          <a:prstGeom prst="rect">
            <a:avLst/>
          </a:prstGeom>
        </p:spPr>
      </p:pic>
      <p:pic>
        <p:nvPicPr>
          <p:cNvPr id="12" name="Picture 11" descr="A picture containing text, blur&#10;&#10;Description automatically generated">
            <a:extLst>
              <a:ext uri="{FF2B5EF4-FFF2-40B4-BE49-F238E27FC236}">
                <a16:creationId xmlns:a16="http://schemas.microsoft.com/office/drawing/2014/main" id="{9BAADFDD-0779-BE3F-62D5-56918A820C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7828" y="711777"/>
            <a:ext cx="1048545" cy="720000"/>
          </a:xfrm>
          <a:prstGeom prst="rect">
            <a:avLst/>
          </a:prstGeom>
        </p:spPr>
      </p:pic>
      <p:pic>
        <p:nvPicPr>
          <p:cNvPr id="15" name="Picture 14" descr="Logo, company name&#10;&#10;Description automatically generated">
            <a:extLst>
              <a:ext uri="{FF2B5EF4-FFF2-40B4-BE49-F238E27FC236}">
                <a16:creationId xmlns:a16="http://schemas.microsoft.com/office/drawing/2014/main" id="{22C7F23F-E6FD-4E79-1432-8DEF0B8698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9018" y="1071777"/>
            <a:ext cx="1167568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2929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7"/>
            <a:ext cx="6851374" cy="4701830"/>
          </a:xfrm>
        </p:spPr>
        <p:txBody>
          <a:bodyPr/>
          <a:lstStyle/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Either is correct.</a:t>
            </a:r>
          </a:p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South</a:t>
            </a:r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Azimuth = 0 degrees</a:t>
            </a:r>
          </a:p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East Azimuth = 90 degrees</a:t>
            </a:r>
          </a:p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West Azimuth = -90 degrees</a:t>
            </a: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South Azimuth = 180 degrees</a:t>
            </a:r>
          </a:p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East Azimuth = 90 degrees</a:t>
            </a:r>
          </a:p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West Azimuth = 270 degrees</a:t>
            </a:r>
          </a:p>
          <a:p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4">
            <a:hlinkClick r:id="" action="ppaction://media"/>
            <a:extLst>
              <a:ext uri="{FF2B5EF4-FFF2-40B4-BE49-F238E27FC236}">
                <a16:creationId xmlns:a16="http://schemas.microsoft.com/office/drawing/2014/main" id="{6AD7F516-CB98-8110-8DA8-83C9C2FD66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6348" y="59469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933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249"/>
    </mc:Choice>
    <mc:Fallback xmlns="">
      <p:transition spd="slow" advTm="192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7"/>
            <a:ext cx="8719930" cy="4701830"/>
          </a:xfrm>
        </p:spPr>
        <p:txBody>
          <a:bodyPr/>
          <a:lstStyle/>
          <a:p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Reference for tracking the sun.</a:t>
            </a: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Azimuth and Zenith.</a:t>
            </a: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Zenith </a:t>
            </a:r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= angle from 90 degrees overhead.</a:t>
            </a: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Changes seasonally.</a:t>
            </a: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Facing the sun is the angle from overhead.</a:t>
            </a:r>
          </a:p>
        </p:txBody>
      </p:sp>
      <p:pic>
        <p:nvPicPr>
          <p:cNvPr id="3" name="5">
            <a:hlinkClick r:id="" action="ppaction://media"/>
            <a:extLst>
              <a:ext uri="{FF2B5EF4-FFF2-40B4-BE49-F238E27FC236}">
                <a16:creationId xmlns:a16="http://schemas.microsoft.com/office/drawing/2014/main" id="{B6BF0279-5027-1654-125E-B681C5189F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6835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102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099"/>
    </mc:Choice>
    <mc:Fallback xmlns="">
      <p:transition spd="slow" advTm="420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7"/>
            <a:ext cx="8719930" cy="4701830"/>
          </a:xfrm>
        </p:spPr>
        <p:txBody>
          <a:bodyPr/>
          <a:lstStyle/>
          <a:p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Reference for tracking the sun.</a:t>
            </a: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 morning and dusk the sun zenith is at greatest angle.</a:t>
            </a: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 Belize the sun travels across overhead to the north. </a:t>
            </a: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During this time the zenith is still a positive angle.</a:t>
            </a:r>
          </a:p>
        </p:txBody>
      </p:sp>
      <p:pic>
        <p:nvPicPr>
          <p:cNvPr id="3" name="6">
            <a:hlinkClick r:id="" action="ppaction://media"/>
            <a:extLst>
              <a:ext uri="{FF2B5EF4-FFF2-40B4-BE49-F238E27FC236}">
                <a16:creationId xmlns:a16="http://schemas.microsoft.com/office/drawing/2014/main" id="{6D919154-0B1A-0853-2F2D-38BDADE4A7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3826" y="60417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556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214"/>
    </mc:Choice>
    <mc:Fallback xmlns="">
      <p:transition spd="slow" advTm="272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2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7"/>
            <a:ext cx="8719930" cy="4701830"/>
          </a:xfrm>
        </p:spPr>
        <p:txBody>
          <a:bodyPr/>
          <a:lstStyle/>
          <a:p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Reference for tracking the sun.</a:t>
            </a: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Fixed tilt angle is the angle from flat horizontal position downwards to perpendicular at 90 degrees from horizontal looking due south.</a:t>
            </a: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Azimuth tracking is from east – west and follows the sun from morning to dusk at a fixed tilt angle.</a:t>
            </a:r>
          </a:p>
        </p:txBody>
      </p:sp>
      <p:pic>
        <p:nvPicPr>
          <p:cNvPr id="3" name="7">
            <a:hlinkClick r:id="" action="ppaction://media"/>
            <a:extLst>
              <a:ext uri="{FF2B5EF4-FFF2-40B4-BE49-F238E27FC236}">
                <a16:creationId xmlns:a16="http://schemas.microsoft.com/office/drawing/2014/main" id="{971F96BD-3B11-C85E-D406-4691D2F44B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9357" y="60417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566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205"/>
    </mc:Choice>
    <mc:Fallback xmlns="">
      <p:transition spd="slow" advTm="332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2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7"/>
            <a:ext cx="8719930" cy="4701830"/>
          </a:xfrm>
        </p:spPr>
        <p:txBody>
          <a:bodyPr/>
          <a:lstStyle/>
          <a:p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Reference for tracking the sun.</a:t>
            </a: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Fixed tilt angle is the angle from flat horizontal position downwards to perpendicular at 90 degrees from horizontal looking due south.</a:t>
            </a: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Zenith</a:t>
            </a:r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tracking is from south -  north and follows the sun from morning to dusk changing the tilt angle.</a:t>
            </a:r>
          </a:p>
        </p:txBody>
      </p:sp>
      <p:pic>
        <p:nvPicPr>
          <p:cNvPr id="4" name="8">
            <a:hlinkClick r:id="" action="ppaction://media"/>
            <a:extLst>
              <a:ext uri="{FF2B5EF4-FFF2-40B4-BE49-F238E27FC236}">
                <a16:creationId xmlns:a16="http://schemas.microsoft.com/office/drawing/2014/main" id="{15AFF52B-CB27-6147-106E-7BCC4D88DA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1547" y="60417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809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873"/>
    </mc:Choice>
    <mc:Fallback xmlns="">
      <p:transition spd="slow" advTm="218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7"/>
            <a:ext cx="8719930" cy="4701830"/>
          </a:xfrm>
        </p:spPr>
        <p:txBody>
          <a:bodyPr/>
          <a:lstStyle/>
          <a:p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Reference for tracking the sun.</a:t>
            </a: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Sun position calculator:</a:t>
            </a:r>
          </a:p>
          <a:p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https://www.pveducation.org/pvcdrom/properties-of-sunlight/sun-position-calculator</a:t>
            </a: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This site uses south as 180 degrees.</a:t>
            </a:r>
          </a:p>
          <a:p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2000" b="0" i="0" dirty="0" err="1">
                <a:solidFill>
                  <a:srgbClr val="222222"/>
                </a:solidFill>
                <a:effectLst/>
                <a:latin typeface="Helvetica Neue"/>
              </a:rPr>
              <a:t>C.B.Honsberg</a:t>
            </a:r>
            <a:r>
              <a:rPr lang="en-CA" sz="2000" b="0" i="0" dirty="0">
                <a:solidFill>
                  <a:srgbClr val="222222"/>
                </a:solidFill>
                <a:effectLst/>
                <a:latin typeface="Helvetica Neue"/>
              </a:rPr>
              <a:t> and </a:t>
            </a:r>
            <a:r>
              <a:rPr lang="en-CA" sz="2000" b="0" i="0" dirty="0" err="1">
                <a:solidFill>
                  <a:srgbClr val="222222"/>
                </a:solidFill>
                <a:effectLst/>
                <a:latin typeface="Helvetica Neue"/>
              </a:rPr>
              <a:t>S.G.Bowden</a:t>
            </a:r>
            <a:r>
              <a:rPr lang="en-CA" sz="2000" b="0" i="0">
                <a:solidFill>
                  <a:srgbClr val="222222"/>
                </a:solidFill>
                <a:effectLst/>
                <a:latin typeface="Helvetica Neue"/>
              </a:rPr>
              <a:t>, “Photovoltaics Education Website,” </a:t>
            </a:r>
            <a:r>
              <a:rPr lang="en-CA" sz="2000" b="0" i="1" u="none" strike="noStrike">
                <a:solidFill>
                  <a:srgbClr val="AC5106"/>
                </a:solidFill>
                <a:effectLst/>
                <a:latin typeface="Helvetica Neue"/>
                <a:hlinkClick r:id="rId5"/>
              </a:rPr>
              <a:t>www.pveducation.org</a:t>
            </a:r>
            <a:r>
              <a:rPr lang="en-CA" sz="2000" b="0" i="0">
                <a:solidFill>
                  <a:srgbClr val="222222"/>
                </a:solidFill>
                <a:effectLst/>
                <a:latin typeface="Helvetica Neue"/>
              </a:rPr>
              <a:t>, 2019.</a:t>
            </a: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9">
            <a:hlinkClick r:id="" action="ppaction://media"/>
            <a:extLst>
              <a:ext uri="{FF2B5EF4-FFF2-40B4-BE49-F238E27FC236}">
                <a16:creationId xmlns:a16="http://schemas.microsoft.com/office/drawing/2014/main" id="{254DF16C-8CFB-6851-7891-1FC8D69640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0330" y="61974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723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087"/>
    </mc:Choice>
    <mc:Fallback xmlns="">
      <p:transition spd="slow" advTm="410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6"/>
            <a:ext cx="8110330" cy="5351187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There are two basic types of tracking systems.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Single axis and dual axis.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Axis is a reference point or line that something rotates around.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Earth rotates around an axis that goes from the north pole to the south pole.</a:t>
            </a: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16">
            <a:hlinkClick r:id="" action="ppaction://media"/>
            <a:extLst>
              <a:ext uri="{FF2B5EF4-FFF2-40B4-BE49-F238E27FC236}">
                <a16:creationId xmlns:a16="http://schemas.microsoft.com/office/drawing/2014/main" id="{7C5DF2F0-0F8B-3B0A-7CF9-E76C500C52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83826" y="62417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069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422"/>
    </mc:Choice>
    <mc:Fallback xmlns="">
      <p:transition spd="slow" advTm="194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6"/>
            <a:ext cx="8110330" cy="5351187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Earth rotates around an axis that goes from the north pole to the south pole.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This rotates the earth east – west.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When a PV panel tracks east – west, it captures more of the morning and evening sun.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17">
            <a:hlinkClick r:id="" action="ppaction://media"/>
            <a:extLst>
              <a:ext uri="{FF2B5EF4-FFF2-40B4-BE49-F238E27FC236}">
                <a16:creationId xmlns:a16="http://schemas.microsoft.com/office/drawing/2014/main" id="{15E61EC6-F469-5715-84C8-7BD94288E5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4070" y="59369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459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852"/>
    </mc:Choice>
    <mc:Fallback xmlns="">
      <p:transition spd="slow" advTm="208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6"/>
            <a:ext cx="8110330" cy="5351187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On fixed mounted panels the most energy is captured from the mid-day sun (10am – 4pm).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angle of incidence follows the Cosine rule.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When fixed angle panels are pointing this way, the early morning angle of incidence is very high and only captures a small percentage of the early morning energy.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18">
            <a:hlinkClick r:id="" action="ppaction://media"/>
            <a:extLst>
              <a:ext uri="{FF2B5EF4-FFF2-40B4-BE49-F238E27FC236}">
                <a16:creationId xmlns:a16="http://schemas.microsoft.com/office/drawing/2014/main" id="{60C8B804-B59A-54E8-9C94-D3370A41B3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4070" y="61775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81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818"/>
    </mc:Choice>
    <mc:Fallback xmlns="">
      <p:transition spd="slow" advTm="428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8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6"/>
            <a:ext cx="8110330" cy="5351187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When using a tracking system to move east – west it will capture more of the early morning and evening energy.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following slides demonstrate the extra amount of energy that can be harvested by an east – west tracker.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RETScreen is used to generate the difference in the daily radiation.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19">
            <a:hlinkClick r:id="" action="ppaction://media"/>
            <a:extLst>
              <a:ext uri="{FF2B5EF4-FFF2-40B4-BE49-F238E27FC236}">
                <a16:creationId xmlns:a16="http://schemas.microsoft.com/office/drawing/2014/main" id="{4DAAD887-E9C8-DB12-4443-4640573085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95861" y="61456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122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937"/>
    </mc:Choice>
    <mc:Fallback xmlns="">
      <p:transition spd="slow" advTm="169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7"/>
            <a:ext cx="6851374" cy="4701830"/>
          </a:xfrm>
        </p:spPr>
        <p:txBody>
          <a:bodyPr/>
          <a:lstStyle/>
          <a:p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This </a:t>
            </a: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module</a:t>
            </a:r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introduces the concepts of racking and mounting of PV panels.</a:t>
            </a:r>
          </a:p>
          <a:p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46923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-1" y="1195386"/>
            <a:ext cx="8627165" cy="5351187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This first example is with the PV panels tilted at the optimum angle for Belize at 15 degrees.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Annual daily is 4.96 kWh/m</a:t>
            </a:r>
            <a:r>
              <a:rPr lang="en-CA" sz="280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/d.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711B88-5BF4-C9CB-2641-2C13AD6C8CBC}"/>
              </a:ext>
            </a:extLst>
          </p:cNvPr>
          <p:cNvSpPr txBox="1"/>
          <p:nvPr/>
        </p:nvSpPr>
        <p:spPr>
          <a:xfrm>
            <a:off x="2368826" y="6431844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Picture courtesy author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1EB9D8-B640-2CB9-96A8-EB400050B2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5914" y="2187383"/>
            <a:ext cx="3400424" cy="4359190"/>
          </a:xfrm>
          <a:prstGeom prst="rect">
            <a:avLst/>
          </a:prstGeom>
        </p:spPr>
      </p:pic>
      <p:pic>
        <p:nvPicPr>
          <p:cNvPr id="3" name="20">
            <a:hlinkClick r:id="" action="ppaction://media"/>
            <a:extLst>
              <a:ext uri="{FF2B5EF4-FFF2-40B4-BE49-F238E27FC236}">
                <a16:creationId xmlns:a16="http://schemas.microsoft.com/office/drawing/2014/main" id="{8CDC3446-A380-C67F-794F-75B4D4C29B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0013" y="61775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751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531"/>
    </mc:Choice>
    <mc:Fallback xmlns="">
      <p:transition spd="slow" advTm="395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5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-1" y="1195386"/>
            <a:ext cx="8627165" cy="5351187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This example is with the PV panels at 0 degrees or laying flat.  The Azimuth tracking is east – west. There should be no difference in this example because there is no starting tilt.</a:t>
            </a: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A6FC7D5-EFE6-ABA6-0123-06D5E92A7F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0147" y="2544677"/>
            <a:ext cx="3189011" cy="400189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5711B88-5BF4-C9CB-2641-2C13AD6C8CBC}"/>
              </a:ext>
            </a:extLst>
          </p:cNvPr>
          <p:cNvSpPr txBox="1"/>
          <p:nvPr/>
        </p:nvSpPr>
        <p:spPr>
          <a:xfrm>
            <a:off x="2368826" y="6431844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Picture courtesy author</a:t>
            </a:r>
          </a:p>
        </p:txBody>
      </p:sp>
      <p:pic>
        <p:nvPicPr>
          <p:cNvPr id="3" name="21">
            <a:hlinkClick r:id="" action="ppaction://media"/>
            <a:extLst>
              <a:ext uri="{FF2B5EF4-FFF2-40B4-BE49-F238E27FC236}">
                <a16:creationId xmlns:a16="http://schemas.microsoft.com/office/drawing/2014/main" id="{579EF84A-4926-95AE-7932-C03F04138C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7079" y="61270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40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663"/>
    </mc:Choice>
    <mc:Fallback xmlns="">
      <p:transition spd="slow" advTm="226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-1" y="1195386"/>
            <a:ext cx="8627165" cy="5351187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This example is with the PV panels at 15 degrees.  The Azimuth tracking is east – west. There is a difference of 0.5kWh/m</a:t>
            </a:r>
            <a:r>
              <a:rPr lang="en-CA" sz="280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/d compared to the 15 degree tilt.</a:t>
            </a: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This is a gain of 10 percent.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 a big increase.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711B88-5BF4-C9CB-2641-2C13AD6C8CBC}"/>
              </a:ext>
            </a:extLst>
          </p:cNvPr>
          <p:cNvSpPr txBox="1"/>
          <p:nvPr/>
        </p:nvSpPr>
        <p:spPr>
          <a:xfrm>
            <a:off x="2368826" y="6431844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Picture courtesy author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1BFC43-FCDE-34B9-06A7-E54647F947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5826" y="2783370"/>
            <a:ext cx="3737113" cy="3766309"/>
          </a:xfrm>
          <a:prstGeom prst="rect">
            <a:avLst/>
          </a:prstGeom>
        </p:spPr>
      </p:pic>
      <p:pic>
        <p:nvPicPr>
          <p:cNvPr id="3" name="22">
            <a:hlinkClick r:id="" action="ppaction://media"/>
            <a:extLst>
              <a:ext uri="{FF2B5EF4-FFF2-40B4-BE49-F238E27FC236}">
                <a16:creationId xmlns:a16="http://schemas.microsoft.com/office/drawing/2014/main" id="{F8656181-73A4-5392-6EC0-C77688FD21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0013" y="60642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768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909"/>
    </mc:Choice>
    <mc:Fallback xmlns="">
      <p:transition spd="slow" advTm="289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-1" y="1195386"/>
            <a:ext cx="8627165" cy="5351187"/>
          </a:xfrm>
        </p:spPr>
        <p:txBody>
          <a:bodyPr/>
          <a:lstStyle/>
          <a:p>
            <a:pPr>
              <a:spcAft>
                <a:spcPts val="800"/>
              </a:spcAft>
            </a:pPr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Increasing the tilt to 40 degrees and using the Azimuth tracking is east – west. There is a difference of 0.92kWh/m</a:t>
            </a:r>
            <a:r>
              <a:rPr lang="en-CA" sz="280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/d compared to the 15 degree tilt.</a:t>
            </a:r>
          </a:p>
          <a:p>
            <a:pPr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800"/>
              </a:spcAft>
            </a:pPr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This is a gain of 18 percent.</a:t>
            </a: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More than leaving the panels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at 15 degrees and Azimuth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t</a:t>
            </a:r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racking.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711B88-5BF4-C9CB-2641-2C13AD6C8CBC}"/>
              </a:ext>
            </a:extLst>
          </p:cNvPr>
          <p:cNvSpPr txBox="1"/>
          <p:nvPr/>
        </p:nvSpPr>
        <p:spPr>
          <a:xfrm>
            <a:off x="2368826" y="6431844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Picture courtesy author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798BF8-FB06-B498-7C99-24C588E3E4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7704" y="2576514"/>
            <a:ext cx="3156709" cy="4074796"/>
          </a:xfrm>
          <a:prstGeom prst="rect">
            <a:avLst/>
          </a:prstGeom>
        </p:spPr>
      </p:pic>
      <p:pic>
        <p:nvPicPr>
          <p:cNvPr id="3" name="23">
            <a:hlinkClick r:id="" action="ppaction://media"/>
            <a:extLst>
              <a:ext uri="{FF2B5EF4-FFF2-40B4-BE49-F238E27FC236}">
                <a16:creationId xmlns:a16="http://schemas.microsoft.com/office/drawing/2014/main" id="{9F9EEB3E-9974-8822-8788-B08DF259EF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0013" y="61915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012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606"/>
    </mc:Choice>
    <mc:Fallback xmlns="">
      <p:transition spd="slow" advTm="296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6"/>
            <a:ext cx="8110330" cy="5351187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panel moves around a single 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axis.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Vertical axis of the panel. 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Turning the panel around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this axis allows the panel to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track the sun east – west.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picture containing text, outdoor object, tiled, tile&#10;&#10;Description automatically generated">
            <a:extLst>
              <a:ext uri="{FF2B5EF4-FFF2-40B4-BE49-F238E27FC236}">
                <a16:creationId xmlns:a16="http://schemas.microsoft.com/office/drawing/2014/main" id="{316B08E5-21C6-AC78-0F53-BAEC1CD9FBF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1" t="5427" r="8212" b="9549"/>
          <a:stretch/>
        </p:blipFill>
        <p:spPr>
          <a:xfrm rot="5400000">
            <a:off x="4678017" y="2302097"/>
            <a:ext cx="4174434" cy="305108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38C6674-4B47-0350-79EE-82357A43DB84}"/>
              </a:ext>
            </a:extLst>
          </p:cNvPr>
          <p:cNvSpPr txBox="1"/>
          <p:nvPr/>
        </p:nvSpPr>
        <p:spPr>
          <a:xfrm>
            <a:off x="4724400" y="6362017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Picture courtesy author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9811D22-B5DF-493C-6C24-B48F21960ECC}"/>
              </a:ext>
            </a:extLst>
          </p:cNvPr>
          <p:cNvCxnSpPr>
            <a:cxnSpLocks/>
          </p:cNvCxnSpPr>
          <p:nvPr/>
        </p:nvCxnSpPr>
        <p:spPr>
          <a:xfrm>
            <a:off x="6765234" y="746076"/>
            <a:ext cx="46382" cy="5615941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Arrow: Curved Right 7">
            <a:extLst>
              <a:ext uri="{FF2B5EF4-FFF2-40B4-BE49-F238E27FC236}">
                <a16:creationId xmlns:a16="http://schemas.microsoft.com/office/drawing/2014/main" id="{BBEC120D-5CC3-DA60-3810-6F54D8F2745E}"/>
              </a:ext>
            </a:extLst>
          </p:cNvPr>
          <p:cNvSpPr/>
          <p:nvPr/>
        </p:nvSpPr>
        <p:spPr>
          <a:xfrm>
            <a:off x="6409579" y="943146"/>
            <a:ext cx="711310" cy="728869"/>
          </a:xfrm>
          <a:prstGeom prst="curved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tx1"/>
              </a:solidFill>
            </a:endParaRPr>
          </a:p>
        </p:txBody>
      </p:sp>
      <p:pic>
        <p:nvPicPr>
          <p:cNvPr id="3" name="24">
            <a:hlinkClick r:id="" action="ppaction://media"/>
            <a:extLst>
              <a:ext uri="{FF2B5EF4-FFF2-40B4-BE49-F238E27FC236}">
                <a16:creationId xmlns:a16="http://schemas.microsoft.com/office/drawing/2014/main" id="{67BE960F-1570-F25F-932D-EC0EB60ADD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8590" y="62007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195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50"/>
    </mc:Choice>
    <mc:Fallback xmlns="">
      <p:transition spd="slow" advTm="94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6"/>
            <a:ext cx="8110330" cy="5351187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difference early morning tracking versus the fixed tilt irradiance reading.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Left reading pointing at morning sun.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Left reading at optimum fixed tilt angle.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8C6674-4B47-0350-79EE-82357A43DB84}"/>
              </a:ext>
            </a:extLst>
          </p:cNvPr>
          <p:cNvSpPr txBox="1"/>
          <p:nvPr/>
        </p:nvSpPr>
        <p:spPr>
          <a:xfrm>
            <a:off x="4724400" y="6362017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Picture courtesy author</a:t>
            </a:r>
          </a:p>
        </p:txBody>
      </p:sp>
      <p:pic>
        <p:nvPicPr>
          <p:cNvPr id="4" name="Picture 3" descr="A picture containing electronics&#10;&#10;Description automatically generated">
            <a:extLst>
              <a:ext uri="{FF2B5EF4-FFF2-40B4-BE49-F238E27FC236}">
                <a16:creationId xmlns:a16="http://schemas.microsoft.com/office/drawing/2014/main" id="{679B352C-5F1F-FE80-6D28-F4D4D0D8EE8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05" t="19597" r="27343" b="18567"/>
          <a:stretch/>
        </p:blipFill>
        <p:spPr>
          <a:xfrm rot="5400000">
            <a:off x="936264" y="1922909"/>
            <a:ext cx="2835966" cy="3180523"/>
          </a:xfrm>
          <a:prstGeom prst="rect">
            <a:avLst/>
          </a:prstGeom>
        </p:spPr>
      </p:pic>
      <p:pic>
        <p:nvPicPr>
          <p:cNvPr id="6" name="Picture 5" descr="A picture containing tree, person, hand&#10;&#10;Description automatically generated">
            <a:extLst>
              <a:ext uri="{FF2B5EF4-FFF2-40B4-BE49-F238E27FC236}">
                <a16:creationId xmlns:a16="http://schemas.microsoft.com/office/drawing/2014/main" id="{A2CD751B-3714-60B9-73F1-8F5AF120B01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05" t="35573" r="34299" b="15732"/>
          <a:stretch/>
        </p:blipFill>
        <p:spPr>
          <a:xfrm rot="5400000">
            <a:off x="5424892" y="2006616"/>
            <a:ext cx="2866550" cy="3043693"/>
          </a:xfrm>
          <a:prstGeom prst="rect">
            <a:avLst/>
          </a:prstGeom>
        </p:spPr>
      </p:pic>
      <p:pic>
        <p:nvPicPr>
          <p:cNvPr id="3" name="Morning">
            <a:hlinkClick r:id="" action="ppaction://media"/>
            <a:extLst>
              <a:ext uri="{FF2B5EF4-FFF2-40B4-BE49-F238E27FC236}">
                <a16:creationId xmlns:a16="http://schemas.microsoft.com/office/drawing/2014/main" id="{F5AD1AB1-BE10-073F-CEA4-2636AE5244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4385" y="61217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616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992"/>
    </mc:Choice>
    <mc:Fallback xmlns="">
      <p:transition spd="slow" advTm="269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9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6"/>
            <a:ext cx="8110330" cy="5351187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Need pictures of east west trackers.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8C6674-4B47-0350-79EE-82357A43DB84}"/>
              </a:ext>
            </a:extLst>
          </p:cNvPr>
          <p:cNvSpPr txBox="1"/>
          <p:nvPr/>
        </p:nvSpPr>
        <p:spPr>
          <a:xfrm>
            <a:off x="4724400" y="6362017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Picture courtesy author</a:t>
            </a:r>
          </a:p>
        </p:txBody>
      </p:sp>
    </p:spTree>
    <p:extLst>
      <p:ext uri="{BB962C8B-B14F-4D97-AF65-F5344CB8AC3E}">
        <p14:creationId xmlns:p14="http://schemas.microsoft.com/office/powerpoint/2010/main" val="22633918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6"/>
            <a:ext cx="8110330" cy="5351187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Moving the panels everyday usually requires a motorized system.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They require maintenance.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Consumes power.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26">
            <a:hlinkClick r:id="" action="ppaction://media"/>
            <a:extLst>
              <a:ext uri="{FF2B5EF4-FFF2-40B4-BE49-F238E27FC236}">
                <a16:creationId xmlns:a16="http://schemas.microsoft.com/office/drawing/2014/main" id="{38F398D5-FADE-A5D8-0968-376BB9C8CB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4070" y="61775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925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143"/>
    </mc:Choice>
    <mc:Fallback xmlns="">
      <p:transition spd="slow" advTm="191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6"/>
            <a:ext cx="8110330" cy="5351187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There is another single axis system that moves the panels.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This system can follow the seasonal north – south movement of the sun.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movement can be motor driven or manually moved. 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27">
            <a:hlinkClick r:id="" action="ppaction://media"/>
            <a:extLst>
              <a:ext uri="{FF2B5EF4-FFF2-40B4-BE49-F238E27FC236}">
                <a16:creationId xmlns:a16="http://schemas.microsoft.com/office/drawing/2014/main" id="{8726F71C-9DC8-CFC6-1F2C-62B7BE50F5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4070" y="60264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710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962"/>
    </mc:Choice>
    <mc:Fallback xmlns="">
      <p:transition spd="slow" advTm="249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6"/>
            <a:ext cx="8110330" cy="5351187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These track the zenith angle of the sun.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They move the panels up and down as the sun changes seasonally.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Three common manually moved positions are:</a:t>
            </a: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en-CA" sz="2425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Winter solstice</a:t>
            </a: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en-CA" sz="2425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Summer solstice</a:t>
            </a: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en-CA" sz="2425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Equinox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28">
            <a:hlinkClick r:id="" action="ppaction://media"/>
            <a:extLst>
              <a:ext uri="{FF2B5EF4-FFF2-40B4-BE49-F238E27FC236}">
                <a16:creationId xmlns:a16="http://schemas.microsoft.com/office/drawing/2014/main" id="{BD6C267E-194D-2AC7-FA85-A42BEBFCE1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36834" y="62417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830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245"/>
    </mc:Choice>
    <mc:Fallback xmlns="">
      <p:transition spd="slow" advTm="222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7"/>
            <a:ext cx="6851374" cy="4701830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Racking is the bonding of parts.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It is the mechanism used to hold the PV panels and all associated equipment.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There will be 5 types covered in this module.</a:t>
            </a: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55783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-1" y="1195386"/>
            <a:ext cx="8761343" cy="5351187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This is example of a single axis movement.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Horizontal axis of the panel. 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Turning the panel around 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this axis allows the 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panel to track the sun 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north - south.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BDD554D-BC63-AAF1-57A2-A6BE541E0DCD}"/>
              </a:ext>
            </a:extLst>
          </p:cNvPr>
          <p:cNvSpPr txBox="1"/>
          <p:nvPr/>
        </p:nvSpPr>
        <p:spPr>
          <a:xfrm>
            <a:off x="4724400" y="6362017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Picture courtesy author</a:t>
            </a:r>
          </a:p>
        </p:txBody>
      </p:sp>
      <p:pic>
        <p:nvPicPr>
          <p:cNvPr id="11" name="Picture 10" descr="A picture containing text, outdoor object, tiled, tile&#10;&#10;Description automatically generated">
            <a:extLst>
              <a:ext uri="{FF2B5EF4-FFF2-40B4-BE49-F238E27FC236}">
                <a16:creationId xmlns:a16="http://schemas.microsoft.com/office/drawing/2014/main" id="{4E3E10F1-ECE5-F469-9E79-15CA4E668CE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1" t="5427" r="8212" b="9549"/>
          <a:stretch/>
        </p:blipFill>
        <p:spPr>
          <a:xfrm rot="5400000">
            <a:off x="4770782" y="2564484"/>
            <a:ext cx="4174434" cy="3051080"/>
          </a:xfrm>
          <a:prstGeom prst="rect">
            <a:avLst/>
          </a:prstGeom>
        </p:spPr>
      </p:pic>
      <p:sp>
        <p:nvSpPr>
          <p:cNvPr id="12" name="Arrow: Curved Right 11">
            <a:extLst>
              <a:ext uri="{FF2B5EF4-FFF2-40B4-BE49-F238E27FC236}">
                <a16:creationId xmlns:a16="http://schemas.microsoft.com/office/drawing/2014/main" id="{4202DD51-F632-7EE2-B984-882082A5B3BE}"/>
              </a:ext>
            </a:extLst>
          </p:cNvPr>
          <p:cNvSpPr/>
          <p:nvPr/>
        </p:nvSpPr>
        <p:spPr>
          <a:xfrm rot="16045078">
            <a:off x="4310681" y="4428470"/>
            <a:ext cx="711310" cy="728869"/>
          </a:xfrm>
          <a:prstGeom prst="curved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tx1"/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0F8A464-D554-3AB2-8B05-3B196E6282BC}"/>
              </a:ext>
            </a:extLst>
          </p:cNvPr>
          <p:cNvCxnSpPr>
            <a:cxnSpLocks/>
          </p:cNvCxnSpPr>
          <p:nvPr/>
        </p:nvCxnSpPr>
        <p:spPr>
          <a:xfrm>
            <a:off x="4286249" y="4692243"/>
            <a:ext cx="4916555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29">
            <a:hlinkClick r:id="" action="ppaction://media"/>
            <a:extLst>
              <a:ext uri="{FF2B5EF4-FFF2-40B4-BE49-F238E27FC236}">
                <a16:creationId xmlns:a16="http://schemas.microsoft.com/office/drawing/2014/main" id="{18049D68-8B83-6F34-8D83-36FB995FFA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7365" y="617724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354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37"/>
    </mc:Choice>
    <mc:Fallback xmlns="">
      <p:transition spd="slow" advTm="122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6"/>
            <a:ext cx="8110330" cy="5351187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When using a tracking system to move north – south it will capture more </a:t>
            </a: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energy as the earth tilts to and from the sun.</a:t>
            </a: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It keeps the panels closer to a perpendicular angle of incidence during the mid-day when the irradiance is the strongest.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Most effective at higher latitudes, where the sun has a large north – south seasonal movement.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30">
            <a:hlinkClick r:id="" action="ppaction://media"/>
            <a:extLst>
              <a:ext uri="{FF2B5EF4-FFF2-40B4-BE49-F238E27FC236}">
                <a16:creationId xmlns:a16="http://schemas.microsoft.com/office/drawing/2014/main" id="{85981E72-31CC-059F-E454-7F460F70C9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0330" y="60794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139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241"/>
    </mc:Choice>
    <mc:Fallback xmlns="">
      <p:transition spd="slow" advTm="402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2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6"/>
            <a:ext cx="8110330" cy="5351187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following slides demonstrate the extra amount of energy that can be harvested by a north - south tracker.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RETScreen is used to generate the difference in the daily radiation.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31">
            <a:hlinkClick r:id="" action="ppaction://media"/>
            <a:extLst>
              <a:ext uri="{FF2B5EF4-FFF2-40B4-BE49-F238E27FC236}">
                <a16:creationId xmlns:a16="http://schemas.microsoft.com/office/drawing/2014/main" id="{2F93039A-39B4-DF4F-C06C-62D4B8771A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791" y="60529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630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83"/>
    </mc:Choice>
    <mc:Fallback xmlns="">
      <p:transition spd="slow" advTm="109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-1" y="1195386"/>
            <a:ext cx="8627165" cy="5351187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This example is with the PV panels tilted at the optimum angle for Belize at 15 degrees.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Annual daily is 4.96 kWh/m</a:t>
            </a:r>
            <a:r>
              <a:rPr lang="en-CA" sz="280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/d.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711B88-5BF4-C9CB-2641-2C13AD6C8CBC}"/>
              </a:ext>
            </a:extLst>
          </p:cNvPr>
          <p:cNvSpPr txBox="1"/>
          <p:nvPr/>
        </p:nvSpPr>
        <p:spPr>
          <a:xfrm>
            <a:off x="2368826" y="6431844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Picture courtesy author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1EB9D8-B640-2CB9-96A8-EB400050B2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5914" y="2187383"/>
            <a:ext cx="3400424" cy="4359190"/>
          </a:xfrm>
          <a:prstGeom prst="rect">
            <a:avLst/>
          </a:prstGeom>
        </p:spPr>
      </p:pic>
      <p:pic>
        <p:nvPicPr>
          <p:cNvPr id="3" name="32">
            <a:hlinkClick r:id="" action="ppaction://media"/>
            <a:extLst>
              <a:ext uri="{FF2B5EF4-FFF2-40B4-BE49-F238E27FC236}">
                <a16:creationId xmlns:a16="http://schemas.microsoft.com/office/drawing/2014/main" id="{9799DCC8-65D4-B798-CB79-DBBC227646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9770" y="60069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59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82"/>
    </mc:Choice>
    <mc:Fallback xmlns="">
      <p:transition spd="slow" advTm="132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-1" y="1195386"/>
            <a:ext cx="8627165" cy="5351187"/>
          </a:xfrm>
        </p:spPr>
        <p:txBody>
          <a:bodyPr/>
          <a:lstStyle/>
          <a:p>
            <a:pPr>
              <a:spcAft>
                <a:spcPts val="800"/>
              </a:spcAft>
            </a:pPr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This example is with the PV panels pointing due south.  The </a:t>
            </a: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Zenith</a:t>
            </a:r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tracking is north – south. There is a difference of 1.04kWh/m</a:t>
            </a:r>
            <a:r>
              <a:rPr lang="en-CA" sz="280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/d </a:t>
            </a:r>
          </a:p>
          <a:p>
            <a:pPr marL="0" indent="0">
              <a:spcAft>
                <a:spcPts val="800"/>
              </a:spcAft>
              <a:buNone/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</a:t>
            </a:r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compared to the 15 degree tilt.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This is a gain of </a:t>
            </a: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21</a:t>
            </a:r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percent.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</a:t>
            </a:r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larger increase over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east-west tracking.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711B88-5BF4-C9CB-2641-2C13AD6C8CBC}"/>
              </a:ext>
            </a:extLst>
          </p:cNvPr>
          <p:cNvSpPr txBox="1"/>
          <p:nvPr/>
        </p:nvSpPr>
        <p:spPr>
          <a:xfrm>
            <a:off x="2368826" y="6431844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Picture courtesy author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7F84B5-F2B6-6C14-0DE9-2F3EEB9A2A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7130" y="2229126"/>
            <a:ext cx="3288879" cy="4317447"/>
          </a:xfrm>
          <a:prstGeom prst="rect">
            <a:avLst/>
          </a:prstGeom>
        </p:spPr>
      </p:pic>
      <p:pic>
        <p:nvPicPr>
          <p:cNvPr id="3" name="33">
            <a:hlinkClick r:id="" action="ppaction://media"/>
            <a:extLst>
              <a:ext uri="{FF2B5EF4-FFF2-40B4-BE49-F238E27FC236}">
                <a16:creationId xmlns:a16="http://schemas.microsoft.com/office/drawing/2014/main" id="{5EFC2F4C-F629-1F91-AECA-E10311E7FE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0013" y="62412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48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834"/>
    </mc:Choice>
    <mc:Fallback xmlns="">
      <p:transition spd="slow" advTm="328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8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-1" y="1195386"/>
            <a:ext cx="8627165" cy="5351187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Picture of single axis tracker.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711B88-5BF4-C9CB-2641-2C13AD6C8CBC}"/>
              </a:ext>
            </a:extLst>
          </p:cNvPr>
          <p:cNvSpPr txBox="1"/>
          <p:nvPr/>
        </p:nvSpPr>
        <p:spPr>
          <a:xfrm>
            <a:off x="2368826" y="6431844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Picture courtesy author</a:t>
            </a:r>
          </a:p>
        </p:txBody>
      </p:sp>
    </p:spTree>
    <p:extLst>
      <p:ext uri="{BB962C8B-B14F-4D97-AF65-F5344CB8AC3E}">
        <p14:creationId xmlns:p14="http://schemas.microsoft.com/office/powerpoint/2010/main" val="228024277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-1" y="1195386"/>
            <a:ext cx="8627165" cy="5351187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When these two types of tracking are combined the tracker is now called dual axis tracking.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It combines the best of the east – west and the north – south tracking.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This system requires energy and a system to move the panel during the daylight hours.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35">
            <a:hlinkClick r:id="" action="ppaction://media"/>
            <a:extLst>
              <a:ext uri="{FF2B5EF4-FFF2-40B4-BE49-F238E27FC236}">
                <a16:creationId xmlns:a16="http://schemas.microsoft.com/office/drawing/2014/main" id="{B6168500-1BD3-C790-3F35-C5AB799757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6836" y="61775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838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896"/>
    </mc:Choice>
    <mc:Fallback xmlns="">
      <p:transition spd="slow" advTm="288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-1" y="1195386"/>
            <a:ext cx="8627165" cy="5351187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 move the panels in both directions requires a mechanism that will operate independently of each other.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most common type of gearing system used to do this is a worm gear assembly.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Worm gears are used to increase torque and reduce speed from the driven source.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36">
            <a:hlinkClick r:id="" action="ppaction://media"/>
            <a:extLst>
              <a:ext uri="{FF2B5EF4-FFF2-40B4-BE49-F238E27FC236}">
                <a16:creationId xmlns:a16="http://schemas.microsoft.com/office/drawing/2014/main" id="{8152F657-E80B-40AA-2D8F-0796309840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8052" y="61775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16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102"/>
    </mc:Choice>
    <mc:Fallback xmlns="">
      <p:transition spd="slow" advTm="311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-1" y="1195386"/>
            <a:ext cx="8627165" cy="5351187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rotational direction of the driven shaft is changed by 90 degrees.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Speed and torque can be 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changed.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F8DB34-E3E0-8D2A-8994-D7556F4C08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2945" y="2791653"/>
            <a:ext cx="3654219" cy="330434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3616FC8-A3DB-1C89-CA92-44959D032333}"/>
              </a:ext>
            </a:extLst>
          </p:cNvPr>
          <p:cNvSpPr txBox="1"/>
          <p:nvPr/>
        </p:nvSpPr>
        <p:spPr>
          <a:xfrm>
            <a:off x="5960164" y="6402527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Picture courtesy author</a:t>
            </a:r>
          </a:p>
        </p:txBody>
      </p:sp>
      <p:pic>
        <p:nvPicPr>
          <p:cNvPr id="3" name="37">
            <a:hlinkClick r:id="" action="ppaction://media"/>
            <a:extLst>
              <a:ext uri="{FF2B5EF4-FFF2-40B4-BE49-F238E27FC236}">
                <a16:creationId xmlns:a16="http://schemas.microsoft.com/office/drawing/2014/main" id="{871ED376-78E3-498F-07C5-5383177C32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6836" y="59775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562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63"/>
    </mc:Choice>
    <mc:Fallback xmlns="">
      <p:transition spd="slow" advTm="115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-1" y="1195386"/>
            <a:ext cx="8627165" cy="5351187"/>
          </a:xfrm>
        </p:spPr>
        <p:txBody>
          <a:bodyPr/>
          <a:lstStyle/>
          <a:p>
            <a:pPr algn="l"/>
            <a:r>
              <a:rPr lang="en-CA" sz="28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worm in a worm gear may have a single start or multiple starts. </a:t>
            </a:r>
          </a:p>
          <a:p>
            <a:pPr algn="l"/>
            <a:endParaRPr lang="en-CA" sz="28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CA" sz="28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For a single-start worm, each full turn</a:t>
            </a:r>
          </a:p>
          <a:p>
            <a:pPr algn="l"/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CA" sz="28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360 degrees) of the worm advances</a:t>
            </a:r>
          </a:p>
          <a:p>
            <a:pPr marL="0" indent="0" algn="l">
              <a:buNone/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CA" sz="28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the gear by one tooth. </a:t>
            </a:r>
          </a:p>
          <a:p>
            <a:pPr algn="l"/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CA" sz="28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When they are the same, </a:t>
            </a:r>
          </a:p>
          <a:p>
            <a:pPr algn="l"/>
            <a:r>
              <a:rPr lang="en-CA" sz="28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there is no speed change. </a:t>
            </a: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616FC8-A3DB-1C89-CA92-44959D032333}"/>
              </a:ext>
            </a:extLst>
          </p:cNvPr>
          <p:cNvSpPr txBox="1"/>
          <p:nvPr/>
        </p:nvSpPr>
        <p:spPr>
          <a:xfrm>
            <a:off x="5960164" y="6402527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Picture courtesy author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C6384C-D458-F30F-1D34-96BB6F0120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4052" y="1799188"/>
            <a:ext cx="2343150" cy="1943100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014B000-75C2-B093-98C4-B569E60CAB49}"/>
              </a:ext>
            </a:extLst>
          </p:cNvPr>
          <p:cNvCxnSpPr>
            <a:cxnSpLocks/>
          </p:cNvCxnSpPr>
          <p:nvPr/>
        </p:nvCxnSpPr>
        <p:spPr>
          <a:xfrm flipV="1">
            <a:off x="7010400" y="3088585"/>
            <a:ext cx="0" cy="1284632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11CDF4C-7073-985B-64B5-725FFF4E7F0D}"/>
              </a:ext>
            </a:extLst>
          </p:cNvPr>
          <p:cNvCxnSpPr>
            <a:cxnSpLocks/>
          </p:cNvCxnSpPr>
          <p:nvPr/>
        </p:nvCxnSpPr>
        <p:spPr>
          <a:xfrm flipV="1">
            <a:off x="7553740" y="2744858"/>
            <a:ext cx="19878" cy="1628359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883B7EC-6240-4CA5-14E3-A6E982848466}"/>
              </a:ext>
            </a:extLst>
          </p:cNvPr>
          <p:cNvCxnSpPr>
            <a:cxnSpLocks/>
          </p:cNvCxnSpPr>
          <p:nvPr/>
        </p:nvCxnSpPr>
        <p:spPr>
          <a:xfrm flipV="1">
            <a:off x="3935896" y="2292626"/>
            <a:ext cx="3074504" cy="389291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DFCE5C2A-4724-0EFD-E2BA-4CED8F5CCA39}"/>
              </a:ext>
            </a:extLst>
          </p:cNvPr>
          <p:cNvSpPr txBox="1"/>
          <p:nvPr/>
        </p:nvSpPr>
        <p:spPr>
          <a:xfrm>
            <a:off x="5539409" y="4337396"/>
            <a:ext cx="35416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 teeth in the worm gear and  single-start on the worm </a:t>
            </a:r>
          </a:p>
        </p:txBody>
      </p:sp>
      <p:pic>
        <p:nvPicPr>
          <p:cNvPr id="3" name="38">
            <a:hlinkClick r:id="" action="ppaction://media"/>
            <a:extLst>
              <a:ext uri="{FF2B5EF4-FFF2-40B4-BE49-F238E27FC236}">
                <a16:creationId xmlns:a16="http://schemas.microsoft.com/office/drawing/2014/main" id="{D8C63833-FAB1-5D42-E070-03FF56C411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7565" y="61622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115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997"/>
    </mc:Choice>
    <mc:Fallback xmlns="">
      <p:transition spd="slow" advTm="479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9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7"/>
            <a:ext cx="6851374" cy="4701830"/>
          </a:xfrm>
        </p:spPr>
        <p:txBody>
          <a:bodyPr/>
          <a:lstStyle/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These 5 types are broken down by the equipment used to either mount or rack the PV panels together.</a:t>
            </a:r>
          </a:p>
          <a:p>
            <a:pPr marL="1264444" lvl="2" indent="-514350">
              <a:lnSpc>
                <a:spcPct val="107000"/>
              </a:lnSpc>
              <a:buFont typeface="+mj-lt"/>
              <a:buAutoNum type="arabicPeriod"/>
            </a:pPr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On roof mounting / racking</a:t>
            </a:r>
          </a:p>
          <a:p>
            <a:pPr marL="1264444" lvl="2" indent="-514350">
              <a:lnSpc>
                <a:spcPct val="107000"/>
              </a:lnSpc>
              <a:buFont typeface="+mj-lt"/>
              <a:buAutoNum type="arabicPeriod"/>
            </a:pPr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On the ground mounting / racking</a:t>
            </a:r>
          </a:p>
          <a:p>
            <a:pPr marL="1264444" lvl="2" indent="-514350">
              <a:lnSpc>
                <a:spcPct val="107000"/>
              </a:lnSpc>
              <a:buFont typeface="+mj-lt"/>
              <a:buAutoNum type="arabicPeriod"/>
            </a:pPr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On a pole mounting</a:t>
            </a:r>
          </a:p>
          <a:p>
            <a:pPr marL="1264444" lvl="2" indent="-514350">
              <a:lnSpc>
                <a:spcPct val="107000"/>
              </a:lnSpc>
              <a:buFont typeface="+mj-lt"/>
              <a:buAutoNum type="arabicPeriod"/>
            </a:pPr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Weighted (Ballast) mounting / racking</a:t>
            </a:r>
          </a:p>
          <a:p>
            <a:pPr marL="1264444" lvl="2" indent="-514350">
              <a:lnSpc>
                <a:spcPct val="107000"/>
              </a:lnSpc>
              <a:buFont typeface="+mj-lt"/>
              <a:buAutoNum type="arabicPeriod"/>
            </a:pPr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Tracking mounting / racking </a:t>
            </a:r>
          </a:p>
          <a:p>
            <a:pPr marL="375047" lvl="1" indent="0">
              <a:lnSpc>
                <a:spcPct val="107000"/>
              </a:lnSpc>
              <a:buNone/>
            </a:pP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513715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-1" y="1195386"/>
            <a:ext cx="8627165" cy="5351187"/>
          </a:xfrm>
        </p:spPr>
        <p:txBody>
          <a:bodyPr/>
          <a:lstStyle/>
          <a:p>
            <a:pPr algn="l"/>
            <a:r>
              <a:rPr lang="en-CA" sz="28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speed ratio of a worm </a:t>
            </a: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CA" sz="28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and worm gear set is the number of teeth of the worm gear divided by the number of threads (starts)</a:t>
            </a:r>
          </a:p>
          <a:p>
            <a:pPr marL="0" indent="0" algn="l">
              <a:buNone/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CA" sz="28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of the worm.</a:t>
            </a:r>
          </a:p>
          <a:p>
            <a:pPr marL="0" indent="0" algn="l">
              <a:buNone/>
            </a:pPr>
            <a:endParaRPr lang="en-CA" sz="28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CA" sz="28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This example has 40 teeth and a </a:t>
            </a:r>
          </a:p>
          <a:p>
            <a:pPr marL="0" indent="0" algn="l">
              <a:buNone/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CA" sz="28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single start.</a:t>
            </a: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616FC8-A3DB-1C89-CA92-44959D032333}"/>
              </a:ext>
            </a:extLst>
          </p:cNvPr>
          <p:cNvSpPr txBox="1"/>
          <p:nvPr/>
        </p:nvSpPr>
        <p:spPr>
          <a:xfrm>
            <a:off x="5960164" y="6402527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Picture courtesy author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C6384C-D458-F30F-1D34-96BB6F0120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2165" y="2086390"/>
            <a:ext cx="2343150" cy="1943100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014B000-75C2-B093-98C4-B569E60CAB49}"/>
              </a:ext>
            </a:extLst>
          </p:cNvPr>
          <p:cNvCxnSpPr>
            <a:cxnSpLocks/>
          </p:cNvCxnSpPr>
          <p:nvPr/>
        </p:nvCxnSpPr>
        <p:spPr>
          <a:xfrm flipV="1">
            <a:off x="7010400" y="3088585"/>
            <a:ext cx="0" cy="1284632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11CDF4C-7073-985B-64B5-725FFF4E7F0D}"/>
              </a:ext>
            </a:extLst>
          </p:cNvPr>
          <p:cNvCxnSpPr>
            <a:cxnSpLocks/>
          </p:cNvCxnSpPr>
          <p:nvPr/>
        </p:nvCxnSpPr>
        <p:spPr>
          <a:xfrm flipV="1">
            <a:off x="7553740" y="2744858"/>
            <a:ext cx="19878" cy="1628359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DFCE5C2A-4724-0EFD-E2BA-4CED8F5CCA39}"/>
              </a:ext>
            </a:extLst>
          </p:cNvPr>
          <p:cNvSpPr txBox="1"/>
          <p:nvPr/>
        </p:nvSpPr>
        <p:spPr>
          <a:xfrm>
            <a:off x="5960164" y="4404868"/>
            <a:ext cx="2783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 teeth divided by the 1 (single start) = 40:1 ratio. </a:t>
            </a:r>
          </a:p>
        </p:txBody>
      </p:sp>
      <p:pic>
        <p:nvPicPr>
          <p:cNvPr id="3" name="39">
            <a:hlinkClick r:id="" action="ppaction://media"/>
            <a:extLst>
              <a:ext uri="{FF2B5EF4-FFF2-40B4-BE49-F238E27FC236}">
                <a16:creationId xmlns:a16="http://schemas.microsoft.com/office/drawing/2014/main" id="{116C8C5F-AEB7-39D2-DFF5-D08AB9B44B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2036" y="59775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258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760"/>
    </mc:Choice>
    <mc:Fallback xmlns="">
      <p:transition spd="slow" advTm="197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-1" y="1195386"/>
            <a:ext cx="8627165" cy="5351187"/>
          </a:xfrm>
        </p:spPr>
        <p:txBody>
          <a:bodyPr/>
          <a:lstStyle/>
          <a:p>
            <a:pPr algn="l"/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higher the speed reduction ratio the torque is increased.</a:t>
            </a:r>
          </a:p>
          <a:p>
            <a:pPr algn="l"/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/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dual axis tracker follows the sun and there for needs to be slow moving.</a:t>
            </a:r>
          </a:p>
          <a:p>
            <a:pPr algn="l"/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/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extra torque keeps the wind from moving the tracker.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40">
            <a:hlinkClick r:id="" action="ppaction://media"/>
            <a:extLst>
              <a:ext uri="{FF2B5EF4-FFF2-40B4-BE49-F238E27FC236}">
                <a16:creationId xmlns:a16="http://schemas.microsoft.com/office/drawing/2014/main" id="{88B77BCE-5D19-965D-C5DB-5D09E8A115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4069" y="59866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828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81"/>
    </mc:Choice>
    <mc:Fallback xmlns="">
      <p:transition spd="slow" advTm="230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-1" y="1195386"/>
            <a:ext cx="8627165" cy="5351187"/>
          </a:xfrm>
        </p:spPr>
        <p:txBody>
          <a:bodyPr/>
          <a:lstStyle/>
          <a:p>
            <a:pPr algn="l"/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Dual trackers can have a wind function that drops the panel(s) to a flat horizontal position.</a:t>
            </a:r>
          </a:p>
          <a:p>
            <a:pPr algn="l"/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/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This removes the torque placed on the tracker components in high winds.</a:t>
            </a:r>
          </a:p>
          <a:p>
            <a:pPr algn="l"/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/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Typically a wind vane is mounted somewhere on the frame / racking.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C24F38-BEE8-4B8D-BBCC-6B56BE421C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4955" y="4565167"/>
            <a:ext cx="2944244" cy="21271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E64A426-BED4-7578-42B2-53C0270F5FE2}"/>
              </a:ext>
            </a:extLst>
          </p:cNvPr>
          <p:cNvSpPr txBox="1"/>
          <p:nvPr/>
        </p:nvSpPr>
        <p:spPr>
          <a:xfrm>
            <a:off x="5960164" y="6402527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Picture courtesy author</a:t>
            </a:r>
          </a:p>
        </p:txBody>
      </p:sp>
      <p:pic>
        <p:nvPicPr>
          <p:cNvPr id="3" name="41">
            <a:hlinkClick r:id="" action="ppaction://media"/>
            <a:extLst>
              <a:ext uri="{FF2B5EF4-FFF2-40B4-BE49-F238E27FC236}">
                <a16:creationId xmlns:a16="http://schemas.microsoft.com/office/drawing/2014/main" id="{BFF8B650-9B21-6600-AED1-4E6CBCF815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3340" y="61589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360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099"/>
    </mc:Choice>
    <mc:Fallback xmlns="">
      <p:transition spd="slow" advTm="330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-1" y="1195386"/>
            <a:ext cx="8627165" cy="5351187"/>
          </a:xfrm>
        </p:spPr>
        <p:txBody>
          <a:bodyPr/>
          <a:lstStyle/>
          <a:p>
            <a:pPr algn="l"/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Dual trackers can track the sun position or monitor the irradiance of the sun to move its position.</a:t>
            </a:r>
          </a:p>
          <a:p>
            <a:pPr algn="l"/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/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GPS sensors, programming for location will move the tracker to be perpendicular to the sun.</a:t>
            </a:r>
          </a:p>
          <a:p>
            <a:pPr algn="l"/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/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This works for direct radiation.</a:t>
            </a:r>
          </a:p>
          <a:p>
            <a:pPr algn="l"/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/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It reduces the PV panel production on overcast or foggy conditions.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42">
            <a:hlinkClick r:id="" action="ppaction://media"/>
            <a:extLst>
              <a:ext uri="{FF2B5EF4-FFF2-40B4-BE49-F238E27FC236}">
                <a16:creationId xmlns:a16="http://schemas.microsoft.com/office/drawing/2014/main" id="{9F1C1BEA-3FF7-C474-CF14-C44601D6DD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4070" y="61775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584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288"/>
    </mc:Choice>
    <mc:Fallback xmlns="">
      <p:transition spd="slow" advTm="312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2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-1" y="1195386"/>
            <a:ext cx="8627165" cy="5351187"/>
          </a:xfrm>
        </p:spPr>
        <p:txBody>
          <a:bodyPr/>
          <a:lstStyle/>
          <a:p>
            <a:pPr algn="l"/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Pictures from handheld pyranometer showing diffused versus direct radiation.</a:t>
            </a: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616FC8-A3DB-1C89-CA92-44959D032333}"/>
              </a:ext>
            </a:extLst>
          </p:cNvPr>
          <p:cNvSpPr txBox="1"/>
          <p:nvPr/>
        </p:nvSpPr>
        <p:spPr>
          <a:xfrm>
            <a:off x="5960164" y="6402527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Picture courtesy author</a:t>
            </a:r>
          </a:p>
        </p:txBody>
      </p:sp>
    </p:spTree>
    <p:extLst>
      <p:ext uri="{BB962C8B-B14F-4D97-AF65-F5344CB8AC3E}">
        <p14:creationId xmlns:p14="http://schemas.microsoft.com/office/powerpoint/2010/main" val="423473312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-1" y="1195386"/>
            <a:ext cx="8627165" cy="5351187"/>
          </a:xfrm>
        </p:spPr>
        <p:txBody>
          <a:bodyPr/>
          <a:lstStyle/>
          <a:p>
            <a:pPr algn="l"/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Pyranometer used to measure the irradiance.</a:t>
            </a:r>
          </a:p>
          <a:p>
            <a:pPr algn="l"/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/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It is mounted to the racking at the top of the tracker and at 90 degrees to the panel face.</a:t>
            </a: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616FC8-A3DB-1C89-CA92-44959D032333}"/>
              </a:ext>
            </a:extLst>
          </p:cNvPr>
          <p:cNvSpPr txBox="1"/>
          <p:nvPr/>
        </p:nvSpPr>
        <p:spPr>
          <a:xfrm>
            <a:off x="5960164" y="6402527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Picture courtesy author</a:t>
            </a:r>
          </a:p>
        </p:txBody>
      </p:sp>
      <p:pic>
        <p:nvPicPr>
          <p:cNvPr id="7" name="Picture 6" descr="A picture containing sky, grass, outdoor&#10;&#10;Description automatically generated">
            <a:extLst>
              <a:ext uri="{FF2B5EF4-FFF2-40B4-BE49-F238E27FC236}">
                <a16:creationId xmlns:a16="http://schemas.microsoft.com/office/drawing/2014/main" id="{EF3D4CCA-3158-9A8B-72AC-6C29B5B40A0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32" b="13680"/>
          <a:stretch/>
        </p:blipFill>
        <p:spPr>
          <a:xfrm>
            <a:off x="3008242" y="3549997"/>
            <a:ext cx="5618922" cy="2852530"/>
          </a:xfrm>
          <a:prstGeom prst="rect">
            <a:avLst/>
          </a:prstGeom>
        </p:spPr>
      </p:pic>
      <p:pic>
        <p:nvPicPr>
          <p:cNvPr id="3" name="44">
            <a:hlinkClick r:id="" action="ppaction://media"/>
            <a:extLst>
              <a:ext uri="{FF2B5EF4-FFF2-40B4-BE49-F238E27FC236}">
                <a16:creationId xmlns:a16="http://schemas.microsoft.com/office/drawing/2014/main" id="{7DDC9582-43FA-30DE-2E7B-10923CD09C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7809" y="60977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360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018"/>
    </mc:Choice>
    <mc:Fallback xmlns="">
      <p:transition spd="slow" advTm="250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-1" y="1195386"/>
            <a:ext cx="8627165" cy="5351187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This example is with the PV panels tilted at the optimum angle for Belize at 15 degrees.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Annual daily is 4.96 kWh/m</a:t>
            </a:r>
            <a:r>
              <a:rPr lang="en-CA" sz="280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/d.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711B88-5BF4-C9CB-2641-2C13AD6C8CBC}"/>
              </a:ext>
            </a:extLst>
          </p:cNvPr>
          <p:cNvSpPr txBox="1"/>
          <p:nvPr/>
        </p:nvSpPr>
        <p:spPr>
          <a:xfrm>
            <a:off x="2368826" y="6431844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Picture courtesy author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1EB9D8-B640-2CB9-96A8-EB400050B2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5914" y="2187383"/>
            <a:ext cx="3400424" cy="4359190"/>
          </a:xfrm>
          <a:prstGeom prst="rect">
            <a:avLst/>
          </a:prstGeom>
        </p:spPr>
      </p:pic>
      <p:pic>
        <p:nvPicPr>
          <p:cNvPr id="3" name="45">
            <a:hlinkClick r:id="" action="ppaction://media"/>
            <a:extLst>
              <a:ext uri="{FF2B5EF4-FFF2-40B4-BE49-F238E27FC236}">
                <a16:creationId xmlns:a16="http://schemas.microsoft.com/office/drawing/2014/main" id="{841272A5-9231-268A-E11D-C6C0D28BC5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6836" y="61270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056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457"/>
    </mc:Choice>
    <mc:Fallback xmlns="">
      <p:transition spd="slow" advTm="204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-1" y="1195386"/>
            <a:ext cx="8627165" cy="5351187"/>
          </a:xfrm>
        </p:spPr>
        <p:txBody>
          <a:bodyPr/>
          <a:lstStyle/>
          <a:p>
            <a:pPr>
              <a:spcAft>
                <a:spcPts val="800"/>
              </a:spcAft>
            </a:pPr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This is the daily </a:t>
            </a: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radiance from a duel axis tracker in Belize</a:t>
            </a:r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There is a difference of</a:t>
            </a:r>
          </a:p>
          <a:p>
            <a:pPr marL="0" indent="0">
              <a:spcAft>
                <a:spcPts val="800"/>
              </a:spcAft>
              <a:buNone/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1.2kWh/m</a:t>
            </a:r>
            <a:r>
              <a:rPr lang="en-CA" sz="280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/d compared to </a:t>
            </a:r>
          </a:p>
          <a:p>
            <a:pPr marL="0" indent="0">
              <a:spcAft>
                <a:spcPts val="800"/>
              </a:spcAft>
              <a:buNone/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</a:t>
            </a:r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15 degree tilt.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This is a gain of </a:t>
            </a: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24</a:t>
            </a:r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percent.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Annual daily is </a:t>
            </a: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6.16</a:t>
            </a:r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kWh/m</a:t>
            </a:r>
            <a:r>
              <a:rPr lang="en-CA" sz="280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/d.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711B88-5BF4-C9CB-2641-2C13AD6C8CBC}"/>
              </a:ext>
            </a:extLst>
          </p:cNvPr>
          <p:cNvSpPr txBox="1"/>
          <p:nvPr/>
        </p:nvSpPr>
        <p:spPr>
          <a:xfrm>
            <a:off x="5706573" y="6488668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Picture courtesy author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1DD4B3-F326-3824-1826-B16ADE8EB9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4989" y="1966912"/>
            <a:ext cx="3490168" cy="4235105"/>
          </a:xfrm>
          <a:prstGeom prst="rect">
            <a:avLst/>
          </a:prstGeom>
        </p:spPr>
      </p:pic>
      <p:pic>
        <p:nvPicPr>
          <p:cNvPr id="3" name="46">
            <a:hlinkClick r:id="" action="ppaction://media"/>
            <a:extLst>
              <a:ext uri="{FF2B5EF4-FFF2-40B4-BE49-F238E27FC236}">
                <a16:creationId xmlns:a16="http://schemas.microsoft.com/office/drawing/2014/main" id="{A3B3A352-5E1B-BDCB-43CE-656BE4E5A2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8590" y="60926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064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705"/>
    </mc:Choice>
    <mc:Fallback xmlns="">
      <p:transition spd="slow" advTm="257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-1" y="1195386"/>
            <a:ext cx="8627165" cy="5351187"/>
          </a:xfrm>
        </p:spPr>
        <p:txBody>
          <a:bodyPr/>
          <a:lstStyle/>
          <a:p>
            <a:pPr algn="l"/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Trackers require maintenance.</a:t>
            </a:r>
          </a:p>
          <a:p>
            <a:pPr algn="l"/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/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Manufacturers will supply a list and timeline for a maintenance schedule.</a:t>
            </a:r>
          </a:p>
          <a:p>
            <a:pPr algn="l"/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/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Maintenance </a:t>
            </a: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of the bearings usually require adding grease via a grease fitting.</a:t>
            </a:r>
          </a:p>
          <a:p>
            <a:pPr algn="l"/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/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Maintenance of the gears is doing a visual / physical check of the free play of the tracking mechanism.</a:t>
            </a: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47">
            <a:hlinkClick r:id="" action="ppaction://media"/>
            <a:extLst>
              <a:ext uri="{FF2B5EF4-FFF2-40B4-BE49-F238E27FC236}">
                <a16:creationId xmlns:a16="http://schemas.microsoft.com/office/drawing/2014/main" id="{F7535E16-102C-A277-654F-B2E1D60FA0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22364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660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314"/>
    </mc:Choice>
    <mc:Fallback xmlns="">
      <p:transition spd="slow" advTm="383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3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-1" y="1195386"/>
            <a:ext cx="8627165" cy="5351187"/>
          </a:xfrm>
        </p:spPr>
        <p:txBody>
          <a:bodyPr/>
          <a:lstStyle/>
          <a:p>
            <a:pPr algn="l"/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Lack of maintenance allowed the wind to push panels out of sun.</a:t>
            </a:r>
          </a:p>
          <a:p>
            <a:pPr algn="l"/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616FC8-A3DB-1C89-CA92-44959D032333}"/>
              </a:ext>
            </a:extLst>
          </p:cNvPr>
          <p:cNvSpPr txBox="1"/>
          <p:nvPr/>
        </p:nvSpPr>
        <p:spPr>
          <a:xfrm>
            <a:off x="5960164" y="6402527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Picture courtesy author</a:t>
            </a:r>
          </a:p>
        </p:txBody>
      </p:sp>
      <p:pic>
        <p:nvPicPr>
          <p:cNvPr id="7" name="Picture 6" descr="A picture containing sky, outdoor&#10;&#10;Description automatically generated">
            <a:extLst>
              <a:ext uri="{FF2B5EF4-FFF2-40B4-BE49-F238E27FC236}">
                <a16:creationId xmlns:a16="http://schemas.microsoft.com/office/drawing/2014/main" id="{4D7D7198-5413-AE35-953F-ABCE19536CF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4" r="12270"/>
          <a:stretch/>
        </p:blipFill>
        <p:spPr>
          <a:xfrm rot="5400000">
            <a:off x="3869634" y="1684212"/>
            <a:ext cx="5062333" cy="5143500"/>
          </a:xfrm>
          <a:prstGeom prst="rect">
            <a:avLst/>
          </a:prstGeom>
        </p:spPr>
      </p:pic>
      <p:pic>
        <p:nvPicPr>
          <p:cNvPr id="3" name="48">
            <a:hlinkClick r:id="" action="ppaction://media"/>
            <a:extLst>
              <a:ext uri="{FF2B5EF4-FFF2-40B4-BE49-F238E27FC236}">
                <a16:creationId xmlns:a16="http://schemas.microsoft.com/office/drawing/2014/main" id="{A2A317CB-A35B-60EC-5C5E-430EAD22B6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8052" y="59369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857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979"/>
    </mc:Choice>
    <mc:Fallback xmlns="">
      <p:transition spd="slow" advTm="199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6"/>
            <a:ext cx="8110330" cy="5351187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fifth type of racking and mounting to be explored is “Tracking mounting / racking</a:t>
            </a:r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5">
            <a:hlinkClick r:id="" action="ppaction://media"/>
            <a:extLst>
              <a:ext uri="{FF2B5EF4-FFF2-40B4-BE49-F238E27FC236}">
                <a16:creationId xmlns:a16="http://schemas.microsoft.com/office/drawing/2014/main" id="{4930E009-EB0D-2324-3CF2-535EF2B20B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8590" y="61775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441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32"/>
    </mc:Choice>
    <mc:Fallback xmlns="">
      <p:transition spd="slow" advTm="139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7"/>
            <a:ext cx="6851374" cy="4701830"/>
          </a:xfrm>
        </p:spPr>
        <p:txBody>
          <a:bodyPr/>
          <a:lstStyle/>
          <a:p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Questions?</a:t>
            </a:r>
          </a:p>
          <a:p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048318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-1" y="1195386"/>
            <a:ext cx="8627165" cy="5351187"/>
          </a:xfrm>
        </p:spPr>
        <p:txBody>
          <a:bodyPr/>
          <a:lstStyle/>
          <a:p>
            <a:pPr algn="l"/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Concrete base of dual axis tracker.</a:t>
            </a:r>
          </a:p>
          <a:p>
            <a:pPr algn="l"/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616FC8-A3DB-1C89-CA92-44959D032333}"/>
              </a:ext>
            </a:extLst>
          </p:cNvPr>
          <p:cNvSpPr txBox="1"/>
          <p:nvPr/>
        </p:nvSpPr>
        <p:spPr>
          <a:xfrm>
            <a:off x="5960164" y="6402527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Picture courtesy author</a:t>
            </a:r>
          </a:p>
        </p:txBody>
      </p:sp>
      <p:pic>
        <p:nvPicPr>
          <p:cNvPr id="5" name="Picture 4" descr="A picture containing outdoor&#10;&#10;Description automatically generated">
            <a:extLst>
              <a:ext uri="{FF2B5EF4-FFF2-40B4-BE49-F238E27FC236}">
                <a16:creationId xmlns:a16="http://schemas.microsoft.com/office/drawing/2014/main" id="{2B0BC4D7-40C4-F708-5D01-658CEAA73A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420" y="1790128"/>
            <a:ext cx="6149865" cy="4612399"/>
          </a:xfrm>
          <a:prstGeom prst="rect">
            <a:avLst/>
          </a:prstGeom>
        </p:spPr>
      </p:pic>
      <p:pic>
        <p:nvPicPr>
          <p:cNvPr id="3" name="50">
            <a:hlinkClick r:id="" action="ppaction://media"/>
            <a:extLst>
              <a:ext uri="{FF2B5EF4-FFF2-40B4-BE49-F238E27FC236}">
                <a16:creationId xmlns:a16="http://schemas.microsoft.com/office/drawing/2014/main" id="{9C2214E6-BAEA-66E2-DFB5-62ABD9BC68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4556" y="59369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70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89"/>
    </mc:Choice>
    <mc:Fallback xmlns="">
      <p:transition spd="slow" advTm="90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-1" y="1195386"/>
            <a:ext cx="8627165" cy="5351187"/>
          </a:xfrm>
        </p:spPr>
        <p:txBody>
          <a:bodyPr/>
          <a:lstStyle/>
          <a:p>
            <a:pPr algn="l"/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Dual axis tracker system.</a:t>
            </a:r>
          </a:p>
          <a:p>
            <a:pPr algn="l"/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616FC8-A3DB-1C89-CA92-44959D032333}"/>
              </a:ext>
            </a:extLst>
          </p:cNvPr>
          <p:cNvSpPr txBox="1"/>
          <p:nvPr/>
        </p:nvSpPr>
        <p:spPr>
          <a:xfrm>
            <a:off x="5960164" y="6402527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Picture courtesy author</a:t>
            </a:r>
          </a:p>
        </p:txBody>
      </p:sp>
      <p:pic>
        <p:nvPicPr>
          <p:cNvPr id="4" name="Picture 3" descr="A close-up of a machine&#10;&#10;Description automatically generated with low confidence">
            <a:extLst>
              <a:ext uri="{FF2B5EF4-FFF2-40B4-BE49-F238E27FC236}">
                <a16:creationId xmlns:a16="http://schemas.microsoft.com/office/drawing/2014/main" id="{C48D331C-DBEB-0F1C-ABEA-A76B73C081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6459" y="970100"/>
            <a:ext cx="3959914" cy="5279885"/>
          </a:xfrm>
          <a:prstGeom prst="rect">
            <a:avLst/>
          </a:prstGeom>
        </p:spPr>
      </p:pic>
      <p:pic>
        <p:nvPicPr>
          <p:cNvPr id="3" name="51">
            <a:hlinkClick r:id="" action="ppaction://media"/>
            <a:extLst>
              <a:ext uri="{FF2B5EF4-FFF2-40B4-BE49-F238E27FC236}">
                <a16:creationId xmlns:a16="http://schemas.microsoft.com/office/drawing/2014/main" id="{AA163AEB-5821-5058-3584-6E9CA01CB6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7627" y="60496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955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91"/>
    </mc:Choice>
    <mc:Fallback xmlns="">
      <p:transition spd="slow" advTm="160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-1" y="1195386"/>
            <a:ext cx="8627165" cy="5351187"/>
          </a:xfrm>
        </p:spPr>
        <p:txBody>
          <a:bodyPr/>
          <a:lstStyle/>
          <a:p>
            <a:pPr algn="l"/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Dual axis tracker system.</a:t>
            </a:r>
          </a:p>
          <a:p>
            <a:pPr algn="l"/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616FC8-A3DB-1C89-CA92-44959D032333}"/>
              </a:ext>
            </a:extLst>
          </p:cNvPr>
          <p:cNvSpPr txBox="1"/>
          <p:nvPr/>
        </p:nvSpPr>
        <p:spPr>
          <a:xfrm>
            <a:off x="5960164" y="6402527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Picture courtesy author</a:t>
            </a:r>
          </a:p>
        </p:txBody>
      </p:sp>
      <p:pic>
        <p:nvPicPr>
          <p:cNvPr id="5" name="Picture 4" descr="A picture containing grass, outdoor, sky, field&#10;&#10;Description automatically generated">
            <a:extLst>
              <a:ext uri="{FF2B5EF4-FFF2-40B4-BE49-F238E27FC236}">
                <a16:creationId xmlns:a16="http://schemas.microsoft.com/office/drawing/2014/main" id="{243654EC-BBD4-31F3-3D08-B5F472CEFE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13"/>
          <a:stretch/>
        </p:blipFill>
        <p:spPr>
          <a:xfrm>
            <a:off x="2540000" y="1839203"/>
            <a:ext cx="6502400" cy="4427490"/>
          </a:xfrm>
          <a:prstGeom prst="rect">
            <a:avLst/>
          </a:prstGeom>
        </p:spPr>
      </p:pic>
      <p:pic>
        <p:nvPicPr>
          <p:cNvPr id="3" name="52">
            <a:hlinkClick r:id="" action="ppaction://media"/>
            <a:extLst>
              <a:ext uri="{FF2B5EF4-FFF2-40B4-BE49-F238E27FC236}">
                <a16:creationId xmlns:a16="http://schemas.microsoft.com/office/drawing/2014/main" id="{1E8C6FC9-5051-4FA7-384B-A67D40E7E8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5357" y="59775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594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470"/>
    </mc:Choice>
    <mc:Fallback xmlns="">
      <p:transition spd="slow" advTm="184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6"/>
            <a:ext cx="8110330" cy="5351187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These types of mounts have the ability to change the angle that the PV panel is facing.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Moves about an axis.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Can be motorized or manually moved.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6">
            <a:hlinkClick r:id="" action="ppaction://media"/>
            <a:extLst>
              <a:ext uri="{FF2B5EF4-FFF2-40B4-BE49-F238E27FC236}">
                <a16:creationId xmlns:a16="http://schemas.microsoft.com/office/drawing/2014/main" id="{19C418C4-07F4-01C8-2EB1-12DC0E317C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4070" y="59369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230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38"/>
    </mc:Choice>
    <mc:Fallback xmlns="">
      <p:transition spd="slow" advTm="174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6"/>
            <a:ext cx="8110330" cy="5351187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Used to capture more energy than fixed tilt panels.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More expensive than fixed tilt setup.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Requires maintenance.</a:t>
            </a: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7">
            <a:hlinkClick r:id="" action="ppaction://media"/>
            <a:extLst>
              <a:ext uri="{FF2B5EF4-FFF2-40B4-BE49-F238E27FC236}">
                <a16:creationId xmlns:a16="http://schemas.microsoft.com/office/drawing/2014/main" id="{41E67601-2E90-4AD8-DBC5-2C4F1DAF5D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8347" y="60264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730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904"/>
    </mc:Choice>
    <mc:Fallback xmlns="">
      <p:transition spd="slow" advTm="169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7"/>
            <a:ext cx="6851374" cy="4701830"/>
          </a:xfrm>
        </p:spPr>
        <p:txBody>
          <a:bodyPr/>
          <a:lstStyle/>
          <a:p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Questions?</a:t>
            </a:r>
          </a:p>
          <a:p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96799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7"/>
            <a:ext cx="8719930" cy="4701830"/>
          </a:xfrm>
        </p:spPr>
        <p:txBody>
          <a:bodyPr/>
          <a:lstStyle/>
          <a:p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Reference for tracking the sun.</a:t>
            </a: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Azimuth and Zenith.</a:t>
            </a: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South</a:t>
            </a:r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Azimuth = either 0 or 180 degrees depending on the source.</a:t>
            </a: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North Azimuth = either 0 or 180 degrees depending on the source.</a:t>
            </a:r>
          </a:p>
          <a:p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3">
            <a:hlinkClick r:id="" action="ppaction://media"/>
            <a:extLst>
              <a:ext uri="{FF2B5EF4-FFF2-40B4-BE49-F238E27FC236}">
                <a16:creationId xmlns:a16="http://schemas.microsoft.com/office/drawing/2014/main" id="{C141FCF8-510C-19E9-ED42-D62B131F7D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0087" y="60417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93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282"/>
    </mc:Choice>
    <mc:Fallback xmlns="">
      <p:transition spd="slow" advTm="282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IDB Belize Minimal Presentation - Design_ TEMPLAT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ry template" id="{5B5A9EEE-5E55-4EF9-89C9-65D33258FE22}" vid="{7483052C-6CA1-48FA-975E-243096064FA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CB9AD875E6FA84899A62228A33F89F1" ma:contentTypeVersion="11" ma:contentTypeDescription="Create a new document." ma:contentTypeScope="" ma:versionID="eba69f26fbf24d2defc0f99a6372f80e">
  <xsd:schema xmlns:xsd="http://www.w3.org/2001/XMLSchema" xmlns:xs="http://www.w3.org/2001/XMLSchema" xmlns:p="http://schemas.microsoft.com/office/2006/metadata/properties" xmlns:ns2="ed7db459-c967-41b6-b7e8-c3b138df5ced" xmlns:ns3="d5b724f0-7298-4ca4-aad7-25a7ebf43672" targetNamespace="http://schemas.microsoft.com/office/2006/metadata/properties" ma:root="true" ma:fieldsID="dfc64a11ac43bc86923e9c6e3cb8d705" ns2:_="" ns3:_="">
    <xsd:import namespace="ed7db459-c967-41b6-b7e8-c3b138df5ced"/>
    <xsd:import namespace="d5b724f0-7298-4ca4-aad7-25a7ebf4367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d7db459-c967-41b6-b7e8-c3b138df5ce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ae61f9b1-e23d-4f49-b3d7-56b991556c4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5b724f0-7298-4ca4-aad7-25a7ebf43672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6ae3ea25-6abb-4321-b99c-6fca6e48ebd1}" ma:internalName="TaxCatchAll" ma:showField="CatchAllData" ma:web="d5b724f0-7298-4ca4-aad7-25a7ebf4367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D262FE0-98BE-4E18-B9F8-5E7982FC8B66}"/>
</file>

<file path=customXml/itemProps2.xml><?xml version="1.0" encoding="utf-8"?>
<ds:datastoreItem xmlns:ds="http://schemas.openxmlformats.org/officeDocument/2006/customXml" ds:itemID="{F416356B-3B95-4A4B-B731-87804602E2FD}"/>
</file>

<file path=docProps/app.xml><?xml version="1.0" encoding="utf-8"?>
<Properties xmlns="http://schemas.openxmlformats.org/officeDocument/2006/extended-properties" xmlns:vt="http://schemas.openxmlformats.org/officeDocument/2006/docPropsVTypes">
  <Template>Beliz Background template</Template>
  <TotalTime>41657</TotalTime>
  <Words>2012</Words>
  <Application>Microsoft Office PowerPoint</Application>
  <PresentationFormat>On-screen Show (4:3)</PresentationFormat>
  <Paragraphs>336</Paragraphs>
  <Slides>53</Slides>
  <Notes>0</Notes>
  <HiddenSlides>0</HiddenSlides>
  <MMClips>44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60" baseType="lpstr">
      <vt:lpstr>Arial</vt:lpstr>
      <vt:lpstr>Calibri</vt:lpstr>
      <vt:lpstr>Franklin Gothic Book</vt:lpstr>
      <vt:lpstr>Franklin Gothic Medium</vt:lpstr>
      <vt:lpstr>Helvetica Neue</vt:lpstr>
      <vt:lpstr>Symbol</vt:lpstr>
      <vt:lpstr>IDB Belize Minimal Presentation - Design_ TEMPLATE</vt:lpstr>
      <vt:lpstr>PowerPoint Presentation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Wilkie,Gordon</dc:creator>
  <cp:lastModifiedBy>Gordon</cp:lastModifiedBy>
  <cp:revision>482</cp:revision>
  <dcterms:created xsi:type="dcterms:W3CDTF">2022-03-03T12:11:22Z</dcterms:created>
  <dcterms:modified xsi:type="dcterms:W3CDTF">2022-10-13T13:40:22Z</dcterms:modified>
</cp:coreProperties>
</file>