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546" r:id="rId2"/>
    <p:sldId id="397" r:id="rId3"/>
    <p:sldId id="398" r:id="rId4"/>
    <p:sldId id="399" r:id="rId5"/>
    <p:sldId id="403" r:id="rId6"/>
    <p:sldId id="585" r:id="rId7"/>
    <p:sldId id="579" r:id="rId8"/>
    <p:sldId id="606" r:id="rId9"/>
    <p:sldId id="660" r:id="rId10"/>
    <p:sldId id="661" r:id="rId11"/>
    <p:sldId id="662" r:id="rId12"/>
    <p:sldId id="663" r:id="rId13"/>
    <p:sldId id="664" r:id="rId14"/>
    <p:sldId id="665" r:id="rId15"/>
    <p:sldId id="666" r:id="rId16"/>
    <p:sldId id="581" r:id="rId17"/>
    <p:sldId id="624" r:id="rId18"/>
    <p:sldId id="625" r:id="rId19"/>
    <p:sldId id="626" r:id="rId20"/>
    <p:sldId id="628" r:id="rId21"/>
    <p:sldId id="627" r:id="rId22"/>
    <p:sldId id="629" r:id="rId23"/>
    <p:sldId id="659" r:id="rId24"/>
    <p:sldId id="620" r:id="rId25"/>
    <p:sldId id="630" r:id="rId26"/>
    <p:sldId id="667" r:id="rId27"/>
    <p:sldId id="631" r:id="rId28"/>
    <p:sldId id="632" r:id="rId29"/>
    <p:sldId id="633" r:id="rId30"/>
    <p:sldId id="623" r:id="rId31"/>
    <p:sldId id="634" r:id="rId32"/>
    <p:sldId id="635" r:id="rId33"/>
    <p:sldId id="636" r:id="rId34"/>
    <p:sldId id="637" r:id="rId35"/>
    <p:sldId id="638" r:id="rId36"/>
    <p:sldId id="639" r:id="rId37"/>
    <p:sldId id="640" r:id="rId38"/>
    <p:sldId id="641" r:id="rId39"/>
    <p:sldId id="642" r:id="rId40"/>
    <p:sldId id="644" r:id="rId41"/>
    <p:sldId id="645" r:id="rId42"/>
    <p:sldId id="646" r:id="rId43"/>
    <p:sldId id="647" r:id="rId44"/>
    <p:sldId id="648" r:id="rId45"/>
    <p:sldId id="651" r:id="rId46"/>
    <p:sldId id="657" r:id="rId47"/>
    <p:sldId id="658" r:id="rId48"/>
    <p:sldId id="649" r:id="rId49"/>
    <p:sldId id="655" r:id="rId50"/>
    <p:sldId id="619" r:id="rId51"/>
    <p:sldId id="652" r:id="rId52"/>
    <p:sldId id="653" r:id="rId53"/>
    <p:sldId id="654" r:id="rId54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veducation.org/" TargetMode="External"/><Relationship Id="rId2" Type="http://schemas.openxmlformats.org/officeDocument/2006/relationships/hyperlink" Target="https://www.pveducation.org/pvcdrom/properties-of-sunlight/sun-position-calculator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Either is correct.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Azimuth = 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East Azimuth = 90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Azimuth = -90 degrees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 Azimuth = 180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East Azimuth = 90 degrees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Azimuth = 270 degrees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8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and Zenith.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angle from 90 degrees overhead.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Changes seasonally.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Facing the sun is the angle from overhead.</a:t>
            </a:r>
          </a:p>
        </p:txBody>
      </p:sp>
    </p:spTree>
    <p:extLst>
      <p:ext uri="{BB962C8B-B14F-4D97-AF65-F5344CB8AC3E}">
        <p14:creationId xmlns:p14="http://schemas.microsoft.com/office/powerpoint/2010/main" val="366113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morning and dusk the sun zenith is at greatest angle.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Belize the sun travels across overhead to the north.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this time the zenith is still a positive angle.</a:t>
            </a:r>
          </a:p>
        </p:txBody>
      </p:sp>
    </p:spTree>
    <p:extLst>
      <p:ext uri="{BB962C8B-B14F-4D97-AF65-F5344CB8AC3E}">
        <p14:creationId xmlns:p14="http://schemas.microsoft.com/office/powerpoint/2010/main" val="373028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Fixed tilt angle is the angle from flat horizontal position downwards to perpendicular at 90 degrees from horizontal looking due south.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tracking is from east – west and follows the sun from morning to dusk at a fixed tilt angle.</a:t>
            </a:r>
          </a:p>
        </p:txBody>
      </p:sp>
    </p:spTree>
    <p:extLst>
      <p:ext uri="{BB962C8B-B14F-4D97-AF65-F5344CB8AC3E}">
        <p14:creationId xmlns:p14="http://schemas.microsoft.com/office/powerpoint/2010/main" val="342542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Fixed tilt angle is the angle from flat horizontal position downwards to perpendicular at 90 degrees from horizontal looking due south.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tracking is from south -  north and follows the sun from morning to dusk </a:t>
            </a:r>
            <a:r>
              <a:rPr lang="en-CA"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changing the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tilt angle.</a:t>
            </a:r>
          </a:p>
        </p:txBody>
      </p:sp>
    </p:spTree>
    <p:extLst>
      <p:ext uri="{BB962C8B-B14F-4D97-AF65-F5344CB8AC3E}">
        <p14:creationId xmlns:p14="http://schemas.microsoft.com/office/powerpoint/2010/main" val="3327236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 position calculator: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https://www.pveducation.org/pvcdrom/properties-of-sunlight/sun-position-calculator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site uses south as 180 degrees.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000" b="0" i="0" dirty="0" err="1">
                <a:solidFill>
                  <a:srgbClr val="222222"/>
                </a:solidFill>
                <a:effectLst/>
                <a:latin typeface="Helvetica Neue"/>
              </a:rPr>
              <a:t>C.B.Honsberg</a:t>
            </a:r>
            <a:r>
              <a:rPr lang="en-CA" sz="2000" b="0" i="0" dirty="0">
                <a:solidFill>
                  <a:srgbClr val="222222"/>
                </a:solidFill>
                <a:effectLst/>
                <a:latin typeface="Helvetica Neue"/>
              </a:rPr>
              <a:t> and </a:t>
            </a:r>
            <a:r>
              <a:rPr lang="en-CA" sz="2000" b="0" i="0" dirty="0" err="1">
                <a:solidFill>
                  <a:srgbClr val="222222"/>
                </a:solidFill>
                <a:effectLst/>
                <a:latin typeface="Helvetica Neue"/>
              </a:rPr>
              <a:t>S.G.Bowden</a:t>
            </a:r>
            <a:r>
              <a:rPr lang="en-CA" sz="2000" b="0" i="0">
                <a:solidFill>
                  <a:srgbClr val="222222"/>
                </a:solidFill>
                <a:effectLst/>
                <a:latin typeface="Helvetica Neue"/>
              </a:rPr>
              <a:t>, “Photovoltaics Education Website,” </a:t>
            </a:r>
            <a:r>
              <a:rPr lang="en-CA" sz="2000" b="0" i="1" u="none" strike="noStrike">
                <a:solidFill>
                  <a:srgbClr val="AC5106"/>
                </a:solidFill>
                <a:effectLst/>
                <a:latin typeface="Helvetica Neue"/>
                <a:hlinkClick r:id="rId3"/>
              </a:rPr>
              <a:t>www.pveducation.org</a:t>
            </a:r>
            <a:r>
              <a:rPr lang="en-CA" sz="2000" b="0" i="0">
                <a:solidFill>
                  <a:srgbClr val="222222"/>
                </a:solidFill>
                <a:effectLst/>
                <a:latin typeface="Helvetica Neue"/>
              </a:rPr>
              <a:t>, 2019.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1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basic types of tracking systems.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Single axis and dual axis.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Axis is a reference point or line that something rotates around.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rotates around an axis that goes from the north pole to the south pole.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6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rotates around an axis that goes from the north pole to the south pole.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rotates the earth east –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a PV panel tracks east – west, it captures more of the morning and evening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5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fixed mounted panels the most energy is captured from the mid-day sun (10am – 4pm).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angle of incidence follows the Cosine rule.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fixed angle panels are pointing this way, the early morning angle of incidence is very high and only captures a small percentage of the early morning energy.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using a tracking system to move east – west it will capture more of the early morning and evening energy.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slides demonstrate the extra amount of energy that can be harvested by an east – west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RETScreen is used to generate the difference in the daily radiation.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2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concepts of racking and mounting of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first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1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at 0 degrees or laying flat.  The Azimuth tracking is east – west. There should be no difference in this example because there is no starting tilt.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FC7D5-EFE6-ABA6-0123-06D5E92A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147" y="2544677"/>
            <a:ext cx="3189011" cy="4001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59440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at 15 degrees.  The Azimuth tracking is east – west. There is a difference of 0.5kWh/m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the 15 degree tilt.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10 percent.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a big increase.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FC43-FCDE-34B9-06A7-E54647F9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6" y="2783370"/>
            <a:ext cx="3737113" cy="3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Increasing the tilt to 40 degrees and using the Azimuth tracking is east – west. There is a difference of 0.92kWh/m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the 15 degree tilt.</a:t>
            </a:r>
          </a:p>
          <a:p>
            <a:pPr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18 percent.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than leaving the panels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at 15 degrees and Azimuth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98BF8-FB06-B498-7C99-24C588E3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704" y="2576514"/>
            <a:ext cx="3156709" cy="40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panel moves around a single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axis.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Vertical axis of the panel.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Turning the panel around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this axis allows the panel to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track the sun east – west.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outdoor object, tiled, tile&#10;&#10;Description automatically generated">
            <a:extLst>
              <a:ext uri="{FF2B5EF4-FFF2-40B4-BE49-F238E27FC236}">
                <a16:creationId xmlns:a16="http://schemas.microsoft.com/office/drawing/2014/main" id="{316B08E5-21C6-AC78-0F53-BAEC1CD9F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5427" r="8212" b="9549"/>
          <a:stretch/>
        </p:blipFill>
        <p:spPr>
          <a:xfrm rot="5400000">
            <a:off x="4678017" y="2302097"/>
            <a:ext cx="4174434" cy="3051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811D22-B5DF-493C-6C24-B48F21960ECC}"/>
              </a:ext>
            </a:extLst>
          </p:cNvPr>
          <p:cNvCxnSpPr>
            <a:cxnSpLocks/>
          </p:cNvCxnSpPr>
          <p:nvPr/>
        </p:nvCxnSpPr>
        <p:spPr>
          <a:xfrm>
            <a:off x="6765234" y="746076"/>
            <a:ext cx="46382" cy="561594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BBEC120D-5CC3-DA60-3810-6F54D8F2745E}"/>
              </a:ext>
            </a:extLst>
          </p:cNvPr>
          <p:cNvSpPr/>
          <p:nvPr/>
        </p:nvSpPr>
        <p:spPr>
          <a:xfrm>
            <a:off x="6409579" y="943146"/>
            <a:ext cx="711310" cy="72886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difference early morning tracking versus the fixed tilt irradiance reading.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 reading pointing at morning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 reading at optimum fixed tilt angle.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79B352C-5F1F-FE80-6D28-F4D4D0D8E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19597" r="27343" b="18567"/>
          <a:stretch/>
        </p:blipFill>
        <p:spPr>
          <a:xfrm rot="5400000">
            <a:off x="936264" y="1922909"/>
            <a:ext cx="2835966" cy="3180523"/>
          </a:xfrm>
          <a:prstGeom prst="rect">
            <a:avLst/>
          </a:prstGeom>
        </p:spPr>
      </p:pic>
      <p:pic>
        <p:nvPicPr>
          <p:cNvPr id="6" name="Picture 5" descr="A picture containing tree, person, hand&#10;&#10;Description automatically generated">
            <a:extLst>
              <a:ext uri="{FF2B5EF4-FFF2-40B4-BE49-F238E27FC236}">
                <a16:creationId xmlns:a16="http://schemas.microsoft.com/office/drawing/2014/main" id="{A2CD751B-3714-60B9-73F1-8F5AF120B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35573" r="34299" b="15732"/>
          <a:stretch/>
        </p:blipFill>
        <p:spPr>
          <a:xfrm rot="5400000">
            <a:off x="5424892" y="2006616"/>
            <a:ext cx="2866550" cy="30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 pictures of east west trackers.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C6674-4B47-0350-79EE-82357A43DB84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178232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Moving the panels everyday usually requires a motorized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require maintenance.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Consumes power.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2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another single axis system that moves the panels.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system can follow the seasonal north – south movement of the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movement can be motor driven or manually moved.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10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track the zenith angle of the sun.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move the panels up and down as the sun changes seasonally.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common manually moved positions are: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Winter solstice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solstice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CA" sz="24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Equinox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3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Racking is the bonding of parts.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the mechanism used to hold the PV panels and all associated equipment.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5 types covered in this module.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8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761343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example of a single axis movement.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 axis of the panel.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Turning the panel around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this axis allows the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panel to track the sun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north - south.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D554D-BC63-AAF1-57A2-A6BE541E0DCD}"/>
              </a:ext>
            </a:extLst>
          </p:cNvPr>
          <p:cNvSpPr txBox="1"/>
          <p:nvPr/>
        </p:nvSpPr>
        <p:spPr>
          <a:xfrm>
            <a:off x="4724400" y="636201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11" name="Picture 10" descr="A picture containing text, outdoor object, tiled, tile&#10;&#10;Description automatically generated">
            <a:extLst>
              <a:ext uri="{FF2B5EF4-FFF2-40B4-BE49-F238E27FC236}">
                <a16:creationId xmlns:a16="http://schemas.microsoft.com/office/drawing/2014/main" id="{4E3E10F1-ECE5-F469-9E79-15CA4E668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5427" r="8212" b="9549"/>
          <a:stretch/>
        </p:blipFill>
        <p:spPr>
          <a:xfrm rot="5400000">
            <a:off x="4770782" y="2564484"/>
            <a:ext cx="4174434" cy="3051080"/>
          </a:xfrm>
          <a:prstGeom prst="rect">
            <a:avLst/>
          </a:prstGeom>
        </p:spPr>
      </p:pic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4202DD51-F632-7EE2-B984-882082A5B3BE}"/>
              </a:ext>
            </a:extLst>
          </p:cNvPr>
          <p:cNvSpPr/>
          <p:nvPr/>
        </p:nvSpPr>
        <p:spPr>
          <a:xfrm rot="16045078">
            <a:off x="4310681" y="4428470"/>
            <a:ext cx="711310" cy="72886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8A464-D554-3AB2-8B05-3B196E6282BC}"/>
              </a:ext>
            </a:extLst>
          </p:cNvPr>
          <p:cNvCxnSpPr>
            <a:cxnSpLocks/>
          </p:cNvCxnSpPr>
          <p:nvPr/>
        </p:nvCxnSpPr>
        <p:spPr>
          <a:xfrm>
            <a:off x="4286249" y="4692243"/>
            <a:ext cx="49165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35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using a tracking system to move north – south it will capture more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as the earth tilts to and from the sun.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keeps the panels closer to a perpendicular angle of incidence during the mid-day when the irradiance is the strongest.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effective at higher latitudes, where the sun has a large north – south seasonal movement.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39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slides demonstrate the extra amount of energy that can be harvested by an north – south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RETScreen is used to generate the difference in the daily radiation.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3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pointing due south.  The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Zenith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tracking is north – south. There is a difference of 1.04kWh/m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compared to the 15 degree tilt.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percent.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larger increase over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east-west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84B5-F2B6-6C14-0DE9-2F3EEB9A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130" y="2229126"/>
            <a:ext cx="3288879" cy="43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 of single axis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280242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these two types of tracking are combined the tracker is now called dual axis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combines the best of the east – west and the north – south tracking.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system requires energy and a system to move the panel during the daylight hours.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3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move the panels in both directions requires a mechanism that will operate independently of each other.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common type of gearing system used to do this is a worm gear assembly.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Worm gears are used to increase torque and reduce speed from the driven source.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6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rotational direction of the driven shaft is changed by 90 degrees.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Speed and torque can be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changed.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DB34-E3E0-8D2A-8994-D7556F4C0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945" y="2791653"/>
            <a:ext cx="3654219" cy="3304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289562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worm in a worm gear may have a single start or multiple starts. </a:t>
            </a:r>
          </a:p>
          <a:p>
            <a:pPr algn="l"/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single-start worm, each full turn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(360 degrees) of the worm advances 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gear by one tooth. </a:t>
            </a:r>
          </a:p>
          <a:p>
            <a:pPr algn="l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they are the same, </a:t>
            </a: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is no speed change.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6384C-D458-F30F-1D34-96BB6F01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52" y="1799188"/>
            <a:ext cx="2343150" cy="1943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14B000-75C2-B093-98C4-B569E60CAB49}"/>
              </a:ext>
            </a:extLst>
          </p:cNvPr>
          <p:cNvCxnSpPr>
            <a:cxnSpLocks/>
          </p:cNvCxnSpPr>
          <p:nvPr/>
        </p:nvCxnSpPr>
        <p:spPr>
          <a:xfrm flipV="1">
            <a:off x="7010400" y="3088585"/>
            <a:ext cx="0" cy="12846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CDF4C-7073-985B-64B5-725FFF4E7F0D}"/>
              </a:ext>
            </a:extLst>
          </p:cNvPr>
          <p:cNvCxnSpPr>
            <a:cxnSpLocks/>
          </p:cNvCxnSpPr>
          <p:nvPr/>
        </p:nvCxnSpPr>
        <p:spPr>
          <a:xfrm flipV="1">
            <a:off x="7553740" y="2744858"/>
            <a:ext cx="19878" cy="16283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83B7EC-6240-4CA5-14E3-A6E982848466}"/>
              </a:ext>
            </a:extLst>
          </p:cNvPr>
          <p:cNvCxnSpPr>
            <a:cxnSpLocks/>
          </p:cNvCxnSpPr>
          <p:nvPr/>
        </p:nvCxnSpPr>
        <p:spPr>
          <a:xfrm flipV="1">
            <a:off x="3935896" y="2292626"/>
            <a:ext cx="3074504" cy="38929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CE5C2A-4724-0EFD-E2BA-4CED8F5CCA39}"/>
              </a:ext>
            </a:extLst>
          </p:cNvPr>
          <p:cNvSpPr txBox="1"/>
          <p:nvPr/>
        </p:nvSpPr>
        <p:spPr>
          <a:xfrm>
            <a:off x="5539409" y="4337396"/>
            <a:ext cx="354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teeth in the worm gear and  single-start on the worm </a:t>
            </a:r>
          </a:p>
        </p:txBody>
      </p:sp>
    </p:spTree>
    <p:extLst>
      <p:ext uri="{BB962C8B-B14F-4D97-AF65-F5344CB8AC3E}">
        <p14:creationId xmlns:p14="http://schemas.microsoft.com/office/powerpoint/2010/main" val="28071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types are broken down by the equipment used to either mount or rack the PV panels together.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roof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ground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 pole mounting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Weighted (Ballast) mounting / racking</a:t>
            </a:r>
          </a:p>
          <a:p>
            <a:pPr marL="1264444" lvl="2" indent="-514350">
              <a:lnSpc>
                <a:spcPct val="107000"/>
              </a:lnSpc>
              <a:buFont typeface="+mj-lt"/>
              <a:buAutoNum type="arabicPeriod"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Tracking mounting / racking </a:t>
            </a:r>
          </a:p>
          <a:p>
            <a:pPr marL="375047" lvl="1" indent="0">
              <a:lnSpc>
                <a:spcPct val="107000"/>
              </a:lnSpc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37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speed ratio of a worm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worm gear set is the number of teeth of the worm gear divided by the number of threads (starts)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worm.</a:t>
            </a:r>
          </a:p>
          <a:p>
            <a:pPr marL="0" indent="0" algn="l">
              <a:buNone/>
            </a:pPr>
            <a:endParaRPr lang="en-CA" sz="2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example has 40 teeth and a </a:t>
            </a:r>
          </a:p>
          <a:p>
            <a:pPr marL="0" indent="0" algn="l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CA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 start.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6384C-D458-F30F-1D34-96BB6F01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165" y="2086390"/>
            <a:ext cx="2343150" cy="1943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14B000-75C2-B093-98C4-B569E60CAB49}"/>
              </a:ext>
            </a:extLst>
          </p:cNvPr>
          <p:cNvCxnSpPr>
            <a:cxnSpLocks/>
          </p:cNvCxnSpPr>
          <p:nvPr/>
        </p:nvCxnSpPr>
        <p:spPr>
          <a:xfrm flipV="1">
            <a:off x="7010400" y="3088585"/>
            <a:ext cx="0" cy="12846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CDF4C-7073-985B-64B5-725FFF4E7F0D}"/>
              </a:ext>
            </a:extLst>
          </p:cNvPr>
          <p:cNvCxnSpPr>
            <a:cxnSpLocks/>
          </p:cNvCxnSpPr>
          <p:nvPr/>
        </p:nvCxnSpPr>
        <p:spPr>
          <a:xfrm flipV="1">
            <a:off x="7553740" y="2744858"/>
            <a:ext cx="19878" cy="16283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CE5C2A-4724-0EFD-E2BA-4CED8F5CCA39}"/>
              </a:ext>
            </a:extLst>
          </p:cNvPr>
          <p:cNvSpPr txBox="1"/>
          <p:nvPr/>
        </p:nvSpPr>
        <p:spPr>
          <a:xfrm>
            <a:off x="5960164" y="4404868"/>
            <a:ext cx="278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teeth divided by the 1 (single start) = 40:1 ratio. </a:t>
            </a:r>
          </a:p>
        </p:txBody>
      </p:sp>
    </p:spTree>
    <p:extLst>
      <p:ext uri="{BB962C8B-B14F-4D97-AF65-F5344CB8AC3E}">
        <p14:creationId xmlns:p14="http://schemas.microsoft.com/office/powerpoint/2010/main" val="993258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higher the speed reduction ratio the torque is increased.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dual axis tracker follows the sun and there for needs to be slow moving.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extra torque keeps the wind from moving the tracker.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28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trackers can have a wind function that drops the panel(s) to a flat horizontal position.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removes the torque placed on the tracker components in high winds.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Typically a wind vane is mounted somewhere on the frame / racking.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24F38-BEE8-4B8D-BBCC-6B56BE42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955" y="4565167"/>
            <a:ext cx="2944244" cy="2127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4A426-BED4-7578-42B2-53C0270F5FE2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36360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trackers can track the sun position or monitor the irradiance of the sun to move its position.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GPS sensors, programming for location will move the tracker to be perpendicular to the sun.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works for direct radiation.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reduces the PV panel production on overcast or foggy conditions.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84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Pictures from handheld pyranometer showing diffused versus direct radiation.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234733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Pyranometer used to measure the irradiance.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mounted to the racking at the top of the tracker and at 90 degrees to the panel face.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7" name="Picture 6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EF3D4CCA-3158-9A8B-72AC-6C29B5B4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2" b="13680"/>
          <a:stretch/>
        </p:blipFill>
        <p:spPr>
          <a:xfrm>
            <a:off x="3008242" y="3549997"/>
            <a:ext cx="5618922" cy="28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0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example is with the PV panels tilted at the optimum angle for Belize at 15 degrees.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4.96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2368826" y="64318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B9D8-B640-2CB9-96A8-EB400050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4" y="2187383"/>
            <a:ext cx="3400424" cy="43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6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the daily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radiance from a duel axis tracker in Belize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There is a difference of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1.2kWh/m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 compared to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15 degree tilt.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gain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percent.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daily 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6.16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kWh/m</a:t>
            </a:r>
            <a:r>
              <a:rPr lang="en-CA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1B88-5BF4-C9CB-2641-2C13AD6C8CBC}"/>
              </a:ext>
            </a:extLst>
          </p:cNvPr>
          <p:cNvSpPr txBox="1"/>
          <p:nvPr/>
        </p:nvSpPr>
        <p:spPr>
          <a:xfrm>
            <a:off x="5706573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D4B3-F326-3824-1826-B16ADE8E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989" y="1966912"/>
            <a:ext cx="3490168" cy="42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64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Trackers require maintenance.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Manufacturers will supply a list and timeline for a maintenance schedule.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bearings usually require adding grease via a grease fitting.</a:t>
            </a:r>
          </a:p>
          <a:p>
            <a:pPr algn="l"/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 of the gears is doing a visual / physical check of the free play of the tracking mechanism.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60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 of maintenance allowed the wind to push panels out of sun.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D7D7198-5413-AE35-953F-ABCE19536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12270"/>
          <a:stretch/>
        </p:blipFill>
        <p:spPr>
          <a:xfrm rot="5400000">
            <a:off x="3869634" y="1684212"/>
            <a:ext cx="5062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fifth type of racking and mounting to be explored is “Tracking mounting / racking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41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83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Concrete base of dual axis tracker.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B0BC4D7-40C4-F708-5D01-658CEAA7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1790128"/>
            <a:ext cx="6149865" cy="46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axis tracker system.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C48D331C-DBEB-0F1C-ABEA-A76B73C0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59" y="970100"/>
            <a:ext cx="3959914" cy="52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55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6"/>
            <a:ext cx="8627165" cy="5351187"/>
          </a:xfrm>
        </p:spPr>
        <p:txBody>
          <a:bodyPr/>
          <a:lstStyle/>
          <a:p>
            <a:pPr algn="l"/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axis tracker system.</a:t>
            </a:r>
          </a:p>
          <a:p>
            <a:pPr algn="l"/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16FC8-A3DB-1C89-CA92-44959D032333}"/>
              </a:ext>
            </a:extLst>
          </p:cNvPr>
          <p:cNvSpPr txBox="1"/>
          <p:nvPr/>
        </p:nvSpPr>
        <p:spPr>
          <a:xfrm>
            <a:off x="5960164" y="640252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43654EC-BBD4-31F3-3D08-B5F472CEF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/>
        </p:blipFill>
        <p:spPr>
          <a:xfrm>
            <a:off x="2540000" y="1839203"/>
            <a:ext cx="6502400" cy="44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types of mounts have the ability to change the angle that the PV panel is facing.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Moves about an axis.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be motorized or manually 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3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6"/>
            <a:ext cx="8110330" cy="53511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Used to capture more energy than fixed tilt panels.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expensive than fixed tilt setup.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Requires maintenance.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3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7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and Mounting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8719930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 for tracking the sun.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 and Zenith.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Azimuth = either 0 or 180 degrees depending on the source.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Azimuth = either 0 or 180 degrees depending on the source.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94450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7db459-c967-41b6-b7e8-c3b138df5ced">
      <Terms xmlns="http://schemas.microsoft.com/office/infopath/2007/PartnerControls"/>
    </lcf76f155ced4ddcb4097134ff3c332f>
    <TaxCatchAll xmlns="d5b724f0-7298-4ca4-aad7-25a7ebf43672" xsi:nil="true"/>
  </documentManagement>
</p:properties>
</file>

<file path=customXml/itemProps1.xml><?xml version="1.0" encoding="utf-8"?>
<ds:datastoreItem xmlns:ds="http://schemas.openxmlformats.org/officeDocument/2006/customXml" ds:itemID="{ED1A55C9-FAF2-4506-95A1-5DC1F86E8A96}"/>
</file>

<file path=customXml/itemProps2.xml><?xml version="1.0" encoding="utf-8"?>
<ds:datastoreItem xmlns:ds="http://schemas.openxmlformats.org/officeDocument/2006/customXml" ds:itemID="{220BA32F-0BE1-4AA1-9C57-7B894A1B3A29}"/>
</file>

<file path=customXml/itemProps3.xml><?xml version="1.0" encoding="utf-8"?>
<ds:datastoreItem xmlns:ds="http://schemas.openxmlformats.org/officeDocument/2006/customXml" ds:itemID="{EF93DA5E-F1BE-4E0B-87CA-A554C011532B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41686</TotalTime>
  <Words>2012</Words>
  <Application>Microsoft Office PowerPoint</Application>
  <PresentationFormat>On-screen Show (4:3)</PresentationFormat>
  <Paragraphs>336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Franklin Gothic Book</vt:lpstr>
      <vt:lpstr>Franklin Gothic Medium</vt:lpstr>
      <vt:lpstr>Helvetica Neue</vt:lpstr>
      <vt:lpstr>Symbol</vt:lpstr>
      <vt:lpstr>IDB Belize Minimal Presentation - Design_ TEMPLATE</vt:lpstr>
      <vt:lpstr>PowerPoint Presentation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  <vt:lpstr>Racking and Mounting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Gordon</cp:lastModifiedBy>
  <cp:revision>481</cp:revision>
  <dcterms:created xsi:type="dcterms:W3CDTF">2022-03-03T12:11:22Z</dcterms:created>
  <dcterms:modified xsi:type="dcterms:W3CDTF">2022-10-13T13:40:37Z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