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546" r:id="rId2"/>
    <p:sldId id="397" r:id="rId3"/>
    <p:sldId id="398" r:id="rId4"/>
    <p:sldId id="399" r:id="rId5"/>
    <p:sldId id="411" r:id="rId6"/>
    <p:sldId id="412" r:id="rId7"/>
    <p:sldId id="435" r:id="rId8"/>
    <p:sldId id="433" r:id="rId9"/>
    <p:sldId id="434" r:id="rId10"/>
    <p:sldId id="436" r:id="rId11"/>
    <p:sldId id="413" r:id="rId12"/>
    <p:sldId id="414" r:id="rId13"/>
    <p:sldId id="415" r:id="rId14"/>
    <p:sldId id="416" r:id="rId15"/>
    <p:sldId id="417" r:id="rId16"/>
    <p:sldId id="418" r:id="rId17"/>
    <p:sldId id="419" r:id="rId18"/>
    <p:sldId id="408" r:id="rId19"/>
    <p:sldId id="420" r:id="rId20"/>
    <p:sldId id="421" r:id="rId21"/>
    <p:sldId id="422" r:id="rId22"/>
    <p:sldId id="424" r:id="rId23"/>
    <p:sldId id="425" r:id="rId24"/>
    <p:sldId id="430" r:id="rId25"/>
    <p:sldId id="423" r:id="rId26"/>
    <p:sldId id="427" r:id="rId27"/>
    <p:sldId id="443" r:id="rId28"/>
    <p:sldId id="444" r:id="rId29"/>
    <p:sldId id="428" r:id="rId30"/>
    <p:sldId id="426" r:id="rId31"/>
    <p:sldId id="431" r:id="rId32"/>
    <p:sldId id="432" r:id="rId33"/>
    <p:sldId id="437" r:id="rId34"/>
    <p:sldId id="438" r:id="rId35"/>
    <p:sldId id="439" r:id="rId36"/>
    <p:sldId id="445" r:id="rId37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dnitesolar.com/pdfs/MidNite%20PV%20Combiners%20explained%20w%20diagrams.pdf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dnitesolar.com/productPhoto.php?product_ID=78&amp;productCatName=Combiners&amp;productCat_ID=9&amp;sortOrder=4&amp;act=p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dnitesolar.com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three or more strings are used, a fault on one string will cause the other two strings to feed the fault.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will have a current more than the faulted string’s wire can support 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will have either breakers or fuses that will protect the faulted string.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60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with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hinged cover with screw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lockable.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786DA-53FC-1E50-2FBC-AE3232C52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8358" r="14010" b="12899"/>
          <a:stretch/>
        </p:blipFill>
        <p:spPr>
          <a:xfrm rot="5400000">
            <a:off x="4287079" y="2226366"/>
            <a:ext cx="5552661" cy="3021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729909" y="64522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04833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combiners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come with a suggested schematic.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729909" y="63787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745E77-4034-1323-A136-AF9BD86AB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8" b="19082"/>
          <a:stretch/>
        </p:blipFill>
        <p:spPr>
          <a:xfrm rot="5400000">
            <a:off x="4869644" y="1915783"/>
            <a:ext cx="5610325" cy="235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combiner box has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room for three strings.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openings are used to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access the finger pull fuses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or DC rated breakers.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729909" y="63787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CEBA2-140B-B4F8-E4AB-045C877B6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51" y="746076"/>
            <a:ext cx="3681067" cy="51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manufacturers and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sells combiner boxes and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accessories.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Accessories include:</a:t>
            </a:r>
          </a:p>
          <a:p>
            <a:pPr lvl="1"/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Fuses or Breakers</a:t>
            </a:r>
          </a:p>
          <a:p>
            <a:pPr lvl="1"/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Surge protector</a:t>
            </a:r>
          </a:p>
          <a:p>
            <a:pPr lvl="1"/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Strain relief connectors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54958-96BB-F781-C7D0-E1FF95F97139}"/>
              </a:ext>
            </a:extLst>
          </p:cNvPr>
          <p:cNvSpPr txBox="1"/>
          <p:nvPr/>
        </p:nvSpPr>
        <p:spPr>
          <a:xfrm>
            <a:off x="5128591" y="6346528"/>
            <a:ext cx="365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6D7B4D3-EC03-6BB6-F742-471A2A8E4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9" y="26043"/>
            <a:ext cx="3052887" cy="61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has documentation on their combiner boxes.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link below is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 Combiners explained with diagrams”.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https://www.midnitesolar.com/pdfs/MidNite%20PV%20Combiners%20explained%20w%20diagrams.pdf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4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has documentation on their combiner boxes.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link below has the previous link plus others about combiner boxes.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https://www.midnitesolar.com/productPhoto.php?product_ID=78&amp;productCatName=Combiners&amp;productCat_ID=9&amp;sortOrder=4&amp;act=p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740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can be found on the internet at: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https://www.midnitesolar.com/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MidNite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has many products and great documentation on their products.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63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Schematic diagram of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MNPV3.</a:t>
            </a: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breakers.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strings of 3 PV panels.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 for an 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6C22C-DBF9-C39A-C7AF-B52B89417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22" y="864705"/>
            <a:ext cx="2897463" cy="545404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D5E56-4712-A249-7745-91D3FB37BCC1}"/>
              </a:ext>
            </a:extLst>
          </p:cNvPr>
          <p:cNvCxnSpPr>
            <a:cxnSpLocks/>
          </p:cNvCxnSpPr>
          <p:nvPr/>
        </p:nvCxnSpPr>
        <p:spPr>
          <a:xfrm flipV="1">
            <a:off x="2464904" y="2796209"/>
            <a:ext cx="4002157" cy="1457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5DC00B-705F-7CDE-37B7-BB662F7D0A27}"/>
              </a:ext>
            </a:extLst>
          </p:cNvPr>
          <p:cNvCxnSpPr>
            <a:cxnSpLocks/>
          </p:cNvCxnSpPr>
          <p:nvPr/>
        </p:nvCxnSpPr>
        <p:spPr>
          <a:xfrm>
            <a:off x="4465983" y="4094922"/>
            <a:ext cx="2729947" cy="1457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FBAB2E-79A6-4CC3-A652-E30C9ADEBE5B}"/>
              </a:ext>
            </a:extLst>
          </p:cNvPr>
          <p:cNvSpPr txBox="1"/>
          <p:nvPr/>
        </p:nvSpPr>
        <p:spPr>
          <a:xfrm>
            <a:off x="5194852" y="6346528"/>
            <a:ext cx="358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</p:spTree>
    <p:extLst>
      <p:ext uri="{BB962C8B-B14F-4D97-AF65-F5344CB8AC3E}">
        <p14:creationId xmlns:p14="http://schemas.microsoft.com/office/powerpoint/2010/main" val="208191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Inside combiner box. Notice the two busbars.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Isolated from housing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busbar for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negative of PV’s 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Grounding busbar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connected to metal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housing.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 for an 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5DC00B-705F-7CDE-37B7-BB662F7D0A27}"/>
              </a:ext>
            </a:extLst>
          </p:cNvPr>
          <p:cNvCxnSpPr>
            <a:cxnSpLocks/>
          </p:cNvCxnSpPr>
          <p:nvPr/>
        </p:nvCxnSpPr>
        <p:spPr>
          <a:xfrm>
            <a:off x="4465983" y="4094922"/>
            <a:ext cx="2729947" cy="1457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FBAB2E-79A6-4CC3-A652-E30C9ADEBE5B}"/>
              </a:ext>
            </a:extLst>
          </p:cNvPr>
          <p:cNvSpPr txBox="1"/>
          <p:nvPr/>
        </p:nvSpPr>
        <p:spPr>
          <a:xfrm>
            <a:off x="5420139" y="6346528"/>
            <a:ext cx="336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B16BF-551E-FDB1-FB05-5AE57EB8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925" y="1767912"/>
            <a:ext cx="5226066" cy="44554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84E184-904F-D5F2-4C5B-EA8E2DB9F33D}"/>
              </a:ext>
            </a:extLst>
          </p:cNvPr>
          <p:cNvCxnSpPr>
            <a:cxnSpLocks/>
          </p:cNvCxnSpPr>
          <p:nvPr/>
        </p:nvCxnSpPr>
        <p:spPr>
          <a:xfrm flipH="1">
            <a:off x="4969564" y="1660302"/>
            <a:ext cx="1911627" cy="113590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3FED62-BE5D-743E-856E-98F78BB04D2A}"/>
              </a:ext>
            </a:extLst>
          </p:cNvPr>
          <p:cNvCxnSpPr>
            <a:cxnSpLocks/>
          </p:cNvCxnSpPr>
          <p:nvPr/>
        </p:nvCxnSpPr>
        <p:spPr>
          <a:xfrm>
            <a:off x="6957391" y="1660302"/>
            <a:ext cx="1308651" cy="115247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D5E56-4712-A249-7745-91D3FB37BCC1}"/>
              </a:ext>
            </a:extLst>
          </p:cNvPr>
          <p:cNvCxnSpPr>
            <a:cxnSpLocks/>
          </p:cNvCxnSpPr>
          <p:nvPr/>
        </p:nvCxnSpPr>
        <p:spPr>
          <a:xfrm>
            <a:off x="3392557" y="4548136"/>
            <a:ext cx="499606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985184-4739-9DA4-DBEE-0BF02F60B031}"/>
              </a:ext>
            </a:extLst>
          </p:cNvPr>
          <p:cNvCxnSpPr>
            <a:cxnSpLocks/>
          </p:cNvCxnSpPr>
          <p:nvPr/>
        </p:nvCxnSpPr>
        <p:spPr>
          <a:xfrm flipV="1">
            <a:off x="3083046" y="3429000"/>
            <a:ext cx="1740745" cy="15437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13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combiner box as an accessory to the racking system.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 the combiner box.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management.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Grounding and bonding.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busbar that is connected to the metal housing is the where the bonding ground wire is connected to.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bonding wire is connected to each rail and comes to this busbar.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of the racking and PV panel bonding is at same potential.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 for an 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66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busbar that is isolated from the metal housing is the where the negative of the PV panels connect to.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Insulating material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is placed under the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busbar.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C6F9E-25C2-3957-F1AF-65024B7A0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493" y="2213113"/>
            <a:ext cx="5714507" cy="4037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062330" y="6346528"/>
            <a:ext cx="372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</p:spTree>
    <p:extLst>
      <p:ext uri="{BB962C8B-B14F-4D97-AF65-F5344CB8AC3E}">
        <p14:creationId xmlns:p14="http://schemas.microsoft.com/office/powerpoint/2010/main" val="258739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leads from PV strings  are combined into this connector.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leads from PV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strings go to the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breaker / fuse holders.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Breaker + is input.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393635" y="6346528"/>
            <a:ext cx="33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4AB61-035E-E245-EBD7-CB22D27D4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688" y="1658922"/>
            <a:ext cx="4595110" cy="47018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B470B0-B530-5C2F-9F8D-EF4A10B8784D}"/>
              </a:ext>
            </a:extLst>
          </p:cNvPr>
          <p:cNvCxnSpPr>
            <a:cxnSpLocks/>
          </p:cNvCxnSpPr>
          <p:nvPr/>
        </p:nvCxnSpPr>
        <p:spPr>
          <a:xfrm>
            <a:off x="3379304" y="1895061"/>
            <a:ext cx="1590260" cy="67981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A36BD-3B59-708E-344C-33629B9BCE76}"/>
              </a:ext>
            </a:extLst>
          </p:cNvPr>
          <p:cNvCxnSpPr>
            <a:cxnSpLocks/>
          </p:cNvCxnSpPr>
          <p:nvPr/>
        </p:nvCxnSpPr>
        <p:spPr>
          <a:xfrm>
            <a:off x="3379304" y="1895061"/>
            <a:ext cx="3909392" cy="67981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27F184-AEA8-2FF5-AD4F-A32FB99BB5CD}"/>
              </a:ext>
            </a:extLst>
          </p:cNvPr>
          <p:cNvCxnSpPr>
            <a:cxnSpLocks/>
          </p:cNvCxnSpPr>
          <p:nvPr/>
        </p:nvCxnSpPr>
        <p:spPr>
          <a:xfrm flipV="1">
            <a:off x="3896139" y="4009837"/>
            <a:ext cx="1298713" cy="74769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C1AF77-6BF2-8326-9193-12AA2C2A30F1}"/>
              </a:ext>
            </a:extLst>
          </p:cNvPr>
          <p:cNvCxnSpPr>
            <a:cxnSpLocks/>
          </p:cNvCxnSpPr>
          <p:nvPr/>
        </p:nvCxnSpPr>
        <p:spPr>
          <a:xfrm flipV="1">
            <a:off x="3896139" y="4108174"/>
            <a:ext cx="3617844" cy="64935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80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Negative leads from PV strings  are combined into this busbar.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327374" y="6346528"/>
            <a:ext cx="345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4AB61-035E-E245-EBD7-CB22D27D4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688" y="1658922"/>
            <a:ext cx="4595110" cy="47018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B470B0-B530-5C2F-9F8D-EF4A10B8784D}"/>
              </a:ext>
            </a:extLst>
          </p:cNvPr>
          <p:cNvCxnSpPr>
            <a:cxnSpLocks/>
          </p:cNvCxnSpPr>
          <p:nvPr/>
        </p:nvCxnSpPr>
        <p:spPr>
          <a:xfrm>
            <a:off x="3101009" y="1895061"/>
            <a:ext cx="1470991" cy="238806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389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leads in this setup come in at the top of the breakers.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406887" y="6346528"/>
            <a:ext cx="337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B745D-3460-FDB0-8A3F-0C64C75C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072" y="2555578"/>
            <a:ext cx="2371725" cy="379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D39F3-A081-43B0-C92C-42D98FEB6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009" y="2547110"/>
            <a:ext cx="3258131" cy="37994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B470B0-B530-5C2F-9F8D-EF4A10B8784D}"/>
              </a:ext>
            </a:extLst>
          </p:cNvPr>
          <p:cNvCxnSpPr>
            <a:cxnSpLocks/>
          </p:cNvCxnSpPr>
          <p:nvPr/>
        </p:nvCxnSpPr>
        <p:spPr>
          <a:xfrm>
            <a:off x="2623929" y="1855305"/>
            <a:ext cx="4611758" cy="117944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9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installation of a PV combiner can have Code rules that apply.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location to install the combiner may be required to be in site of and / or a maximum distance from the PV panels.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Some systems have the PV modules located close to the inverters and or battery system.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9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this is the case, you can elect to mount the combiner box inside and run each PV string down to the combiner box inside the house.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is convenient for trouble shooting and upgrading.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For longer runs the combiner will be mounted outdoors on the pole for pole mounted PV arrays or similar mounting for rack mounted arrays.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94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combiner box can be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attached to a wooden surface.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 brackets attach to the rails.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13CFB-CEE6-4FB1-297F-FDEE5C61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3156"/>
          <a:stretch/>
        </p:blipFill>
        <p:spPr>
          <a:xfrm rot="5400000">
            <a:off x="4391719" y="1709575"/>
            <a:ext cx="5395880" cy="389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ECFA0-3FF5-50F3-3F71-B9BC5E3804E9}"/>
              </a:ext>
            </a:extLst>
          </p:cNvPr>
          <p:cNvSpPr txBox="1"/>
          <p:nvPr/>
        </p:nvSpPr>
        <p:spPr>
          <a:xfrm>
            <a:off x="575616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720153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combiner box can be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attached to a wooden surface.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 brackets attach to the rails.</a:t>
            </a:r>
          </a:p>
        </p:txBody>
      </p:sp>
      <p:pic>
        <p:nvPicPr>
          <p:cNvPr id="5" name="Picture 4" descr="A picture containing text, person, cluttered&#10;&#10;Description automatically generated">
            <a:extLst>
              <a:ext uri="{FF2B5EF4-FFF2-40B4-BE49-F238E27FC236}">
                <a16:creationId xmlns:a16="http://schemas.microsoft.com/office/drawing/2014/main" id="{D9E2676F-724C-305A-8D25-A44CA563E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2158" b="11110"/>
          <a:stretch/>
        </p:blipFill>
        <p:spPr>
          <a:xfrm rot="5400000">
            <a:off x="4469483" y="2233476"/>
            <a:ext cx="5418107" cy="2897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2A986-DBAD-921D-F2E1-98FDACE8F0E7}"/>
              </a:ext>
            </a:extLst>
          </p:cNvPr>
          <p:cNvSpPr txBox="1"/>
          <p:nvPr/>
        </p:nvSpPr>
        <p:spPr>
          <a:xfrm>
            <a:off x="5729909" y="64522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40356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combiner can be mounted in the vertical position or slanted backwards to accommodate up to a 3/12 (14°) roof pitch.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All unused holes should be blocked using RTV sealant or some similar goop in order to keep rain and insects out of the enclosure.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Care must be taken to insure that no water will get on terminal busbars when mounted less than vertical. 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3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75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mounting of the combiner box on a roof.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Minimum slope to keep rain from entering side knockouts.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393635" y="6346528"/>
            <a:ext cx="33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DF554-B679-3A96-35AE-23BED941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92" y="2743200"/>
            <a:ext cx="6756240" cy="36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41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wire coming in to the combiner box are put into a strain relief connector.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strain relief connector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two holes.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for the positive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for the negative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93ED1-4C33-6960-4A91-DF1418691968}"/>
              </a:ext>
            </a:extLst>
          </p:cNvPr>
          <p:cNvSpPr txBox="1"/>
          <p:nvPr/>
        </p:nvSpPr>
        <p:spPr>
          <a:xfrm>
            <a:off x="5486401" y="6346528"/>
            <a:ext cx="329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A025B-D748-23B5-76D6-80FC789D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981" y="2148044"/>
            <a:ext cx="3717235" cy="419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0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Typical wires at the combiner box are: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output wires from the PV panels.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grounding / bonding wires.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combined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negative combined wire.</a:t>
            </a:r>
          </a:p>
        </p:txBody>
      </p:sp>
    </p:spTree>
    <p:extLst>
      <p:ext uri="{BB962C8B-B14F-4D97-AF65-F5344CB8AC3E}">
        <p14:creationId xmlns:p14="http://schemas.microsoft.com/office/powerpoint/2010/main" val="1236231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management is the running of the PV panel wires along the rail.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Clips made for the racking.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Cable ties designed to provide UV protection.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are the preferred methods of supporting the PV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88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management is also the running of the output wires from the combiner box.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Typical cable management is used as per normal electrical practices.</a:t>
            </a:r>
          </a:p>
        </p:txBody>
      </p:sp>
    </p:spTree>
    <p:extLst>
      <p:ext uri="{BB962C8B-B14F-4D97-AF65-F5344CB8AC3E}">
        <p14:creationId xmlns:p14="http://schemas.microsoft.com/office/powerpoint/2010/main" val="2443522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combiner box the wire that electrically bonds the rails will enter and attach to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EQUIPMENT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GROUNDING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TERMINAL.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Another grounding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wire will leave and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connect to the system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ground.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2FE66-1FFB-2B73-D3CF-9E2E6899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61" y="2570922"/>
            <a:ext cx="5208139" cy="3680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435C2-788C-D98D-6A17-0F64E45BE5F6}"/>
              </a:ext>
            </a:extLst>
          </p:cNvPr>
          <p:cNvSpPr txBox="1"/>
          <p:nvPr/>
        </p:nvSpPr>
        <p:spPr>
          <a:xfrm>
            <a:off x="5393635" y="6346528"/>
            <a:ext cx="33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Solar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321955-7297-9B3A-F8B8-5D0E88C3B3AA}"/>
              </a:ext>
            </a:extLst>
          </p:cNvPr>
          <p:cNvCxnSpPr>
            <a:cxnSpLocks/>
          </p:cNvCxnSpPr>
          <p:nvPr/>
        </p:nvCxnSpPr>
        <p:spPr>
          <a:xfrm>
            <a:off x="2862470" y="2902226"/>
            <a:ext cx="5327372" cy="152400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129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3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Combiner box?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electrical enclosure that is outdoor rated.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NEMA Rated (National Electrical Manufacturers Association).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NEMA 3 minimum.</a:t>
            </a:r>
          </a:p>
        </p:txBody>
      </p:sp>
    </p:spTree>
    <p:extLst>
      <p:ext uri="{BB962C8B-B14F-4D97-AF65-F5344CB8AC3E}">
        <p14:creationId xmlns:p14="http://schemas.microsoft.com/office/powerpoint/2010/main" val="146362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Combiner box?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a box that combines strings of PV panels.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string is a connection of PV panels in series.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single panel is still a string.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strings are combined (paralleled) into a single string.</a:t>
            </a:r>
          </a:p>
        </p:txBody>
      </p:sp>
    </p:spTree>
    <p:extLst>
      <p:ext uri="{BB962C8B-B14F-4D97-AF65-F5344CB8AC3E}">
        <p14:creationId xmlns:p14="http://schemas.microsoft.com/office/powerpoint/2010/main" val="69213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takes the output from PV panels and brings them together for a single output pair of wires.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combiner box will indicate how many strings it can accommodate.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voltage and amperage limits.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overcurrent protection.</a:t>
            </a:r>
          </a:p>
        </p:txBody>
      </p:sp>
    </p:spTree>
    <p:extLst>
      <p:ext uri="{BB962C8B-B14F-4D97-AF65-F5344CB8AC3E}">
        <p14:creationId xmlns:p14="http://schemas.microsoft.com/office/powerpoint/2010/main" val="6468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wire coming from the PV string is sized to handle the short circuit current (Isc).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wire is also rated for the maximum voltage of the string.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3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combiner box is normally only required if there are more than two strings of PV panels.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one string only the combiner can act as a disconnection means if required.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over current device is not required unless it is used as the disconnection means on a single string input.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3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Combiner Box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two string array if one string faults, the current generated is not great enough to damage either string’s wire.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Therefore a combiner box is not required.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two strings can be combined in a junction box or brought to the charge controller or inverter.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disconnecting means will be required.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2976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168943-DBF9-4BEA-AE54-152E3E894D1B}"/>
</file>

<file path=customXml/itemProps2.xml><?xml version="1.0" encoding="utf-8"?>
<ds:datastoreItem xmlns:ds="http://schemas.openxmlformats.org/officeDocument/2006/customXml" ds:itemID="{A24D7F7F-E897-4441-8CE8-A2229E9C818F}"/>
</file>

<file path=customXml/itemProps3.xml><?xml version="1.0" encoding="utf-8"?>
<ds:datastoreItem xmlns:ds="http://schemas.openxmlformats.org/officeDocument/2006/customXml" ds:itemID="{45AAC6BF-98DC-4AD1-B088-D43BD9E6FE0F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57546</TotalTime>
  <Words>1342</Words>
  <Application>Microsoft Office PowerPoint</Application>
  <PresentationFormat>On-screen Show (4:3)</PresentationFormat>
  <Paragraphs>277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  <vt:lpstr>Racking  Combiner 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544</cp:revision>
  <dcterms:created xsi:type="dcterms:W3CDTF">2022-03-03T12:11:22Z</dcterms:created>
  <dcterms:modified xsi:type="dcterms:W3CDTF">2022-10-13T13:42:02Z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0x010100FCB9AD875E6FA84899A62228A33F89F1</vt:lpwstr>
  </property>
</Properties>
</file>