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546" r:id="rId2"/>
    <p:sldId id="397" r:id="rId3"/>
    <p:sldId id="398" r:id="rId4"/>
    <p:sldId id="399" r:id="rId5"/>
    <p:sldId id="408" r:id="rId6"/>
    <p:sldId id="409" r:id="rId7"/>
    <p:sldId id="452" r:id="rId8"/>
    <p:sldId id="405" r:id="rId9"/>
    <p:sldId id="406" r:id="rId10"/>
    <p:sldId id="412" r:id="rId11"/>
    <p:sldId id="411" r:id="rId12"/>
    <p:sldId id="453" r:id="rId13"/>
    <p:sldId id="400" r:id="rId14"/>
    <p:sldId id="401" r:id="rId15"/>
    <p:sldId id="402" r:id="rId16"/>
    <p:sldId id="403" r:id="rId17"/>
    <p:sldId id="410" r:id="rId18"/>
    <p:sldId id="454" r:id="rId19"/>
    <p:sldId id="407" r:id="rId20"/>
    <p:sldId id="416" r:id="rId21"/>
    <p:sldId id="414" r:id="rId22"/>
    <p:sldId id="417" r:id="rId23"/>
    <p:sldId id="418" r:id="rId24"/>
    <p:sldId id="419" r:id="rId25"/>
    <p:sldId id="420" r:id="rId26"/>
    <p:sldId id="415" r:id="rId27"/>
    <p:sldId id="421" r:id="rId28"/>
    <p:sldId id="422" r:id="rId29"/>
    <p:sldId id="423" r:id="rId30"/>
    <p:sldId id="424" r:id="rId31"/>
    <p:sldId id="425" r:id="rId32"/>
    <p:sldId id="426" r:id="rId33"/>
    <p:sldId id="427" r:id="rId34"/>
    <p:sldId id="428" r:id="rId35"/>
    <p:sldId id="429" r:id="rId36"/>
    <p:sldId id="430" r:id="rId37"/>
    <p:sldId id="455" r:id="rId38"/>
    <p:sldId id="413" r:id="rId39"/>
    <p:sldId id="431" r:id="rId40"/>
    <p:sldId id="432" r:id="rId41"/>
    <p:sldId id="433" r:id="rId42"/>
    <p:sldId id="445" r:id="rId43"/>
    <p:sldId id="434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456" r:id="rId52"/>
    <p:sldId id="442" r:id="rId53"/>
    <p:sldId id="443" r:id="rId54"/>
    <p:sldId id="444" r:id="rId55"/>
    <p:sldId id="446" r:id="rId56"/>
    <p:sldId id="447" r:id="rId57"/>
    <p:sldId id="448" r:id="rId58"/>
    <p:sldId id="449" r:id="rId59"/>
    <p:sldId id="450" r:id="rId60"/>
    <p:sldId id="451" r:id="rId61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BB8D2-5B59-415C-A645-8298CDE46CE3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FC00-DB58-4C37-9046-5329C1B4BA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4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2022-12-15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enphase.com/store/microinverters/iq7-series/iq7-microinverter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nphase.com/sites/default/files/2021-04/IQ7A-DS-EN-US.pdf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enphase.com/download/compatible-racking-systems-enphase-microinverters-tech-brief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enphase.com/download/iq7-series-microinverter-integrated-mc4-connectors-installation-guide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0456" y="1110291"/>
            <a:ext cx="1303646" cy="432000"/>
          </a:xfrm>
          <a:prstGeom prst="rect">
            <a:avLst/>
          </a:prstGeom>
        </p:spPr>
      </p:pic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8" y="711777"/>
            <a:ext cx="1048545" cy="72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18" y="1071777"/>
            <a:ext cx="116756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can be seen as a disadvantage of microinverters.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can only produce AC power.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will not operate without a stable AC connection to use / take their power.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41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AC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output is taken off of the racking to be used elsewhere.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microinverters can take the energy from up to 4 PV panels.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DC wiring is just to the microinverter.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54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92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use an inverter?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DC energy that is produced by the PV system is not used as DC energy.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energy is consumed as AC.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990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inverter needs to produce a standard voltage at a standard frequency.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AC output must meet an expected quality.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can do this in one of two ways: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CA" sz="242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a battery based system to provide a firm base.</a:t>
            </a:r>
          </a:p>
          <a:p>
            <a:pPr lvl="1"/>
            <a:endParaRPr lang="en-CA" sz="24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en-CA" sz="242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a stable grid of AC that it can connect to.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53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a battery based system to provide a firm base.</a:t>
            </a:r>
          </a:p>
          <a:p>
            <a:pPr lvl="1"/>
            <a:endParaRPr lang="en-CA" sz="242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energy from the PV system varies during the day and is not available at times of no irradiance.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Feeding this varying energy into a battery stores it for use when it is required.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9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Firm power is guaranteed power by a power plant or transmitting system. 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comes with guaranteed range of voltage and frequency.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Voltage range must be limited to +/- 10 percent of nominal voltage.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frequency is 60Hz, Range is 58.5 to 60.5 Hz.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2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these reasons microinverters are normally connected to a stable AC grid.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grid can be a microgrid or a utility.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microinverters will have these limits programmed into them.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grid or microinverter go outside of any of the limits it will disconnect from the grid.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051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992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following material is from ENPHASE which manufacture microinverters.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3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module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introduces the microinverter as an accessory to the racking system.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Mounting the microinverter.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 management.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Grounding and bonding.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Interconnections.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92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Documentation for installation IQ7: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https://enphase.com/store/microinverters/iq7-series/iq7-microinverter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D2EB4-3488-A1EE-1582-24D358718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211" y="2776123"/>
            <a:ext cx="41243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05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Sheet for IQ7 microinverter.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https://enphase.com/sites/default/files/2021-04/IQ7A-DS-EN-US.pdf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51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Sheet for IQ7A microinverter.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Important information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many cell panel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Output power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 current protection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BCA810-2A79-5B5E-FDFA-9F5D7D8CF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738312"/>
            <a:ext cx="5086349" cy="460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24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Sheet for IQ7A microinverter.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 or 72 cell compatible.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Panel power range.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C5803-F43E-72CD-DF49-D4BCA46D0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24" y="3062287"/>
            <a:ext cx="8190951" cy="27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52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Sheet for IQ7A microinverter.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 output.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Voltage range output (AC).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 current protection.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70697-CBC6-B8BF-8BFD-74A2F5F73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3319462"/>
            <a:ext cx="8364148" cy="313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14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Sheet for IQ7A microinverter.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Efficiency (peak).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Mechanical and environmental information.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75573-6B52-BC00-AB90-C9ACA2C8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51" y="2995612"/>
            <a:ext cx="8430498" cy="30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05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following material is from ENPHASE which manufacture microinverters.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Compatible racking for Enphase microinverters.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https://enphase.com/download/compatible-racking-systems-enphase-microinverters-tech-brief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7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Compatible racking for Enphase microinverters.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Installation location conditions.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FE391-B6C9-FEAE-ABBC-85D03AED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40" y="3429000"/>
            <a:ext cx="8857520" cy="32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67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Compatible racking for Enphase microinverters.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Grounding requirements.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A7379-607B-BEE5-24D0-C45D42C82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97" y="2803015"/>
            <a:ext cx="7145406" cy="376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58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706679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Compatible racking for Enphase microinverters.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Grounding Options for the M215 Original and Previous Generation Microinverters.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The ground clamp provided on the mounting flange of the M215 Original Enphase Microinverters.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Accepts #8 through #6 AWG grounding electrode conductors. </a:t>
            </a:r>
          </a:p>
        </p:txBody>
      </p:sp>
    </p:spTree>
    <p:extLst>
      <p:ext uri="{BB962C8B-B14F-4D97-AF65-F5344CB8AC3E}">
        <p14:creationId xmlns:p14="http://schemas.microsoft.com/office/powerpoint/2010/main" val="4241461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75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Compatible racking for Enphase microinverters.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This document also details alternative grounding clip solutions for each rail type, if available.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Compatible Racking 2 © 2017 Enphase Energy Inc. All rights reserved. September 2017 CS.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Has evaluated and approved the Burndy / Wiley Electronics WEEB grounding washers for use with the Enphase Microinverter. 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023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Compatible racking for Enphase microinverters.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Where the compatible racking models have listed grounding washers available, 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we list the Burndy / Wiley Electronics part numbers in sections 2 and 3 of this document.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21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Compatible racking for Enphase microinverters.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Installing Enphase Microinverters with UL2703 Racking Partners Enphase has partnered with:</a:t>
            </a: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Unirac, 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SnapNrack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Ironridge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CA" sz="2800" dirty="0" err="1">
                <a:latin typeface="Arial" panose="020B0604020202020204" pitchFamily="34" charset="0"/>
                <a:cs typeface="Arial" panose="020B0604020202020204" pitchFamily="34" charset="0"/>
              </a:rPr>
              <a:t>ProSolar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to validate that the grounding and bonding of the modules, racking, and microinverters can be provided through the Enphase Engage Cabling system. </a:t>
            </a:r>
          </a:p>
        </p:txBody>
      </p:sp>
    </p:spTree>
    <p:extLst>
      <p:ext uri="{BB962C8B-B14F-4D97-AF65-F5344CB8AC3E}">
        <p14:creationId xmlns:p14="http://schemas.microsoft.com/office/powerpoint/2010/main" val="1615966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Compatible racking for Enphase microinverters.</a:t>
            </a:r>
          </a:p>
          <a:p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These certifications do not apply to the IQ Microinverter system, since the Q Cable does not include a ground conductor</a:t>
            </a:r>
          </a:p>
        </p:txBody>
      </p:sp>
    </p:spTree>
    <p:extLst>
      <p:ext uri="{BB962C8B-B14F-4D97-AF65-F5344CB8AC3E}">
        <p14:creationId xmlns:p14="http://schemas.microsoft.com/office/powerpoint/2010/main" val="236329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the WEEB as bonding washer.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BD997-5C32-7A09-33E8-C3A9A2DA2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2" y="1983920"/>
            <a:ext cx="6427303" cy="451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69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/>
              <a:t>WEEB Installation Procedure If using WEEBs or star washers in your installation, follow these steps: </a:t>
            </a:r>
          </a:p>
          <a:p>
            <a:r>
              <a:rPr lang="en-CA" sz="2800" dirty="0"/>
              <a:t>1. Install a minimum of one grounding washer per microinverter. </a:t>
            </a:r>
          </a:p>
          <a:p>
            <a:r>
              <a:rPr lang="en-CA" sz="2800" dirty="0"/>
              <a:t>2. For each microinverter, install stainless steel 1-1/2” fender washers on the topside of the mounting bracket for the bolt that passes through the grounding washer. </a:t>
            </a:r>
          </a:p>
        </p:txBody>
      </p:sp>
    </p:spTree>
    <p:extLst>
      <p:ext uri="{BB962C8B-B14F-4D97-AF65-F5344CB8AC3E}">
        <p14:creationId xmlns:p14="http://schemas.microsoft.com/office/powerpoint/2010/main" val="3342430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892210" cy="4701830"/>
          </a:xfrm>
        </p:spPr>
        <p:txBody>
          <a:bodyPr/>
          <a:lstStyle/>
          <a:p>
            <a:r>
              <a:rPr lang="en-CA" sz="2800" dirty="0"/>
              <a:t>3. Torque the microinverter fasteners to the values listed (minimum torque requirements). Wiley Electronics and the racking manufacturers will have specific torque specifications in their installation documents. </a:t>
            </a:r>
          </a:p>
          <a:p>
            <a:endParaRPr lang="en-CA" sz="2800" dirty="0"/>
          </a:p>
          <a:p>
            <a:r>
              <a:rPr lang="en-CA" sz="2800" dirty="0"/>
              <a:t>We recommend using the highest of these values:</a:t>
            </a:r>
          </a:p>
          <a:p>
            <a:pPr marL="0" indent="0">
              <a:buNone/>
            </a:pPr>
            <a:r>
              <a:rPr lang="en-CA" sz="2800" dirty="0"/>
              <a:t>    • 0.25 inch mounting hardware – 45 in-lbs minimum </a:t>
            </a:r>
          </a:p>
          <a:p>
            <a:pPr marL="0" indent="0">
              <a:buNone/>
            </a:pPr>
            <a:r>
              <a:rPr lang="en-CA" sz="2800" dirty="0"/>
              <a:t>   • 5/16” mounting hardware – 80 in-lbs minimum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26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324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Installation guide for IQ7 microinverter.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https://enphase.com/download/iq7-series-microinverter-integrated-mc4-connectors-installation-guide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68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 a layout plan for the microinverters.</a:t>
            </a: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AC cable will connect the microinverters.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 on where</a:t>
            </a:r>
          </a:p>
          <a:p>
            <a:pPr marL="0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the AC home run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will end.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48CCD-1A1D-503C-8602-0E7473C18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217" y="2426562"/>
            <a:ext cx="5986783" cy="436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27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a microinverter?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Definition of an inverter first: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inverter is an electronic device that takes </a:t>
            </a:r>
          </a:p>
          <a:p>
            <a:pPr marL="0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DC (Direct Current) and changes it into</a:t>
            </a:r>
          </a:p>
          <a:p>
            <a:pPr marL="0" indent="0">
              <a:buNone/>
            </a:pP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AC (Alternating Current).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29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junction box will be the place the AC from the location will join to the AC microinverter cable.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B49CD-71E3-C691-03B3-BAB1226DF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319" y="2941983"/>
            <a:ext cx="7017679" cy="37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4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microinverter will mount horizontally on the top side of the racking rail.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 bolts will attach the microinverter to the rail.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C213D1-815C-9458-9ADD-85922494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49" y="3429000"/>
            <a:ext cx="6008086" cy="32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88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34325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WEEB going under the microinverter.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7A68A-352A-71C1-0F46-ABB0C4AB3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9"/>
          <a:stretch/>
        </p:blipFill>
        <p:spPr>
          <a:xfrm rot="10800000">
            <a:off x="0" y="3074505"/>
            <a:ext cx="5751443" cy="3291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DE4C7C-E969-A477-EBB1-DF655536D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1" t="15797" r="28608" b="27833"/>
          <a:stretch/>
        </p:blipFill>
        <p:spPr>
          <a:xfrm rot="5400000">
            <a:off x="5695354" y="2088640"/>
            <a:ext cx="2432960" cy="2320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253DA0-7349-AB83-C2AF-C048D2D768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9"/>
          <a:stretch/>
        </p:blipFill>
        <p:spPr>
          <a:xfrm rot="5400000">
            <a:off x="5744299" y="4038313"/>
            <a:ext cx="2335074" cy="23207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108B7F-58D2-71BB-7192-E807ACC1B426}"/>
              </a:ext>
            </a:extLst>
          </p:cNvPr>
          <p:cNvSpPr txBox="1"/>
          <p:nvPr/>
        </p:nvSpPr>
        <p:spPr>
          <a:xfrm>
            <a:off x="4969564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Pictures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703261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microinverter needs to be under the PV panel.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0B4D8-406F-11A4-C08C-B8F99A0A5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108" y="2488716"/>
            <a:ext cx="6150313" cy="418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15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Torquing is very important.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E6367-EB52-7D08-4444-9F2FACD6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9" y="3968593"/>
            <a:ext cx="8876141" cy="21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24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Mapping is for remote monitoring purposes.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6BDBA-8074-F86B-301C-7BC58078E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532" y="2041249"/>
            <a:ext cx="5399017" cy="46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856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insulation on the wire will be removed if allowed to touch the roof.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installation is expected to last 25 years.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BBA37-1CE4-10B9-503F-B5F7C31FA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995" y="3664018"/>
            <a:ext cx="4986434" cy="295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942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connector needs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 firm push to engage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the microinverter.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7BDAC-5831-DC4B-977B-BFDC14C6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20" y="1304649"/>
            <a:ext cx="4636190" cy="548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02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can also be done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without their connector.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4E12F-D5EF-44AC-0182-375DFC337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765" y="814387"/>
            <a:ext cx="4116454" cy="57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83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Black and Red represent that the two wires are not at ground potential.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76180-2C75-C984-1812-DFE4516B0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065" y="3546302"/>
            <a:ext cx="6142196" cy="31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1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this case the DC comes from the PV panel.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Symbol for an inverter.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8DF24-E486-FF94-8592-CF158789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94" y="1968615"/>
            <a:ext cx="6140697" cy="3155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B9E70-26B4-DDA5-5B96-572510EB53CA}"/>
              </a:ext>
            </a:extLst>
          </p:cNvPr>
          <p:cNvSpPr txBox="1"/>
          <p:nvPr/>
        </p:nvSpPr>
        <p:spPr>
          <a:xfrm>
            <a:off x="4969564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6D7AA5-909F-C10B-BA67-C857A828E949}"/>
              </a:ext>
            </a:extLst>
          </p:cNvPr>
          <p:cNvCxnSpPr/>
          <p:nvPr/>
        </p:nvCxnSpPr>
        <p:spPr>
          <a:xfrm flipV="1">
            <a:off x="3684104" y="4081670"/>
            <a:ext cx="887896" cy="170953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06AE95-A3B0-7D68-A1D9-65839BF496E5}"/>
              </a:ext>
            </a:extLst>
          </p:cNvPr>
          <p:cNvCxnSpPr>
            <a:cxnSpLocks/>
          </p:cNvCxnSpPr>
          <p:nvPr/>
        </p:nvCxnSpPr>
        <p:spPr>
          <a:xfrm flipH="1">
            <a:off x="3034748" y="1643270"/>
            <a:ext cx="3405809" cy="92765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910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that the LED flashes.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F48A3-7225-42BA-AFD5-C4EBFF76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20" y="1941236"/>
            <a:ext cx="4684229" cy="474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19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6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that the LED flashes.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times to indicate DC is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applied.</a:t>
            </a:r>
          </a:p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DC Connected">
            <a:hlinkClick r:id="" action="ppaction://media"/>
            <a:extLst>
              <a:ext uri="{FF2B5EF4-FFF2-40B4-BE49-F238E27FC236}">
                <a16:creationId xmlns:a16="http://schemas.microsoft.com/office/drawing/2014/main" id="{D39E13D9-7CE5-F2D3-1861-F221ED910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6376" y="70872"/>
            <a:ext cx="3709036" cy="6593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AA55C-F9A1-1257-70EE-0B1C70B74E1B}"/>
              </a:ext>
            </a:extLst>
          </p:cNvPr>
          <p:cNvSpPr txBox="1"/>
          <p:nvPr/>
        </p:nvSpPr>
        <p:spPr>
          <a:xfrm>
            <a:off x="2630364" y="638829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Video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7156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that the LED flashes.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indicate no AC is present.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rate is every second.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O AC Connected">
            <a:hlinkClick r:id="" action="ppaction://media"/>
            <a:extLst>
              <a:ext uri="{FF2B5EF4-FFF2-40B4-BE49-F238E27FC236}">
                <a16:creationId xmlns:a16="http://schemas.microsoft.com/office/drawing/2014/main" id="{CE11500E-284B-7D4D-E62D-7C7E3AF12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364" y="70872"/>
            <a:ext cx="3698047" cy="6574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EF471A-7D8B-44AA-CC79-705CE2E95AB1}"/>
              </a:ext>
            </a:extLst>
          </p:cNvPr>
          <p:cNvSpPr txBox="1"/>
          <p:nvPr/>
        </p:nvSpPr>
        <p:spPr>
          <a:xfrm>
            <a:off x="2630364" y="638829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Video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92793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that the LED flashes.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A9E34-505B-2847-1219-80C180AA9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776" y="2058653"/>
            <a:ext cx="5753928" cy="472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356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Voltmeter as an Ammeter.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Clip on measure output current from the microinverter.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wooden, wood&#10;&#10;Description automatically generated">
            <a:extLst>
              <a:ext uri="{FF2B5EF4-FFF2-40B4-BE49-F238E27FC236}">
                <a16:creationId xmlns:a16="http://schemas.microsoft.com/office/drawing/2014/main" id="{B5EE87B1-9C39-C800-1FE8-E51B6E54C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0" t="26039"/>
          <a:stretch/>
        </p:blipFill>
        <p:spPr>
          <a:xfrm rot="5400000">
            <a:off x="2743157" y="3264929"/>
            <a:ext cx="3657685" cy="2730778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14970D85-1926-A58A-F3C6-907ED8484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5" t="34283" r="23478" b="22947"/>
          <a:stretch/>
        </p:blipFill>
        <p:spPr>
          <a:xfrm rot="5400000">
            <a:off x="5865888" y="3534337"/>
            <a:ext cx="3718595" cy="2252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53FA54-45A9-4DF6-D1C9-2633569F21FC}"/>
              </a:ext>
            </a:extLst>
          </p:cNvPr>
          <p:cNvSpPr txBox="1"/>
          <p:nvPr/>
        </p:nvSpPr>
        <p:spPr>
          <a:xfrm>
            <a:off x="4969564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Pictures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2013583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 the AC voltage was applied, the unit waited five minutes to connect and deliver power to the grid.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part of the regulations (UL 1741).</a:t>
            </a:r>
          </a:p>
        </p:txBody>
      </p:sp>
    </p:spTree>
    <p:extLst>
      <p:ext uri="{BB962C8B-B14F-4D97-AF65-F5344CB8AC3E}">
        <p14:creationId xmlns:p14="http://schemas.microsoft.com/office/powerpoint/2010/main" val="216494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microinverter is rated at 190 Watts.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Connected to it is a 300 Watt 60 cell PV panel.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panel was laying flat on the ground.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 the 5 minute wait period the light </a:t>
            </a:r>
            <a:r>
              <a:rPr lang="en-CA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flashed orange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indicate it was not communicating with the remote computer system.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3906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hand held pyranometer reads 641 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641 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1000 W/m</a:t>
            </a:r>
            <a:r>
              <a:rPr lang="en-CA" sz="2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300 Watts = 192.3 Watts.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lined&#10;&#10;Description automatically generated">
            <a:extLst>
              <a:ext uri="{FF2B5EF4-FFF2-40B4-BE49-F238E27FC236}">
                <a16:creationId xmlns:a16="http://schemas.microsoft.com/office/drawing/2014/main" id="{F76D703C-813E-0597-48DB-531381468F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r="40870"/>
          <a:stretch/>
        </p:blipFill>
        <p:spPr>
          <a:xfrm rot="5400000">
            <a:off x="4774095" y="2404441"/>
            <a:ext cx="3094382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A9E525-4B34-DEE3-9622-5E022450E526}"/>
              </a:ext>
            </a:extLst>
          </p:cNvPr>
          <p:cNvSpPr txBox="1"/>
          <p:nvPr/>
        </p:nvSpPr>
        <p:spPr>
          <a:xfrm>
            <a:off x="4969564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36608474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192.3 Watts / 240 Volts = 0.8 Amps.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rock, outdoor, pile&#10;&#10;Description automatically generated">
            <a:extLst>
              <a:ext uri="{FF2B5EF4-FFF2-40B4-BE49-F238E27FC236}">
                <a16:creationId xmlns:a16="http://schemas.microsoft.com/office/drawing/2014/main" id="{38490BCB-0832-5339-AB2D-F97AA39BE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1" t="17536" b="17278"/>
          <a:stretch/>
        </p:blipFill>
        <p:spPr>
          <a:xfrm rot="5400000">
            <a:off x="4976676" y="2550558"/>
            <a:ext cx="4852311" cy="3143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2D8D03-BFF8-5E75-387B-5FCC31D8DC7B}"/>
              </a:ext>
            </a:extLst>
          </p:cNvPr>
          <p:cNvSpPr txBox="1"/>
          <p:nvPr/>
        </p:nvSpPr>
        <p:spPr>
          <a:xfrm>
            <a:off x="6307707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587513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DC input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 output.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8DF24-E486-FF94-8592-CF158789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94" y="1968615"/>
            <a:ext cx="6140697" cy="3155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B9E70-26B4-DDA5-5B96-572510EB53CA}"/>
              </a:ext>
            </a:extLst>
          </p:cNvPr>
          <p:cNvSpPr txBox="1"/>
          <p:nvPr/>
        </p:nvSpPr>
        <p:spPr>
          <a:xfrm>
            <a:off x="4969564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6D7AA5-909F-C10B-BA67-C857A828E949}"/>
              </a:ext>
            </a:extLst>
          </p:cNvPr>
          <p:cNvCxnSpPr>
            <a:cxnSpLocks/>
          </p:cNvCxnSpPr>
          <p:nvPr/>
        </p:nvCxnSpPr>
        <p:spPr>
          <a:xfrm flipV="1">
            <a:off x="2093843" y="3949148"/>
            <a:ext cx="3101009" cy="194806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1335F0-4891-E7CA-E8E2-75FE6AB71641}"/>
              </a:ext>
            </a:extLst>
          </p:cNvPr>
          <p:cNvCxnSpPr>
            <a:cxnSpLocks/>
          </p:cNvCxnSpPr>
          <p:nvPr/>
        </p:nvCxnSpPr>
        <p:spPr>
          <a:xfrm>
            <a:off x="1881809" y="1590261"/>
            <a:ext cx="2690191" cy="115293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40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0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Questions?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0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189843" cy="4701830"/>
          </a:xfrm>
        </p:spPr>
        <p:txBody>
          <a:bodyPr/>
          <a:lstStyle/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microinverter is an inverter that mounts to the racking.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goes behind a </a:t>
            </a:r>
          </a:p>
          <a:p>
            <a:pPr marL="0" indent="0">
              <a:buNone/>
            </a:pP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PV panel.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Map&#10;&#10;Description automatically generated with medium confidence">
            <a:extLst>
              <a:ext uri="{FF2B5EF4-FFF2-40B4-BE49-F238E27FC236}">
                <a16:creationId xmlns:a16="http://schemas.microsoft.com/office/drawing/2014/main" id="{31D23970-2DCA-A43A-C50A-22667FFCA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r="25410"/>
          <a:stretch/>
        </p:blipFill>
        <p:spPr>
          <a:xfrm rot="5400000">
            <a:off x="3893226" y="1334734"/>
            <a:ext cx="4439480" cy="58251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E31C8E-E0FF-C3DC-E8AB-04C7DA7A6EC6}"/>
              </a:ext>
            </a:extLst>
          </p:cNvPr>
          <p:cNvSpPr txBox="1"/>
          <p:nvPr/>
        </p:nvSpPr>
        <p:spPr>
          <a:xfrm>
            <a:off x="4969564" y="641779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Picture courtesy author</a:t>
            </a:r>
          </a:p>
        </p:txBody>
      </p:sp>
    </p:spTree>
    <p:extLst>
      <p:ext uri="{BB962C8B-B14F-4D97-AF65-F5344CB8AC3E}">
        <p14:creationId xmlns:p14="http://schemas.microsoft.com/office/powerpoint/2010/main" val="1152430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820975" cy="675204"/>
          </a:xfrm>
        </p:spPr>
        <p:txBody>
          <a:bodyPr wrap="square" anchor="ctr">
            <a:normAutofit/>
          </a:bodyPr>
          <a:lstStyle/>
          <a:p>
            <a:r>
              <a:rPr lang="en-CA" sz="3200" dirty="0">
                <a:latin typeface="Arial" panose="020B0604020202020204" pitchFamily="34" charset="0"/>
                <a:cs typeface="Arial" panose="020B0604020202020204" pitchFamily="34" charset="0"/>
              </a:rPr>
              <a:t>Racking  Microinverters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1195387"/>
            <a:ext cx="8613914" cy="4701830"/>
          </a:xfrm>
        </p:spPr>
        <p:txBody>
          <a:bodyPr/>
          <a:lstStyle/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use a microinverter?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DC wiring.</a:t>
            </a: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DC wiring have separate rules from AC wiring.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 wiring right from source with standardized voltages.</a:t>
            </a:r>
          </a:p>
          <a:p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are just a few advantages of </a:t>
            </a:r>
            <a:r>
              <a:rPr lang="en-CA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microinverter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57395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7" ma:contentTypeDescription="Create a new document." ma:contentTypeScope="" ma:versionID="bc6e68485cccbbe04a21a5996d7c1120">
  <xsd:schema xmlns:xsd="http://www.w3.org/2001/XMLSchema" xmlns:xs="http://www.w3.org/2001/XMLSchema" xmlns:p="http://schemas.microsoft.com/office/2006/metadata/properties" xmlns:ns2="ed7db459-c967-41b6-b7e8-c3b138df5ced" targetNamespace="http://schemas.microsoft.com/office/2006/metadata/properties" ma:root="true" ma:fieldsID="13b1a080164a547f1b1f727b32997931" ns2:_="">
    <xsd:import namespace="ed7db459-c967-41b6-b7e8-c3b138df5c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3B2E21-3D9E-4A18-ACFB-A25F55A6C3C0}"/>
</file>

<file path=customXml/itemProps2.xml><?xml version="1.0" encoding="utf-8"?>
<ds:datastoreItem xmlns:ds="http://schemas.openxmlformats.org/officeDocument/2006/customXml" ds:itemID="{B333C479-275E-4F8D-BC51-632B997B6FA4}"/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44808</TotalTime>
  <Words>1478</Words>
  <Application>Microsoft Office PowerPoint</Application>
  <PresentationFormat>On-screen Show (4:3)</PresentationFormat>
  <Paragraphs>401</Paragraphs>
  <Slides>60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Franklin Gothic Book</vt:lpstr>
      <vt:lpstr>Franklin Gothic Medium</vt:lpstr>
      <vt:lpstr>IDB Belize Minimal Presentation - Design_ TEMPLATE</vt:lpstr>
      <vt:lpstr>PowerPoint Presentation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  <vt:lpstr>Racking  Microinverters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Wilkie,Gordon</cp:lastModifiedBy>
  <cp:revision>535</cp:revision>
  <dcterms:created xsi:type="dcterms:W3CDTF">2022-03-03T12:11:22Z</dcterms:created>
  <dcterms:modified xsi:type="dcterms:W3CDTF">2022-12-15T14:26:18Z</dcterms:modified>
</cp:coreProperties>
</file>