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6"/>
  </p:notesMasterIdLst>
  <p:sldIdLst>
    <p:sldId id="258" r:id="rId5"/>
    <p:sldId id="257" r:id="rId6"/>
    <p:sldId id="313" r:id="rId7"/>
    <p:sldId id="417" r:id="rId8"/>
    <p:sldId id="418" r:id="rId9"/>
    <p:sldId id="420" r:id="rId10"/>
    <p:sldId id="421" r:id="rId11"/>
    <p:sldId id="423" r:id="rId12"/>
    <p:sldId id="425" r:id="rId13"/>
    <p:sldId id="426" r:id="rId14"/>
    <p:sldId id="427" r:id="rId15"/>
    <p:sldId id="428" r:id="rId16"/>
    <p:sldId id="429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1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398" r:id="rId45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E72C07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 varScale="1">
        <p:scale>
          <a:sx n="93" d="100"/>
          <a:sy n="93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xmlns="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3602C88-6BD6-184C-877D-629BCF55DF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229" y="952744"/>
            <a:ext cx="719060" cy="719060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0B1B801-A279-C742-9B87-2675705836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116" y="963974"/>
            <a:ext cx="719060" cy="71906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8160" y="1089122"/>
            <a:ext cx="1418966" cy="46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(13 May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Course C 01: Communications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</a:t>
            </a:r>
            <a:r>
              <a:rPr lang="en-US" dirty="0" smtClean="0"/>
              <a:t>uccessful use of skill sets with forms o</a:t>
            </a:r>
            <a:r>
              <a:rPr lang="en-US" dirty="0" smtClean="0"/>
              <a:t>f c</a:t>
            </a:r>
            <a:r>
              <a:rPr lang="en-US" dirty="0" smtClean="0"/>
              <a:t>ommunications: </a:t>
            </a:r>
            <a:endParaRPr lang="en-US" dirty="0"/>
          </a:p>
          <a:p>
            <a:r>
              <a:rPr lang="en-US" dirty="0" smtClean="0"/>
              <a:t>Verbal – </a:t>
            </a:r>
            <a:r>
              <a:rPr lang="en-US" dirty="0" smtClean="0"/>
              <a:t>in-person, telephone </a:t>
            </a:r>
            <a:r>
              <a:rPr lang="en-US" dirty="0" smtClean="0"/>
              <a:t>Understand </a:t>
            </a:r>
            <a:r>
              <a:rPr lang="en-US" dirty="0" smtClean="0"/>
              <a:t>options and communicate recommendations  </a:t>
            </a:r>
            <a:endParaRPr lang="en-US" dirty="0"/>
          </a:p>
          <a:p>
            <a:r>
              <a:rPr lang="en-US" dirty="0" smtClean="0"/>
              <a:t>Written – drawings</a:t>
            </a:r>
            <a:r>
              <a:rPr lang="en-US" dirty="0" smtClean="0"/>
              <a:t>, </a:t>
            </a:r>
            <a:r>
              <a:rPr lang="en-US" dirty="0" smtClean="0"/>
              <a:t>letters, reports and descriptions of projects, travel directions, sites, equipment, materials</a:t>
            </a:r>
            <a:endParaRPr lang="en-US" dirty="0" smtClean="0"/>
          </a:p>
          <a:p>
            <a:r>
              <a:rPr lang="en-US" dirty="0" smtClean="0"/>
              <a:t>Digital – some verbal and written communications in a different format (e.g. text, email, video clip, presentation)</a:t>
            </a:r>
            <a:r>
              <a:rPr lang="en-US" dirty="0" smtClean="0"/>
              <a:t>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Program completion prepares for work place circumstances: </a:t>
            </a:r>
            <a:endParaRPr lang="en-US" dirty="0"/>
          </a:p>
          <a:p>
            <a:r>
              <a:rPr lang="en-US" dirty="0" smtClean="0"/>
              <a:t>Personal </a:t>
            </a:r>
            <a:r>
              <a:rPr lang="en-US" dirty="0" smtClean="0"/>
              <a:t>– Job application letter, CV’s, LinkedIn profile </a:t>
            </a:r>
            <a:endParaRPr lang="en-US" dirty="0" smtClean="0"/>
          </a:p>
          <a:p>
            <a:r>
              <a:rPr lang="en-US" dirty="0" smtClean="0"/>
              <a:t>Technical descriptions – How to do it, or How it was done</a:t>
            </a:r>
          </a:p>
          <a:p>
            <a:r>
              <a:rPr lang="en-US" dirty="0" smtClean="0"/>
              <a:t>Technical specifications, drawings, regulations, suppliers</a:t>
            </a:r>
          </a:p>
          <a:p>
            <a:r>
              <a:rPr lang="en-US" dirty="0" smtClean="0"/>
              <a:t>Contracts, proposals, quotes, change orders, invoices</a:t>
            </a:r>
            <a:endParaRPr lang="en-US" dirty="0"/>
          </a:p>
          <a:p>
            <a:r>
              <a:rPr lang="en-US" dirty="0" smtClean="0"/>
              <a:t>Customer – site assessments, audits, complaints</a:t>
            </a:r>
          </a:p>
          <a:p>
            <a:r>
              <a:rPr lang="en-US" dirty="0" smtClean="0"/>
              <a:t>Formal – meeting agenda, minutes, decision making   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Projects completed using mixed team language skills: </a:t>
            </a:r>
            <a:endParaRPr lang="en-US" dirty="0"/>
          </a:p>
          <a:p>
            <a:r>
              <a:rPr lang="en-US" dirty="0" smtClean="0"/>
              <a:t>Teams members’ various backgrounds and experiences  </a:t>
            </a:r>
            <a:endParaRPr lang="en-US" dirty="0" smtClean="0"/>
          </a:p>
          <a:p>
            <a:r>
              <a:rPr lang="en-US" dirty="0" smtClean="0"/>
              <a:t>English, Spanish (mixed), Mayan, Creole, . . . Ukrainian? </a:t>
            </a:r>
          </a:p>
          <a:p>
            <a:r>
              <a:rPr lang="en-US" dirty="0" smtClean="0"/>
              <a:t>English as lead for Technical, Regulatory, and Legal </a:t>
            </a:r>
          </a:p>
          <a:p>
            <a:r>
              <a:rPr lang="en-US" dirty="0" smtClean="0"/>
              <a:t>Potential language mix with field work and customers </a:t>
            </a:r>
            <a:endParaRPr lang="en-US" dirty="0"/>
          </a:p>
          <a:p>
            <a:r>
              <a:rPr lang="en-US" dirty="0" smtClean="0"/>
              <a:t>Sometimes “close enough” is okay and sometimes not</a:t>
            </a:r>
          </a:p>
          <a:p>
            <a:r>
              <a:rPr lang="en-US" dirty="0" smtClean="0"/>
              <a:t>L</a:t>
            </a:r>
            <a:r>
              <a:rPr lang="en-US" dirty="0" smtClean="0"/>
              <a:t>anguage skills within the team, not of each member  </a:t>
            </a:r>
            <a:endParaRPr lang="en-US" dirty="0" smtClean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“communications” skill sets, what does program completion or work place “success” look like: </a:t>
            </a:r>
            <a:endParaRPr lang="en-US" dirty="0"/>
          </a:p>
          <a:p>
            <a:r>
              <a:rPr lang="en-US" dirty="0" smtClean="0"/>
              <a:t>For an experienced electrical technician in the field? </a:t>
            </a:r>
          </a:p>
          <a:p>
            <a:r>
              <a:rPr lang="en-US" dirty="0" smtClean="0"/>
              <a:t>For a project manager, or regulator representative?     </a:t>
            </a:r>
            <a:endParaRPr lang="en-US" dirty="0" smtClean="0"/>
          </a:p>
          <a:p>
            <a:r>
              <a:rPr lang="en-US" dirty="0" smtClean="0"/>
              <a:t>For an ITVET Belize Instructor? </a:t>
            </a:r>
          </a:p>
          <a:p>
            <a:r>
              <a:rPr lang="en-US" dirty="0" smtClean="0"/>
              <a:t>For someone with mixed language skills?  </a:t>
            </a:r>
          </a:p>
          <a:p>
            <a:r>
              <a:rPr lang="en-US" dirty="0" smtClean="0"/>
              <a:t>For potential new program students?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Vision of “communications” skill sets, experiences, and potential of people completing the new RE EE Program</a:t>
            </a:r>
            <a:endParaRPr lang="en-US" dirty="0"/>
          </a:p>
          <a:p>
            <a:r>
              <a:rPr lang="en-US" dirty="0" smtClean="0"/>
              <a:t>Uncertainty of skill sets for those starting New Program </a:t>
            </a:r>
            <a:endParaRPr lang="en-US" dirty="0"/>
          </a:p>
          <a:p>
            <a:r>
              <a:rPr lang="en-US" dirty="0" smtClean="0"/>
              <a:t>Introductory communications courses may be similar in theory for multiple technical programs but differ with </a:t>
            </a:r>
            <a:endParaRPr lang="en-US" dirty="0"/>
          </a:p>
          <a:p>
            <a:pPr lvl="1"/>
            <a:r>
              <a:rPr lang="en-US" dirty="0" smtClean="0"/>
              <a:t>Applications presented through assignments and projects</a:t>
            </a:r>
            <a:endParaRPr lang="en-US" dirty="0"/>
          </a:p>
          <a:p>
            <a:pPr lvl="1"/>
            <a:r>
              <a:rPr lang="en-US" dirty="0" smtClean="0"/>
              <a:t>Scenarios based on expected potential work place conditions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2021 – 2022</a:t>
            </a:r>
          </a:p>
          <a:p>
            <a:r>
              <a:rPr lang="en-US" dirty="0" smtClean="0"/>
              <a:t>Diana Ireland</a:t>
            </a:r>
          </a:p>
          <a:p>
            <a:r>
              <a:rPr lang="en-US" dirty="0" smtClean="0"/>
              <a:t>ITVET Belize</a:t>
            </a:r>
          </a:p>
          <a:p>
            <a:r>
              <a:rPr lang="en-US" dirty="0" smtClean="0"/>
              <a:t>Typical at ITVET?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Training Delivery and Assessment Plan</a:t>
            </a:r>
            <a:endParaRPr lang="en-US" dirty="0"/>
          </a:p>
          <a:p>
            <a:pPr lvl="1"/>
            <a:r>
              <a:rPr lang="en-US" dirty="0" smtClean="0"/>
              <a:t>Profile of the Trainee / Portfolio of the Trainee</a:t>
            </a:r>
            <a:endParaRPr lang="en-US" dirty="0"/>
          </a:p>
          <a:p>
            <a:pPr lvl="1"/>
            <a:r>
              <a:rPr lang="en-US" dirty="0" smtClean="0"/>
              <a:t>Program Policies &amp; Regulations / Technology Requirements</a:t>
            </a:r>
          </a:p>
          <a:p>
            <a:pPr lvl="1"/>
            <a:r>
              <a:rPr lang="en-US" dirty="0" smtClean="0"/>
              <a:t>Instructional Methods / Modes (Face to Face and Online) </a:t>
            </a:r>
          </a:p>
          <a:p>
            <a:pPr lvl="1"/>
            <a:r>
              <a:rPr lang="en-US" dirty="0" smtClean="0"/>
              <a:t>Resources (Technical; Underpinning Knowledge and Skills)</a:t>
            </a:r>
          </a:p>
          <a:p>
            <a:pPr lvl="1"/>
            <a:r>
              <a:rPr lang="en-US" dirty="0" smtClean="0"/>
              <a:t> Delivery Schedule (week / Instructional Methods (IM) </a:t>
            </a:r>
          </a:p>
          <a:p>
            <a:pPr lvl="1"/>
            <a:r>
              <a:rPr lang="en-US" dirty="0" smtClean="0"/>
              <a:t>Practical Grading Criteria and Theoretical Grading Criteria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2021 – 2022</a:t>
            </a:r>
          </a:p>
          <a:p>
            <a:r>
              <a:rPr lang="en-US" dirty="0" smtClean="0"/>
              <a:t>Diana Ireland</a:t>
            </a:r>
          </a:p>
          <a:p>
            <a:r>
              <a:rPr lang="en-US" dirty="0" smtClean="0"/>
              <a:t>ITVET Belize</a:t>
            </a:r>
          </a:p>
          <a:p>
            <a:r>
              <a:rPr lang="en-US" dirty="0" smtClean="0"/>
              <a:t>Typical at ITVET?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Delivery Schedule (Is </a:t>
            </a:r>
            <a:r>
              <a:rPr lang="en-US" dirty="0" smtClean="0"/>
              <a:t>it </a:t>
            </a:r>
            <a:r>
              <a:rPr lang="en-US" dirty="0" smtClean="0"/>
              <a:t>equivalent to a Lesson Plan?)</a:t>
            </a:r>
            <a:endParaRPr lang="en-US" dirty="0"/>
          </a:p>
          <a:p>
            <a:pPr lvl="1"/>
            <a:r>
              <a:rPr lang="en-US" dirty="0" smtClean="0"/>
              <a:t>For each Week or 2 week period, the Course Outline Topic  (e.g. Parts of Speech) and Tasks (e.g. Define, Identify, Use)</a:t>
            </a:r>
          </a:p>
          <a:p>
            <a:pPr lvl="1"/>
            <a:r>
              <a:rPr lang="en-US" dirty="0" smtClean="0"/>
              <a:t>Instructional Methods (IM) (e.g. Collaborative Discussions)</a:t>
            </a:r>
          </a:p>
          <a:p>
            <a:pPr lvl="1"/>
            <a:r>
              <a:rPr lang="en-US" dirty="0" smtClean="0"/>
              <a:t>Promotional Action (PA) (e.g. Practice work sheets, games)</a:t>
            </a:r>
          </a:p>
          <a:p>
            <a:pPr lvl="1"/>
            <a:r>
              <a:rPr lang="en-US" dirty="0" smtClean="0"/>
              <a:t>Assessment Method (e.g. Test 1, Assignment 1, Project 1)  </a:t>
            </a:r>
          </a:p>
          <a:p>
            <a:pPr lvl="1"/>
            <a:r>
              <a:rPr lang="en-US" dirty="0" smtClean="0"/>
              <a:t>Resources (e.g. Textbook, Videos, Worksheet,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English Diagnostic Assessment</a:t>
            </a:r>
          </a:p>
          <a:p>
            <a:r>
              <a:rPr lang="en-US" dirty="0" smtClean="0"/>
              <a:t>ITVET Belize </a:t>
            </a:r>
          </a:p>
          <a:p>
            <a:r>
              <a:rPr lang="en-US" dirty="0" smtClean="0"/>
              <a:t>7</a:t>
            </a:r>
            <a:r>
              <a:rPr lang="en-US" dirty="0" smtClean="0"/>
              <a:t>5 minutes </a:t>
            </a:r>
          </a:p>
          <a:p>
            <a:r>
              <a:rPr lang="en-US" dirty="0" smtClean="0"/>
              <a:t>40% Multiple Choice</a:t>
            </a:r>
          </a:p>
          <a:p>
            <a:r>
              <a:rPr lang="en-US" dirty="0" smtClean="0"/>
              <a:t>30% Reading Comprehension</a:t>
            </a:r>
          </a:p>
          <a:p>
            <a:r>
              <a:rPr lang="en-US" dirty="0" smtClean="0"/>
              <a:t>30% Paragraph Writing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</a:t>
            </a:r>
            <a:r>
              <a:rPr lang="en-US" dirty="0" smtClean="0"/>
              <a:t>ommunications skills when starting at ITVET Belize  </a:t>
            </a:r>
            <a:endParaRPr lang="en-US" dirty="0"/>
          </a:p>
          <a:p>
            <a:pPr lvl="1"/>
            <a:r>
              <a:rPr lang="en-US" dirty="0" smtClean="0"/>
              <a:t>For currently offered programs? </a:t>
            </a:r>
            <a:endParaRPr lang="en-US" dirty="0"/>
          </a:p>
          <a:p>
            <a:pPr lvl="1"/>
            <a:r>
              <a:rPr lang="en-US" dirty="0" smtClean="0"/>
              <a:t>For new 2 year, 32 course RE EE Program?</a:t>
            </a:r>
          </a:p>
          <a:p>
            <a:pPr lvl="1"/>
            <a:r>
              <a:rPr lang="en-US" dirty="0" smtClean="0"/>
              <a:t>Where needed, p</a:t>
            </a:r>
            <a:r>
              <a:rPr lang="en-US" dirty="0" smtClean="0"/>
              <a:t>rocess to successfully start in Programs?  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031" y="147219"/>
            <a:ext cx="3829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Language and Communication</a:t>
            </a:r>
          </a:p>
          <a:p>
            <a:pPr>
              <a:buNone/>
            </a:pPr>
            <a:r>
              <a:rPr lang="en-US" u="sng" dirty="0" smtClean="0"/>
              <a:t> Skills (Level One Introduction)</a:t>
            </a:r>
          </a:p>
          <a:p>
            <a:r>
              <a:rPr lang="en-US" dirty="0" smtClean="0"/>
              <a:t>Belize National Council on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TVET (NCTVET) </a:t>
            </a:r>
          </a:p>
          <a:p>
            <a:r>
              <a:rPr lang="en-US" dirty="0" smtClean="0"/>
              <a:t>Belize Min. of Education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approval in 2006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u="sng" dirty="0" smtClean="0"/>
              <a:t>Program Module and Title</a:t>
            </a:r>
          </a:p>
          <a:p>
            <a:r>
              <a:rPr lang="en-US" dirty="0" smtClean="0"/>
              <a:t>M1-1 Understanding grammar, mechanics and usage</a:t>
            </a:r>
          </a:p>
          <a:p>
            <a:r>
              <a:rPr lang="en-US" dirty="0" smtClean="0"/>
              <a:t>M2-1 The communication process </a:t>
            </a:r>
          </a:p>
          <a:p>
            <a:r>
              <a:rPr lang="en-US" dirty="0" smtClean="0"/>
              <a:t>M3-1 Developing writing skills</a:t>
            </a:r>
          </a:p>
          <a:p>
            <a:r>
              <a:rPr lang="en-US" dirty="0" smtClean="0"/>
              <a:t>M4-1 Developing reading skills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524" y="168363"/>
            <a:ext cx="3793201" cy="34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M1-1 Understanding grammar, </a:t>
            </a:r>
          </a:p>
          <a:p>
            <a:pPr>
              <a:buNone/>
            </a:pPr>
            <a:r>
              <a:rPr lang="en-US" u="sng" dirty="0" smtClean="0"/>
              <a:t>mechanics and usage</a:t>
            </a:r>
          </a:p>
          <a:p>
            <a:r>
              <a:rPr lang="en-US" dirty="0" smtClean="0"/>
              <a:t>107 sheets in PDF</a:t>
            </a:r>
          </a:p>
          <a:p>
            <a:pPr>
              <a:buNone/>
            </a:pPr>
            <a:r>
              <a:rPr lang="en-US" u="sng" dirty="0" smtClean="0"/>
              <a:t>Four (4) Units  </a:t>
            </a:r>
          </a:p>
          <a:p>
            <a:r>
              <a:rPr lang="en-US" dirty="0" smtClean="0"/>
              <a:t>Parts of Speech</a:t>
            </a:r>
          </a:p>
          <a:p>
            <a:r>
              <a:rPr lang="en-US" dirty="0" smtClean="0"/>
              <a:t>Verb Tenses</a:t>
            </a:r>
          </a:p>
          <a:p>
            <a:r>
              <a:rPr lang="en-US" dirty="0" smtClean="0"/>
              <a:t>Subject and Verb Agreement</a:t>
            </a:r>
          </a:p>
          <a:p>
            <a:r>
              <a:rPr lang="en-US" dirty="0" smtClean="0"/>
              <a:t>Punctuation</a:t>
            </a:r>
          </a:p>
          <a:p>
            <a:pPr>
              <a:buNone/>
            </a:pPr>
            <a:r>
              <a:rPr lang="en-US" u="sng" dirty="0" smtClean="0"/>
              <a:t>For each Unit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Objectives, Requirements (Knowledge, Performance, Attitudinal), Instructional Strategies, Socio-Interpersonal Skills, Assessment, and References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887" y="141095"/>
            <a:ext cx="3794663" cy="38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Communications Courses in 2 year RE EE Program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What does “success” look like at course completion?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Content within context of other ITVET Belize Courses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Description of Course </a:t>
            </a:r>
            <a:r>
              <a:rPr lang="en-US" sz="3175" dirty="0" smtClean="0"/>
              <a:t>1  in </a:t>
            </a:r>
            <a:r>
              <a:rPr lang="en-US" sz="3175" dirty="0" smtClean="0"/>
              <a:t>Term 1 of Year </a:t>
            </a:r>
            <a:r>
              <a:rPr lang="en-US" sz="3175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Development of Course 1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M2-1 The Communication </a:t>
            </a:r>
          </a:p>
          <a:p>
            <a:pPr>
              <a:buNone/>
            </a:pPr>
            <a:r>
              <a:rPr lang="en-US" u="sng" dirty="0" smtClean="0"/>
              <a:t>Process</a:t>
            </a:r>
          </a:p>
          <a:p>
            <a:r>
              <a:rPr lang="en-US" dirty="0" smtClean="0"/>
              <a:t>29 sheets in PDF</a:t>
            </a:r>
          </a:p>
          <a:p>
            <a:pPr>
              <a:buNone/>
            </a:pPr>
            <a:r>
              <a:rPr lang="en-US" u="sng" dirty="0" smtClean="0"/>
              <a:t>Four (4) Units  </a:t>
            </a:r>
          </a:p>
          <a:p>
            <a:r>
              <a:rPr lang="en-US" dirty="0" smtClean="0"/>
              <a:t>The Basic Process of Communication</a:t>
            </a:r>
          </a:p>
          <a:p>
            <a:r>
              <a:rPr lang="en-US" dirty="0" smtClean="0"/>
              <a:t>Barriers to Effective Communication</a:t>
            </a:r>
          </a:p>
          <a:p>
            <a:r>
              <a:rPr lang="en-US" dirty="0" smtClean="0"/>
              <a:t>Characteristics of Effective Feedback </a:t>
            </a:r>
          </a:p>
          <a:p>
            <a:r>
              <a:rPr lang="en-US" dirty="0" smtClean="0"/>
              <a:t>The Main Modes of Communication </a:t>
            </a:r>
          </a:p>
          <a:p>
            <a:pPr>
              <a:buNone/>
            </a:pPr>
            <a:r>
              <a:rPr lang="en-US" u="sng" dirty="0" smtClean="0"/>
              <a:t>For </a:t>
            </a:r>
            <a:r>
              <a:rPr lang="en-US" u="sng" dirty="0" smtClean="0"/>
              <a:t>each Unit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Objectives, Requirements (Knowledge, Performance, Attitudinal), Instructional Strategies, Socio-Interpersonal Skills, Assessment, and References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651" y="171818"/>
            <a:ext cx="3915269" cy="27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M3-1 Developing Writing Skills</a:t>
            </a:r>
          </a:p>
          <a:p>
            <a:r>
              <a:rPr lang="en-US" dirty="0" smtClean="0"/>
              <a:t>61 sheets in PDF</a:t>
            </a:r>
          </a:p>
          <a:p>
            <a:pPr>
              <a:buNone/>
            </a:pPr>
            <a:r>
              <a:rPr lang="en-US" u="sng" dirty="0" smtClean="0"/>
              <a:t>Five (5) Units  </a:t>
            </a:r>
          </a:p>
          <a:p>
            <a:r>
              <a:rPr lang="en-US" dirty="0" smtClean="0"/>
              <a:t>Sentence Types</a:t>
            </a:r>
          </a:p>
          <a:p>
            <a:r>
              <a:rPr lang="en-US" dirty="0" smtClean="0"/>
              <a:t>Paragraphs</a:t>
            </a:r>
          </a:p>
          <a:p>
            <a:r>
              <a:rPr lang="en-US" dirty="0" smtClean="0"/>
              <a:t>Letter Writing </a:t>
            </a:r>
          </a:p>
          <a:p>
            <a:r>
              <a:rPr lang="en-US" dirty="0" smtClean="0"/>
              <a:t>Writing a Memo</a:t>
            </a:r>
          </a:p>
          <a:p>
            <a:r>
              <a:rPr lang="en-US" dirty="0" smtClean="0"/>
              <a:t>Persuasive Writing </a:t>
            </a:r>
          </a:p>
          <a:p>
            <a:pPr>
              <a:buNone/>
            </a:pPr>
            <a:r>
              <a:rPr lang="en-US" u="sng" dirty="0" smtClean="0"/>
              <a:t>For </a:t>
            </a:r>
            <a:r>
              <a:rPr lang="en-US" u="sng" dirty="0" smtClean="0"/>
              <a:t>each Unit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Objectives, Requirements (Knowledge, Performance, Attitudinal), Instructional Strategies, Socio-Interpersonal Skills, Assessment, and References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473" y="161193"/>
            <a:ext cx="3842926" cy="28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M4-1 Developing Reading Skills</a:t>
            </a:r>
          </a:p>
          <a:p>
            <a:r>
              <a:rPr lang="en-US" dirty="0" smtClean="0"/>
              <a:t>44 sheets in PDF</a:t>
            </a:r>
          </a:p>
          <a:p>
            <a:pPr>
              <a:buNone/>
            </a:pPr>
            <a:r>
              <a:rPr lang="en-US" u="sng" dirty="0" smtClean="0"/>
              <a:t>Seven (7) Units  </a:t>
            </a:r>
          </a:p>
          <a:p>
            <a:r>
              <a:rPr lang="en-US" dirty="0" smtClean="0"/>
              <a:t>Cause and Effect Relationship</a:t>
            </a:r>
          </a:p>
          <a:p>
            <a:r>
              <a:rPr lang="en-US" dirty="0" smtClean="0"/>
              <a:t>Main Ideas</a:t>
            </a:r>
          </a:p>
          <a:p>
            <a:r>
              <a:rPr lang="en-US" dirty="0" smtClean="0"/>
              <a:t>Making Inferences</a:t>
            </a:r>
          </a:p>
          <a:p>
            <a:r>
              <a:rPr lang="en-US" dirty="0" smtClean="0"/>
              <a:t>Following Instructions </a:t>
            </a:r>
          </a:p>
          <a:p>
            <a:r>
              <a:rPr lang="en-US" dirty="0" smtClean="0"/>
              <a:t>Using References</a:t>
            </a:r>
          </a:p>
          <a:p>
            <a:r>
              <a:rPr lang="en-US" dirty="0" smtClean="0"/>
              <a:t>Vocabulary Development </a:t>
            </a:r>
          </a:p>
          <a:p>
            <a:r>
              <a:rPr lang="en-US" dirty="0" smtClean="0"/>
              <a:t>Trade Specific Vocabulary</a:t>
            </a:r>
          </a:p>
          <a:p>
            <a:pPr lvl="1"/>
            <a:r>
              <a:rPr lang="en-US" dirty="0" smtClean="0"/>
              <a:t>Start with “Electrical Installation” &amp; “Air Conditioning” terms</a:t>
            </a:r>
          </a:p>
          <a:p>
            <a:pPr>
              <a:buNone/>
            </a:pPr>
            <a:r>
              <a:rPr lang="en-US" dirty="0" smtClean="0"/>
              <a:t>Similar text structure for units, as in Modules 1, 2, &amp; 3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428" y="175167"/>
            <a:ext cx="3978495" cy="38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686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ITVET Belize English Language Diagnostic Assessment</a:t>
            </a:r>
          </a:p>
          <a:p>
            <a:r>
              <a:rPr lang="en-US" dirty="0" smtClean="0"/>
              <a:t>Belize Language and Communication Skills (Modules)</a:t>
            </a:r>
            <a:endParaRPr lang="en-US" dirty="0"/>
          </a:p>
          <a:p>
            <a:r>
              <a:rPr lang="en-US" dirty="0" smtClean="0"/>
              <a:t>Uncertainty of skill sets for those starting New Program </a:t>
            </a:r>
            <a:endParaRPr lang="en-US" dirty="0"/>
          </a:p>
          <a:p>
            <a:r>
              <a:rPr lang="en-US" dirty="0" smtClean="0"/>
              <a:t>Existing ITVET Communications introduction courses</a:t>
            </a:r>
          </a:p>
          <a:p>
            <a:r>
              <a:rPr lang="en-US" dirty="0" smtClean="0"/>
              <a:t> For New Program Course C 01: Communications 1  </a:t>
            </a:r>
            <a:endParaRPr lang="en-US" dirty="0"/>
          </a:p>
          <a:p>
            <a:pPr lvl="1"/>
            <a:r>
              <a:rPr lang="en-US" dirty="0" smtClean="0"/>
              <a:t>Provide “Trade” specific assignment examples and scenarios </a:t>
            </a:r>
            <a:endParaRPr lang="en-US" dirty="0"/>
          </a:p>
          <a:p>
            <a:pPr lvl="1"/>
            <a:r>
              <a:rPr lang="en-US" dirty="0" smtClean="0"/>
              <a:t>Share &amp; compare with </a:t>
            </a:r>
            <a:r>
              <a:rPr lang="en-US" dirty="0" smtClean="0"/>
              <a:t>NSCC’s “Eng. Lang. Diag. Assessment”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xmlns="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1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 smtClean="0"/>
              <a:t>Communications 1 (Term 1, Year 1) </a:t>
            </a:r>
          </a:p>
          <a:p>
            <a:r>
              <a:rPr lang="en-US" sz="2800" dirty="0" smtClean="0"/>
              <a:t>40 Classroom Hours  as 12 weeks x 5 periods / week </a:t>
            </a:r>
          </a:p>
          <a:p>
            <a:r>
              <a:rPr lang="en-US" sz="2800" dirty="0" smtClean="0"/>
              <a:t>2 periods Wed. pm and 3 Periods Thurs. am </a:t>
            </a:r>
          </a:p>
          <a:p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Marking </a:t>
            </a:r>
            <a:r>
              <a:rPr lang="en-US" sz="2800" u="sng" dirty="0" smtClean="0"/>
              <a:t>Breakdown</a:t>
            </a:r>
            <a:r>
              <a:rPr lang="en-US" sz="2800" dirty="0" smtClean="0"/>
              <a:t>  </a:t>
            </a:r>
          </a:p>
          <a:p>
            <a:pPr marL="514350" indent="-514350">
              <a:buNone/>
            </a:pPr>
            <a:r>
              <a:rPr lang="en-US" sz="2800" dirty="0" smtClean="0"/>
              <a:t>20</a:t>
            </a:r>
            <a:r>
              <a:rPr lang="en-US" sz="2800" dirty="0" smtClean="0"/>
              <a:t>% Individual Tests    </a:t>
            </a:r>
            <a:r>
              <a:rPr lang="en-US" sz="2800" dirty="0" smtClean="0"/>
              <a:t>     30</a:t>
            </a:r>
            <a:r>
              <a:rPr lang="en-US" sz="2800" dirty="0" smtClean="0"/>
              <a:t>% Individual Projects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40</a:t>
            </a:r>
            <a:r>
              <a:rPr lang="en-US" sz="2800" dirty="0" smtClean="0"/>
              <a:t>% Group Projects     </a:t>
            </a:r>
            <a:r>
              <a:rPr lang="en-US" sz="2800" dirty="0" smtClean="0"/>
              <a:t>     10</a:t>
            </a:r>
            <a:r>
              <a:rPr lang="en-US" sz="2800" dirty="0" smtClean="0"/>
              <a:t>% Employability </a:t>
            </a:r>
            <a:r>
              <a:rPr lang="en-US" sz="2800" dirty="0" smtClean="0"/>
              <a:t>Skills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Outcomes and Tasks </a:t>
            </a:r>
          </a:p>
          <a:p>
            <a:pPr>
              <a:buNone/>
            </a:pPr>
            <a:r>
              <a:rPr lang="en-US" sz="2800" dirty="0" smtClean="0"/>
              <a:t>(from Course 01 Description Outline and Work Plan) </a:t>
            </a:r>
          </a:p>
          <a:p>
            <a:r>
              <a:rPr lang="en-US" sz="2800" dirty="0" smtClean="0"/>
              <a:t>Introduce Technical Writing</a:t>
            </a:r>
          </a:p>
          <a:p>
            <a:r>
              <a:rPr lang="en-US" sz="2800" dirty="0" smtClean="0"/>
              <a:t>Introduce oral presentations and critical thinking</a:t>
            </a:r>
          </a:p>
          <a:p>
            <a:r>
              <a:rPr lang="en-US" sz="2800" dirty="0" smtClean="0"/>
              <a:t>Identify interpersonal and other communications skills including business and email writing required if technical professional in the work place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Outcomes and Tasks </a:t>
            </a:r>
          </a:p>
          <a:p>
            <a:pPr>
              <a:buNone/>
            </a:pPr>
            <a:r>
              <a:rPr lang="en-US" sz="2800" dirty="0" smtClean="0"/>
              <a:t>(from Course 01 Description Outline and Work Plan) </a:t>
            </a:r>
          </a:p>
          <a:p>
            <a:r>
              <a:rPr lang="en-US" sz="2800" dirty="0" smtClean="0"/>
              <a:t>Introduce personal characteristics which impact working and professional success</a:t>
            </a:r>
          </a:p>
          <a:p>
            <a:r>
              <a:rPr lang="en-US" sz="2800" dirty="0" smtClean="0"/>
              <a:t>Identify elements of English grammar </a:t>
            </a:r>
          </a:p>
          <a:p>
            <a:r>
              <a:rPr lang="en-US" sz="2800" dirty="0" smtClean="0"/>
              <a:t>Describe technical terms clearly and concisely in grammatically correct sentences</a:t>
            </a:r>
          </a:p>
          <a:p>
            <a:r>
              <a:rPr lang="en-US" sz="2800" dirty="0" smtClean="0"/>
              <a:t>Comprehend written technical content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01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Technical Writing</a:t>
            </a:r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02 </a:t>
            </a:r>
          </a:p>
          <a:p>
            <a:pPr>
              <a:buNone/>
            </a:pPr>
            <a:r>
              <a:rPr lang="en-US" sz="2800" u="sng" dirty="0" smtClean="0"/>
              <a:t>Introduce oral presentations and critical thinking</a:t>
            </a:r>
          </a:p>
          <a:p>
            <a:r>
              <a:rPr lang="en-US" sz="2800" dirty="0" smtClean="0"/>
              <a:t>Unplanned, 1 - 2 min.,  in-person, telephone, video clip  </a:t>
            </a:r>
          </a:p>
          <a:p>
            <a:r>
              <a:rPr lang="en-US" sz="2800" dirty="0" smtClean="0"/>
              <a:t>Planned, 3 - 5 min., </a:t>
            </a:r>
            <a:r>
              <a:rPr lang="en-US" sz="2800" dirty="0" smtClean="0"/>
              <a:t>in-person, telephone, video clip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Evaluation (critical thinking) of presentations by others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03 </a:t>
            </a:r>
          </a:p>
          <a:p>
            <a:pPr>
              <a:buNone/>
            </a:pPr>
            <a:r>
              <a:rPr lang="en-US" sz="2800" u="sng" dirty="0" smtClean="0"/>
              <a:t>Identify interpersonal and other communications skills including business and email writing required </a:t>
            </a:r>
            <a:r>
              <a:rPr lang="en-US" sz="2800" u="sng" dirty="0" smtClean="0"/>
              <a:t>of </a:t>
            </a:r>
            <a:r>
              <a:rPr lang="en-US" sz="2800" u="sng" dirty="0" smtClean="0"/>
              <a:t>technical professional in the work place 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/>
              <a:t>“success” looks like to different people</a:t>
            </a:r>
          </a:p>
          <a:p>
            <a:r>
              <a:rPr lang="en-US" sz="2800" dirty="0" smtClean="0"/>
              <a:t>Applicable elements from ITVET Belize </a:t>
            </a:r>
            <a:r>
              <a:rPr lang="en-US" sz="2800" dirty="0" smtClean="0"/>
              <a:t>courses</a:t>
            </a:r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Trade Related Examples provided</a:t>
            </a:r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 fontScale="90000"/>
          </a:bodyPr>
          <a:lstStyle/>
          <a:p>
            <a:r>
              <a:rPr lang="en-US" sz="2000" dirty="0" smtClean="0"/>
              <a:t>1. Communications Courses in 2 Year Program </a:t>
            </a:r>
            <a:endParaRPr lang="en-CA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3121062"/>
              </p:ext>
            </p:extLst>
          </p:nvPr>
        </p:nvGraphicFramePr>
        <p:xfrm>
          <a:off x="0" y="786939"/>
          <a:ext cx="9144001" cy="6071061"/>
        </p:xfrm>
        <a:graphic>
          <a:graphicData uri="http://schemas.openxmlformats.org/drawingml/2006/table">
            <a:tbl>
              <a:tblPr firstRow="1" firstCol="1" bandRow="1"/>
              <a:tblGrid>
                <a:gridCol w="669074">
                  <a:extLst>
                    <a:ext uri="{9D8B030D-6E8A-4147-A177-3AD203B41FA5}">
                      <a16:colId xmlns:a16="http://schemas.microsoft.com/office/drawing/2014/main" xmlns="" val="2606309048"/>
                    </a:ext>
                  </a:extLst>
                </a:gridCol>
                <a:gridCol w="669074">
                  <a:extLst>
                    <a:ext uri="{9D8B030D-6E8A-4147-A177-3AD203B41FA5}">
                      <a16:colId xmlns:a16="http://schemas.microsoft.com/office/drawing/2014/main" xmlns="" val="1473377065"/>
                    </a:ext>
                  </a:extLst>
                </a:gridCol>
                <a:gridCol w="1561170">
                  <a:extLst>
                    <a:ext uri="{9D8B030D-6E8A-4147-A177-3AD203B41FA5}">
                      <a16:colId xmlns:a16="http://schemas.microsoft.com/office/drawing/2014/main" xmlns="" val="1249528835"/>
                    </a:ext>
                  </a:extLst>
                </a:gridCol>
                <a:gridCol w="1587224">
                  <a:extLst>
                    <a:ext uri="{9D8B030D-6E8A-4147-A177-3AD203B41FA5}">
                      <a16:colId xmlns:a16="http://schemas.microsoft.com/office/drawing/2014/main" xmlns="" val="1204878905"/>
                    </a:ext>
                  </a:extLst>
                </a:gridCol>
                <a:gridCol w="1076770">
                  <a:extLst>
                    <a:ext uri="{9D8B030D-6E8A-4147-A177-3AD203B41FA5}">
                      <a16:colId xmlns:a16="http://schemas.microsoft.com/office/drawing/2014/main" xmlns="" val="2332402162"/>
                    </a:ext>
                  </a:extLst>
                </a:gridCol>
                <a:gridCol w="666572">
                  <a:extLst>
                    <a:ext uri="{9D8B030D-6E8A-4147-A177-3AD203B41FA5}">
                      <a16:colId xmlns:a16="http://schemas.microsoft.com/office/drawing/2014/main" xmlns="" val="1734535023"/>
                    </a:ext>
                  </a:extLst>
                </a:gridCol>
                <a:gridCol w="136733">
                  <a:extLst>
                    <a:ext uri="{9D8B030D-6E8A-4147-A177-3AD203B41FA5}">
                      <a16:colId xmlns:a16="http://schemas.microsoft.com/office/drawing/2014/main" xmlns="" val="3653918835"/>
                    </a:ext>
                  </a:extLst>
                </a:gridCol>
                <a:gridCol w="306962">
                  <a:extLst>
                    <a:ext uri="{9D8B030D-6E8A-4147-A177-3AD203B41FA5}">
                      <a16:colId xmlns:a16="http://schemas.microsoft.com/office/drawing/2014/main" xmlns="" val="96443433"/>
                    </a:ext>
                  </a:extLst>
                </a:gridCol>
                <a:gridCol w="1309552">
                  <a:extLst>
                    <a:ext uri="{9D8B030D-6E8A-4147-A177-3AD203B41FA5}">
                      <a16:colId xmlns:a16="http://schemas.microsoft.com/office/drawing/2014/main" xmlns="" val="2027800525"/>
                    </a:ext>
                  </a:extLst>
                </a:gridCol>
                <a:gridCol w="1160870">
                  <a:extLst>
                    <a:ext uri="{9D8B030D-6E8A-4147-A177-3AD203B41FA5}">
                      <a16:colId xmlns:a16="http://schemas.microsoft.com/office/drawing/2014/main" xmlns="" val="3921763635"/>
                    </a:ext>
                  </a:extLst>
                </a:gridCol>
              </a:tblGrid>
              <a:tr h="634845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(“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Math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Energy Science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Relations and Audits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Buildings and Equipment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Installation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Math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Photovoltaic System Installation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Measurement and Verification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Use Modeling &amp;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Energy System Design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Wind Design and Operation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Analysis of Energy Systems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Codes and Regulations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Operations and Entrepreneurship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16690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83224030-1F94-4991-BEAC-42B48982FB07}"/>
              </a:ext>
            </a:extLst>
          </p:cNvPr>
          <p:cNvSpPr/>
          <p:nvPr/>
        </p:nvSpPr>
        <p:spPr>
          <a:xfrm>
            <a:off x="1148911" y="3816430"/>
            <a:ext cx="1938472" cy="931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2B402C1-D215-41A5-9C00-8032FBFAC447}"/>
              </a:ext>
            </a:extLst>
          </p:cNvPr>
          <p:cNvSpPr/>
          <p:nvPr/>
        </p:nvSpPr>
        <p:spPr>
          <a:xfrm>
            <a:off x="1085222" y="5054321"/>
            <a:ext cx="1771233" cy="16077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99811-E057-4390-AA9F-3825051AAC23}"/>
              </a:ext>
            </a:extLst>
          </p:cNvPr>
          <p:cNvSpPr/>
          <p:nvPr/>
        </p:nvSpPr>
        <p:spPr>
          <a:xfrm>
            <a:off x="1108887" y="1302143"/>
            <a:ext cx="1938472" cy="1086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5BB5179-5EDA-41E2-AED6-321B9A1B2381}"/>
              </a:ext>
            </a:extLst>
          </p:cNvPr>
          <p:cNvSpPr/>
          <p:nvPr/>
        </p:nvSpPr>
        <p:spPr>
          <a:xfrm>
            <a:off x="1169008" y="3014504"/>
            <a:ext cx="1864406" cy="884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04 </a:t>
            </a:r>
          </a:p>
          <a:p>
            <a:pPr>
              <a:buNone/>
            </a:pPr>
            <a:r>
              <a:rPr lang="en-US" sz="2800" u="sng" dirty="0" smtClean="0"/>
              <a:t>Introduce personal characteristics which impact working and professional success</a:t>
            </a:r>
          </a:p>
          <a:p>
            <a:r>
              <a:rPr lang="en-US" sz="2800" dirty="0" smtClean="0"/>
              <a:t>Anticipated to be a relatively small amount of time  </a:t>
            </a:r>
          </a:p>
          <a:p>
            <a:r>
              <a:rPr lang="en-US" sz="2800" dirty="0" smtClean="0"/>
              <a:t>R</a:t>
            </a:r>
            <a:r>
              <a:rPr lang="en-US" sz="2800" dirty="0" smtClean="0"/>
              <a:t>eview general characteristics within population </a:t>
            </a:r>
          </a:p>
          <a:p>
            <a:r>
              <a:rPr lang="en-US" sz="2800" dirty="0" smtClean="0"/>
              <a:t>Self identification and assessment exercise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05 </a:t>
            </a:r>
          </a:p>
          <a:p>
            <a:pPr>
              <a:buNone/>
            </a:pPr>
            <a:r>
              <a:rPr lang="en-US" sz="2800" u="sng" dirty="0" smtClean="0"/>
              <a:t>Identify elements of English grammar 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/>
              <a:t>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  <a:endParaRPr lang="en-US" sz="2800" dirty="0" smtClean="0"/>
          </a:p>
          <a:p>
            <a:r>
              <a:rPr lang="en-US" sz="2800" dirty="0" smtClean="0"/>
              <a:t>Review </a:t>
            </a:r>
            <a:r>
              <a:rPr lang="en-US" sz="2800" dirty="0" smtClean="0"/>
              <a:t>or include Trade </a:t>
            </a:r>
            <a:r>
              <a:rPr lang="en-US" sz="2800" dirty="0" smtClean="0"/>
              <a:t>Related Examples </a:t>
            </a:r>
            <a:r>
              <a:rPr lang="en-US" sz="2800" dirty="0" smtClean="0"/>
              <a:t>provided (e.g. nouns, verbs, adverbs, adjectives)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06 </a:t>
            </a:r>
          </a:p>
          <a:p>
            <a:pPr>
              <a:buNone/>
            </a:pPr>
            <a:r>
              <a:rPr lang="en-US" sz="2800" u="sng" dirty="0" smtClean="0"/>
              <a:t>Describe technical terms clearly and concisely in grammatically correct sentences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  <a:p>
            <a:r>
              <a:rPr lang="en-US" sz="2800" dirty="0" smtClean="0"/>
              <a:t>Review or include Trade Related Examples provided (e.g. </a:t>
            </a:r>
            <a:r>
              <a:rPr lang="en-US" sz="2800" dirty="0" smtClean="0"/>
              <a:t>terms, phrases, acronyms such as NSBCEP)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Learning </a:t>
            </a:r>
            <a:r>
              <a:rPr lang="en-US" sz="2800" dirty="0" smtClean="0"/>
              <a:t>Outcomes and Tasks </a:t>
            </a:r>
          </a:p>
          <a:p>
            <a:pPr>
              <a:buNone/>
            </a:pPr>
            <a:r>
              <a:rPr lang="en-US" sz="2800" dirty="0" smtClean="0"/>
              <a:t>Task 07 </a:t>
            </a:r>
          </a:p>
          <a:p>
            <a:pPr>
              <a:buNone/>
            </a:pPr>
            <a:r>
              <a:rPr lang="en-US" sz="2800" u="sng" dirty="0" smtClean="0"/>
              <a:t>Comprehend written technical content </a:t>
            </a:r>
          </a:p>
          <a:p>
            <a:r>
              <a:rPr lang="en-US" sz="2800" dirty="0" smtClean="0"/>
              <a:t>Anticipated to be a major part of the course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/>
              <a:t>“success” looks like to different </a:t>
            </a:r>
            <a:r>
              <a:rPr lang="en-US" sz="2800" dirty="0" smtClean="0"/>
              <a:t>people</a:t>
            </a:r>
          </a:p>
          <a:p>
            <a:r>
              <a:rPr lang="en-US" sz="2800" dirty="0" smtClean="0"/>
              <a:t>Review Trade Related Examples </a:t>
            </a:r>
            <a:r>
              <a:rPr lang="en-US" sz="2800" dirty="0" smtClean="0"/>
              <a:t>provided (e.g. drawings, specifications, safety data sheets, safety plans, equipment and material supplier sheets) 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 </a:t>
            </a:r>
            <a:endParaRPr lang="en-US" sz="2800" u="sng" dirty="0" smtClean="0"/>
          </a:p>
          <a:p>
            <a:pPr marL="514350" indent="-514350"/>
            <a:r>
              <a:rPr lang="en-US" sz="2800" dirty="0" smtClean="0"/>
              <a:t>20</a:t>
            </a:r>
            <a:r>
              <a:rPr lang="en-US" sz="2800" dirty="0" smtClean="0"/>
              <a:t>% Individual Tests       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30</a:t>
            </a:r>
            <a:r>
              <a:rPr lang="en-US" sz="2800" dirty="0" smtClean="0"/>
              <a:t>% Individual Projects </a:t>
            </a:r>
          </a:p>
          <a:p>
            <a:pPr marL="514350" indent="-514350"/>
            <a:r>
              <a:rPr lang="en-US" sz="2800" dirty="0" smtClean="0"/>
              <a:t>40% Group Projects        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10</a:t>
            </a:r>
            <a:r>
              <a:rPr lang="en-US" sz="2800" dirty="0" smtClean="0"/>
              <a:t>% Employability </a:t>
            </a:r>
            <a:r>
              <a:rPr lang="en-US" sz="2800" dirty="0" smtClean="0"/>
              <a:t>Skills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20</a:t>
            </a:r>
            <a:r>
              <a:rPr lang="en-US" sz="2800" u="sng" dirty="0" smtClean="0"/>
              <a:t>% Individual </a:t>
            </a:r>
            <a:r>
              <a:rPr lang="en-US" sz="2800" u="sng" dirty="0" smtClean="0"/>
              <a:t>Tests (Examples)         </a:t>
            </a:r>
          </a:p>
          <a:p>
            <a:pPr marL="514350" indent="-514350"/>
            <a:r>
              <a:rPr lang="en-US" sz="2800" dirty="0" smtClean="0"/>
              <a:t>Task 3 Personal Skills</a:t>
            </a:r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4 Personal </a:t>
            </a:r>
            <a:r>
              <a:rPr lang="en-US" sz="2800" dirty="0" smtClean="0"/>
              <a:t>Characteristics</a:t>
            </a:r>
          </a:p>
          <a:p>
            <a:pPr marL="514350" indent="-514350"/>
            <a:r>
              <a:rPr lang="en-US" sz="2800" dirty="0" smtClean="0"/>
              <a:t>Task 5 English Grammar </a:t>
            </a:r>
          </a:p>
          <a:p>
            <a:pPr marL="514350" indent="-514350"/>
            <a:r>
              <a:rPr lang="en-US" sz="2800" dirty="0" smtClean="0"/>
              <a:t>Task 6 Describe Technical Terms          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3</a:t>
            </a:r>
            <a:r>
              <a:rPr lang="en-US" sz="2800" u="sng" dirty="0" smtClean="0"/>
              <a:t>0</a:t>
            </a:r>
            <a:r>
              <a:rPr lang="en-US" sz="2800" u="sng" dirty="0" smtClean="0"/>
              <a:t>% Individual </a:t>
            </a:r>
            <a:r>
              <a:rPr lang="en-US" sz="2800" u="sng" dirty="0" smtClean="0"/>
              <a:t>Projects (Examples)         </a:t>
            </a:r>
          </a:p>
          <a:p>
            <a:pPr marL="514350" indent="-514350"/>
            <a:r>
              <a:rPr lang="en-US" sz="2800" dirty="0" smtClean="0"/>
              <a:t>Task 1 email, text, letter, CV preparation exercises</a:t>
            </a:r>
          </a:p>
          <a:p>
            <a:pPr marL="514350" indent="-514350"/>
            <a:r>
              <a:rPr lang="en-US" sz="2800" dirty="0" smtClean="0"/>
              <a:t>Task 2 unplanned oral presentations </a:t>
            </a:r>
          </a:p>
          <a:p>
            <a:pPr marL="514350" indent="-514350"/>
            <a:r>
              <a:rPr lang="en-US" sz="2800" dirty="0" smtClean="0"/>
              <a:t>Task 2 evaluations and critical thinking</a:t>
            </a:r>
          </a:p>
          <a:p>
            <a:pPr marL="514350" indent="-514350">
              <a:buNone/>
            </a:pPr>
            <a:r>
              <a:rPr lang="en-US" sz="2800" dirty="0" smtClean="0"/>
              <a:t>  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40</a:t>
            </a:r>
            <a:r>
              <a:rPr lang="en-US" sz="2800" u="sng" dirty="0" smtClean="0"/>
              <a:t>% </a:t>
            </a:r>
            <a:r>
              <a:rPr lang="en-US" sz="2800" u="sng" dirty="0" smtClean="0"/>
              <a:t>Group Projects (Examples)         </a:t>
            </a:r>
          </a:p>
          <a:p>
            <a:pPr marL="514350" indent="-514350"/>
            <a:r>
              <a:rPr lang="en-US" sz="2800" dirty="0" smtClean="0"/>
              <a:t>Task 1 Technical Writing (adapt safety document template to a different specific scenario) </a:t>
            </a:r>
          </a:p>
          <a:p>
            <a:pPr marL="514350" indent="-514350"/>
            <a:r>
              <a:rPr lang="en-US" sz="2800" dirty="0" smtClean="0"/>
              <a:t>Task 2 Planned Video Presentation  </a:t>
            </a:r>
          </a:p>
          <a:p>
            <a:pPr marL="514350" indent="-514350"/>
            <a:r>
              <a:rPr lang="en-US" sz="2800" dirty="0" smtClean="0"/>
              <a:t>Task 7 Comprehend Technical Content</a:t>
            </a:r>
          </a:p>
          <a:p>
            <a:pPr marL="514350" indent="-514350">
              <a:buNone/>
            </a:pPr>
            <a:r>
              <a:rPr lang="en-US" sz="2800" dirty="0" smtClean="0"/>
              <a:t>          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1</a:t>
            </a:r>
            <a:r>
              <a:rPr lang="en-US" sz="2800" u="sng" dirty="0" smtClean="0"/>
              <a:t>0</a:t>
            </a:r>
            <a:r>
              <a:rPr lang="en-US" sz="2800" u="sng" dirty="0" smtClean="0"/>
              <a:t>% </a:t>
            </a:r>
            <a:r>
              <a:rPr lang="en-US" sz="2800" u="sng" dirty="0" smtClean="0"/>
              <a:t>Employability Skills (Examples)         </a:t>
            </a:r>
          </a:p>
          <a:p>
            <a:pPr marL="514350" indent="-514350"/>
            <a:r>
              <a:rPr lang="en-US" sz="2800" dirty="0" smtClean="0"/>
              <a:t>Those used in ITVET Belize communications courses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Attendance           </a:t>
            </a:r>
          </a:p>
          <a:p>
            <a:pPr marL="514350" indent="-514350"/>
            <a:r>
              <a:rPr lang="en-US" sz="2800" dirty="0" smtClean="0"/>
              <a:t>Timeliness </a:t>
            </a:r>
          </a:p>
          <a:p>
            <a:pPr marL="514350" indent="-514350"/>
            <a:r>
              <a:rPr lang="en-US" sz="2800" dirty="0" smtClean="0"/>
              <a:t>Attention to detail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 smtClean="0"/>
              <a:t>From Theory to Practical Application         </a:t>
            </a:r>
          </a:p>
          <a:p>
            <a:pPr marL="514350" indent="-514350"/>
            <a:r>
              <a:rPr lang="en-US" sz="2800" dirty="0" smtClean="0"/>
              <a:t>Build on 2022 ITVET Belize communications courses</a:t>
            </a:r>
          </a:p>
          <a:p>
            <a:pPr marL="514350" indent="-514350"/>
            <a:r>
              <a:rPr lang="en-US" sz="2800" dirty="0" smtClean="0"/>
              <a:t>Provide “Trade” content to fill the theoretical gaps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Provide Course 01 Instructor with “Trade” related examples for assignments, projects, and tests </a:t>
            </a:r>
          </a:p>
          <a:p>
            <a:pPr marL="514350" indent="-514350"/>
            <a:r>
              <a:rPr lang="en-US" sz="2800" dirty="0" smtClean="0"/>
              <a:t>June 2022 “small group” session on Course 01  </a:t>
            </a:r>
          </a:p>
          <a:p>
            <a:pPr marL="514350" indent="-514350"/>
            <a:r>
              <a:rPr lang="en-US" sz="2800" dirty="0" smtClean="0"/>
              <a:t>Share “Trade” related examples beforehand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01: Communications 1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Week Term 1, Year 1 </a:t>
            </a:r>
            <a:r>
              <a:rPr lang="en-US" sz="3175" dirty="0" smtClean="0"/>
              <a:t>40 Classroom hours         0 New Lab hours                           12 weeks x 5 periods/wk      2 periods Wed pm             3 periods Thurs 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20% Individual Tests                        30% Individual Projects 40% Group Projects     10%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 smtClean="0"/>
              <a:t>related  Course Material Examples         </a:t>
            </a:r>
          </a:p>
          <a:p>
            <a:pPr marL="514350" indent="-514350"/>
            <a:r>
              <a:rPr lang="en-US" sz="2800" dirty="0" smtClean="0"/>
              <a:t>Terms, Definitions, Phrases, Acronyms </a:t>
            </a:r>
          </a:p>
          <a:p>
            <a:pPr marL="514350" indent="-514350"/>
            <a:r>
              <a:rPr lang="en-US" sz="2800" dirty="0" smtClean="0"/>
              <a:t>Health and Safety Plan and Safety Data Sheet</a:t>
            </a:r>
          </a:p>
          <a:p>
            <a:pPr marL="514350" indent="-514350"/>
            <a:r>
              <a:rPr lang="en-US" sz="2800" dirty="0" smtClean="0"/>
              <a:t>Technical Specification and Drawings</a:t>
            </a:r>
          </a:p>
          <a:p>
            <a:pPr marL="514350" indent="-514350"/>
            <a:r>
              <a:rPr lang="en-US" sz="2800" dirty="0" smtClean="0"/>
              <a:t>Emails, Letters, maintenance </a:t>
            </a:r>
            <a:r>
              <a:rPr lang="en-US" sz="2800" dirty="0" smtClean="0"/>
              <a:t>and monitoring </a:t>
            </a:r>
            <a:r>
              <a:rPr lang="en-US" sz="2800" dirty="0" smtClean="0"/>
              <a:t>reports</a:t>
            </a:r>
          </a:p>
          <a:p>
            <a:pPr marL="514350" indent="-514350"/>
            <a:r>
              <a:rPr lang="en-US" sz="2800" dirty="0" smtClean="0"/>
              <a:t>Project </a:t>
            </a:r>
            <a:r>
              <a:rPr lang="en-US" sz="2800" dirty="0" smtClean="0"/>
              <a:t>proposals, estimates, quotes, invoices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xmlns="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:a16="http://schemas.microsoft.com/office/drawing/2014/main" xmlns="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:a16="http://schemas.microsoft.com/office/drawing/2014/main" xmlns="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:a16="http://schemas.microsoft.com/office/drawing/2014/main" xmlns="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4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01: Communications 1</a:t>
            </a:r>
          </a:p>
          <a:p>
            <a:r>
              <a:rPr lang="en-US" dirty="0" smtClean="0"/>
              <a:t>40 Classroom hours</a:t>
            </a:r>
          </a:p>
          <a:p>
            <a:r>
              <a:rPr lang="en-US" dirty="0" smtClean="0"/>
              <a:t>12 Week Term 1, Year 1 </a:t>
            </a:r>
          </a:p>
          <a:p>
            <a:r>
              <a:rPr lang="en-US" dirty="0" smtClean="0"/>
              <a:t>Build on ITVET courses</a:t>
            </a:r>
          </a:p>
          <a:p>
            <a:r>
              <a:rPr lang="en-US" dirty="0" smtClean="0"/>
              <a:t>Add “Trade” related examples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Communications </a:t>
            </a:r>
            <a:r>
              <a:rPr lang="en-US" sz="2800" dirty="0" smtClean="0"/>
              <a:t>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Description of Course 01 in Term 1 of Year </a:t>
            </a:r>
            <a:r>
              <a:rPr lang="en-US" sz="2800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of Course 01 </a:t>
            </a:r>
          </a:p>
          <a:p>
            <a:pPr marL="889397" lvl="1" indent="-514350"/>
            <a:r>
              <a:rPr lang="en-US" sz="2425" dirty="0" smtClean="0"/>
              <a:t>Share “Trade” related examples for June 2022 Session </a:t>
            </a:r>
            <a:endParaRPr lang="en-US" sz="2425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00,000,000,000,000 </a:t>
            </a:r>
            <a:r>
              <a:rPr lang="en-US" dirty="0"/>
              <a:t>kg</a:t>
            </a:r>
          </a:p>
          <a:p>
            <a:r>
              <a:rPr lang="en-US" dirty="0"/>
              <a:t>100,000 kg per person</a:t>
            </a:r>
          </a:p>
          <a:p>
            <a:r>
              <a:rPr lang="en-US" dirty="0"/>
              <a:t>38 m x 38 m x 38 m</a:t>
            </a:r>
          </a:p>
          <a:p>
            <a:pPr lvl="1"/>
            <a:r>
              <a:rPr lang="en-US" dirty="0"/>
              <a:t>Also a very small part of the</a:t>
            </a:r>
          </a:p>
          <a:p>
            <a:pPr marL="428625" lvl="1" indent="0">
              <a:buNone/>
            </a:pPr>
            <a:r>
              <a:rPr lang="en-US" dirty="0"/>
              <a:t>    atmosphere</a:t>
            </a:r>
          </a:p>
          <a:p>
            <a:r>
              <a:rPr lang="en-US" dirty="0"/>
              <a:t>Belize is a “net carbon sink” due to FOLU</a:t>
            </a:r>
          </a:p>
          <a:p>
            <a:pPr lvl="1"/>
            <a:r>
              <a:rPr lang="en-US" dirty="0"/>
              <a:t>Sink = drain, removal; FOLU = Forestry and Other Land Use</a:t>
            </a:r>
          </a:p>
          <a:p>
            <a:pPr lvl="1"/>
            <a:r>
              <a:rPr lang="en-US" dirty="0"/>
              <a:t>Energy is your dominant emission</a:t>
            </a:r>
          </a:p>
          <a:p>
            <a:pPr lvl="1"/>
            <a:r>
              <a:rPr lang="en-US" dirty="0"/>
              <a:t>Forests absorb and sequester much larger amounts of carbon</a:t>
            </a:r>
          </a:p>
          <a:p>
            <a:pPr lvl="1"/>
            <a:r>
              <a:rPr lang="en-US" dirty="0"/>
              <a:t>They always did, so the emissions remain a problem</a:t>
            </a:r>
          </a:p>
          <a:p>
            <a:pPr lvl="1"/>
            <a:r>
              <a:rPr lang="en-US" dirty="0"/>
              <a:t>Look after forests!</a:t>
            </a:r>
          </a:p>
          <a:p>
            <a:r>
              <a:rPr lang="en-US" sz="1200" dirty="0"/>
              <a:t>http://www.grisanik.com/blog/how-much-carbon-is-in-the-atmosphere/#:~:text=Furthermore%2C%20multiplying%20Earth's%20atmosphere%205.137,atmosphere%20is%20~3%2C208%20Gt%20CO2.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:a16="http://schemas.microsoft.com/office/drawing/2014/main" xmlns="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825344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12: Communications 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Week Term 3, Year 1 </a:t>
            </a:r>
            <a:r>
              <a:rPr lang="en-US" sz="3175" dirty="0" smtClean="0"/>
              <a:t>40 Classroom hours         0 New Lab hours                           10 weeks x 6 periods/wk      3 periods Mon &amp; Wed am             Same Marking Breakdown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20% Individual Tests                        30% Individual Projects 40% Group Projects     10%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17: Communications 3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Week Term 4, Year 2 </a:t>
            </a:r>
            <a:r>
              <a:rPr lang="en-US" sz="3175" dirty="0" smtClean="0"/>
              <a:t>40 Classroom hours         0 New Lab hours                           12 weeks x 5 periods/wk      2 periods Mon pm             3 periods Tue 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20% Individual Tests                        30% Individual Projects 40% Group Projects     10%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 smtClean="0"/>
              <a:t>Courses 23 &amp; 28: </a:t>
            </a:r>
            <a:r>
              <a:rPr lang="en-CA" dirty="0" err="1" smtClean="0"/>
              <a:t>Proj</a:t>
            </a:r>
            <a:r>
              <a:rPr lang="en-CA" dirty="0" smtClean="0"/>
              <a:t>. </a:t>
            </a:r>
            <a:r>
              <a:rPr lang="en-CA" dirty="0" err="1" smtClean="0"/>
              <a:t>Comms</a:t>
            </a:r>
            <a:r>
              <a:rPr lang="en-CA" dirty="0" smtClean="0"/>
              <a:t>. 1 &amp; 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Week Term 5 &amp; 6, Yr. 2 </a:t>
            </a:r>
            <a:r>
              <a:rPr lang="en-US" sz="3175" dirty="0" smtClean="0"/>
              <a:t>40 Classroom hours         0 New Lab hours                           10 weeks x 6 periods/wk      3 periods Mon am             3 periods Wed 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20% Individual Tests                        30% Individual Projects 40% Group Projects     10% 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xmlns="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0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 smtClean="0"/>
              <a:t>Students completing Year 1 (Installer) or 2 Year (Designer) RE EE Program Requirements at their own time and pace</a:t>
            </a:r>
            <a:endParaRPr lang="en-US" dirty="0"/>
          </a:p>
          <a:p>
            <a:r>
              <a:rPr lang="en-US" dirty="0" smtClean="0"/>
              <a:t>Students and Industry Qualifications NABCEP, CVQ, etc. </a:t>
            </a:r>
            <a:endParaRPr lang="en-US" dirty="0"/>
          </a:p>
          <a:p>
            <a:r>
              <a:rPr lang="en-US" dirty="0" smtClean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ITVET with resources for scalable, sustainable program </a:t>
            </a:r>
          </a:p>
          <a:p>
            <a:r>
              <a:rPr lang="en-US" dirty="0" smtClean="0"/>
              <a:t>Skills competently applied to a changing Green Economy</a:t>
            </a:r>
          </a:p>
          <a:p>
            <a:r>
              <a:rPr lang="en-US" dirty="0" smtClean="0"/>
              <a:t>Belize Employers – competent, adaptable team members  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</a:t>
            </a:r>
            <a:r>
              <a:rPr lang="en-US" dirty="0" smtClean="0"/>
              <a:t>Employers </a:t>
            </a:r>
            <a:r>
              <a:rPr lang="en-US" dirty="0" smtClean="0"/>
              <a:t>and </a:t>
            </a:r>
            <a:r>
              <a:rPr lang="en-US" dirty="0" smtClean="0"/>
              <a:t>the “Communications” </a:t>
            </a:r>
            <a:r>
              <a:rPr lang="en-US" dirty="0" smtClean="0"/>
              <a:t>part of Program: </a:t>
            </a:r>
            <a:endParaRPr lang="en-US" dirty="0"/>
          </a:p>
          <a:p>
            <a:r>
              <a:rPr lang="en-US" dirty="0" smtClean="0"/>
              <a:t>Understand options and communicate recommendations  </a:t>
            </a:r>
            <a:endParaRPr lang="en-US" dirty="0"/>
          </a:p>
          <a:p>
            <a:r>
              <a:rPr lang="en-US" dirty="0" smtClean="0"/>
              <a:t>Prepare project descriptions, drawings, and reports</a:t>
            </a:r>
          </a:p>
          <a:p>
            <a:r>
              <a:rPr lang="en-US" dirty="0" smtClean="0"/>
              <a:t>Plan and prepare maintenance and monitoring reports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Prepare project proposals, estimates, quotes, invoices </a:t>
            </a:r>
          </a:p>
          <a:p>
            <a:r>
              <a:rPr lang="en-US" dirty="0" smtClean="0"/>
              <a:t>Verbal, written, &amp; digital communications skills – clients, residents, suppliers, partners, regulators, team members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:a16="http://schemas.microsoft.com/office/drawing/2014/main" xmlns="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951A3-8628-4E4A-83F6-9A5215FC1F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f11d3-e06f-483e-85d2-fc50beb488a5"/>
    <ds:schemaRef ds:uri="1cbb6d17-cf84-4448-90bc-9c37ac7b882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28688</TotalTime>
  <Words>2460</Words>
  <Application>Microsoft Office PowerPoint</Application>
  <PresentationFormat>On-screen Show (4:3)</PresentationFormat>
  <Paragraphs>363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IDB Belize Minimal Presentation - Design_ TEMPLATE</vt:lpstr>
      <vt:lpstr>Slide 1</vt:lpstr>
      <vt:lpstr>For Today:</vt:lpstr>
      <vt:lpstr>1. Communications Courses in 2 Year Program </vt:lpstr>
      <vt:lpstr>Course 01: Communications 1</vt:lpstr>
      <vt:lpstr>Course 12: Communications 2</vt:lpstr>
      <vt:lpstr>Course 17: Communications 3</vt:lpstr>
      <vt:lpstr>Courses 23 &amp; 28: Proj. Comms. 1 &amp; 2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4. Description of Course 01</vt:lpstr>
      <vt:lpstr>5. Development of Course 01</vt:lpstr>
      <vt:lpstr>5. Development of Course 01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71</cp:revision>
  <cp:lastPrinted>2022-03-14T17:26:26Z</cp:lastPrinted>
  <dcterms:created xsi:type="dcterms:W3CDTF">2022-03-03T12:11:22Z</dcterms:created>
  <dcterms:modified xsi:type="dcterms:W3CDTF">2022-05-12T17:59:40Z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