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0"/>
  </p:notesMasterIdLst>
  <p:sldIdLst>
    <p:sldId id="258" r:id="rId5"/>
    <p:sldId id="257" r:id="rId6"/>
    <p:sldId id="313" r:id="rId7"/>
    <p:sldId id="417" r:id="rId8"/>
    <p:sldId id="423" r:id="rId9"/>
    <p:sldId id="513" r:id="rId10"/>
    <p:sldId id="425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429" r:id="rId22"/>
    <p:sldId id="431" r:id="rId23"/>
    <p:sldId id="524" r:id="rId24"/>
    <p:sldId id="528" r:id="rId25"/>
    <p:sldId id="432" r:id="rId26"/>
    <p:sldId id="461" r:id="rId27"/>
    <p:sldId id="527" r:id="rId28"/>
    <p:sldId id="526" r:id="rId29"/>
    <p:sldId id="529" r:id="rId30"/>
    <p:sldId id="530" r:id="rId31"/>
    <p:sldId id="531" r:id="rId32"/>
    <p:sldId id="532" r:id="rId33"/>
    <p:sldId id="533" r:id="rId34"/>
    <p:sldId id="441" r:id="rId35"/>
    <p:sldId id="534" r:id="rId36"/>
    <p:sldId id="512" r:id="rId37"/>
    <p:sldId id="398" r:id="rId38"/>
    <p:sldId id="490" r:id="rId39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E72C07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6283" autoAdjust="0"/>
  </p:normalViewPr>
  <p:slideViewPr>
    <p:cSldViewPr snapToGrid="0">
      <p:cViewPr>
        <p:scale>
          <a:sx n="100" d="100"/>
          <a:sy n="100" d="100"/>
        </p:scale>
        <p:origin x="-15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xmlns="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A3602C88-6BD6-184C-877D-629BCF55DF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229" y="952744"/>
            <a:ext cx="719060" cy="719060"/>
          </a:xfrm>
          <a:prstGeom prst="rect">
            <a:avLst/>
          </a:prstGeom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D0B1B801-A279-C742-9B87-2675705836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3116" y="963974"/>
            <a:ext cx="719060" cy="71906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8160" y="1089122"/>
            <a:ext cx="1418966" cy="4687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(24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2022) - Course C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06: Integrated Laboratory (Practical Exercise)  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61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716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631" y="885824"/>
            <a:ext cx="817810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727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2300" y="852486"/>
            <a:ext cx="8292874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737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5474" y="859631"/>
            <a:ext cx="8399601" cy="34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747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1819" y="824706"/>
            <a:ext cx="8366697" cy="383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757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4675" y="764381"/>
            <a:ext cx="6616700" cy="399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768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6424" y="848518"/>
            <a:ext cx="8221573" cy="338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778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9594" y="828675"/>
            <a:ext cx="8486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788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8963" y="795337"/>
            <a:ext cx="8482517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Discussion  </a:t>
            </a:r>
            <a:endParaRPr lang="en-US" dirty="0"/>
          </a:p>
          <a:p>
            <a:r>
              <a:rPr lang="en-US" dirty="0" smtClean="0"/>
              <a:t>If tools are there  . . .    </a:t>
            </a:r>
            <a:endParaRPr lang="en-US" dirty="0" smtClean="0"/>
          </a:p>
          <a:p>
            <a:r>
              <a:rPr lang="en-US" dirty="0" smtClean="0"/>
              <a:t>If tools are not there yet . . .     </a:t>
            </a:r>
            <a:endParaRPr lang="en-US" dirty="0" smtClean="0"/>
          </a:p>
          <a:p>
            <a:r>
              <a:rPr lang="en-US" dirty="0" smtClean="0"/>
              <a:t>What about Manuals not provided on June 24</a:t>
            </a:r>
            <a:r>
              <a:rPr lang="en-US" baseline="30000" dirty="0" smtClean="0"/>
              <a:t>th</a:t>
            </a:r>
            <a:r>
              <a:rPr lang="en-US" dirty="0" smtClean="0"/>
              <a:t>?  </a:t>
            </a:r>
            <a:endParaRPr lang="en-US" dirty="0" smtClean="0"/>
          </a:p>
          <a:p>
            <a:r>
              <a:rPr lang="en-US" dirty="0" smtClean="0"/>
              <a:t>Exercise for students to find manuals? Or provide them?   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/>
              <a:t>Safe Tool Handling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During Week 1 – Lab 01 (Monday) and 02 (Tuesday)</a:t>
            </a:r>
          </a:p>
          <a:p>
            <a:endParaRPr lang="en-US" dirty="0" smtClean="0"/>
          </a:p>
          <a:p>
            <a:r>
              <a:rPr lang="en-US" dirty="0" smtClean="0"/>
              <a:t>Task 01 </a:t>
            </a:r>
            <a:r>
              <a:rPr lang="en-US" sz="2800" u="sng" dirty="0" smtClean="0"/>
              <a:t>Identify appropriate hand tools and power tools</a:t>
            </a:r>
          </a:p>
          <a:p>
            <a:endParaRPr lang="en-US" sz="2800" u="sng" dirty="0" smtClean="0"/>
          </a:p>
          <a:p>
            <a:r>
              <a:rPr lang="en-US" sz="2800" dirty="0" smtClean="0"/>
              <a:t>Task 02 </a:t>
            </a:r>
            <a:r>
              <a:rPr lang="en-US" sz="2800" u="sng" dirty="0" smtClean="0"/>
              <a:t>Safe tool, equipment &amp; material handling procedures</a:t>
            </a:r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For Today: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Course 06 Integrated Lab 01 in August 2022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Equipment List for the New Lab  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From Task 02  </a:t>
            </a:r>
            <a:r>
              <a:rPr lang="en-US" sz="3200" u="sng" dirty="0" smtClean="0"/>
              <a:t>Safe tool, equipment &amp; material handling 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An Equipment List Library of User Manuals as a Teaching Resource</a:t>
            </a:r>
            <a:endParaRPr lang="en-US" sz="3175" dirty="0" smtClean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/>
              <a:t>Safe Tool Handling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available for Equipment, Tool, Product, &amp; Material Manuals on Safety, Installation, Operations, and more?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they? </a:t>
            </a:r>
          </a:p>
          <a:p>
            <a:r>
              <a:rPr lang="en-US" dirty="0" smtClean="0"/>
              <a:t>W</a:t>
            </a:r>
            <a:r>
              <a:rPr lang="en-US" dirty="0" smtClean="0"/>
              <a:t>here are they? </a:t>
            </a:r>
          </a:p>
          <a:p>
            <a:r>
              <a:rPr lang="en-US" dirty="0" smtClean="0"/>
              <a:t>How to have access to them? </a:t>
            </a:r>
          </a:p>
          <a:p>
            <a:endParaRPr lang="en-US" sz="2800" u="sng" dirty="0" smtClean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/>
              <a:t>Safe Tool Handling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could be Student exercise for Lab 01 and 02? </a:t>
            </a:r>
            <a:endParaRPr lang="en-US" dirty="0" smtClean="0"/>
          </a:p>
          <a:p>
            <a:r>
              <a:rPr lang="en-US" dirty="0" smtClean="0"/>
              <a:t>What are they? Internet? How to find them?</a:t>
            </a:r>
          </a:p>
          <a:p>
            <a:r>
              <a:rPr lang="en-US" dirty="0" smtClean="0"/>
              <a:t>Group of tools, of documents, and of students </a:t>
            </a:r>
          </a:p>
          <a:p>
            <a:r>
              <a:rPr lang="en-US" dirty="0" smtClean="0"/>
              <a:t>What is content? Review, Understand, &amp; communicate. </a:t>
            </a:r>
          </a:p>
          <a:p>
            <a:r>
              <a:rPr lang="en-US" dirty="0" smtClean="0"/>
              <a:t>Have student – document presentations to class</a:t>
            </a:r>
          </a:p>
          <a:p>
            <a:r>
              <a:rPr lang="en-US" dirty="0" smtClean="0"/>
              <a:t>Build Library of accessible documents </a:t>
            </a:r>
          </a:p>
          <a:p>
            <a:r>
              <a:rPr lang="en-US" dirty="0" smtClean="0"/>
              <a:t>Demonstrate understanding – test, assignment, project </a:t>
            </a:r>
          </a:p>
          <a:p>
            <a:endParaRPr lang="en-US" sz="2800" u="sng" dirty="0" smtClean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Typical at ITVET</a:t>
            </a:r>
          </a:p>
          <a:p>
            <a:r>
              <a:rPr lang="en-US" dirty="0" smtClean="0"/>
              <a:t>New REP C 01 – 32</a:t>
            </a:r>
          </a:p>
          <a:p>
            <a:r>
              <a:rPr lang="en-US" dirty="0" smtClean="0"/>
              <a:t>Partially complete</a:t>
            </a:r>
          </a:p>
          <a:p>
            <a:r>
              <a:rPr lang="en-US" dirty="0" smtClean="0"/>
              <a:t>Course Instructors </a:t>
            </a:r>
          </a:p>
          <a:p>
            <a:pPr>
              <a:buNone/>
            </a:pPr>
            <a:r>
              <a:rPr lang="en-US" dirty="0" smtClean="0"/>
              <a:t>	to complete TDAP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Training Delivery and Assessment Plan</a:t>
            </a:r>
            <a:endParaRPr lang="en-US" dirty="0"/>
          </a:p>
          <a:p>
            <a:pPr lvl="1"/>
            <a:r>
              <a:rPr lang="en-US" dirty="0" smtClean="0"/>
              <a:t>Profile of the Trainee / Portfolio of the Trainee</a:t>
            </a:r>
            <a:endParaRPr lang="en-US" dirty="0"/>
          </a:p>
          <a:p>
            <a:pPr lvl="1"/>
            <a:r>
              <a:rPr lang="en-US" dirty="0" smtClean="0"/>
              <a:t>Program Policies &amp; Regulations / Technology Requirements</a:t>
            </a:r>
          </a:p>
          <a:p>
            <a:pPr lvl="1"/>
            <a:r>
              <a:rPr lang="en-US" dirty="0" smtClean="0"/>
              <a:t>Instructional Methods / Modes (Face to Face and Online) </a:t>
            </a:r>
          </a:p>
          <a:p>
            <a:pPr lvl="1"/>
            <a:r>
              <a:rPr lang="en-US" dirty="0" smtClean="0"/>
              <a:t>Resources (Technical; Underpinning Knowledge and Skills)</a:t>
            </a:r>
          </a:p>
          <a:p>
            <a:pPr lvl="1"/>
            <a:r>
              <a:rPr lang="en-US" dirty="0" smtClean="0"/>
              <a:t> Delivery Schedule (week / Instructional Methods (IM) </a:t>
            </a:r>
          </a:p>
          <a:p>
            <a:pPr lvl="1"/>
            <a:r>
              <a:rPr lang="en-US" dirty="0" smtClean="0"/>
              <a:t>Practical Grading Criteria and Theoretical Grading Criteria</a:t>
            </a:r>
            <a:endParaRPr lang="en-US" dirty="0"/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5907" y="823914"/>
            <a:ext cx="5151856" cy="31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Typical at ITVET</a:t>
            </a:r>
          </a:p>
          <a:p>
            <a:r>
              <a:rPr lang="en-US" dirty="0" smtClean="0"/>
              <a:t>New REP C 01 – 32</a:t>
            </a:r>
          </a:p>
          <a:p>
            <a:r>
              <a:rPr lang="en-US" dirty="0" smtClean="0"/>
              <a:t>Partially complete</a:t>
            </a:r>
          </a:p>
          <a:p>
            <a:r>
              <a:rPr lang="en-US" dirty="0" smtClean="0"/>
              <a:t>Course Instructors </a:t>
            </a:r>
          </a:p>
          <a:p>
            <a:pPr>
              <a:buNone/>
            </a:pPr>
            <a:r>
              <a:rPr lang="en-US" dirty="0" smtClean="0"/>
              <a:t>	to complete TDAP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Delivery Schedule </a:t>
            </a:r>
            <a:r>
              <a:rPr lang="en-US" dirty="0" smtClean="0"/>
              <a:t>(Tool in preparing Lesson Plans)</a:t>
            </a:r>
            <a:endParaRPr lang="en-US" dirty="0" smtClean="0"/>
          </a:p>
          <a:p>
            <a:pPr lvl="1"/>
            <a:r>
              <a:rPr lang="en-US" dirty="0" smtClean="0"/>
              <a:t>For each Week or </a:t>
            </a:r>
            <a:r>
              <a:rPr lang="en-US" dirty="0" smtClean="0"/>
              <a:t>4 period lab, </a:t>
            </a:r>
            <a:r>
              <a:rPr lang="en-US" dirty="0" smtClean="0"/>
              <a:t>the Course Outline Topic  (e.g. </a:t>
            </a:r>
            <a:r>
              <a:rPr lang="en-US" dirty="0" smtClean="0"/>
              <a:t>REP </a:t>
            </a:r>
            <a:r>
              <a:rPr lang="en-US" dirty="0" smtClean="0"/>
              <a:t>Lab Equipment) </a:t>
            </a:r>
            <a:r>
              <a:rPr lang="en-US" dirty="0" smtClean="0"/>
              <a:t>and Tasks (e.g. </a:t>
            </a:r>
            <a:r>
              <a:rPr lang="en-US" dirty="0" smtClean="0"/>
              <a:t>Identify and </a:t>
            </a:r>
            <a:r>
              <a:rPr lang="en-US" dirty="0" smtClean="0"/>
              <a:t>Use)</a:t>
            </a:r>
          </a:p>
          <a:p>
            <a:pPr lvl="1"/>
            <a:r>
              <a:rPr lang="en-US" dirty="0" smtClean="0"/>
              <a:t>Instructional Methods (IM) (e.g. Collaborative Discussions)</a:t>
            </a:r>
          </a:p>
          <a:p>
            <a:pPr lvl="1"/>
            <a:r>
              <a:rPr lang="en-US" dirty="0" smtClean="0"/>
              <a:t>Promotional Action (PA) (e.g. Practice work sheets, games)</a:t>
            </a:r>
          </a:p>
          <a:p>
            <a:pPr lvl="1"/>
            <a:r>
              <a:rPr lang="en-US" dirty="0" smtClean="0"/>
              <a:t>Assessment Method (e.g. Test 1, Assignment 1, Project 1)  </a:t>
            </a:r>
          </a:p>
          <a:p>
            <a:pPr lvl="1"/>
            <a:r>
              <a:rPr lang="en-US" dirty="0" smtClean="0"/>
              <a:t>Resources (e.g. </a:t>
            </a:r>
            <a:r>
              <a:rPr lang="en-US" dirty="0" smtClean="0"/>
              <a:t>New Lab, Manuals, </a:t>
            </a:r>
            <a:r>
              <a:rPr lang="en-US" dirty="0" smtClean="0"/>
              <a:t>Videos,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5907" y="823914"/>
            <a:ext cx="5151856" cy="31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pic>
        <p:nvPicPr>
          <p:cNvPr id="686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76138" y="746125"/>
            <a:ext cx="6610537" cy="399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pic>
        <p:nvPicPr>
          <p:cNvPr id="798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9977" y="746125"/>
            <a:ext cx="352304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pic>
        <p:nvPicPr>
          <p:cNvPr id="808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0728" y="746125"/>
            <a:ext cx="2561543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pic>
        <p:nvPicPr>
          <p:cNvPr id="819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009776" y="876694"/>
            <a:ext cx="4828674" cy="38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pic>
        <p:nvPicPr>
          <p:cNvPr id="829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27841" y="762001"/>
            <a:ext cx="247503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pic>
        <p:nvPicPr>
          <p:cNvPr id="839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90625" y="782605"/>
            <a:ext cx="5820435" cy="397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2" y="52001"/>
            <a:ext cx="4879931" cy="675204"/>
          </a:xfrm>
        </p:spPr>
        <p:txBody>
          <a:bodyPr wrap="square" anchor="ctr">
            <a:normAutofit fontScale="90000"/>
          </a:bodyPr>
          <a:lstStyle/>
          <a:p>
            <a:r>
              <a:rPr lang="en-US" sz="2000" dirty="0" smtClean="0"/>
              <a:t>1. </a:t>
            </a:r>
            <a:r>
              <a:rPr lang="en-US" sz="2000" dirty="0" smtClean="0"/>
              <a:t>Integrated Lab Courses </a:t>
            </a:r>
            <a:r>
              <a:rPr lang="en-US" sz="2000" dirty="0" smtClean="0"/>
              <a:t>in 2 Year Program </a:t>
            </a:r>
            <a:endParaRPr lang="en-CA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3CE58F7-2921-4ED5-83BC-D22C24890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3121062"/>
              </p:ext>
            </p:extLst>
          </p:nvPr>
        </p:nvGraphicFramePr>
        <p:xfrm>
          <a:off x="0" y="786939"/>
          <a:ext cx="9144001" cy="6323448"/>
        </p:xfrm>
        <a:graphic>
          <a:graphicData uri="http://schemas.openxmlformats.org/drawingml/2006/table">
            <a:tbl>
              <a:tblPr firstRow="1" firstCol="1" bandRow="1"/>
              <a:tblGrid>
                <a:gridCol w="669074">
                  <a:extLst>
                    <a:ext uri="{9D8B030D-6E8A-4147-A177-3AD203B41FA5}">
                      <a16:colId xmlns:a16="http://schemas.microsoft.com/office/drawing/2014/main" xmlns="" val="2606309048"/>
                    </a:ext>
                  </a:extLst>
                </a:gridCol>
                <a:gridCol w="669074">
                  <a:extLst>
                    <a:ext uri="{9D8B030D-6E8A-4147-A177-3AD203B41FA5}">
                      <a16:colId xmlns:a16="http://schemas.microsoft.com/office/drawing/2014/main" xmlns="" val="1473377065"/>
                    </a:ext>
                  </a:extLst>
                </a:gridCol>
                <a:gridCol w="1561170">
                  <a:extLst>
                    <a:ext uri="{9D8B030D-6E8A-4147-A177-3AD203B41FA5}">
                      <a16:colId xmlns:a16="http://schemas.microsoft.com/office/drawing/2014/main" xmlns="" val="1249528835"/>
                    </a:ext>
                  </a:extLst>
                </a:gridCol>
                <a:gridCol w="1587224">
                  <a:extLst>
                    <a:ext uri="{9D8B030D-6E8A-4147-A177-3AD203B41FA5}">
                      <a16:colId xmlns:a16="http://schemas.microsoft.com/office/drawing/2014/main" xmlns="" val="1204878905"/>
                    </a:ext>
                  </a:extLst>
                </a:gridCol>
                <a:gridCol w="919471">
                  <a:extLst>
                    <a:ext uri="{9D8B030D-6E8A-4147-A177-3AD203B41FA5}">
                      <a16:colId xmlns:a16="http://schemas.microsoft.com/office/drawing/2014/main" xmlns="" val="2332402162"/>
                    </a:ext>
                  </a:extLst>
                </a:gridCol>
                <a:gridCol w="157299"/>
                <a:gridCol w="666572">
                  <a:extLst>
                    <a:ext uri="{9D8B030D-6E8A-4147-A177-3AD203B41FA5}">
                      <a16:colId xmlns:a16="http://schemas.microsoft.com/office/drawing/2014/main" xmlns="" val="1734535023"/>
                    </a:ext>
                  </a:extLst>
                </a:gridCol>
                <a:gridCol w="136733">
                  <a:extLst>
                    <a:ext uri="{9D8B030D-6E8A-4147-A177-3AD203B41FA5}">
                      <a16:colId xmlns:a16="http://schemas.microsoft.com/office/drawing/2014/main" xmlns="" val="3653918835"/>
                    </a:ext>
                  </a:extLst>
                </a:gridCol>
                <a:gridCol w="306962">
                  <a:extLst>
                    <a:ext uri="{9D8B030D-6E8A-4147-A177-3AD203B41FA5}">
                      <a16:colId xmlns:a16="http://schemas.microsoft.com/office/drawing/2014/main" xmlns="" val="96443433"/>
                    </a:ext>
                  </a:extLst>
                </a:gridCol>
                <a:gridCol w="189445">
                  <a:extLst>
                    <a:ext uri="{9D8B030D-6E8A-4147-A177-3AD203B41FA5}">
                      <a16:colId xmlns:a16="http://schemas.microsoft.com/office/drawing/2014/main" xmlns="" val="2027800525"/>
                    </a:ext>
                  </a:extLst>
                </a:gridCol>
                <a:gridCol w="1120107"/>
                <a:gridCol w="1160870">
                  <a:extLst>
                    <a:ext uri="{9D8B030D-6E8A-4147-A177-3AD203B41FA5}">
                      <a16:colId xmlns:a16="http://schemas.microsoft.com/office/drawing/2014/main" xmlns="" val="3921763635"/>
                    </a:ext>
                  </a:extLst>
                </a:gridCol>
              </a:tblGrid>
              <a:tr h="634845"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 (32 Course) RE EE Program Overview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84159189"/>
                  </a:ext>
                </a:extLst>
              </a:tr>
              <a:tr h="84489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cations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(“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to Energy Science</a:t>
                      </a:r>
                      <a:endParaRPr lang="en-US" sz="18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Applications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1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965325"/>
                  </a:ext>
                </a:extLst>
              </a:tr>
              <a:tr h="88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Relations and Audits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Energy, Buildings and Equipment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Installation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4571990"/>
                  </a:ext>
                </a:extLst>
              </a:tr>
              <a:tr h="589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Hot Water Systems</a:t>
                      </a:r>
                      <a:endParaRPr lang="en-US" sz="18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Efficiency Measurement and Verification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122844"/>
                  </a:ext>
                </a:extLst>
              </a:tr>
              <a:tr h="119033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Wind Design and Operation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Use Modeling &amp; 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Energy System Design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Based PV Installation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04170"/>
                  </a:ext>
                </a:extLst>
              </a:tr>
              <a:tr h="59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Comms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Drawing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Analysis of Energy Systems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PV System Design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PV System Design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094120"/>
                  </a:ext>
                </a:extLst>
              </a:tr>
              <a:tr h="925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Codes and Regulations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Operations and Entrepreneurship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Maintenance &amp; Operation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Maintenance &amp; Operation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1669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7829550" y="1247775"/>
            <a:ext cx="131445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16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pic>
        <p:nvPicPr>
          <p:cNvPr id="849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52475" y="903125"/>
            <a:ext cx="7531932" cy="34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Exercise</a:t>
            </a:r>
            <a:endParaRPr lang="en-US" u="sng" dirty="0" smtClean="0"/>
          </a:p>
          <a:p>
            <a:r>
              <a:rPr lang="en-US" dirty="0" smtClean="0"/>
              <a:t>Equipment and </a:t>
            </a:r>
            <a:r>
              <a:rPr lang="en-US" dirty="0" smtClean="0"/>
              <a:t>Tools Review – Jamie Thompson </a:t>
            </a:r>
            <a:endParaRPr lang="en-US" dirty="0" smtClean="0"/>
          </a:p>
          <a:p>
            <a:r>
              <a:rPr lang="en-US" dirty="0" smtClean="0"/>
              <a:t>Installation Manual Example Review – </a:t>
            </a:r>
            <a:r>
              <a:rPr lang="en-US" dirty="0" err="1" smtClean="0"/>
              <a:t>Gord</a:t>
            </a:r>
            <a:r>
              <a:rPr lang="en-US" dirty="0" smtClean="0"/>
              <a:t> </a:t>
            </a:r>
            <a:r>
              <a:rPr lang="en-US" dirty="0" err="1" smtClean="0"/>
              <a:t>Wilkie</a:t>
            </a:r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 smtClean="0"/>
              <a:t>ITVET Instructor Review of individual Manuals </a:t>
            </a:r>
            <a:endParaRPr lang="en-US" dirty="0" smtClean="0"/>
          </a:p>
          <a:p>
            <a:pPr lvl="1"/>
            <a:r>
              <a:rPr lang="en-US" dirty="0" smtClean="0"/>
              <a:t>Discuss what is or is not in manual </a:t>
            </a:r>
          </a:p>
          <a:p>
            <a:pPr lvl="1"/>
            <a:r>
              <a:rPr lang="en-US" dirty="0" smtClean="0"/>
              <a:t>Imagine student response to content </a:t>
            </a:r>
          </a:p>
          <a:p>
            <a:pPr lvl="1"/>
            <a:r>
              <a:rPr lang="en-US" dirty="0" smtClean="0"/>
              <a:t>Imagine a student exercise achieve Tasks 01 and 02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Safe Tool Handling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During Week 1 – Lab 01 (Monday) and 02 (Tuesday)</a:t>
            </a:r>
          </a:p>
          <a:p>
            <a:endParaRPr lang="en-US" dirty="0" smtClean="0"/>
          </a:p>
          <a:p>
            <a:r>
              <a:rPr lang="en-US" dirty="0" smtClean="0"/>
              <a:t>Task 01 </a:t>
            </a:r>
            <a:r>
              <a:rPr lang="en-US" sz="2400" u="sng" dirty="0" smtClean="0"/>
              <a:t>Identify appropriate hand tools and power tools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Task 02 </a:t>
            </a:r>
            <a:r>
              <a:rPr lang="en-US" sz="2400" u="sng" dirty="0" smtClean="0"/>
              <a:t>Safe tool, equipment &amp; material handling procedures</a:t>
            </a:r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Equipment List Manual Library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pic>
        <p:nvPicPr>
          <p:cNvPr id="686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76138" y="746125"/>
            <a:ext cx="6610537" cy="399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u="sng" dirty="0" smtClean="0"/>
              <a:t>Course </a:t>
            </a:r>
            <a:r>
              <a:rPr lang="en-US" u="sng" dirty="0" smtClean="0"/>
              <a:t>06: Integrated Lab </a:t>
            </a:r>
            <a:r>
              <a:rPr lang="en-US" u="sng" dirty="0" smtClean="0"/>
              <a:t>1</a:t>
            </a:r>
          </a:p>
          <a:p>
            <a:r>
              <a:rPr lang="en-US" dirty="0" smtClean="0"/>
              <a:t>Exercise</a:t>
            </a:r>
            <a:endParaRPr lang="en-US" dirty="0" smtClean="0"/>
          </a:p>
          <a:p>
            <a:r>
              <a:rPr lang="en-US" dirty="0" smtClean="0"/>
              <a:t>Safety through Tool Manuals </a:t>
            </a:r>
            <a:endParaRPr lang="en-US" dirty="0" smtClean="0"/>
          </a:p>
          <a:p>
            <a:r>
              <a:rPr lang="en-US" dirty="0" smtClean="0"/>
              <a:t>Health and Safety</a:t>
            </a:r>
            <a:endParaRPr lang="en-US" dirty="0" smtClean="0"/>
          </a:p>
          <a:p>
            <a:r>
              <a:rPr lang="en-US" dirty="0" smtClean="0"/>
              <a:t>Imagine student group project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Suggestions and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???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:a16="http://schemas.microsoft.com/office/drawing/2014/main" xmlns="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18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94F39A9D-FBAA-DA14-4F85-34EC0AEF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5" y="1057276"/>
            <a:ext cx="6000750" cy="3193256"/>
          </a:xfrm>
        </p:spPr>
        <p:txBody>
          <a:bodyPr/>
          <a:lstStyle/>
          <a:p>
            <a:r>
              <a:rPr lang="en-US" sz="7200" dirty="0"/>
              <a:t>Questions</a:t>
            </a:r>
            <a:r>
              <a:rPr lang="en-US" sz="7200" dirty="0" smtClean="0"/>
              <a:t>?</a:t>
            </a:r>
          </a:p>
          <a:p>
            <a:r>
              <a:rPr lang="en-US" sz="7200" dirty="0" smtClean="0"/>
              <a:t>Comments?</a:t>
            </a:r>
          </a:p>
          <a:p>
            <a:r>
              <a:rPr lang="en-US" sz="7200" dirty="0" smtClean="0"/>
              <a:t>Suggestions?</a:t>
            </a:r>
          </a:p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316280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</a:t>
            </a:r>
            <a:r>
              <a:rPr lang="en-CA" dirty="0" smtClean="0"/>
              <a:t>06: Integrated Lab 1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12 Week Term 1, Year 1 </a:t>
            </a:r>
            <a:r>
              <a:rPr lang="en-US" sz="3175" u="sng" dirty="0" smtClean="0"/>
              <a:t> </a:t>
            </a:r>
            <a:r>
              <a:rPr lang="en-US" sz="3175" dirty="0" smtClean="0"/>
              <a:t>0   Classroom </a:t>
            </a:r>
            <a:r>
              <a:rPr lang="en-US" sz="3175" dirty="0" smtClean="0"/>
              <a:t>hours         </a:t>
            </a:r>
            <a:r>
              <a:rPr lang="en-US" sz="3175" dirty="0" smtClean="0"/>
              <a:t>16 </a:t>
            </a:r>
            <a:r>
              <a:rPr lang="en-US" sz="3175" dirty="0" smtClean="0"/>
              <a:t>New Lab hours                           </a:t>
            </a:r>
            <a:r>
              <a:rPr lang="en-US" sz="3175" dirty="0" smtClean="0"/>
              <a:t>  4 + 4 periods/week              Mon. &amp; Tue. pm, 160 min. Weeks 1, 2, and 12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00% </a:t>
            </a:r>
            <a:r>
              <a:rPr lang="en-US" sz="3175" dirty="0" smtClean="0"/>
              <a:t>Individual Tests                        </a:t>
            </a:r>
            <a:r>
              <a:rPr lang="en-US" sz="3175" dirty="0" smtClean="0"/>
              <a:t>15</a:t>
            </a:r>
            <a:r>
              <a:rPr lang="en-US" sz="3175" dirty="0" smtClean="0"/>
              <a:t>% Individual Projects </a:t>
            </a:r>
            <a:r>
              <a:rPr lang="en-US" sz="3175" dirty="0" smtClean="0"/>
              <a:t>75</a:t>
            </a:r>
            <a:r>
              <a:rPr lang="en-US" sz="3175" dirty="0" smtClean="0"/>
              <a:t>% Group Projects     </a:t>
            </a:r>
            <a:r>
              <a:rPr lang="en-US" sz="3175" dirty="0" smtClean="0"/>
              <a:t>10% </a:t>
            </a:r>
            <a:r>
              <a:rPr lang="en-US" sz="3175" dirty="0" smtClean="0"/>
              <a:t>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Equipment List for New Lab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r>
              <a:rPr lang="en-US" dirty="0" smtClean="0"/>
              <a:t>Ver. 2 Spreadsheet in C06 Integrated Laboratory Folder</a:t>
            </a:r>
          </a:p>
          <a:p>
            <a:r>
              <a:rPr lang="en-US" dirty="0" smtClean="0"/>
              <a:t>Spreadsheet includes web links to equipment makers</a:t>
            </a:r>
            <a:endParaRPr lang="en-US" dirty="0"/>
          </a:p>
          <a:p>
            <a:r>
              <a:rPr lang="en-US" dirty="0" smtClean="0"/>
              <a:t>Equipment (or equivalents) being procured for 2022 use  </a:t>
            </a:r>
            <a:endParaRPr lang="en-US" dirty="0"/>
          </a:p>
          <a:p>
            <a:r>
              <a:rPr lang="en-US" dirty="0" smtClean="0"/>
              <a:t>Equipment and Tools typically have some form of “User Manual” with operations and safety information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 smtClean="0"/>
              <a:t>Resource for C 06 Tasks 1 and 2 - Student identification, knowledge, and safe use of New Lab Equipment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Equipment List for New Lab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During Week 1 – Lab 01 (Monday) and 02 (Tuesday)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Task 01 </a:t>
            </a:r>
            <a:r>
              <a:rPr lang="en-US" sz="2400" u="sng" dirty="0" smtClean="0"/>
              <a:t>Identify </a:t>
            </a:r>
            <a:r>
              <a:rPr lang="en-US" sz="2400" u="sng" dirty="0" smtClean="0"/>
              <a:t>appropriate hand tools and power </a:t>
            </a:r>
            <a:r>
              <a:rPr lang="en-US" sz="2400" u="sng" dirty="0" smtClean="0"/>
              <a:t>tools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Task 02 </a:t>
            </a:r>
            <a:r>
              <a:rPr lang="en-US" sz="2400" u="sng" dirty="0" smtClean="0"/>
              <a:t>Safe tool, equipment &amp; material handling procedures</a:t>
            </a:r>
            <a:endParaRPr lang="en-US" sz="2400" u="sng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4505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6276" y="822279"/>
            <a:ext cx="7798630" cy="38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696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33476"/>
            <a:ext cx="8446352" cy="31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Equipment List for New Lab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  <p:pic>
        <p:nvPicPr>
          <p:cNvPr id="706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2643" y="962025"/>
            <a:ext cx="8140769" cy="234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75FC7B6BF7C498CD7B3EAD8D4130F" ma:contentTypeVersion="14" ma:contentTypeDescription="Create a new document." ma:contentTypeScope="" ma:versionID="dbad931daf054155005239db3e568307">
  <xsd:schema xmlns:xsd="http://www.w3.org/2001/XMLSchema" xmlns:xs="http://www.w3.org/2001/XMLSchema" xmlns:p="http://schemas.microsoft.com/office/2006/metadata/properties" xmlns:ns3="1cbb6d17-cf84-4448-90bc-9c37ac7b8820" xmlns:ns4="2b3f11d3-e06f-483e-85d2-fc50beb488a5" targetNamespace="http://schemas.microsoft.com/office/2006/metadata/properties" ma:root="true" ma:fieldsID="b68d6c0bb9ec33ea8672a22a1a92e3cb" ns3:_="" ns4:_="">
    <xsd:import namespace="1cbb6d17-cf84-4448-90bc-9c37ac7b8820"/>
    <xsd:import namespace="2b3f11d3-e06f-483e-85d2-fc50beb488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b6d17-cf84-4448-90bc-9c37ac7b88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f11d3-e06f-483e-85d2-fc50beb48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67B24D-EB55-4E51-836D-832A9BC96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b6d17-cf84-4448-90bc-9c37ac7b8820"/>
    <ds:schemaRef ds:uri="2b3f11d3-e06f-483e-85d2-fc50beb48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4951A3-8628-4E4A-83F6-9A5215FC1F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b3f11d3-e06f-483e-85d2-fc50beb488a5"/>
    <ds:schemaRef ds:uri="1cbb6d17-cf84-4448-90bc-9c37ac7b88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32033</TotalTime>
  <Words>882</Words>
  <Application>Microsoft Office PowerPoint</Application>
  <PresentationFormat>On-screen Show (4:3)</PresentationFormat>
  <Paragraphs>165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IDB Belize Minimal Presentation - Design_ TEMPLATE</vt:lpstr>
      <vt:lpstr>Slide 1</vt:lpstr>
      <vt:lpstr>For Today:</vt:lpstr>
      <vt:lpstr>1. Integrated Lab Courses in 2 Year Program </vt:lpstr>
      <vt:lpstr>Course 06: Integrated Lab 1</vt:lpstr>
      <vt:lpstr>2. Equipment List for New Lab </vt:lpstr>
      <vt:lpstr>2. Equipment List for New Lab </vt:lpstr>
      <vt:lpstr>2. Equipment List for New Lab </vt:lpstr>
      <vt:lpstr>2. Equipment List for New Lab </vt:lpstr>
      <vt:lpstr>2. Equipment List for New Lab </vt:lpstr>
      <vt:lpstr>2. Equipment List for New Lab </vt:lpstr>
      <vt:lpstr>2. Equipment List for New Lab </vt:lpstr>
      <vt:lpstr>2. Equipment List for New Lab </vt:lpstr>
      <vt:lpstr>2. Equipment List for New Lab </vt:lpstr>
      <vt:lpstr>2. Equipment List for New Lab </vt:lpstr>
      <vt:lpstr>2. Equipment List for New Lab </vt:lpstr>
      <vt:lpstr>2. Equipment List for New Lab </vt:lpstr>
      <vt:lpstr>2. Equipment List for New Lab </vt:lpstr>
      <vt:lpstr>2. Equipment List for New Lab </vt:lpstr>
      <vt:lpstr>3. Safe Tool Handling Procedures</vt:lpstr>
      <vt:lpstr>3. Safe Tool Handling Procedures</vt:lpstr>
      <vt:lpstr>3. Safe Tool Handling Procedures</vt:lpstr>
      <vt:lpstr>3. Safe Tool Handling Procedures</vt:lpstr>
      <vt:lpstr>3. Safe Tool Handling Procedures</vt:lpstr>
      <vt:lpstr>3. Safe Tool Handling Procedures</vt:lpstr>
      <vt:lpstr>3. Safe Tool Handling Procedures</vt:lpstr>
      <vt:lpstr>3. Safe Tool Handling Procedures</vt:lpstr>
      <vt:lpstr>3. Safe Tool Handling Procedures</vt:lpstr>
      <vt:lpstr>3. Safe Tool Handling Procedures</vt:lpstr>
      <vt:lpstr>3. Safe Tool Handling Procedures</vt:lpstr>
      <vt:lpstr>3. Safe Tool Handling Procedures</vt:lpstr>
      <vt:lpstr>3. Safe Tool Handling Procedures</vt:lpstr>
      <vt:lpstr>3. Safe Tool Handling Procedures</vt:lpstr>
      <vt:lpstr>4. Equipment List Manual Library</vt:lpstr>
      <vt:lpstr>Summary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GATEWAY</cp:lastModifiedBy>
  <cp:revision>108</cp:revision>
  <cp:lastPrinted>2022-03-14T17:26:26Z</cp:lastPrinted>
  <dcterms:created xsi:type="dcterms:W3CDTF">2022-03-03T12:11:22Z</dcterms:created>
  <dcterms:modified xsi:type="dcterms:W3CDTF">2022-06-24T16:52:44Z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0x0101000CA75FC7B6BF7C498CD7B3EAD8D4130F</vt:lpwstr>
  </property>
</Properties>
</file>