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8"/>
  </p:notesMasterIdLst>
  <p:sldIdLst>
    <p:sldId id="258" r:id="rId5"/>
    <p:sldId id="257" r:id="rId6"/>
    <p:sldId id="313" r:id="rId7"/>
    <p:sldId id="417" r:id="rId8"/>
    <p:sldId id="418" r:id="rId9"/>
    <p:sldId id="492" r:id="rId10"/>
    <p:sldId id="423" r:id="rId11"/>
    <p:sldId id="425" r:id="rId12"/>
    <p:sldId id="429" r:id="rId13"/>
    <p:sldId id="431" r:id="rId14"/>
    <p:sldId id="432" r:id="rId15"/>
    <p:sldId id="461" r:id="rId16"/>
    <p:sldId id="434" r:id="rId17"/>
    <p:sldId id="493" r:id="rId18"/>
    <p:sldId id="441" r:id="rId19"/>
    <p:sldId id="494" r:id="rId20"/>
    <p:sldId id="443" r:id="rId21"/>
    <p:sldId id="495" r:id="rId22"/>
    <p:sldId id="496" r:id="rId23"/>
    <p:sldId id="511" r:id="rId24"/>
    <p:sldId id="446" r:id="rId25"/>
    <p:sldId id="497" r:id="rId26"/>
    <p:sldId id="499" r:id="rId27"/>
    <p:sldId id="500" r:id="rId28"/>
    <p:sldId id="501" r:id="rId29"/>
    <p:sldId id="502" r:id="rId30"/>
    <p:sldId id="504" r:id="rId31"/>
    <p:sldId id="503" r:id="rId32"/>
    <p:sldId id="506" r:id="rId33"/>
    <p:sldId id="508" r:id="rId34"/>
    <p:sldId id="507" r:id="rId35"/>
    <p:sldId id="509" r:id="rId36"/>
    <p:sldId id="510" r:id="rId37"/>
    <p:sldId id="453" r:id="rId38"/>
    <p:sldId id="454" r:id="rId39"/>
    <p:sldId id="474" r:id="rId40"/>
    <p:sldId id="475" r:id="rId41"/>
    <p:sldId id="457" r:id="rId42"/>
    <p:sldId id="458" r:id="rId43"/>
    <p:sldId id="459" r:id="rId44"/>
    <p:sldId id="512" r:id="rId45"/>
    <p:sldId id="398" r:id="rId46"/>
    <p:sldId id="490" r:id="rId47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E72C07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6283" autoAdjust="0"/>
  </p:normalViewPr>
  <p:slideViewPr>
    <p:cSldViewPr snapToGrid="0">
      <p:cViewPr>
        <p:scale>
          <a:sx n="100" d="100"/>
          <a:sy n="100" d="100"/>
        </p:scale>
        <p:origin x="-15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0B18B-0B89-4F83-B093-001A2A975881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34C6-403D-4428-9F20-F15D9913D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82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xmlns="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A3602C88-6BD6-184C-877D-629BCF55DF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3229" y="952744"/>
            <a:ext cx="719060" cy="719060"/>
          </a:xfrm>
          <a:prstGeom prst="rect">
            <a:avLst/>
          </a:prstGeom>
        </p:spPr>
      </p:pic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D0B1B801-A279-C742-9B87-2675705836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3116" y="963974"/>
            <a:ext cx="719060" cy="71906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8160" y="1089122"/>
            <a:ext cx="1418966" cy="4687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5D84BA-C6D1-7542-99D8-CD38963AB23C}"/>
              </a:ext>
            </a:extLst>
          </p:cNvPr>
          <p:cNvSpPr txBox="1"/>
          <p:nvPr/>
        </p:nvSpPr>
        <p:spPr>
          <a:xfrm>
            <a:off x="-1" y="5107435"/>
            <a:ext cx="3467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(24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2022) - Course C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06: Integrated Laboratory (Health and Safety)  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61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r>
              <a:rPr lang="en-US" dirty="0" smtClean="0"/>
              <a:t>Vision of </a:t>
            </a:r>
            <a:r>
              <a:rPr lang="en-US" dirty="0" smtClean="0"/>
              <a:t>“integrated lab” and health and safety skill </a:t>
            </a:r>
            <a:r>
              <a:rPr lang="en-US" dirty="0" smtClean="0"/>
              <a:t>sets, experiences, and potential of people completing the new RE EE Program</a:t>
            </a:r>
            <a:endParaRPr lang="en-US" dirty="0"/>
          </a:p>
          <a:p>
            <a:r>
              <a:rPr lang="en-US" dirty="0" smtClean="0"/>
              <a:t>Health and safety in ITVET lab and in field for work, may </a:t>
            </a:r>
            <a:r>
              <a:rPr lang="en-US" dirty="0" smtClean="0"/>
              <a:t>be similar </a:t>
            </a:r>
            <a:r>
              <a:rPr lang="en-US" dirty="0" smtClean="0"/>
              <a:t>in scope </a:t>
            </a:r>
            <a:r>
              <a:rPr lang="en-US" dirty="0" smtClean="0"/>
              <a:t>to other </a:t>
            </a:r>
            <a:r>
              <a:rPr lang="en-US" dirty="0" smtClean="0"/>
              <a:t>ITVET </a:t>
            </a:r>
            <a:r>
              <a:rPr lang="en-US" dirty="0" smtClean="0"/>
              <a:t>Belize </a:t>
            </a:r>
            <a:r>
              <a:rPr lang="en-US" dirty="0" smtClean="0"/>
              <a:t>programs (e.g. air conditioning, plumbing, electrical technician) </a:t>
            </a:r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 smtClean="0"/>
              <a:t>Typical at ITVET</a:t>
            </a:r>
          </a:p>
          <a:p>
            <a:r>
              <a:rPr lang="en-US" dirty="0" smtClean="0"/>
              <a:t>New REP C 01 – 32</a:t>
            </a:r>
          </a:p>
          <a:p>
            <a:r>
              <a:rPr lang="en-US" dirty="0" smtClean="0"/>
              <a:t>Partially complete</a:t>
            </a:r>
          </a:p>
          <a:p>
            <a:r>
              <a:rPr lang="en-US" dirty="0" smtClean="0"/>
              <a:t>Course Instructors </a:t>
            </a:r>
          </a:p>
          <a:p>
            <a:pPr>
              <a:buNone/>
            </a:pPr>
            <a:r>
              <a:rPr lang="en-US" dirty="0" smtClean="0"/>
              <a:t>	to complete TDAP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Training Delivery and Assessment Plan</a:t>
            </a:r>
            <a:endParaRPr lang="en-US" dirty="0"/>
          </a:p>
          <a:p>
            <a:pPr lvl="1"/>
            <a:r>
              <a:rPr lang="en-US" dirty="0" smtClean="0"/>
              <a:t>Profile of the Trainee / Portfolio of the Trainee</a:t>
            </a:r>
            <a:endParaRPr lang="en-US" dirty="0"/>
          </a:p>
          <a:p>
            <a:pPr lvl="1"/>
            <a:r>
              <a:rPr lang="en-US" dirty="0" smtClean="0"/>
              <a:t>Program Policies &amp; Regulations / Technology Requirements</a:t>
            </a:r>
          </a:p>
          <a:p>
            <a:pPr lvl="1"/>
            <a:r>
              <a:rPr lang="en-US" dirty="0" smtClean="0"/>
              <a:t>Instructional Methods / Modes (Face to Face and Online) </a:t>
            </a:r>
          </a:p>
          <a:p>
            <a:pPr lvl="1"/>
            <a:r>
              <a:rPr lang="en-US" dirty="0" smtClean="0"/>
              <a:t>Resources (Technical; Underpinning Knowledge and Skills)</a:t>
            </a:r>
          </a:p>
          <a:p>
            <a:pPr lvl="1"/>
            <a:r>
              <a:rPr lang="en-US" dirty="0" smtClean="0"/>
              <a:t> Delivery Schedule (week / Instructional Methods (IM) </a:t>
            </a:r>
          </a:p>
          <a:p>
            <a:pPr lvl="1"/>
            <a:r>
              <a:rPr lang="en-US" dirty="0" smtClean="0"/>
              <a:t>Practical Grading Criteria and Theoretical Grading Criteria</a:t>
            </a:r>
            <a:endParaRPr lang="en-US" dirty="0"/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5907" y="823914"/>
            <a:ext cx="5151856" cy="31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 smtClean="0"/>
              <a:t>Typical at ITVET</a:t>
            </a:r>
          </a:p>
          <a:p>
            <a:r>
              <a:rPr lang="en-US" dirty="0" smtClean="0"/>
              <a:t>New REP C 01 – 32</a:t>
            </a:r>
          </a:p>
          <a:p>
            <a:r>
              <a:rPr lang="en-US" dirty="0" smtClean="0"/>
              <a:t>Partially complete</a:t>
            </a:r>
          </a:p>
          <a:p>
            <a:r>
              <a:rPr lang="en-US" dirty="0" smtClean="0"/>
              <a:t>Course Instructors </a:t>
            </a:r>
          </a:p>
          <a:p>
            <a:pPr>
              <a:buNone/>
            </a:pPr>
            <a:r>
              <a:rPr lang="en-US" dirty="0" smtClean="0"/>
              <a:t>	to complete TDAP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Delivery Schedule </a:t>
            </a:r>
            <a:r>
              <a:rPr lang="en-US" dirty="0" smtClean="0"/>
              <a:t>(Tool in preparing Lesson Plans)</a:t>
            </a:r>
            <a:endParaRPr lang="en-US" dirty="0" smtClean="0"/>
          </a:p>
          <a:p>
            <a:pPr lvl="1"/>
            <a:r>
              <a:rPr lang="en-US" dirty="0" smtClean="0"/>
              <a:t>For each Week or </a:t>
            </a:r>
            <a:r>
              <a:rPr lang="en-US" dirty="0" smtClean="0"/>
              <a:t>4 period lab, </a:t>
            </a:r>
            <a:r>
              <a:rPr lang="en-US" dirty="0" smtClean="0"/>
              <a:t>the Course Outline Topic  (e.g. </a:t>
            </a:r>
            <a:r>
              <a:rPr lang="en-US" dirty="0" smtClean="0"/>
              <a:t>REP </a:t>
            </a:r>
            <a:r>
              <a:rPr lang="en-US" dirty="0" smtClean="0"/>
              <a:t>Lab Equipment) </a:t>
            </a:r>
            <a:r>
              <a:rPr lang="en-US" dirty="0" smtClean="0"/>
              <a:t>and Tasks (e.g. </a:t>
            </a:r>
            <a:r>
              <a:rPr lang="en-US" dirty="0" smtClean="0"/>
              <a:t>Identify and </a:t>
            </a:r>
            <a:r>
              <a:rPr lang="en-US" dirty="0" smtClean="0"/>
              <a:t>Use)</a:t>
            </a:r>
          </a:p>
          <a:p>
            <a:pPr lvl="1"/>
            <a:r>
              <a:rPr lang="en-US" dirty="0" smtClean="0"/>
              <a:t>Instructional Methods (IM) (e.g. Collaborative Discussions)</a:t>
            </a:r>
          </a:p>
          <a:p>
            <a:pPr lvl="1"/>
            <a:r>
              <a:rPr lang="en-US" dirty="0" smtClean="0"/>
              <a:t>Promotional Action (PA) (e.g. Practice work sheets, games)</a:t>
            </a:r>
          </a:p>
          <a:p>
            <a:pPr lvl="1"/>
            <a:r>
              <a:rPr lang="en-US" dirty="0" smtClean="0"/>
              <a:t>Assessment Method (e.g. Test 1, Assignment 1, Project 1)  </a:t>
            </a:r>
          </a:p>
          <a:p>
            <a:pPr lvl="1"/>
            <a:r>
              <a:rPr lang="en-US" dirty="0" smtClean="0"/>
              <a:t>Resources (e.g. </a:t>
            </a:r>
            <a:r>
              <a:rPr lang="en-US" dirty="0" smtClean="0"/>
              <a:t>New Lab, Manuals, </a:t>
            </a:r>
            <a:r>
              <a:rPr lang="en-US" dirty="0" smtClean="0"/>
              <a:t>Videos, </a:t>
            </a:r>
            <a:r>
              <a:rPr lang="en-US" dirty="0" err="1" smtClean="0"/>
              <a:t>Powerpoint</a:t>
            </a:r>
            <a:r>
              <a:rPr lang="en-US" dirty="0" smtClean="0"/>
              <a:t>)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5907" y="823914"/>
            <a:ext cx="5151856" cy="31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Health and Safety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On ITVET Belize campus</a:t>
            </a:r>
            <a:endParaRPr lang="en-US" dirty="0" smtClean="0"/>
          </a:p>
          <a:p>
            <a:r>
              <a:rPr lang="en-US" dirty="0" smtClean="0"/>
              <a:t>After program completion</a:t>
            </a:r>
          </a:p>
          <a:p>
            <a:r>
              <a:rPr lang="en-US" dirty="0" smtClean="0"/>
              <a:t>Legal responsibilities </a:t>
            </a:r>
            <a:endParaRPr lang="en-US" dirty="0" smtClean="0"/>
          </a:p>
          <a:p>
            <a:r>
              <a:rPr lang="en-US" dirty="0" smtClean="0"/>
              <a:t>ITVET Performance Goals</a:t>
            </a:r>
          </a:p>
          <a:p>
            <a:r>
              <a:rPr lang="en-US" dirty="0" smtClean="0"/>
              <a:t>Social responsibilities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 to other ITVET Belize programs  </a:t>
            </a:r>
            <a:endParaRPr lang="en-US" dirty="0"/>
          </a:p>
          <a:p>
            <a:pPr lvl="1"/>
            <a:r>
              <a:rPr lang="en-US" dirty="0" smtClean="0"/>
              <a:t>Air Conditioning   </a:t>
            </a:r>
            <a:endParaRPr lang="en-US" dirty="0"/>
          </a:p>
          <a:p>
            <a:pPr lvl="1"/>
            <a:r>
              <a:rPr lang="en-US" dirty="0" smtClean="0"/>
              <a:t>Electrical   </a:t>
            </a:r>
            <a:endParaRPr lang="en-US" dirty="0" smtClean="0"/>
          </a:p>
          <a:p>
            <a:pPr lvl="1"/>
            <a:r>
              <a:rPr lang="en-US" dirty="0" smtClean="0"/>
              <a:t>Plumbing </a:t>
            </a:r>
          </a:p>
          <a:p>
            <a:pPr lvl="1"/>
            <a:r>
              <a:rPr lang="en-US" dirty="0" smtClean="0"/>
              <a:t>Building Construction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054" name="AutoShape 6" descr="Webooks! Mathematics A Complete Course With CXC Questions VOLUM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861" y="747715"/>
            <a:ext cx="4328751" cy="34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</a:t>
            </a:r>
            <a:r>
              <a:rPr lang="en-US" dirty="0" smtClean="0"/>
              <a:t>Belize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Health and Safety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Belize Emergency Response Team</a:t>
            </a:r>
          </a:p>
          <a:p>
            <a:endParaRPr lang="en-US" dirty="0" smtClean="0"/>
          </a:p>
          <a:p>
            <a:r>
              <a:rPr lang="en-US" dirty="0" smtClean="0"/>
              <a:t>Within the </a:t>
            </a:r>
            <a:r>
              <a:rPr lang="en-US" dirty="0" smtClean="0"/>
              <a:t>Belize community  </a:t>
            </a:r>
            <a:endParaRPr lang="en-US" dirty="0"/>
          </a:p>
          <a:p>
            <a:pPr lvl="1"/>
            <a:r>
              <a:rPr lang="en-US" dirty="0" smtClean="0"/>
              <a:t>Social   </a:t>
            </a:r>
            <a:endParaRPr lang="en-US" dirty="0"/>
          </a:p>
          <a:p>
            <a:pPr lvl="1"/>
            <a:r>
              <a:rPr lang="en-US" dirty="0" smtClean="0"/>
              <a:t>Business   </a:t>
            </a:r>
            <a:endParaRPr lang="en-US" dirty="0" smtClean="0"/>
          </a:p>
          <a:p>
            <a:pPr lvl="1"/>
            <a:r>
              <a:rPr lang="en-US" dirty="0" smtClean="0"/>
              <a:t>Legal and Regulatory </a:t>
            </a:r>
          </a:p>
          <a:p>
            <a:pPr lvl="1"/>
            <a:r>
              <a:rPr lang="en-US" dirty="0" smtClean="0"/>
              <a:t>Financial (Direct / Indirect) 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054" name="AutoShape 6" descr="Webooks! Mathematics A Complete Course With CXC Questions VOLUM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1 व्यक्ति की फ़ोटो हो सकती ह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4025" y="758825"/>
            <a:ext cx="3136900" cy="557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Health and Safety (content is not just for one course)</a:t>
            </a:r>
          </a:p>
          <a:p>
            <a:r>
              <a:rPr lang="en-US" dirty="0" smtClean="0"/>
              <a:t>Equipment and Tools  (e.g. Power Drill in the New Lab) </a:t>
            </a:r>
          </a:p>
          <a:p>
            <a:r>
              <a:rPr lang="en-US" dirty="0" smtClean="0"/>
              <a:t>Materials and Methods (e.g. fall arrest in the field) </a:t>
            </a:r>
          </a:p>
          <a:p>
            <a:r>
              <a:rPr lang="en-US" dirty="0" smtClean="0"/>
              <a:t>Personal Protective Equipment (e.g. Harness) </a:t>
            </a:r>
          </a:p>
          <a:p>
            <a:r>
              <a:rPr lang="en-US" dirty="0" smtClean="0"/>
              <a:t>Documentation habits (e.g. future employers) </a:t>
            </a:r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Lab </a:t>
            </a:r>
            <a:r>
              <a:rPr lang="en-US" u="sng" dirty="0" smtClean="0"/>
              <a:t>activities within larger project</a:t>
            </a:r>
          </a:p>
          <a:p>
            <a:r>
              <a:rPr lang="en-US" dirty="0" smtClean="0"/>
              <a:t>Assemble and operate, measure, record, and analyze results from laboratory </a:t>
            </a:r>
            <a:r>
              <a:rPr lang="en-US" dirty="0" smtClean="0"/>
              <a:t>assignments</a:t>
            </a:r>
          </a:p>
          <a:p>
            <a:r>
              <a:rPr lang="en-US" dirty="0" smtClean="0"/>
              <a:t>Individual lab or assignment may be one activity within a larger more comprehensive project at work</a:t>
            </a:r>
          </a:p>
          <a:p>
            <a:r>
              <a:rPr lang="en-US" dirty="0" smtClean="0"/>
              <a:t>Appreciation of the big picture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r>
              <a:rPr lang="en-US" sz="2800" dirty="0" smtClean="0"/>
              <a:t>Integrated Laboratory </a:t>
            </a:r>
            <a:r>
              <a:rPr lang="en-US" sz="2800" dirty="0" smtClean="0"/>
              <a:t>1 (Term 1, Year 1) </a:t>
            </a:r>
          </a:p>
          <a:p>
            <a:r>
              <a:rPr lang="en-US" sz="2800" dirty="0" smtClean="0"/>
              <a:t>16 New Lab Hours  (24 periods) as 4+4 periods </a:t>
            </a:r>
            <a:r>
              <a:rPr lang="en-US" sz="2800" dirty="0" smtClean="0"/>
              <a:t>/ </a:t>
            </a:r>
            <a:r>
              <a:rPr lang="en-US" sz="2800" dirty="0" smtClean="0"/>
              <a:t>wk. </a:t>
            </a:r>
            <a:endParaRPr lang="en-US" sz="2800" dirty="0" smtClean="0"/>
          </a:p>
          <a:p>
            <a:r>
              <a:rPr lang="en-US" sz="2800" dirty="0" smtClean="0"/>
              <a:t>Mon. and Tue. pm, 160 minutes. Weeks 1, 2, and 12 </a:t>
            </a:r>
            <a:endParaRPr lang="en-US" sz="2800" dirty="0" smtClean="0"/>
          </a:p>
          <a:p>
            <a:endParaRPr lang="en-US" sz="2800" dirty="0" smtClean="0"/>
          </a:p>
          <a:p>
            <a:pPr marL="514350" indent="-514350">
              <a:buNone/>
            </a:pPr>
            <a:r>
              <a:rPr lang="en-US" sz="2800" u="sng" dirty="0" smtClean="0"/>
              <a:t>Marking Breakdown</a:t>
            </a:r>
            <a:r>
              <a:rPr lang="en-US" sz="2800" dirty="0" smtClean="0"/>
              <a:t>  </a:t>
            </a:r>
          </a:p>
          <a:p>
            <a:pPr marL="514350" indent="-514350">
              <a:buNone/>
            </a:pPr>
            <a:r>
              <a:rPr lang="en-US" sz="2800" dirty="0" smtClean="0"/>
              <a:t>00% </a:t>
            </a:r>
            <a:r>
              <a:rPr lang="en-US" sz="2800" dirty="0" smtClean="0"/>
              <a:t>Individual Tests         </a:t>
            </a:r>
            <a:r>
              <a:rPr lang="en-US" sz="2800" dirty="0" smtClean="0"/>
              <a:t>15</a:t>
            </a:r>
            <a:r>
              <a:rPr lang="en-US" sz="2800" dirty="0" smtClean="0"/>
              <a:t>% Individual Projects </a:t>
            </a:r>
          </a:p>
          <a:p>
            <a:pPr marL="514350" indent="-514350">
              <a:buNone/>
            </a:pPr>
            <a:r>
              <a:rPr lang="en-US" sz="2800" dirty="0" smtClean="0"/>
              <a:t>75</a:t>
            </a:r>
            <a:r>
              <a:rPr lang="en-US" sz="2800" dirty="0" smtClean="0"/>
              <a:t>% Group Projects          </a:t>
            </a:r>
            <a:r>
              <a:rPr lang="en-US" sz="2800" dirty="0" smtClean="0"/>
              <a:t>10% </a:t>
            </a:r>
            <a:r>
              <a:rPr lang="en-US" sz="2800" dirty="0" smtClean="0"/>
              <a:t>Employability Skills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Learning </a:t>
            </a:r>
            <a:r>
              <a:rPr lang="en-US" sz="2800" dirty="0" smtClean="0"/>
              <a:t>Tasks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(from Course </a:t>
            </a:r>
            <a:r>
              <a:rPr lang="en-US" sz="2800" dirty="0" smtClean="0"/>
              <a:t>06 Technical Delivery &amp; Assessment Plan) </a:t>
            </a:r>
            <a:endParaRPr lang="en-US" sz="2800" dirty="0" smtClean="0"/>
          </a:p>
          <a:p>
            <a:r>
              <a:rPr lang="en-US" sz="2800" dirty="0" smtClean="0"/>
              <a:t>Identify appropriate hand tools and power tools</a:t>
            </a:r>
          </a:p>
          <a:p>
            <a:r>
              <a:rPr lang="en-US" sz="2800" dirty="0" smtClean="0"/>
              <a:t>Safe tool, equipment &amp; material handling procedures</a:t>
            </a:r>
            <a:endParaRPr lang="en-US" sz="2800" dirty="0" smtClean="0"/>
          </a:p>
          <a:p>
            <a:r>
              <a:rPr lang="en-US" sz="2800" dirty="0" smtClean="0"/>
              <a:t>Identify, minimize, and report workplace hazards</a:t>
            </a:r>
          </a:p>
          <a:p>
            <a:r>
              <a:rPr lang="en-US" sz="2800" dirty="0" smtClean="0"/>
              <a:t>Appropriate personal protective equipment (PPE) is considered, stored, selected, checked, and used  in accordance with proper procedures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Learning </a:t>
            </a:r>
            <a:r>
              <a:rPr lang="en-US" sz="2800" dirty="0" smtClean="0"/>
              <a:t>Tasks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(from Course </a:t>
            </a:r>
            <a:r>
              <a:rPr lang="en-US" sz="2800" dirty="0" smtClean="0"/>
              <a:t>06 Technical Delivery &amp; Assessment Plan) </a:t>
            </a:r>
            <a:endParaRPr lang="en-US" sz="2800" dirty="0" smtClean="0"/>
          </a:p>
          <a:p>
            <a:r>
              <a:rPr lang="en-US" sz="2800" dirty="0" smtClean="0"/>
              <a:t>Manual handling techniques</a:t>
            </a:r>
          </a:p>
          <a:p>
            <a:r>
              <a:rPr lang="en-US" sz="2800" dirty="0" smtClean="0"/>
              <a:t>Follow Accident and Emergency Procedures</a:t>
            </a:r>
            <a:endParaRPr lang="en-US" sz="2800" dirty="0" smtClean="0"/>
          </a:p>
          <a:p>
            <a:r>
              <a:rPr lang="en-US" sz="2800" dirty="0" smtClean="0"/>
              <a:t>Occupational Health and Safety requirements</a:t>
            </a:r>
          </a:p>
          <a:p>
            <a:r>
              <a:rPr lang="en-US" sz="2800" dirty="0" smtClean="0"/>
              <a:t>Worksite environment and safety</a:t>
            </a:r>
          </a:p>
          <a:p>
            <a:r>
              <a:rPr lang="en-US" sz="2800" dirty="0" smtClean="0"/>
              <a:t>Physical, mental, emotional condition of people 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For Today: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Integrated Lab </a:t>
            </a:r>
            <a:r>
              <a:rPr lang="en-US" sz="3175" dirty="0" smtClean="0"/>
              <a:t>Courses in 2 year RE EE Program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What does “success” look like at course completion?  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Content within context of other ITVET Belize Courses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Description of Course </a:t>
            </a:r>
            <a:r>
              <a:rPr lang="en-US" sz="3175" dirty="0" smtClean="0"/>
              <a:t>6  </a:t>
            </a:r>
            <a:r>
              <a:rPr lang="en-US" sz="3175" dirty="0" smtClean="0"/>
              <a:t>in Term 1 of Year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Development </a:t>
            </a:r>
            <a:r>
              <a:rPr lang="en-US" sz="3175" dirty="0" smtClean="0"/>
              <a:t>of Course </a:t>
            </a:r>
            <a:r>
              <a:rPr lang="en-US" sz="3175" dirty="0" smtClean="0"/>
              <a:t>6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Learning </a:t>
            </a:r>
            <a:r>
              <a:rPr lang="en-US" sz="2800" dirty="0" smtClean="0"/>
              <a:t>Tasks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(from Course </a:t>
            </a:r>
            <a:r>
              <a:rPr lang="en-US" sz="2800" dirty="0" smtClean="0"/>
              <a:t>06 Technical Delivery &amp; Assessment Plan) </a:t>
            </a:r>
            <a:endParaRPr lang="en-US" sz="2800" dirty="0" smtClean="0"/>
          </a:p>
          <a:p>
            <a:r>
              <a:rPr lang="en-US" sz="2800" dirty="0" smtClean="0"/>
              <a:t>Assemble </a:t>
            </a:r>
            <a:r>
              <a:rPr lang="en-US" sz="2800" dirty="0" smtClean="0"/>
              <a:t>and operate, measure, record, and analyze results from laboratory assignments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Technical Delivery and Assessment Plan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Task 01 </a:t>
            </a:r>
          </a:p>
          <a:p>
            <a:pPr>
              <a:buNone/>
            </a:pPr>
            <a:r>
              <a:rPr lang="en-US" sz="2800" u="sng" dirty="0" smtClean="0"/>
              <a:t>Identify </a:t>
            </a:r>
            <a:r>
              <a:rPr lang="en-US" sz="2800" u="sng" dirty="0" smtClean="0"/>
              <a:t>appropriate hand tools and power </a:t>
            </a:r>
            <a:r>
              <a:rPr lang="en-US" sz="2800" u="sng" dirty="0" smtClean="0"/>
              <a:t>tools</a:t>
            </a:r>
            <a:endParaRPr lang="en-US" sz="2800" u="sng" dirty="0" smtClean="0"/>
          </a:p>
          <a:p>
            <a:r>
              <a:rPr lang="en-US" sz="2800" dirty="0" smtClean="0"/>
              <a:t>All hand tools and power tools in the New Lab </a:t>
            </a:r>
            <a:endParaRPr lang="en-US" sz="2800" dirty="0" smtClean="0"/>
          </a:p>
          <a:p>
            <a:r>
              <a:rPr lang="en-US" sz="2800" dirty="0" smtClean="0"/>
              <a:t>Images of other tools that may be used in the field</a:t>
            </a:r>
          </a:p>
          <a:p>
            <a:r>
              <a:rPr lang="en-US" sz="2800" dirty="0" smtClean="0"/>
              <a:t> Wrenches, Screwdrivers, meters, wire cutters, hack saw, and pliers </a:t>
            </a:r>
          </a:p>
          <a:p>
            <a:r>
              <a:rPr lang="en-US" sz="2800" dirty="0" smtClean="0"/>
              <a:t>Electric and battery operated tools (e.g. power drills)  </a:t>
            </a:r>
          </a:p>
          <a:p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Technical Delivery and Assessment Plan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02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Safe </a:t>
            </a:r>
            <a:r>
              <a:rPr lang="en-US" sz="2800" u="sng" dirty="0" smtClean="0"/>
              <a:t>tool, equipment &amp; material handling procedures</a:t>
            </a:r>
          </a:p>
          <a:p>
            <a:pPr>
              <a:buNone/>
            </a:pPr>
            <a:r>
              <a:rPr lang="en-US" sz="2800" u="sng" dirty="0" smtClean="0"/>
              <a:t> </a:t>
            </a:r>
            <a:endParaRPr lang="en-US" sz="2800" u="sng" dirty="0" smtClean="0"/>
          </a:p>
          <a:p>
            <a:r>
              <a:rPr lang="en-US" sz="2800" dirty="0" smtClean="0"/>
              <a:t>From Manuals if necessary, but not always Manuals </a:t>
            </a:r>
            <a:endParaRPr lang="en-US" sz="2800" dirty="0" smtClean="0"/>
          </a:p>
          <a:p>
            <a:r>
              <a:rPr lang="en-US" sz="2800" dirty="0" smtClean="0"/>
              <a:t>Develop a group of “Safe Work Procedures” for course 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  <p:pic>
        <p:nvPicPr>
          <p:cNvPr id="655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" y="1252992"/>
            <a:ext cx="8728075" cy="338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Technical Delivery and Assessment Plan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03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Identify</a:t>
            </a:r>
            <a:r>
              <a:rPr lang="en-US" sz="2800" u="sng" dirty="0" smtClean="0"/>
              <a:t>, minimize, and report workplace </a:t>
            </a:r>
            <a:r>
              <a:rPr lang="en-US" sz="2800" u="sng" dirty="0" smtClean="0"/>
              <a:t>hazards </a:t>
            </a:r>
            <a:endParaRPr lang="en-US" sz="2800" u="sng" dirty="0" smtClean="0"/>
          </a:p>
          <a:p>
            <a:r>
              <a:rPr lang="en-US" sz="2800" dirty="0" smtClean="0"/>
              <a:t>Consider potential workplace hazards </a:t>
            </a:r>
          </a:p>
          <a:p>
            <a:r>
              <a:rPr lang="en-US" sz="2800" dirty="0" smtClean="0"/>
              <a:t>Hazard Assessment – characterize and analyze 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Hazard Assessment – minimize and reduce hazards </a:t>
            </a:r>
          </a:p>
          <a:p>
            <a:r>
              <a:rPr lang="en-US" sz="2800" dirty="0" smtClean="0"/>
              <a:t>Student Exercise: Manual and Power Tool Manuals 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  <p:pic>
        <p:nvPicPr>
          <p:cNvPr id="665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66380" y="2166936"/>
            <a:ext cx="8632468" cy="21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Technical Delivery and Assessment Plan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04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Appropriate </a:t>
            </a:r>
            <a:r>
              <a:rPr lang="en-US" sz="2800" u="sng" dirty="0" smtClean="0"/>
              <a:t>personal protective equipment (PPE) is considered, stored, selected, checked, and used  in accordance with proper procedures </a:t>
            </a:r>
          </a:p>
          <a:p>
            <a:r>
              <a:rPr lang="en-US" sz="2800" dirty="0" smtClean="0"/>
              <a:t>PPE considerations for New Lab and other activities  </a:t>
            </a:r>
          </a:p>
          <a:p>
            <a:r>
              <a:rPr lang="en-US" sz="2800" dirty="0" smtClean="0"/>
              <a:t>PPE storage, selection, training, checking, readiness   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PPE use, replacement, cleaning, storage, disposal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285" y="974725"/>
            <a:ext cx="9015715" cy="556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Technical Delivery and Assessment Plan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05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Manual </a:t>
            </a:r>
            <a:r>
              <a:rPr lang="en-US" sz="2800" u="sng" dirty="0" smtClean="0"/>
              <a:t>handling </a:t>
            </a:r>
            <a:r>
              <a:rPr lang="en-US" sz="2800" u="sng" dirty="0" smtClean="0"/>
              <a:t>techniques</a:t>
            </a:r>
            <a:endParaRPr lang="en-US" sz="2800" u="sng" dirty="0" smtClean="0"/>
          </a:p>
          <a:p>
            <a:r>
              <a:rPr lang="en-US" sz="2800" dirty="0" smtClean="0"/>
              <a:t>Lifting and lowering of heavy loads </a:t>
            </a:r>
          </a:p>
          <a:p>
            <a:r>
              <a:rPr lang="en-US" sz="2800" dirty="0" smtClean="0"/>
              <a:t>Pushing and pulling objects and loads 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Carrying and moving objects and loads </a:t>
            </a:r>
          </a:p>
          <a:p>
            <a:r>
              <a:rPr lang="en-US" sz="2800" dirty="0" smtClean="0"/>
              <a:t>Holding and restraining objects 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Technical Delivery and Assessment Plan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06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Follow </a:t>
            </a:r>
            <a:r>
              <a:rPr lang="en-US" sz="2800" u="sng" dirty="0" smtClean="0"/>
              <a:t>Accident and Emergency Procedures</a:t>
            </a:r>
          </a:p>
          <a:p>
            <a:pPr>
              <a:buNone/>
            </a:pPr>
            <a:endParaRPr lang="en-US" sz="2800" u="sng" dirty="0" smtClean="0"/>
          </a:p>
          <a:p>
            <a:r>
              <a:rPr lang="en-US" sz="2800" dirty="0" smtClean="0"/>
              <a:t>Safety Program for organization (e.g. training, admin.)</a:t>
            </a:r>
          </a:p>
          <a:p>
            <a:r>
              <a:rPr lang="en-US" sz="2800" dirty="0" smtClean="0"/>
              <a:t>Safety Plan for workplace (e.g. New Lab, or project site) 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Documents (e.g. auditing procedure compliance test) 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Reviews and revisions to procedures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Holding and restraining objects 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2" y="52001"/>
            <a:ext cx="4879931" cy="675204"/>
          </a:xfrm>
        </p:spPr>
        <p:txBody>
          <a:bodyPr wrap="square" anchor="ctr">
            <a:normAutofit fontScale="90000"/>
          </a:bodyPr>
          <a:lstStyle/>
          <a:p>
            <a:r>
              <a:rPr lang="en-US" sz="2000" dirty="0" smtClean="0"/>
              <a:t>1. </a:t>
            </a:r>
            <a:r>
              <a:rPr lang="en-US" sz="2000" dirty="0" smtClean="0"/>
              <a:t>Integrated Lab Courses </a:t>
            </a:r>
            <a:r>
              <a:rPr lang="en-US" sz="2000" dirty="0" smtClean="0"/>
              <a:t>in 2 Year Program </a:t>
            </a:r>
            <a:endParaRPr lang="en-CA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3CE58F7-2921-4ED5-83BC-D22C24890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3121062"/>
              </p:ext>
            </p:extLst>
          </p:nvPr>
        </p:nvGraphicFramePr>
        <p:xfrm>
          <a:off x="0" y="786939"/>
          <a:ext cx="9144001" cy="6323448"/>
        </p:xfrm>
        <a:graphic>
          <a:graphicData uri="http://schemas.openxmlformats.org/drawingml/2006/table">
            <a:tbl>
              <a:tblPr firstRow="1" firstCol="1" bandRow="1"/>
              <a:tblGrid>
                <a:gridCol w="669074">
                  <a:extLst>
                    <a:ext uri="{9D8B030D-6E8A-4147-A177-3AD203B41FA5}">
                      <a16:colId xmlns:a16="http://schemas.microsoft.com/office/drawing/2014/main" xmlns="" val="2606309048"/>
                    </a:ext>
                  </a:extLst>
                </a:gridCol>
                <a:gridCol w="669074">
                  <a:extLst>
                    <a:ext uri="{9D8B030D-6E8A-4147-A177-3AD203B41FA5}">
                      <a16:colId xmlns:a16="http://schemas.microsoft.com/office/drawing/2014/main" xmlns="" val="1473377065"/>
                    </a:ext>
                  </a:extLst>
                </a:gridCol>
                <a:gridCol w="1561170">
                  <a:extLst>
                    <a:ext uri="{9D8B030D-6E8A-4147-A177-3AD203B41FA5}">
                      <a16:colId xmlns:a16="http://schemas.microsoft.com/office/drawing/2014/main" xmlns="" val="1249528835"/>
                    </a:ext>
                  </a:extLst>
                </a:gridCol>
                <a:gridCol w="1587224">
                  <a:extLst>
                    <a:ext uri="{9D8B030D-6E8A-4147-A177-3AD203B41FA5}">
                      <a16:colId xmlns:a16="http://schemas.microsoft.com/office/drawing/2014/main" xmlns="" val="1204878905"/>
                    </a:ext>
                  </a:extLst>
                </a:gridCol>
                <a:gridCol w="919471">
                  <a:extLst>
                    <a:ext uri="{9D8B030D-6E8A-4147-A177-3AD203B41FA5}">
                      <a16:colId xmlns:a16="http://schemas.microsoft.com/office/drawing/2014/main" xmlns="" val="2332402162"/>
                    </a:ext>
                  </a:extLst>
                </a:gridCol>
                <a:gridCol w="157299"/>
                <a:gridCol w="666572">
                  <a:extLst>
                    <a:ext uri="{9D8B030D-6E8A-4147-A177-3AD203B41FA5}">
                      <a16:colId xmlns:a16="http://schemas.microsoft.com/office/drawing/2014/main" xmlns="" val="1734535023"/>
                    </a:ext>
                  </a:extLst>
                </a:gridCol>
                <a:gridCol w="136733">
                  <a:extLst>
                    <a:ext uri="{9D8B030D-6E8A-4147-A177-3AD203B41FA5}">
                      <a16:colId xmlns:a16="http://schemas.microsoft.com/office/drawing/2014/main" xmlns="" val="3653918835"/>
                    </a:ext>
                  </a:extLst>
                </a:gridCol>
                <a:gridCol w="306962">
                  <a:extLst>
                    <a:ext uri="{9D8B030D-6E8A-4147-A177-3AD203B41FA5}">
                      <a16:colId xmlns:a16="http://schemas.microsoft.com/office/drawing/2014/main" xmlns="" val="96443433"/>
                    </a:ext>
                  </a:extLst>
                </a:gridCol>
                <a:gridCol w="189445">
                  <a:extLst>
                    <a:ext uri="{9D8B030D-6E8A-4147-A177-3AD203B41FA5}">
                      <a16:colId xmlns:a16="http://schemas.microsoft.com/office/drawing/2014/main" xmlns="" val="2027800525"/>
                    </a:ext>
                  </a:extLst>
                </a:gridCol>
                <a:gridCol w="1120107"/>
                <a:gridCol w="1160870">
                  <a:extLst>
                    <a:ext uri="{9D8B030D-6E8A-4147-A177-3AD203B41FA5}">
                      <a16:colId xmlns:a16="http://schemas.microsoft.com/office/drawing/2014/main" xmlns="" val="3921763635"/>
                    </a:ext>
                  </a:extLst>
                </a:gridCol>
              </a:tblGrid>
              <a:tr h="634845">
                <a:tc grid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Year (32 Course) RE EE Program Overview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84159189"/>
                  </a:ext>
                </a:extLst>
              </a:tr>
              <a:tr h="844893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cations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(“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”)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 to Energy Science</a:t>
                      </a:r>
                      <a:endParaRPr lang="en-US" sz="18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Applications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and Circuits 1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965325"/>
                  </a:ext>
                </a:extLst>
              </a:tr>
              <a:tr h="880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Relations and Audits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Energy, Buildings and Equipment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and Circuits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System Installation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4571990"/>
                  </a:ext>
                </a:extLst>
              </a:tr>
              <a:tr h="589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Hot Water Systems</a:t>
                      </a:r>
                      <a:endParaRPr lang="en-US" sz="18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Efficiency Measurement and Verification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122844"/>
                  </a:ext>
                </a:extLst>
              </a:tr>
              <a:tr h="119033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 Wind Design and Operation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Use Modeling &amp; Analysis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 Energy System Design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Based PV Installation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04170"/>
                  </a:ext>
                </a:extLst>
              </a:tr>
              <a:tr h="591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and Comms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Drawing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Analysis of Energy Systems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PV System Design</a:t>
                      </a:r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PV System Design</a:t>
                      </a:r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094120"/>
                  </a:ext>
                </a:extLst>
              </a:tr>
              <a:tr h="925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and Comm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Codes and Regulations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Operations and Entrepreneurship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System Maintenance &amp; Operation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System Maintenance &amp; Operation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1669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xmlns="" id="{75599811-E057-4390-AA9F-3825051AAC23}"/>
              </a:ext>
            </a:extLst>
          </p:cNvPr>
          <p:cNvSpPr/>
          <p:nvPr/>
        </p:nvSpPr>
        <p:spPr>
          <a:xfrm>
            <a:off x="7829550" y="1247775"/>
            <a:ext cx="1314450" cy="800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5599811-E057-4390-AA9F-3825051AAC23}"/>
              </a:ext>
            </a:extLst>
          </p:cNvPr>
          <p:cNvSpPr/>
          <p:nvPr/>
        </p:nvSpPr>
        <p:spPr>
          <a:xfrm>
            <a:off x="7829550" y="2343150"/>
            <a:ext cx="1314450" cy="800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5599811-E057-4390-AA9F-3825051AAC23}"/>
              </a:ext>
            </a:extLst>
          </p:cNvPr>
          <p:cNvSpPr/>
          <p:nvPr/>
        </p:nvSpPr>
        <p:spPr>
          <a:xfrm>
            <a:off x="7829550" y="3228975"/>
            <a:ext cx="1314450" cy="800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5599811-E057-4390-AA9F-3825051AAC23}"/>
              </a:ext>
            </a:extLst>
          </p:cNvPr>
          <p:cNvSpPr/>
          <p:nvPr/>
        </p:nvSpPr>
        <p:spPr>
          <a:xfrm>
            <a:off x="7829550" y="4057650"/>
            <a:ext cx="1314450" cy="800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599811-E057-4390-AA9F-3825051AAC23}"/>
              </a:ext>
            </a:extLst>
          </p:cNvPr>
          <p:cNvSpPr/>
          <p:nvPr/>
        </p:nvSpPr>
        <p:spPr>
          <a:xfrm>
            <a:off x="7829550" y="5400675"/>
            <a:ext cx="1314450" cy="800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599811-E057-4390-AA9F-3825051AAC23}"/>
              </a:ext>
            </a:extLst>
          </p:cNvPr>
          <p:cNvSpPr/>
          <p:nvPr/>
        </p:nvSpPr>
        <p:spPr>
          <a:xfrm>
            <a:off x="7829550" y="6191250"/>
            <a:ext cx="1314450" cy="6667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16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Technical Delivery and Assessment Plan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07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Occupational </a:t>
            </a:r>
            <a:r>
              <a:rPr lang="en-US" sz="2800" u="sng" dirty="0" smtClean="0"/>
              <a:t>Health and Safety </a:t>
            </a:r>
            <a:r>
              <a:rPr lang="en-US" sz="2800" u="sng" dirty="0" smtClean="0"/>
              <a:t>requirements</a:t>
            </a:r>
            <a:endParaRPr lang="en-US" sz="2800" u="sng" dirty="0" smtClean="0"/>
          </a:p>
          <a:p>
            <a:r>
              <a:rPr lang="en-US" sz="2800" dirty="0" smtClean="0"/>
              <a:t>ITVET Belize </a:t>
            </a:r>
          </a:p>
          <a:p>
            <a:r>
              <a:rPr lang="en-US" sz="2800" dirty="0" smtClean="0"/>
              <a:t>Legal and Insurance reasons 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Business and social reasons</a:t>
            </a:r>
          </a:p>
          <a:p>
            <a:r>
              <a:rPr lang="en-US" sz="2800" dirty="0" smtClean="0"/>
              <a:t>Safety meetings (e.g. Project start &amp; end; daily onsite) </a:t>
            </a:r>
          </a:p>
          <a:p>
            <a:r>
              <a:rPr lang="en-US" sz="2800" dirty="0" smtClean="0"/>
              <a:t> </a:t>
            </a:r>
          </a:p>
          <a:p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Technical Delivery and Assessment Plan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08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Worksite </a:t>
            </a:r>
            <a:r>
              <a:rPr lang="en-US" sz="2800" u="sng" dirty="0" smtClean="0"/>
              <a:t>environment and </a:t>
            </a:r>
            <a:r>
              <a:rPr lang="en-US" sz="2800" u="sng" dirty="0" smtClean="0"/>
              <a:t>safety</a:t>
            </a:r>
            <a:endParaRPr lang="en-US" sz="2800" u="sng" dirty="0" smtClean="0"/>
          </a:p>
          <a:p>
            <a:r>
              <a:rPr lang="en-US" sz="2800" dirty="0" smtClean="0"/>
              <a:t>Limited space and confined space entry  </a:t>
            </a:r>
          </a:p>
          <a:p>
            <a:r>
              <a:rPr lang="en-US" sz="2800" dirty="0" smtClean="0"/>
              <a:t>Fall arrest and working from heights 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Traffic control, wet surfaces, and weather conditions   </a:t>
            </a:r>
          </a:p>
          <a:p>
            <a:r>
              <a:rPr lang="en-US" sz="2800" dirty="0" smtClean="0"/>
              <a:t>Excavation, construction, fire, electrical &amp; emergencies  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Technical Delivery and Assessment Plan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09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Physical</a:t>
            </a:r>
            <a:r>
              <a:rPr lang="en-US" sz="2800" u="sng" dirty="0" smtClean="0"/>
              <a:t>, mental, emotional condition of </a:t>
            </a:r>
            <a:r>
              <a:rPr lang="en-US" sz="2800" u="sng" dirty="0" smtClean="0"/>
              <a:t>people</a:t>
            </a:r>
            <a:endParaRPr lang="en-US" sz="2800" u="sng" dirty="0" smtClean="0"/>
          </a:p>
          <a:p>
            <a:r>
              <a:rPr lang="en-US" sz="2800" dirty="0" smtClean="0"/>
              <a:t>Safety Checklist type Approach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Technical Delivery and Assessment Plan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10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Assemble </a:t>
            </a:r>
            <a:r>
              <a:rPr lang="en-US" sz="2800" u="sng" dirty="0" smtClean="0"/>
              <a:t>and operate, measure, record, and analyze results from laboratory </a:t>
            </a:r>
            <a:r>
              <a:rPr lang="en-US" sz="2800" u="sng" dirty="0" smtClean="0"/>
              <a:t>assignments</a:t>
            </a:r>
            <a:endParaRPr lang="en-US" sz="2800" u="sng" dirty="0" smtClean="0"/>
          </a:p>
          <a:p>
            <a:r>
              <a:rPr lang="en-US" sz="2800" dirty="0" smtClean="0"/>
              <a:t>Week 12 - Last week of course</a:t>
            </a:r>
          </a:p>
          <a:p>
            <a:r>
              <a:rPr lang="en-US" sz="2800" dirty="0" smtClean="0"/>
              <a:t>Group project exercise</a:t>
            </a:r>
          </a:p>
          <a:p>
            <a:r>
              <a:rPr lang="en-US" sz="2800" dirty="0" smtClean="0"/>
              <a:t>Scenario or influenced by Course 04 and 05 Lab work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 </a:t>
            </a:r>
          </a:p>
          <a:p>
            <a:pPr marL="514350" indent="-514350"/>
            <a:r>
              <a:rPr lang="en-US" sz="2800" dirty="0" smtClean="0"/>
              <a:t>00% </a:t>
            </a:r>
            <a:r>
              <a:rPr lang="en-US" sz="2800" dirty="0" smtClean="0"/>
              <a:t>Individual Tests         </a:t>
            </a:r>
          </a:p>
          <a:p>
            <a:pPr marL="514350" indent="-514350"/>
            <a:r>
              <a:rPr lang="en-US" sz="2800" dirty="0" smtClean="0"/>
              <a:t>15</a:t>
            </a:r>
            <a:r>
              <a:rPr lang="en-US" sz="2800" dirty="0" smtClean="0"/>
              <a:t>% Individual Projects </a:t>
            </a:r>
          </a:p>
          <a:p>
            <a:pPr marL="514350" indent="-514350"/>
            <a:r>
              <a:rPr lang="en-US" sz="2800" dirty="0" smtClean="0"/>
              <a:t>75</a:t>
            </a:r>
            <a:r>
              <a:rPr lang="en-US" sz="2800" dirty="0" smtClean="0"/>
              <a:t>% Group Projects          </a:t>
            </a:r>
          </a:p>
          <a:p>
            <a:pPr marL="514350" indent="-514350"/>
            <a:r>
              <a:rPr lang="en-US" sz="2800" dirty="0" smtClean="0"/>
              <a:t>10% </a:t>
            </a:r>
            <a:r>
              <a:rPr lang="en-US" sz="2800" dirty="0" smtClean="0"/>
              <a:t>Employability Skills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00% </a:t>
            </a:r>
            <a:r>
              <a:rPr lang="en-US" sz="2800" u="sng" dirty="0" smtClean="0"/>
              <a:t>Individual Tests (Examples)         </a:t>
            </a:r>
          </a:p>
          <a:p>
            <a:pPr marL="514350" indent="-514350"/>
            <a:r>
              <a:rPr lang="en-US" sz="2800" dirty="0" smtClean="0"/>
              <a:t>0 </a:t>
            </a:r>
            <a:r>
              <a:rPr lang="en-US" sz="2800" dirty="0" smtClean="0"/>
              <a:t>x 5% - Individual Tests</a:t>
            </a:r>
          </a:p>
          <a:p>
            <a:pPr marL="889397" lvl="1" indent="-514350"/>
            <a:r>
              <a:rPr lang="en-US" sz="2425" dirty="0" smtClean="0"/>
              <a:t>Anticipate and suggest no individual tests</a:t>
            </a:r>
            <a:endParaRPr lang="en-US" sz="2425" dirty="0" smtClean="0"/>
          </a:p>
          <a:p>
            <a:pPr marL="514350" indent="-514350"/>
            <a:r>
              <a:rPr lang="en-US" sz="2800" dirty="0" smtClean="0"/>
              <a:t>No exam anticipated           </a:t>
            </a:r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15</a:t>
            </a:r>
            <a:r>
              <a:rPr lang="en-US" sz="2800" u="sng" dirty="0" smtClean="0"/>
              <a:t>% Individual Projects (Examples)         </a:t>
            </a:r>
          </a:p>
          <a:p>
            <a:pPr marL="514350" indent="-514350"/>
            <a:r>
              <a:rPr lang="en-US" sz="2800" dirty="0" smtClean="0"/>
              <a:t>1 </a:t>
            </a:r>
            <a:r>
              <a:rPr lang="en-US" sz="2800" dirty="0" smtClean="0"/>
              <a:t>x </a:t>
            </a:r>
            <a:r>
              <a:rPr lang="en-US" sz="2800" dirty="0" smtClean="0"/>
              <a:t>15</a:t>
            </a:r>
            <a:r>
              <a:rPr lang="en-US" sz="2800" dirty="0" smtClean="0"/>
              <a:t>% - </a:t>
            </a:r>
            <a:r>
              <a:rPr lang="en-US" sz="2800" dirty="0" smtClean="0"/>
              <a:t>Individual Project </a:t>
            </a:r>
            <a:r>
              <a:rPr lang="en-US" sz="2800" dirty="0" smtClean="0"/>
              <a:t>or </a:t>
            </a:r>
            <a:r>
              <a:rPr lang="en-US" sz="2800" dirty="0" smtClean="0"/>
              <a:t>Assignment</a:t>
            </a:r>
            <a:endParaRPr lang="en-US" sz="2800" dirty="0" smtClean="0"/>
          </a:p>
          <a:p>
            <a:pPr marL="889397" lvl="1" indent="-514350"/>
            <a:r>
              <a:rPr lang="en-US" sz="2425" dirty="0" smtClean="0"/>
              <a:t>Tasks </a:t>
            </a:r>
            <a:r>
              <a:rPr lang="en-US" sz="2425" dirty="0" smtClean="0"/>
              <a:t>1 and 2 (New Lab Tool Manual Safety Review)</a:t>
            </a:r>
            <a:endParaRPr lang="en-US" sz="2425" dirty="0" smtClean="0"/>
          </a:p>
          <a:p>
            <a:pPr marL="889397" lvl="1" indent="-514350"/>
            <a:r>
              <a:rPr lang="en-US" sz="2425" dirty="0" smtClean="0"/>
              <a:t>Tasks </a:t>
            </a:r>
            <a:r>
              <a:rPr lang="en-US" sz="2425" dirty="0" smtClean="0"/>
              <a:t>4 and 5 (Personal Protective Equipment Scenario) </a:t>
            </a:r>
            <a:endParaRPr lang="en-US" sz="2425" dirty="0" smtClean="0"/>
          </a:p>
          <a:p>
            <a:pPr marL="889397" lvl="1" indent="-514350"/>
            <a:r>
              <a:rPr lang="en-US" sz="2425" dirty="0" smtClean="0"/>
              <a:t>Task </a:t>
            </a:r>
            <a:r>
              <a:rPr lang="en-US" sz="2425" dirty="0" smtClean="0"/>
              <a:t>6 (Accident and Emergency Procedures)</a:t>
            </a:r>
            <a:endParaRPr lang="en-US" sz="2425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75% </a:t>
            </a:r>
            <a:r>
              <a:rPr lang="en-US" sz="2800" u="sng" dirty="0" smtClean="0"/>
              <a:t>Group Projects (Examples)         </a:t>
            </a:r>
          </a:p>
          <a:p>
            <a:pPr marL="514350" indent="-514350"/>
            <a:r>
              <a:rPr lang="en-US" sz="2800" dirty="0" smtClean="0"/>
              <a:t>3 </a:t>
            </a:r>
            <a:r>
              <a:rPr lang="en-US" sz="2800" dirty="0" smtClean="0"/>
              <a:t>x </a:t>
            </a:r>
            <a:r>
              <a:rPr lang="en-US" sz="2800" dirty="0" smtClean="0"/>
              <a:t>25% </a:t>
            </a:r>
            <a:r>
              <a:rPr lang="en-US" sz="2800" dirty="0" smtClean="0"/>
              <a:t>- Group Projects or Assignments</a:t>
            </a:r>
          </a:p>
          <a:p>
            <a:pPr marL="889397" lvl="1" indent="-514350"/>
            <a:r>
              <a:rPr lang="en-US" sz="2425" dirty="0" smtClean="0"/>
              <a:t>Site Safety Plan Scenario Exercise</a:t>
            </a:r>
          </a:p>
          <a:p>
            <a:pPr marL="889397" lvl="1" indent="-514350"/>
            <a:r>
              <a:rPr lang="en-US" sz="2425" dirty="0" smtClean="0"/>
              <a:t>Hazard Assessment Scenario Exercise</a:t>
            </a:r>
          </a:p>
          <a:p>
            <a:pPr marL="889397" lvl="1" indent="-514350"/>
            <a:r>
              <a:rPr lang="en-US" sz="2425" dirty="0" smtClean="0"/>
              <a:t>Integrated Lab Exercise </a:t>
            </a:r>
          </a:p>
          <a:p>
            <a:pPr marL="889397" lvl="1" indent="-514350"/>
            <a:endParaRPr lang="en-US" sz="2425" dirty="0" smtClean="0"/>
          </a:p>
          <a:p>
            <a:pPr marL="514350" indent="-514350">
              <a:buNone/>
            </a:pPr>
            <a:r>
              <a:rPr lang="en-US" sz="2800" dirty="0" smtClean="0"/>
              <a:t>          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5% Employability Skills (Examples)         </a:t>
            </a:r>
          </a:p>
          <a:p>
            <a:pPr marL="514350" indent="-514350"/>
            <a:r>
              <a:rPr lang="en-US" sz="2800" dirty="0" smtClean="0"/>
              <a:t>Similar to those </a:t>
            </a:r>
            <a:r>
              <a:rPr lang="en-US" sz="2800" dirty="0" smtClean="0"/>
              <a:t>used in </a:t>
            </a:r>
            <a:r>
              <a:rPr lang="en-US" sz="2800" dirty="0" smtClean="0"/>
              <a:t>some ITVET </a:t>
            </a:r>
            <a:r>
              <a:rPr lang="en-US" sz="2800" dirty="0" smtClean="0"/>
              <a:t>Belize </a:t>
            </a:r>
            <a:r>
              <a:rPr lang="en-US" sz="2800" dirty="0" smtClean="0"/>
              <a:t>courses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Attendance           </a:t>
            </a:r>
          </a:p>
          <a:p>
            <a:pPr marL="514350" indent="-514350"/>
            <a:r>
              <a:rPr lang="en-US" sz="2800" dirty="0" smtClean="0"/>
              <a:t>Timeliness </a:t>
            </a:r>
          </a:p>
          <a:p>
            <a:pPr marL="514350" indent="-514350"/>
            <a:r>
              <a:rPr lang="en-US" sz="2800" dirty="0" smtClean="0"/>
              <a:t>Attention to detail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5. Development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Development of Course</a:t>
            </a:r>
          </a:p>
          <a:p>
            <a:pPr marL="514350" indent="-514350">
              <a:buNone/>
            </a:pPr>
            <a:r>
              <a:rPr lang="en-US" sz="2800" u="sng" dirty="0" smtClean="0"/>
              <a:t>From Theory to Practical Application         </a:t>
            </a:r>
          </a:p>
          <a:p>
            <a:pPr marL="514350" indent="-514350"/>
            <a:r>
              <a:rPr lang="en-US" sz="2800" dirty="0" smtClean="0"/>
              <a:t>Build on 2022 ITVET Belize </a:t>
            </a:r>
            <a:r>
              <a:rPr lang="en-US" sz="2800" dirty="0" smtClean="0"/>
              <a:t>health and safety </a:t>
            </a:r>
            <a:r>
              <a:rPr lang="en-US" sz="2800" dirty="0" smtClean="0"/>
              <a:t>courses</a:t>
            </a:r>
          </a:p>
          <a:p>
            <a:pPr marL="514350" indent="-514350"/>
            <a:r>
              <a:rPr lang="en-US" sz="2800" dirty="0" smtClean="0"/>
              <a:t>Provide “Trade” content to fill the theoretical gaps  </a:t>
            </a:r>
          </a:p>
          <a:p>
            <a:pPr marL="514350" indent="-514350"/>
            <a:r>
              <a:rPr lang="en-US" sz="2800" dirty="0" smtClean="0"/>
              <a:t>Provide Course </a:t>
            </a:r>
            <a:r>
              <a:rPr lang="en-US" sz="2800" dirty="0" smtClean="0"/>
              <a:t>06 </a:t>
            </a:r>
            <a:r>
              <a:rPr lang="en-US" sz="2800" dirty="0" smtClean="0"/>
              <a:t>Instructor with “Trade” related examples for </a:t>
            </a:r>
            <a:r>
              <a:rPr lang="en-US" sz="2800" dirty="0" smtClean="0"/>
              <a:t>assignments and projects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June </a:t>
            </a:r>
            <a:r>
              <a:rPr lang="en-US" sz="2800" dirty="0" smtClean="0"/>
              <a:t>24, 2022 “tool safety manual” exercise 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Share “Trade” related examples 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/>
          </a:bodyPr>
          <a:lstStyle/>
          <a:p>
            <a:r>
              <a:rPr lang="en-CA" dirty="0" smtClean="0"/>
              <a:t>Course </a:t>
            </a:r>
            <a:r>
              <a:rPr lang="en-CA" dirty="0" smtClean="0"/>
              <a:t>06: Integrated Lab 1</a:t>
            </a:r>
            <a:endParaRPr lang="en-C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12 Week Term 1, Year 1 </a:t>
            </a:r>
            <a:r>
              <a:rPr lang="en-US" sz="3175" u="sng" dirty="0" smtClean="0"/>
              <a:t> </a:t>
            </a:r>
            <a:r>
              <a:rPr lang="en-US" sz="3175" dirty="0" smtClean="0"/>
              <a:t>0   Classroom </a:t>
            </a:r>
            <a:r>
              <a:rPr lang="en-US" sz="3175" dirty="0" smtClean="0"/>
              <a:t>hours         </a:t>
            </a:r>
            <a:r>
              <a:rPr lang="en-US" sz="3175" dirty="0" smtClean="0"/>
              <a:t>16 </a:t>
            </a:r>
            <a:r>
              <a:rPr lang="en-US" sz="3175" dirty="0" smtClean="0"/>
              <a:t>New Lab hours                           </a:t>
            </a:r>
            <a:r>
              <a:rPr lang="en-US" sz="3175" dirty="0" smtClean="0"/>
              <a:t>  4 + 4 periods/week              Mon. &amp; Tue. pm, 160 min. Weeks 1, 2, and 12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Marking Breakdown    </a:t>
            </a:r>
            <a:r>
              <a:rPr lang="en-US" sz="3175" dirty="0" smtClean="0"/>
              <a:t>00% </a:t>
            </a:r>
            <a:r>
              <a:rPr lang="en-US" sz="3175" dirty="0" smtClean="0"/>
              <a:t>Individual Tests                        </a:t>
            </a:r>
            <a:r>
              <a:rPr lang="en-US" sz="3175" dirty="0" smtClean="0"/>
              <a:t>15</a:t>
            </a:r>
            <a:r>
              <a:rPr lang="en-US" sz="3175" dirty="0" smtClean="0"/>
              <a:t>% Individual Projects </a:t>
            </a:r>
            <a:r>
              <a:rPr lang="en-US" sz="3175" dirty="0" smtClean="0"/>
              <a:t>75</a:t>
            </a:r>
            <a:r>
              <a:rPr lang="en-US" sz="3175" dirty="0" smtClean="0"/>
              <a:t>% Group Projects     </a:t>
            </a:r>
            <a:r>
              <a:rPr lang="en-US" sz="3175" dirty="0" smtClean="0"/>
              <a:t>10% </a:t>
            </a:r>
            <a:r>
              <a:rPr lang="en-US" sz="3175" dirty="0" smtClean="0"/>
              <a:t>Employability Skills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5. Development of Course 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Providing  Instructor with “Trade” </a:t>
            </a:r>
          </a:p>
          <a:p>
            <a:pPr marL="514350" indent="-514350">
              <a:buNone/>
            </a:pPr>
            <a:r>
              <a:rPr lang="en-US" sz="2800" u="sng" dirty="0" smtClean="0"/>
              <a:t>related  Course Material Examples         </a:t>
            </a:r>
          </a:p>
          <a:p>
            <a:pPr marL="514350" indent="-514350"/>
            <a:r>
              <a:rPr lang="en-US" sz="2800" dirty="0" smtClean="0"/>
              <a:t>From New Lab Equipment and Tool List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Safety and Operations Manuals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Find, Review, and Understand</a:t>
            </a:r>
          </a:p>
          <a:p>
            <a:pPr marL="514350" indent="-514350"/>
            <a:r>
              <a:rPr lang="en-US" sz="2800" dirty="0" smtClean="0"/>
              <a:t>Potential hazard identification and assessment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Contribute to class course information resources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5. Development of Course </a:t>
            </a:r>
            <a:r>
              <a:rPr lang="en-US" dirty="0" smtClean="0"/>
              <a:t>06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pic>
        <p:nvPicPr>
          <p:cNvPr id="686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76138" y="746125"/>
            <a:ext cx="6610537" cy="399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CBCA1-3A68-4B91-ACA9-57F2AC49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525DE385-12F0-40DF-AFE0-30ED9FFB5A08}"/>
              </a:ext>
            </a:extLst>
          </p:cNvPr>
          <p:cNvSpPr txBox="1">
            <a:spLocks/>
          </p:cNvSpPr>
          <p:nvPr/>
        </p:nvSpPr>
        <p:spPr bwMode="auto">
          <a:xfrm>
            <a:off x="239282" y="761377"/>
            <a:ext cx="8597069" cy="5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1469" indent="-3214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6516" indent="-267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u="sng" dirty="0" smtClean="0"/>
              <a:t>Course </a:t>
            </a:r>
            <a:r>
              <a:rPr lang="en-US" u="sng" dirty="0" smtClean="0"/>
              <a:t>06: Integrated Lab </a:t>
            </a:r>
            <a:r>
              <a:rPr lang="en-US" u="sng" dirty="0" smtClean="0"/>
              <a:t>1</a:t>
            </a:r>
          </a:p>
          <a:p>
            <a:r>
              <a:rPr lang="en-US" dirty="0" smtClean="0"/>
              <a:t>16 New Lab hours</a:t>
            </a:r>
            <a:endParaRPr lang="en-US" dirty="0" smtClean="0"/>
          </a:p>
          <a:p>
            <a:r>
              <a:rPr lang="en-US" dirty="0" smtClean="0"/>
              <a:t>3 of 12 </a:t>
            </a:r>
            <a:r>
              <a:rPr lang="en-US" dirty="0" smtClean="0"/>
              <a:t>Week Term 1, Year 1 </a:t>
            </a:r>
          </a:p>
          <a:p>
            <a:r>
              <a:rPr lang="en-US" dirty="0" smtClean="0"/>
              <a:t>Health and Safety</a:t>
            </a:r>
            <a:endParaRPr lang="en-US" dirty="0" smtClean="0"/>
          </a:p>
          <a:p>
            <a:r>
              <a:rPr lang="en-US" dirty="0" smtClean="0"/>
              <a:t>Integrated Lab example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Integrated Lab Courses </a:t>
            </a:r>
            <a:r>
              <a:rPr lang="en-US" sz="2800" dirty="0" smtClean="0"/>
              <a:t>in 2 year RE EE Program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does “success” look like at course completion?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Content within context of other ITVET Belize Courses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Description of Course </a:t>
            </a:r>
            <a:r>
              <a:rPr lang="en-US" sz="2800" dirty="0" smtClean="0"/>
              <a:t>06 </a:t>
            </a:r>
            <a:r>
              <a:rPr lang="en-US" sz="2800" dirty="0" smtClean="0"/>
              <a:t>in Term 1 of Year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Development of Course </a:t>
            </a:r>
            <a:r>
              <a:rPr lang="en-US" sz="2800" dirty="0" smtClean="0"/>
              <a:t>06 </a:t>
            </a:r>
            <a:endParaRPr lang="en-US" sz="2800" dirty="0" smtClean="0"/>
          </a:p>
          <a:p>
            <a:pPr marL="889397" lvl="1" indent="-514350"/>
            <a:r>
              <a:rPr lang="en-US" sz="2425" dirty="0" smtClean="0"/>
              <a:t>Share “Trade” related examples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00,000,000,000,000 </a:t>
            </a:r>
            <a:r>
              <a:rPr lang="en-US" dirty="0"/>
              <a:t>kg</a:t>
            </a:r>
          </a:p>
          <a:p>
            <a:r>
              <a:rPr lang="en-US" dirty="0"/>
              <a:t>100,000 kg per person</a:t>
            </a:r>
          </a:p>
          <a:p>
            <a:r>
              <a:rPr lang="en-US" dirty="0"/>
              <a:t>38 m x 38 m x 38 m</a:t>
            </a:r>
          </a:p>
          <a:p>
            <a:pPr lvl="1"/>
            <a:r>
              <a:rPr lang="en-US" dirty="0"/>
              <a:t>Also a very small part of the</a:t>
            </a:r>
          </a:p>
          <a:p>
            <a:pPr marL="428625" lvl="1" indent="0">
              <a:buNone/>
            </a:pPr>
            <a:r>
              <a:rPr lang="en-US" dirty="0"/>
              <a:t>    atmosphere</a:t>
            </a:r>
          </a:p>
          <a:p>
            <a:r>
              <a:rPr lang="en-US" dirty="0"/>
              <a:t>Belize is a “net carbon sink” due to FOLU</a:t>
            </a:r>
          </a:p>
          <a:p>
            <a:pPr lvl="1"/>
            <a:r>
              <a:rPr lang="en-US" dirty="0"/>
              <a:t>Sink = drain, removal; FOLU = Forestry and Other Land Use</a:t>
            </a:r>
          </a:p>
          <a:p>
            <a:pPr lvl="1"/>
            <a:r>
              <a:rPr lang="en-US" dirty="0"/>
              <a:t>Energy is your dominant emission</a:t>
            </a:r>
          </a:p>
          <a:p>
            <a:pPr lvl="1"/>
            <a:r>
              <a:rPr lang="en-US" dirty="0"/>
              <a:t>Forests absorb and sequester much larger amounts of carbon</a:t>
            </a:r>
          </a:p>
          <a:p>
            <a:pPr lvl="1"/>
            <a:r>
              <a:rPr lang="en-US" dirty="0"/>
              <a:t>They always did, so the emissions remain a problem</a:t>
            </a:r>
          </a:p>
          <a:p>
            <a:pPr lvl="1"/>
            <a:r>
              <a:rPr lang="en-US" dirty="0"/>
              <a:t>Look after forests!</a:t>
            </a:r>
          </a:p>
          <a:p>
            <a:r>
              <a:rPr lang="en-US" sz="1200" dirty="0"/>
              <a:t>http://www.grisanik.com/blog/how-much-carbon-is-in-the-atmosphere/#:~:text=Furthermore%2C%20multiplying%20Earth's%20atmosphere%205.137,atmosphere%20is%20~3%2C208%20Gt%20CO2.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Underwater view of teeming tropical reef near tropical beach">
            <a:extLst>
              <a:ext uri="{FF2B5EF4-FFF2-40B4-BE49-F238E27FC236}">
                <a16:creationId xmlns:a16="http://schemas.microsoft.com/office/drawing/2014/main" xmlns="" id="{453569C0-9BBC-4436-87D1-76139576F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569" y="149551"/>
            <a:ext cx="3760150" cy="29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418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94F39A9D-FBAA-DA14-4F85-34EC0AEF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5" y="1057276"/>
            <a:ext cx="6000750" cy="3193256"/>
          </a:xfrm>
        </p:spPr>
        <p:txBody>
          <a:bodyPr/>
          <a:lstStyle/>
          <a:p>
            <a:r>
              <a:rPr lang="en-US" sz="7200" dirty="0"/>
              <a:t>Questions</a:t>
            </a:r>
            <a:r>
              <a:rPr lang="en-US" sz="7200" dirty="0" smtClean="0"/>
              <a:t>?</a:t>
            </a:r>
          </a:p>
          <a:p>
            <a:r>
              <a:rPr lang="en-US" sz="7200" dirty="0" smtClean="0"/>
              <a:t>Comments?</a:t>
            </a:r>
          </a:p>
          <a:p>
            <a:r>
              <a:rPr lang="en-US" sz="7200" dirty="0" smtClean="0"/>
              <a:t>Suggestions?</a:t>
            </a:r>
          </a:p>
          <a:p>
            <a:r>
              <a:rPr lang="en-US" sz="7200" dirty="0" smtClean="0"/>
              <a:t>Thank you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316280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825344" cy="675204"/>
          </a:xfrm>
        </p:spPr>
        <p:txBody>
          <a:bodyPr wrap="square" anchor="ctr">
            <a:normAutofit/>
          </a:bodyPr>
          <a:lstStyle/>
          <a:p>
            <a:r>
              <a:rPr lang="en-CA" dirty="0" smtClean="0"/>
              <a:t>Course </a:t>
            </a:r>
            <a:r>
              <a:rPr lang="en-CA" dirty="0" smtClean="0"/>
              <a:t>11: Integrated Lab 2</a:t>
            </a:r>
            <a:endParaRPr lang="en-C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10 Week Term </a:t>
            </a:r>
            <a:r>
              <a:rPr lang="en-US" sz="3175" u="sng" dirty="0" smtClean="0"/>
              <a:t>2, </a:t>
            </a:r>
            <a:r>
              <a:rPr lang="en-US" sz="3175" u="sng" dirty="0" smtClean="0"/>
              <a:t>Year 1 </a:t>
            </a:r>
            <a:r>
              <a:rPr lang="en-US" sz="3175" u="sng" dirty="0" smtClean="0"/>
              <a:t> </a:t>
            </a:r>
            <a:r>
              <a:rPr lang="en-US" sz="3175" dirty="0" smtClean="0"/>
              <a:t>13 1/3 </a:t>
            </a:r>
            <a:r>
              <a:rPr lang="en-US" sz="3175" dirty="0" smtClean="0"/>
              <a:t>Classroom </a:t>
            </a:r>
            <a:r>
              <a:rPr lang="en-US" sz="3175" dirty="0" smtClean="0"/>
              <a:t>hours          10 weeks x 2 periods/wk </a:t>
            </a:r>
            <a:r>
              <a:rPr lang="en-US" sz="3175" dirty="0" smtClean="0"/>
              <a:t>10 2/3 </a:t>
            </a:r>
            <a:r>
              <a:rPr lang="en-US" sz="3175" dirty="0" smtClean="0"/>
              <a:t>New Lab hours </a:t>
            </a:r>
            <a:r>
              <a:rPr lang="en-US" sz="3175" dirty="0" smtClean="0"/>
              <a:t> Wk. 1&amp;10 x 8 periods/wk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Marking Breakdown    </a:t>
            </a:r>
            <a:r>
              <a:rPr lang="en-US" sz="3175" dirty="0" smtClean="0"/>
              <a:t>15</a:t>
            </a:r>
            <a:r>
              <a:rPr lang="en-US" sz="3175" dirty="0" smtClean="0"/>
              <a:t>% Individual Tests                        </a:t>
            </a:r>
            <a:r>
              <a:rPr lang="en-US" sz="3175" dirty="0" smtClean="0"/>
              <a:t>15</a:t>
            </a:r>
            <a:r>
              <a:rPr lang="en-US" sz="3175" dirty="0" smtClean="0"/>
              <a:t>% Individual Projects </a:t>
            </a:r>
            <a:r>
              <a:rPr lang="en-US" sz="3175" dirty="0" smtClean="0"/>
              <a:t>60% </a:t>
            </a:r>
            <a:r>
              <a:rPr lang="en-US" sz="3175" dirty="0" smtClean="0"/>
              <a:t>Group Projects     </a:t>
            </a:r>
            <a:r>
              <a:rPr lang="en-US" sz="3175" dirty="0" smtClean="0"/>
              <a:t>10% </a:t>
            </a:r>
            <a:r>
              <a:rPr lang="en-US" sz="3175" dirty="0" smtClean="0"/>
              <a:t>Employability Skills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825344" cy="675204"/>
          </a:xfrm>
        </p:spPr>
        <p:txBody>
          <a:bodyPr wrap="square" anchor="ctr">
            <a:normAutofit/>
          </a:bodyPr>
          <a:lstStyle/>
          <a:p>
            <a:r>
              <a:rPr lang="en-CA" dirty="0" smtClean="0"/>
              <a:t>Course </a:t>
            </a:r>
            <a:r>
              <a:rPr lang="en-CA" dirty="0" smtClean="0"/>
              <a:t>16: Integrated Lab 3</a:t>
            </a:r>
            <a:endParaRPr lang="en-C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10 Week Term </a:t>
            </a:r>
            <a:r>
              <a:rPr lang="en-US" sz="3175" u="sng" dirty="0" smtClean="0"/>
              <a:t>3, </a:t>
            </a:r>
            <a:r>
              <a:rPr lang="en-US" sz="3175" u="sng" dirty="0" smtClean="0"/>
              <a:t>Year 1 </a:t>
            </a:r>
            <a:r>
              <a:rPr lang="en-US" sz="3175" u="sng" dirty="0" smtClean="0"/>
              <a:t> </a:t>
            </a:r>
            <a:r>
              <a:rPr lang="en-US" sz="3175" dirty="0" smtClean="0"/>
              <a:t>13 1/3 </a:t>
            </a:r>
            <a:r>
              <a:rPr lang="en-US" sz="3175" dirty="0" smtClean="0"/>
              <a:t>Classroom </a:t>
            </a:r>
            <a:r>
              <a:rPr lang="en-US" sz="3175" dirty="0" smtClean="0"/>
              <a:t>hours          10 weeks x 2 periods/wk </a:t>
            </a:r>
            <a:r>
              <a:rPr lang="en-US" sz="3175" dirty="0" smtClean="0"/>
              <a:t>18 2/3 </a:t>
            </a:r>
            <a:r>
              <a:rPr lang="en-US" sz="3175" dirty="0" smtClean="0"/>
              <a:t>New Lab hours </a:t>
            </a:r>
            <a:r>
              <a:rPr lang="en-US" sz="3175" dirty="0" smtClean="0"/>
              <a:t>   7 labs x 4 period / lab</a:t>
            </a:r>
            <a:endParaRPr lang="en-US" sz="3175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Marking Breakdown    </a:t>
            </a:r>
            <a:r>
              <a:rPr lang="en-US" sz="3175" dirty="0" smtClean="0"/>
              <a:t>15% Individual Tests                        15% Individual Projects 60% Group Projects     10% Employability Skills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r>
              <a:rPr lang="en-US" dirty="0" smtClean="0"/>
              <a:t>Students completing Year 1 (Installer) or 2 Year (Designer) RE EE Program Requirements at their own time and pace</a:t>
            </a:r>
            <a:endParaRPr lang="en-US" dirty="0"/>
          </a:p>
          <a:p>
            <a:r>
              <a:rPr lang="en-US" dirty="0" smtClean="0"/>
              <a:t>Students and Industry Qualifications NABCEP, CVQ, etc. </a:t>
            </a:r>
            <a:endParaRPr lang="en-US" dirty="0"/>
          </a:p>
          <a:p>
            <a:r>
              <a:rPr lang="en-US" dirty="0" smtClean="0"/>
              <a:t>Instructors with resources, achieving their desired results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 smtClean="0"/>
              <a:t>ITVET with resources for scalable, sustainable program </a:t>
            </a:r>
          </a:p>
          <a:p>
            <a:r>
              <a:rPr lang="en-US" dirty="0" smtClean="0"/>
              <a:t>Skills competently applied to a changing Green Economy</a:t>
            </a:r>
          </a:p>
          <a:p>
            <a:r>
              <a:rPr lang="en-US" dirty="0" smtClean="0"/>
              <a:t>Belize Employers – competent, adaptable team members  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Employers and the </a:t>
            </a:r>
            <a:r>
              <a:rPr lang="en-US" dirty="0" smtClean="0"/>
              <a:t>“Integrated Lab” </a:t>
            </a:r>
            <a:r>
              <a:rPr lang="en-US" dirty="0" smtClean="0"/>
              <a:t>part of Program: </a:t>
            </a:r>
            <a:endParaRPr lang="en-US" dirty="0"/>
          </a:p>
          <a:p>
            <a:r>
              <a:rPr lang="en-US" dirty="0" smtClean="0"/>
              <a:t>Health and Safety – Legal, Insurance, NABCEP, and CVQ  </a:t>
            </a:r>
            <a:endParaRPr lang="en-US" dirty="0"/>
          </a:p>
          <a:p>
            <a:r>
              <a:rPr lang="en-US" dirty="0" smtClean="0"/>
              <a:t>Field and Shop use of Equipment and Materials   </a:t>
            </a:r>
            <a:endParaRPr lang="en-US" dirty="0" smtClean="0"/>
          </a:p>
          <a:p>
            <a:r>
              <a:rPr lang="en-US" dirty="0" smtClean="0"/>
              <a:t>Health and </a:t>
            </a:r>
            <a:r>
              <a:rPr lang="en-US" dirty="0" smtClean="0"/>
              <a:t>Safety – Hazard Assessment and Reduction   </a:t>
            </a:r>
            <a:r>
              <a:rPr lang="en-US" dirty="0" smtClean="0"/>
              <a:t>   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 smtClean="0"/>
              <a:t>Health and Safety – Do it, Demonstrate it. Test for it.  </a:t>
            </a:r>
            <a:endParaRPr lang="en-US" dirty="0" smtClean="0"/>
          </a:p>
          <a:p>
            <a:r>
              <a:rPr lang="en-US" dirty="0" smtClean="0"/>
              <a:t>Assemble and operate, measure, record, and analyze results from laboratory assignments</a:t>
            </a:r>
            <a:endParaRPr lang="en-US" dirty="0" smtClean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</a:t>
            </a:r>
            <a:r>
              <a:rPr lang="en-US" dirty="0" smtClean="0"/>
              <a:t>“integrated lab” </a:t>
            </a:r>
            <a:r>
              <a:rPr lang="en-US" dirty="0" smtClean="0"/>
              <a:t>skill sets, what does program completion or work place “success” look like: </a:t>
            </a:r>
            <a:endParaRPr lang="en-US" dirty="0"/>
          </a:p>
          <a:p>
            <a:r>
              <a:rPr lang="en-US" dirty="0" smtClean="0"/>
              <a:t>For an experienced electrical technician in the field? </a:t>
            </a:r>
          </a:p>
          <a:p>
            <a:r>
              <a:rPr lang="en-US" dirty="0" smtClean="0"/>
              <a:t>For a project manager, or regulator representative?     </a:t>
            </a:r>
          </a:p>
          <a:p>
            <a:r>
              <a:rPr lang="en-US" dirty="0" smtClean="0"/>
              <a:t>For an ITVET Belize Instructor? </a:t>
            </a:r>
          </a:p>
          <a:p>
            <a:r>
              <a:rPr lang="en-US" dirty="0" smtClean="0"/>
              <a:t>For someone completing the new RE EE Program?  </a:t>
            </a:r>
          </a:p>
          <a:p>
            <a:r>
              <a:rPr lang="en-US" dirty="0" smtClean="0"/>
              <a:t>For potential new students to the RE EE Program?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y template" id="{5B5A9EEE-5E55-4EF9-89C9-65D33258FE22}" vid="{7483052C-6CA1-48FA-975E-243096064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75FC7B6BF7C498CD7B3EAD8D4130F" ma:contentTypeVersion="14" ma:contentTypeDescription="Create a new document." ma:contentTypeScope="" ma:versionID="dbad931daf054155005239db3e568307">
  <xsd:schema xmlns:xsd="http://www.w3.org/2001/XMLSchema" xmlns:xs="http://www.w3.org/2001/XMLSchema" xmlns:p="http://schemas.microsoft.com/office/2006/metadata/properties" xmlns:ns3="1cbb6d17-cf84-4448-90bc-9c37ac7b8820" xmlns:ns4="2b3f11d3-e06f-483e-85d2-fc50beb488a5" targetNamespace="http://schemas.microsoft.com/office/2006/metadata/properties" ma:root="true" ma:fieldsID="b68d6c0bb9ec33ea8672a22a1a92e3cb" ns3:_="" ns4:_="">
    <xsd:import namespace="1cbb6d17-cf84-4448-90bc-9c37ac7b8820"/>
    <xsd:import namespace="2b3f11d3-e06f-483e-85d2-fc50beb488a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b6d17-cf84-4448-90bc-9c37ac7b88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f11d3-e06f-483e-85d2-fc50beb488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67B24D-EB55-4E51-836D-832A9BC96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b6d17-cf84-4448-90bc-9c37ac7b8820"/>
    <ds:schemaRef ds:uri="2b3f11d3-e06f-483e-85d2-fc50beb48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07AA6A-79EC-4BA2-B0D4-5A8A175923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4951A3-8628-4E4A-83F6-9A5215FC1F7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b3f11d3-e06f-483e-85d2-fc50beb488a5"/>
    <ds:schemaRef ds:uri="1cbb6d17-cf84-4448-90bc-9c37ac7b882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Beliz Background template</Template>
  <TotalTime>30589</TotalTime>
  <Words>2060</Words>
  <Application>Microsoft Office PowerPoint</Application>
  <PresentationFormat>On-screen Show (4:3)</PresentationFormat>
  <Paragraphs>338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IDB Belize Minimal Presentation - Design_ TEMPLATE</vt:lpstr>
      <vt:lpstr>Slide 1</vt:lpstr>
      <vt:lpstr>For Today:</vt:lpstr>
      <vt:lpstr>1. Integrated Lab Courses in 2 Year Program </vt:lpstr>
      <vt:lpstr>Course 06: Integrated Lab 1</vt:lpstr>
      <vt:lpstr>Course 11: Integrated Lab 2</vt:lpstr>
      <vt:lpstr>Course 16: Integrated Lab 3</vt:lpstr>
      <vt:lpstr>2. What does “success” look like? </vt:lpstr>
      <vt:lpstr>2. What does “success” look like? </vt:lpstr>
      <vt:lpstr>2. What does “success” look like? 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Belize</vt:lpstr>
      <vt:lpstr>3. Content within context of ITVET</vt:lpstr>
      <vt:lpstr>3. Content within context of ITVET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06</vt:lpstr>
      <vt:lpstr>4. Description of Course 02</vt:lpstr>
      <vt:lpstr>5. Development of Course 06</vt:lpstr>
      <vt:lpstr>5. Development of Course 06</vt:lpstr>
      <vt:lpstr>5. Development of Course 06</vt:lpstr>
      <vt:lpstr>Summary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Wilkie,Gordon</dc:creator>
  <cp:lastModifiedBy>GATEWAY</cp:lastModifiedBy>
  <cp:revision>101</cp:revision>
  <cp:lastPrinted>2022-03-14T17:26:26Z</cp:lastPrinted>
  <dcterms:created xsi:type="dcterms:W3CDTF">2022-03-03T12:11:22Z</dcterms:created>
  <dcterms:modified xsi:type="dcterms:W3CDTF">2022-06-23T16:49:15Z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0x0101000CA75FC7B6BF7C498CD7B3EAD8D4130F</vt:lpwstr>
  </property>
</Properties>
</file>