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8"/>
  </p:notesMasterIdLst>
  <p:sldIdLst>
    <p:sldId id="493" r:id="rId5"/>
    <p:sldId id="257" r:id="rId6"/>
    <p:sldId id="494" r:id="rId7"/>
    <p:sldId id="495" r:id="rId8"/>
    <p:sldId id="417" r:id="rId9"/>
    <p:sldId id="418" r:id="rId10"/>
    <p:sldId id="423" r:id="rId11"/>
    <p:sldId id="425" r:id="rId12"/>
    <p:sldId id="426" r:id="rId13"/>
    <p:sldId id="429" r:id="rId14"/>
    <p:sldId id="431" r:id="rId15"/>
    <p:sldId id="460" r:id="rId16"/>
    <p:sldId id="432" r:id="rId17"/>
    <p:sldId id="461" r:id="rId18"/>
    <p:sldId id="434" r:id="rId19"/>
    <p:sldId id="491" r:id="rId20"/>
    <p:sldId id="462" r:id="rId21"/>
    <p:sldId id="464" r:id="rId22"/>
    <p:sldId id="443" r:id="rId23"/>
    <p:sldId id="496" r:id="rId24"/>
    <p:sldId id="497" r:id="rId25"/>
    <p:sldId id="498" r:id="rId26"/>
    <p:sldId id="477" r:id="rId27"/>
    <p:sldId id="500" r:id="rId28"/>
    <p:sldId id="466" r:id="rId29"/>
    <p:sldId id="499" r:id="rId30"/>
    <p:sldId id="467" r:id="rId31"/>
    <p:sldId id="504" r:id="rId32"/>
    <p:sldId id="468" r:id="rId33"/>
    <p:sldId id="503" r:id="rId34"/>
    <p:sldId id="469" r:id="rId35"/>
    <p:sldId id="502" r:id="rId36"/>
    <p:sldId id="470" r:id="rId37"/>
    <p:sldId id="501" r:id="rId38"/>
    <p:sldId id="453" r:id="rId39"/>
    <p:sldId id="454" r:id="rId40"/>
    <p:sldId id="474" r:id="rId41"/>
    <p:sldId id="475" r:id="rId42"/>
    <p:sldId id="457" r:id="rId43"/>
    <p:sldId id="458" r:id="rId44"/>
    <p:sldId id="459" r:id="rId45"/>
    <p:sldId id="398" r:id="rId46"/>
    <p:sldId id="490" r:id="rId47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-4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xmlns="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(25 November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2022) – Term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C32 – Applied Math 2   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xmlns="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“applied math” skill sets, what does program completion or work place “success” look like: </a:t>
            </a:r>
            <a:endParaRPr lang="en-US" dirty="0"/>
          </a:p>
          <a:p>
            <a:r>
              <a:rPr lang="en-US" dirty="0" smtClean="0"/>
              <a:t>For an experienced electrical technician in the field? </a:t>
            </a:r>
          </a:p>
          <a:p>
            <a:r>
              <a:rPr lang="en-US" dirty="0" smtClean="0"/>
              <a:t>For a project manager, or regulator representative?     </a:t>
            </a:r>
          </a:p>
          <a:p>
            <a:r>
              <a:rPr lang="en-US" dirty="0" smtClean="0"/>
              <a:t>For an ITVET Belize Instructor? </a:t>
            </a:r>
          </a:p>
          <a:p>
            <a:r>
              <a:rPr lang="en-US" dirty="0" smtClean="0"/>
              <a:t>For someone completing the new RE EE Program?  </a:t>
            </a:r>
          </a:p>
          <a:p>
            <a:r>
              <a:rPr lang="en-US" dirty="0" smtClean="0"/>
              <a:t>For potential new students to the RE EE Program?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Vision of “applied math” skill sets, experiences, and potential of people completing the new RE EE Program</a:t>
            </a:r>
            <a:endParaRPr lang="en-US" dirty="0"/>
          </a:p>
          <a:p>
            <a:r>
              <a:rPr lang="en-US" dirty="0" smtClean="0"/>
              <a:t>Uncertainty of skill sets for those starting New Program </a:t>
            </a:r>
            <a:endParaRPr lang="en-US" dirty="0"/>
          </a:p>
          <a:p>
            <a:r>
              <a:rPr lang="en-US" dirty="0" smtClean="0"/>
              <a:t>Introductory math courses may be similar in theory for multiple ITVET Belize technical programs but differ with </a:t>
            </a:r>
            <a:endParaRPr lang="en-US" dirty="0"/>
          </a:p>
          <a:p>
            <a:pPr lvl="1"/>
            <a:r>
              <a:rPr lang="en-US" dirty="0" smtClean="0"/>
              <a:t>Applications presented through assignments and projects</a:t>
            </a:r>
            <a:endParaRPr lang="en-US" dirty="0"/>
          </a:p>
          <a:p>
            <a:pPr lvl="1"/>
            <a:r>
              <a:rPr lang="en-US" dirty="0" smtClean="0"/>
              <a:t>Scenarios based on expected potential work place conditions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Belize High School Form 4 Math Skills </a:t>
            </a:r>
          </a:p>
          <a:p>
            <a:r>
              <a:rPr lang="en-US" dirty="0" smtClean="0"/>
              <a:t>The two applied math courses </a:t>
            </a:r>
            <a:r>
              <a:rPr lang="en-US" dirty="0" smtClean="0"/>
              <a:t>(32 </a:t>
            </a:r>
            <a:r>
              <a:rPr lang="en-US" dirty="0" smtClean="0"/>
              <a:t>hours for Course </a:t>
            </a:r>
            <a:r>
              <a:rPr lang="en-US" dirty="0" smtClean="0"/>
              <a:t>12 </a:t>
            </a:r>
            <a:r>
              <a:rPr lang="en-US" dirty="0" smtClean="0"/>
              <a:t>in Term 1 and </a:t>
            </a:r>
            <a:r>
              <a:rPr lang="en-US" dirty="0" smtClean="0"/>
              <a:t>33.3 </a:t>
            </a:r>
            <a:r>
              <a:rPr lang="en-US" dirty="0" smtClean="0"/>
              <a:t>hours for Course </a:t>
            </a:r>
            <a:r>
              <a:rPr lang="en-US" dirty="0" smtClean="0"/>
              <a:t>32 </a:t>
            </a:r>
            <a:r>
              <a:rPr lang="en-US" dirty="0" smtClean="0"/>
              <a:t>in Term 3) </a:t>
            </a:r>
            <a:r>
              <a:rPr lang="en-US" dirty="0" smtClean="0"/>
              <a:t>Applied Math 1 builds </a:t>
            </a:r>
            <a:r>
              <a:rPr lang="en-US" dirty="0" smtClean="0"/>
              <a:t>on </a:t>
            </a:r>
            <a:r>
              <a:rPr lang="en-US" dirty="0" smtClean="0"/>
              <a:t>High School </a:t>
            </a:r>
            <a:r>
              <a:rPr lang="en-US" dirty="0" smtClean="0"/>
              <a:t>Form 4 </a:t>
            </a:r>
            <a:r>
              <a:rPr lang="en-US" dirty="0" smtClean="0"/>
              <a:t>Skills.</a:t>
            </a:r>
          </a:p>
          <a:p>
            <a:r>
              <a:rPr lang="en-US" dirty="0" smtClean="0"/>
              <a:t>Applied Math 2 reinforces problem solving skills for examples involving other Year 1 courses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</a:t>
            </a:r>
            <a:r>
              <a:rPr lang="en-US" dirty="0" smtClean="0"/>
              <a:t>11 </a:t>
            </a:r>
            <a:r>
              <a:rPr lang="en-US" dirty="0" smtClean="0"/>
              <a:t>– </a:t>
            </a:r>
            <a:r>
              <a:rPr lang="en-US" dirty="0" smtClean="0"/>
              <a:t>65</a:t>
            </a:r>
            <a:endParaRPr lang="en-US" dirty="0" smtClean="0"/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Training Delivery and Assessment Plan</a:t>
            </a:r>
            <a:endParaRPr lang="en-US" dirty="0"/>
          </a:p>
          <a:p>
            <a:pPr lvl="1"/>
            <a:r>
              <a:rPr lang="en-US" dirty="0" smtClean="0"/>
              <a:t>Profile of the Trainee / Portfolio of the Trainee</a:t>
            </a:r>
            <a:endParaRPr lang="en-US" dirty="0"/>
          </a:p>
          <a:p>
            <a:pPr lvl="1"/>
            <a:r>
              <a:rPr lang="en-US" dirty="0" smtClean="0"/>
              <a:t>Program Policies &amp; Regulations / Technology Requirements</a:t>
            </a:r>
          </a:p>
          <a:p>
            <a:pPr lvl="1"/>
            <a:r>
              <a:rPr lang="en-US" dirty="0" smtClean="0"/>
              <a:t>Instructional Methods / Modes (Face to Face and Online) </a:t>
            </a:r>
          </a:p>
          <a:p>
            <a:pPr lvl="1"/>
            <a:r>
              <a:rPr lang="en-US" dirty="0" smtClean="0"/>
              <a:t>Resources (Technical; Underpinning Knowledge and Skills)</a:t>
            </a:r>
          </a:p>
          <a:p>
            <a:pPr lvl="1"/>
            <a:r>
              <a:rPr lang="en-US" dirty="0" smtClean="0"/>
              <a:t> Delivery Schedule (week / Instructional Methods (IM) </a:t>
            </a:r>
          </a:p>
          <a:p>
            <a:pPr lvl="1"/>
            <a:r>
              <a:rPr lang="en-US" dirty="0" smtClean="0"/>
              <a:t>Practical Grading Criteria and Theoretical Grading Criteria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19518"/>
            <a:ext cx="5120183" cy="30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</a:t>
            </a:r>
            <a:r>
              <a:rPr lang="en-US" dirty="0" smtClean="0"/>
              <a:t>11 </a:t>
            </a:r>
            <a:r>
              <a:rPr lang="en-US" dirty="0" smtClean="0"/>
              <a:t>– </a:t>
            </a:r>
            <a:r>
              <a:rPr lang="en-US" dirty="0" smtClean="0"/>
              <a:t>65</a:t>
            </a:r>
            <a:endParaRPr lang="en-US" dirty="0" smtClean="0"/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Delivery Schedule (Is it equivalent to a Lesson Plan?)</a:t>
            </a:r>
          </a:p>
          <a:p>
            <a:pPr lvl="1"/>
            <a:r>
              <a:rPr lang="en-US" dirty="0" smtClean="0"/>
              <a:t>For each Week or 2 week period, the Course Outline Topic  (e.g. Parts of Speech) and Tasks (e.g. Define, Identify, Use)</a:t>
            </a:r>
          </a:p>
          <a:p>
            <a:pPr lvl="1"/>
            <a:r>
              <a:rPr lang="en-US" dirty="0" smtClean="0"/>
              <a:t>Instructional Methods (IM) (e.g. Collaborative Discussions)</a:t>
            </a:r>
          </a:p>
          <a:p>
            <a:pPr lvl="1"/>
            <a:r>
              <a:rPr lang="en-US" dirty="0" smtClean="0"/>
              <a:t>Promotional Action (PA) (e.g. Practice work sheets, games)</a:t>
            </a:r>
          </a:p>
          <a:p>
            <a:pPr lvl="1"/>
            <a:r>
              <a:rPr lang="en-US" dirty="0" smtClean="0"/>
              <a:t>Assessment Method (e.g. Test 1, Assignment 1, Project 1)  </a:t>
            </a:r>
          </a:p>
          <a:p>
            <a:pPr lvl="1"/>
            <a:r>
              <a:rPr lang="en-US" dirty="0" smtClean="0"/>
              <a:t>Resources (e.g. Textbook, Videos, Worksheet,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19518"/>
            <a:ext cx="5120183" cy="30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at High School Form 4</a:t>
            </a:r>
          </a:p>
          <a:p>
            <a:r>
              <a:rPr lang="en-US" dirty="0" smtClean="0"/>
              <a:t>(before?) ITVET Belize </a:t>
            </a:r>
          </a:p>
          <a:p>
            <a:r>
              <a:rPr lang="en-US" dirty="0" err="1" smtClean="0"/>
              <a:t>Vol</a:t>
            </a:r>
            <a:r>
              <a:rPr lang="en-US" dirty="0" smtClean="0"/>
              <a:t> 1 and 2 from 1990’s</a:t>
            </a:r>
          </a:p>
          <a:p>
            <a:r>
              <a:rPr lang="en-US" dirty="0" smtClean="0"/>
              <a:t>Revised and updated</a:t>
            </a:r>
          </a:p>
          <a:p>
            <a:r>
              <a:rPr lang="en-US" dirty="0" smtClean="0"/>
              <a:t>Source for some review material</a:t>
            </a:r>
          </a:p>
          <a:p>
            <a:r>
              <a:rPr lang="en-US" dirty="0" smtClean="0"/>
              <a:t>Used at a Belize High School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Mathematics A complete Course with CXC Questions  </a:t>
            </a:r>
            <a:endParaRPr lang="en-US" dirty="0"/>
          </a:p>
          <a:p>
            <a:pPr lvl="1"/>
            <a:r>
              <a:rPr lang="en-US" dirty="0" smtClean="0"/>
              <a:t>CXC = Caribbean Examinations Council   </a:t>
            </a:r>
            <a:endParaRPr lang="en-US" dirty="0"/>
          </a:p>
          <a:p>
            <a:pPr lvl="1"/>
            <a:r>
              <a:rPr lang="en-US" dirty="0" smtClean="0"/>
              <a:t>Exit Assessment   </a:t>
            </a:r>
          </a:p>
          <a:p>
            <a:pPr lvl="1"/>
            <a:r>
              <a:rPr lang="en-US" dirty="0" smtClean="0"/>
              <a:t>RE EE Program assumes Form 4 Math already completed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54" name="AutoShape 6" descr="Webooks! Mathematics A Complete Course With CXC Questions VOLUM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Webooks! Mathematics A Complete Course With CXC Questions VOLUM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161923"/>
            <a:ext cx="3479800" cy="463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Modules M1 to M10</a:t>
            </a:r>
          </a:p>
          <a:p>
            <a:r>
              <a:rPr lang="en-US" dirty="0" smtClean="0"/>
              <a:t>ITVET Belize for</a:t>
            </a:r>
          </a:p>
          <a:p>
            <a:pPr>
              <a:buNone/>
            </a:pPr>
            <a:r>
              <a:rPr lang="en-US" dirty="0" smtClean="0"/>
              <a:t>      A/C, Plumbing, Elec.  </a:t>
            </a:r>
          </a:p>
          <a:p>
            <a:r>
              <a:rPr lang="en-US" dirty="0" smtClean="0"/>
              <a:t>240 pages</a:t>
            </a:r>
          </a:p>
          <a:p>
            <a:r>
              <a:rPr lang="en-US" dirty="0" smtClean="0"/>
              <a:t>10 Modules (1 – 10)</a:t>
            </a:r>
          </a:p>
          <a:p>
            <a:r>
              <a:rPr lang="en-US" dirty="0" smtClean="0"/>
              <a:t>Form 4 Math Content</a:t>
            </a:r>
          </a:p>
          <a:p>
            <a:r>
              <a:rPr lang="en-US" dirty="0" smtClean="0"/>
              <a:t>Modules 11 + ?</a:t>
            </a:r>
          </a:p>
          <a:p>
            <a:endParaRPr lang="en-US" dirty="0"/>
          </a:p>
          <a:p>
            <a:r>
              <a:rPr lang="en-US" dirty="0" smtClean="0"/>
              <a:t>Math (M1 – M10) skills when starting at ITVET Belize  </a:t>
            </a:r>
            <a:endParaRPr lang="en-US" dirty="0"/>
          </a:p>
          <a:p>
            <a:pPr lvl="1"/>
            <a:r>
              <a:rPr lang="en-US" dirty="0" smtClean="0"/>
              <a:t>For those who did not complete High School Form 4 Math?  </a:t>
            </a:r>
            <a:endParaRPr lang="en-US" dirty="0"/>
          </a:p>
          <a:p>
            <a:pPr lvl="1"/>
            <a:r>
              <a:rPr lang="en-US" dirty="0" smtClean="0"/>
              <a:t>Not required if High School Form 4 Math completed?  </a:t>
            </a:r>
          </a:p>
          <a:p>
            <a:pPr lvl="1"/>
            <a:r>
              <a:rPr lang="en-US" dirty="0" smtClean="0"/>
              <a:t>RE EE Program assumes Form 4 Math already completed 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747" y="934497"/>
            <a:ext cx="4752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Modules M1 to M10 (132 hours in total)</a:t>
            </a:r>
          </a:p>
          <a:p>
            <a:r>
              <a:rPr lang="en-US" dirty="0" smtClean="0"/>
              <a:t>M - 1   (6 hours) Numbers and Arithmetic Operations   </a:t>
            </a:r>
          </a:p>
          <a:p>
            <a:r>
              <a:rPr lang="en-US" dirty="0" smtClean="0"/>
              <a:t>M - 2  (15) Calculations and Fractions and Decimals </a:t>
            </a:r>
          </a:p>
          <a:p>
            <a:r>
              <a:rPr lang="en-US" dirty="0" smtClean="0"/>
              <a:t>M - 3   (15) Computing with Scientific Notation: Powers, Symbols / Terms and Signed Numbers</a:t>
            </a:r>
          </a:p>
          <a:p>
            <a:r>
              <a:rPr lang="en-US" dirty="0" smtClean="0"/>
              <a:t>M - 4   (10) Estimations and Measurements </a:t>
            </a:r>
          </a:p>
          <a:p>
            <a:r>
              <a:rPr lang="en-US" dirty="0" smtClean="0"/>
              <a:t>M - 5   (20) Percentages </a:t>
            </a:r>
          </a:p>
          <a:p>
            <a:r>
              <a:rPr lang="en-US" dirty="0" smtClean="0"/>
              <a:t>M - 6   (12) Ratio and Proportion</a:t>
            </a:r>
          </a:p>
          <a:p>
            <a:r>
              <a:rPr lang="en-US" dirty="0" smtClean="0"/>
              <a:t>M - 7   (15) Basic Statistics</a:t>
            </a:r>
          </a:p>
          <a:p>
            <a:r>
              <a:rPr lang="en-US" dirty="0" smtClean="0"/>
              <a:t>M - 8   (12) Exploring Algebra</a:t>
            </a:r>
          </a:p>
          <a:p>
            <a:r>
              <a:rPr lang="en-US" dirty="0" smtClean="0"/>
              <a:t>M - 9   (12) Calculating Perimeters and Areas</a:t>
            </a:r>
          </a:p>
          <a:p>
            <a:r>
              <a:rPr lang="en-US" dirty="0" smtClean="0"/>
              <a:t>M - 10 (15) Geometry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 RE EE Program and Applied Math Skills </a:t>
            </a:r>
          </a:p>
          <a:p>
            <a:r>
              <a:rPr lang="en-US" dirty="0" smtClean="0"/>
              <a:t>Belize High School Form 4 Math Skills before starting</a:t>
            </a:r>
          </a:p>
          <a:p>
            <a:r>
              <a:rPr lang="en-US" dirty="0" smtClean="0"/>
              <a:t>Course </a:t>
            </a:r>
            <a:r>
              <a:rPr lang="en-US" dirty="0" smtClean="0"/>
              <a:t>12 </a:t>
            </a:r>
            <a:r>
              <a:rPr lang="en-US" dirty="0" smtClean="0"/>
              <a:t>Applied Math </a:t>
            </a:r>
            <a:r>
              <a:rPr lang="en-US" dirty="0" smtClean="0"/>
              <a:t>(32 </a:t>
            </a:r>
            <a:r>
              <a:rPr lang="en-US" dirty="0" smtClean="0"/>
              <a:t>hours) reviews and builds on some existing Form 4 Math skills and topics </a:t>
            </a:r>
          </a:p>
          <a:p>
            <a:r>
              <a:rPr lang="en-US" dirty="0" smtClean="0"/>
              <a:t>With 132 hours as Modules M – 1 to M – 10, Course </a:t>
            </a:r>
            <a:r>
              <a:rPr lang="en-US" dirty="0" smtClean="0"/>
              <a:t>12 (32 </a:t>
            </a:r>
            <a:r>
              <a:rPr lang="en-US" dirty="0" smtClean="0"/>
              <a:t>hours) builds on Modules M - 1 to M - 10</a:t>
            </a:r>
          </a:p>
          <a:p>
            <a:r>
              <a:rPr lang="en-US" dirty="0" smtClean="0"/>
              <a:t>Course </a:t>
            </a:r>
            <a:r>
              <a:rPr lang="en-US" dirty="0" smtClean="0"/>
              <a:t>12 </a:t>
            </a:r>
            <a:r>
              <a:rPr lang="en-US" dirty="0" smtClean="0"/>
              <a:t>Math reviews, not teaches M 1– 10 content  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 smtClean="0"/>
              <a:t>Applied Math </a:t>
            </a:r>
            <a:r>
              <a:rPr lang="en-US" sz="2800" dirty="0" smtClean="0"/>
              <a:t>2 </a:t>
            </a:r>
            <a:r>
              <a:rPr lang="en-US" sz="2800" dirty="0" smtClean="0"/>
              <a:t>(Term </a:t>
            </a:r>
            <a:r>
              <a:rPr lang="en-US" sz="2800" dirty="0" smtClean="0"/>
              <a:t>3, </a:t>
            </a:r>
            <a:r>
              <a:rPr lang="en-US" sz="2800" dirty="0" smtClean="0"/>
              <a:t>Year 1) </a:t>
            </a:r>
          </a:p>
          <a:p>
            <a:r>
              <a:rPr lang="en-US" sz="2800" dirty="0" smtClean="0"/>
              <a:t>33.3 </a:t>
            </a:r>
            <a:r>
              <a:rPr lang="en-US" sz="2800" dirty="0" smtClean="0"/>
              <a:t>Classroom Hours  as </a:t>
            </a:r>
            <a:r>
              <a:rPr lang="en-US" sz="2800" dirty="0" smtClean="0"/>
              <a:t>10 </a:t>
            </a:r>
            <a:r>
              <a:rPr lang="en-US" sz="2800" dirty="0" smtClean="0"/>
              <a:t>weeks x 5 periods / week </a:t>
            </a:r>
          </a:p>
          <a:p>
            <a:r>
              <a:rPr lang="en-US" sz="2800" dirty="0" smtClean="0"/>
              <a:t>3 periods </a:t>
            </a:r>
            <a:r>
              <a:rPr lang="en-US" sz="2800" dirty="0" smtClean="0"/>
              <a:t>Tue. </a:t>
            </a:r>
            <a:r>
              <a:rPr lang="en-US" sz="2800" dirty="0" smtClean="0"/>
              <a:t>am and 2 Periods Thurs. pm </a:t>
            </a:r>
          </a:p>
          <a:p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Marking Breakdown</a:t>
            </a:r>
            <a:r>
              <a:rPr lang="en-US" sz="2800" dirty="0" smtClean="0"/>
              <a:t>  </a:t>
            </a:r>
          </a:p>
          <a:p>
            <a:pPr marL="514350" indent="-514350">
              <a:buNone/>
            </a:pPr>
            <a:r>
              <a:rPr lang="en-US" sz="2800" dirty="0" smtClean="0"/>
              <a:t>35% Individual Tests         35% Individual Projects </a:t>
            </a:r>
          </a:p>
          <a:p>
            <a:pPr marL="514350" indent="-514350">
              <a:buNone/>
            </a:pPr>
            <a:r>
              <a:rPr lang="en-US" sz="2800" dirty="0" smtClean="0"/>
              <a:t>25% </a:t>
            </a:r>
            <a:r>
              <a:rPr lang="en-US" sz="2800" dirty="0" smtClean="0"/>
              <a:t>Group Projects          05% 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Math Courses in 2 year RE EE Program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What does “success” look like at course completion?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Content within context of other ITVET Belize Courses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Description of Course </a:t>
            </a:r>
            <a:r>
              <a:rPr lang="en-US" sz="3175" dirty="0" smtClean="0"/>
              <a:t>32  </a:t>
            </a:r>
            <a:r>
              <a:rPr lang="en-US" sz="3175" dirty="0" smtClean="0"/>
              <a:t>in Term </a:t>
            </a:r>
            <a:r>
              <a:rPr lang="en-US" sz="3175" dirty="0" smtClean="0"/>
              <a:t>3 </a:t>
            </a:r>
            <a:r>
              <a:rPr lang="en-US" sz="3175" dirty="0" smtClean="0"/>
              <a:t>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Developing </a:t>
            </a:r>
            <a:r>
              <a:rPr lang="en-US" sz="3175" dirty="0" smtClean="0"/>
              <a:t>Course </a:t>
            </a:r>
            <a:r>
              <a:rPr lang="en-US" sz="3175" dirty="0" smtClean="0"/>
              <a:t>32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 </a:t>
            </a:r>
            <a:r>
              <a:rPr lang="en-CA" dirty="0" smtClean="0"/>
              <a:t>32: Applied Mathematics 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</a:t>
            </a:r>
            <a:r>
              <a:rPr lang="en-US" sz="3175" u="sng" dirty="0" smtClean="0"/>
              <a:t>3, </a:t>
            </a:r>
            <a:r>
              <a:rPr lang="en-US" sz="3175" u="sng" dirty="0"/>
              <a:t>Year 1  </a:t>
            </a:r>
            <a:r>
              <a:rPr lang="en-US" sz="3175" dirty="0" smtClean="0"/>
              <a:t>33.3  </a:t>
            </a:r>
            <a:r>
              <a:rPr lang="en-US" sz="3175" dirty="0"/>
              <a:t>Classroom hours as    </a:t>
            </a:r>
            <a:r>
              <a:rPr lang="en-US" sz="3175" dirty="0" smtClean="0"/>
              <a:t>5 </a:t>
            </a:r>
            <a:r>
              <a:rPr lang="en-US" sz="3175" dirty="0"/>
              <a:t>periods/wk. x 10 weeks </a:t>
            </a:r>
            <a:r>
              <a:rPr lang="en-US" sz="3175" dirty="0" smtClean="0"/>
              <a:t>(Tue. am </a:t>
            </a:r>
            <a:r>
              <a:rPr lang="en-US" sz="3175" dirty="0"/>
              <a:t>and </a:t>
            </a:r>
            <a:r>
              <a:rPr lang="en-US" sz="3175" dirty="0" smtClean="0"/>
              <a:t>Thurs. pm)           </a:t>
            </a:r>
            <a:r>
              <a:rPr lang="en-US" sz="3175" dirty="0"/>
              <a:t>0 New Lab hours as                             0 periods x 10 weeks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35% Individual Tests                        35% Individual Assign.  20%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51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32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</a:t>
            </a:r>
            <a:r>
              <a:rPr lang="en-US" u="sng" dirty="0" smtClean="0"/>
              <a:t>32: Applied </a:t>
            </a:r>
            <a:r>
              <a:rPr lang="en-US" u="sng" dirty="0" err="1" smtClean="0"/>
              <a:t>Mathemantic</a:t>
            </a:r>
            <a:r>
              <a:rPr lang="en-US" u="sng" dirty="0" smtClean="0"/>
              <a:t> 2</a:t>
            </a:r>
            <a:endParaRPr lang="en-US" u="sng" dirty="0"/>
          </a:p>
          <a:p>
            <a:r>
              <a:rPr lang="en-US" dirty="0" smtClean="0"/>
              <a:t>Math 02 </a:t>
            </a:r>
            <a:r>
              <a:rPr lang="en-US" dirty="0"/>
              <a:t>(in Calendar Table)</a:t>
            </a:r>
          </a:p>
          <a:p>
            <a:r>
              <a:rPr lang="en-US" dirty="0" smtClean="0"/>
              <a:t>Review of </a:t>
            </a:r>
            <a:r>
              <a:rPr lang="en-US" dirty="0" smtClean="0"/>
              <a:t>basic algebra and geometry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Introduce functional notation  </a:t>
            </a:r>
            <a:endParaRPr lang="en-US" dirty="0"/>
          </a:p>
          <a:p>
            <a:r>
              <a:rPr lang="en-US" dirty="0" smtClean="0"/>
              <a:t>Introduce linear equations and quadratic equations</a:t>
            </a:r>
          </a:p>
          <a:p>
            <a:r>
              <a:rPr lang="en-US" dirty="0" smtClean="0"/>
              <a:t>Introduce trigonometric functions and exponents</a:t>
            </a:r>
          </a:p>
          <a:p>
            <a:r>
              <a:rPr lang="en-US" dirty="0" smtClean="0"/>
              <a:t>A</a:t>
            </a:r>
            <a:r>
              <a:rPr lang="en-US" dirty="0" smtClean="0"/>
              <a:t>pplied renewable energy / energy efficiency problems</a:t>
            </a:r>
          </a:p>
          <a:p>
            <a:r>
              <a:rPr lang="en-US" dirty="0" smtClean="0"/>
              <a:t>S</a:t>
            </a:r>
            <a:r>
              <a:rPr lang="en-US" dirty="0" smtClean="0"/>
              <a:t>preadsheet and math tool journal and use for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36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4. Description of Course 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32: Applied Mathematics 2 </a:t>
            </a:r>
            <a:endParaRPr kumimoji="0" lang="en-US" sz="2625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Equation solving involving angles and trigonometry (e.g. sloped roof materials)  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Hand calculator solving of typical applied renewable energy and energy efficiency mathematical problems  </a:t>
            </a: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r>
              <a:rPr lang="en-US" dirty="0" smtClean="0"/>
              <a:t>Awareness of spreadsheet and math tools used for design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83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01 </a:t>
            </a:r>
          </a:p>
          <a:p>
            <a:pPr>
              <a:buNone/>
            </a:pPr>
            <a:r>
              <a:rPr lang="en-US" sz="2800" u="sng" dirty="0" smtClean="0"/>
              <a:t>Review of </a:t>
            </a:r>
            <a:r>
              <a:rPr lang="en-US" sz="2800" u="sng" dirty="0" smtClean="0"/>
              <a:t>basic algebra and geometry 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8624" y="1500188"/>
            <a:ext cx="8124825" cy="424309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Module M-8 Algebra </a:t>
            </a:r>
          </a:p>
          <a:p>
            <a:r>
              <a:rPr lang="en-US" dirty="0" smtClean="0"/>
              <a:t>E.g. Simplify the </a:t>
            </a:r>
            <a:r>
              <a:rPr lang="en-US" dirty="0" smtClean="0"/>
              <a:t>following</a:t>
            </a:r>
            <a:r>
              <a:rPr lang="en-US" dirty="0" smtClean="0"/>
              <a:t>: </a:t>
            </a:r>
            <a:r>
              <a:rPr lang="fr-FR" dirty="0" smtClean="0"/>
              <a:t>2p x 3q x (-q) x 4p</a:t>
            </a:r>
            <a:endParaRPr lang="en-US" dirty="0" smtClean="0"/>
          </a:p>
          <a:p>
            <a:r>
              <a:rPr lang="en-US" dirty="0" smtClean="0"/>
              <a:t>Module M-9 Perimeters and Areas </a:t>
            </a:r>
          </a:p>
          <a:p>
            <a:r>
              <a:rPr lang="en-US" dirty="0" smtClean="0"/>
              <a:t> </a:t>
            </a:r>
            <a:r>
              <a:rPr lang="en-US" dirty="0" smtClean="0"/>
              <a:t>Find </a:t>
            </a:r>
            <a:r>
              <a:rPr lang="en-US" dirty="0" smtClean="0"/>
              <a:t>inside area </a:t>
            </a:r>
            <a:r>
              <a:rPr lang="en-US" dirty="0" smtClean="0"/>
              <a:t>of </a:t>
            </a:r>
            <a:r>
              <a:rPr lang="en-US" dirty="0" smtClean="0"/>
              <a:t>a 100 mm pipe, 6 mm thick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01 </a:t>
            </a:r>
          </a:p>
          <a:p>
            <a:pPr>
              <a:buNone/>
            </a:pPr>
            <a:r>
              <a:rPr lang="en-US" sz="2800" u="sng" dirty="0" smtClean="0"/>
              <a:t>Review of </a:t>
            </a:r>
            <a:r>
              <a:rPr lang="en-US" sz="2800" u="sng" dirty="0" smtClean="0"/>
              <a:t>basic algebra and geometry 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8624" y="1500188"/>
            <a:ext cx="8124825" cy="424309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Module M-10 Geometry </a:t>
            </a:r>
          </a:p>
          <a:p>
            <a:r>
              <a:rPr lang="en-US" dirty="0" smtClean="0"/>
              <a:t>Find </a:t>
            </a:r>
            <a:r>
              <a:rPr lang="en-US" dirty="0" smtClean="0"/>
              <a:t>the size of the angles marked w, x, y and z. 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95586" y="3440905"/>
            <a:ext cx="3033713" cy="13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02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functional notation  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02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functional </a:t>
            </a:r>
            <a:r>
              <a:rPr lang="en-US" sz="2800" u="sng" dirty="0" smtClean="0"/>
              <a:t>notation (Module M-3)  </a:t>
            </a:r>
            <a:endParaRPr lang="en-US" sz="2800" u="sng" dirty="0" smtClean="0"/>
          </a:p>
          <a:p>
            <a:r>
              <a:rPr lang="en-US" sz="2800" u="sng" dirty="0" smtClean="0"/>
              <a:t>-</a:t>
            </a:r>
            <a:r>
              <a:rPr lang="en-US" sz="2800" u="sng" dirty="0" smtClean="0"/>
              <a:t>1.5(0.8) – 0.2(4) </a:t>
            </a:r>
            <a:r>
              <a:rPr lang="en-US" sz="2800" dirty="0" smtClean="0"/>
              <a:t> = </a:t>
            </a:r>
            <a:r>
              <a:rPr lang="en-US" sz="2800" u="sng" dirty="0" smtClean="0"/>
              <a:t> -1.2 – 0.8 </a:t>
            </a:r>
            <a:r>
              <a:rPr lang="en-US" sz="2800" dirty="0" smtClean="0"/>
              <a:t> = </a:t>
            </a:r>
            <a:r>
              <a:rPr lang="en-US" sz="2800" u="sng" dirty="0" smtClean="0"/>
              <a:t> -2</a:t>
            </a:r>
            <a:endParaRPr lang="en-US" sz="2800" dirty="0" smtClean="0"/>
          </a:p>
          <a:p>
            <a:r>
              <a:rPr lang="en-US" sz="2800" dirty="0" smtClean="0"/>
              <a:t>       </a:t>
            </a:r>
            <a:r>
              <a:rPr lang="en-US" sz="2800" dirty="0" smtClean="0"/>
              <a:t>  </a:t>
            </a:r>
            <a:r>
              <a:rPr lang="en-US" sz="2800" dirty="0" smtClean="0"/>
              <a:t>20 + 2(-5)	          </a:t>
            </a:r>
            <a:r>
              <a:rPr lang="en-US" sz="2800" dirty="0" smtClean="0"/>
              <a:t>  20 -</a:t>
            </a:r>
            <a:r>
              <a:rPr lang="en-US" sz="2800" dirty="0" smtClean="0"/>
              <a:t>10       </a:t>
            </a:r>
            <a:r>
              <a:rPr lang="en-US" sz="2800" dirty="0" smtClean="0"/>
              <a:t>10</a:t>
            </a:r>
            <a:endParaRPr lang="en-US" sz="2800" dirty="0" smtClean="0"/>
          </a:p>
          <a:p>
            <a:r>
              <a:rPr lang="en-US" sz="2800" dirty="0" smtClean="0"/>
              <a:t> Write the following as ordinary numbers:</a:t>
            </a:r>
          </a:p>
          <a:p>
            <a:r>
              <a:rPr lang="en-US" sz="2800" dirty="0" smtClean="0"/>
              <a:t> </a:t>
            </a:r>
            <a:r>
              <a:rPr lang="en-US" sz="2800" dirty="0" smtClean="0"/>
              <a:t>8.2 </a:t>
            </a:r>
            <a:r>
              <a:rPr lang="en-US" sz="2800" dirty="0" smtClean="0"/>
              <a:t>x 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	</a:t>
            </a:r>
            <a:r>
              <a:rPr lang="en-US" sz="2800" dirty="0" smtClean="0"/>
              <a:t>    5 </a:t>
            </a:r>
            <a:r>
              <a:rPr lang="en-US" sz="2800" dirty="0" smtClean="0"/>
              <a:t>x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	</a:t>
            </a:r>
            <a:r>
              <a:rPr lang="en-US" sz="2800" dirty="0" smtClean="0"/>
              <a:t>1.87 </a:t>
            </a:r>
            <a:r>
              <a:rPr lang="en-US" sz="2800" dirty="0" smtClean="0"/>
              <a:t>x 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	</a:t>
            </a:r>
            <a:r>
              <a:rPr lang="en-US" sz="2800" b="1" dirty="0" smtClean="0"/>
              <a:t>12.</a:t>
            </a:r>
            <a:r>
              <a:rPr lang="en-US" sz="2800" dirty="0" smtClean="0"/>
              <a:t> 2 x l0</a:t>
            </a:r>
            <a:r>
              <a:rPr lang="en-US" sz="2800" baseline="30000" dirty="0" smtClean="0"/>
              <a:t>-3</a:t>
            </a:r>
            <a:endParaRPr lang="en-US" sz="2800" dirty="0" smtClean="0"/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03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linear equations and quadratic equations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03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linear equations and quadratic equations</a:t>
            </a:r>
          </a:p>
          <a:p>
            <a:r>
              <a:rPr lang="en-US" sz="2800" dirty="0" smtClean="0"/>
              <a:t>Factor Label Method, multiple units, solve for unknown </a:t>
            </a:r>
            <a:endParaRPr lang="en-US" sz="2800" dirty="0" smtClean="0"/>
          </a:p>
          <a:p>
            <a:r>
              <a:rPr lang="en-US" sz="2800" dirty="0" smtClean="0"/>
              <a:t>Exercise in net metering calculations </a:t>
            </a:r>
            <a:endParaRPr lang="en-US" sz="2800" dirty="0" smtClean="0"/>
          </a:p>
          <a:p>
            <a:r>
              <a:rPr lang="en-US" sz="2800" dirty="0" smtClean="0"/>
              <a:t>Exercise with thermodynamics and solar hot water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04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trigonometric functions and exponents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1. Program Overview (Courses)  </a:t>
            </a:r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123855"/>
              </p:ext>
            </p:extLst>
          </p:nvPr>
        </p:nvGraphicFramePr>
        <p:xfrm>
          <a:off x="0" y="786939"/>
          <a:ext cx="9201568" cy="6121387"/>
        </p:xfrm>
        <a:graphic>
          <a:graphicData uri="http://schemas.openxmlformats.org/drawingml/2006/table">
            <a:tbl>
              <a:tblPr firstRow="1" firstCol="1" bandRow="1"/>
              <a:tblGrid>
                <a:gridCol w="668905">
                  <a:extLst>
                    <a:ext uri="{9D8B030D-6E8A-4147-A177-3AD203B41FA5}">
                      <a16:colId xmlns:a16="http://schemas.microsoft.com/office/drawing/2014/main" xmlns="" val="2606309048"/>
                    </a:ext>
                  </a:extLst>
                </a:gridCol>
                <a:gridCol w="668905">
                  <a:extLst>
                    <a:ext uri="{9D8B030D-6E8A-4147-A177-3AD203B41FA5}">
                      <a16:colId xmlns:a16="http://schemas.microsoft.com/office/drawing/2014/main" xmlns="" val="1473377065"/>
                    </a:ext>
                  </a:extLst>
                </a:gridCol>
                <a:gridCol w="1560776">
                  <a:extLst>
                    <a:ext uri="{9D8B030D-6E8A-4147-A177-3AD203B41FA5}">
                      <a16:colId xmlns:a16="http://schemas.microsoft.com/office/drawing/2014/main" xmlns="" val="1249528835"/>
                    </a:ext>
                  </a:extLst>
                </a:gridCol>
                <a:gridCol w="1586824">
                  <a:extLst>
                    <a:ext uri="{9D8B030D-6E8A-4147-A177-3AD203B41FA5}">
                      <a16:colId xmlns:a16="http://schemas.microsoft.com/office/drawing/2014/main" xmlns="" val="1204878905"/>
                    </a:ext>
                  </a:extLst>
                </a:gridCol>
                <a:gridCol w="1076499">
                  <a:extLst>
                    <a:ext uri="{9D8B030D-6E8A-4147-A177-3AD203B41FA5}">
                      <a16:colId xmlns:a16="http://schemas.microsoft.com/office/drawing/2014/main" xmlns="" val="2332402162"/>
                    </a:ext>
                  </a:extLst>
                </a:gridCol>
                <a:gridCol w="666404">
                  <a:extLst>
                    <a:ext uri="{9D8B030D-6E8A-4147-A177-3AD203B41FA5}">
                      <a16:colId xmlns:a16="http://schemas.microsoft.com/office/drawing/2014/main" xmlns="" val="1734535023"/>
                    </a:ext>
                  </a:extLst>
                </a:gridCol>
                <a:gridCol w="692852">
                  <a:extLst>
                    <a:ext uri="{9D8B030D-6E8A-4147-A177-3AD203B41FA5}">
                      <a16:colId xmlns:a16="http://schemas.microsoft.com/office/drawing/2014/main" xmlns="" val="3653918835"/>
                    </a:ext>
                  </a:extLst>
                </a:gridCol>
                <a:gridCol w="11198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60578">
                  <a:extLst>
                    <a:ext uri="{9D8B030D-6E8A-4147-A177-3AD203B41FA5}">
                      <a16:colId xmlns:a16="http://schemas.microsoft.com/office/drawing/2014/main" xmlns="" val="3921763635"/>
                    </a:ext>
                  </a:extLst>
                </a:gridCol>
              </a:tblGrid>
              <a:tr h="63484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(~32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Ener. Sci.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Sci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and Circuits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-cations 2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Model. and Analysis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M A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Grid Tied Design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GT De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3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</a:p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Sol H W S</a:t>
                      </a:r>
                      <a:endParaRPr lang="en-US" sz="1800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Solar Panel Installations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 Dwg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 – Customer Relations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Eff. Measure. &amp; Verification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V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System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Syst.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Battery Based Installations 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Bat 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Sm. Wind Design &amp;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Wind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Comm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– Load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Analysis of Energy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 E 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Codes and Regulations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Elec C A R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Planning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Adv. Energy System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 Des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Project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(Classroom)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Bus. Operations &amp; Entrepreneurs.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O &amp; E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&amp; Operation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M &amp; O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(Lab)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Pro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2571751" y="1323975"/>
            <a:ext cx="1562100" cy="1000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2552701" y="3057525"/>
            <a:ext cx="1562100" cy="1000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04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trigonometric functions and exponents</a:t>
            </a:r>
          </a:p>
          <a:p>
            <a:r>
              <a:rPr lang="en-US" sz="2800" dirty="0" smtClean="0"/>
              <a:t>Angles, estimates and using sine, cosine, and tangents</a:t>
            </a:r>
          </a:p>
          <a:p>
            <a:r>
              <a:rPr lang="en-US" sz="2800" dirty="0" smtClean="0"/>
              <a:t>Exercises with exponents and unit conversions </a:t>
            </a:r>
            <a:endParaRPr lang="en-US" sz="2800" dirty="0" smtClean="0"/>
          </a:p>
          <a:p>
            <a:r>
              <a:rPr lang="en-US" sz="2800" dirty="0" smtClean="0"/>
              <a:t>Varying angle of the sun and solar energy production 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05 </a:t>
            </a:r>
          </a:p>
          <a:p>
            <a:pPr>
              <a:buNone/>
            </a:pPr>
            <a:r>
              <a:rPr lang="en-US" sz="2800" u="sng" dirty="0" smtClean="0"/>
              <a:t>Applied </a:t>
            </a:r>
            <a:r>
              <a:rPr lang="en-US" sz="2800" u="sng" dirty="0" smtClean="0"/>
              <a:t>renewable energy / energy efficiency problems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05 </a:t>
            </a:r>
          </a:p>
          <a:p>
            <a:pPr>
              <a:buNone/>
            </a:pPr>
            <a:r>
              <a:rPr lang="en-US" sz="2800" u="sng" dirty="0" smtClean="0"/>
              <a:t>Applied </a:t>
            </a:r>
            <a:r>
              <a:rPr lang="en-US" sz="2800" u="sng" dirty="0" smtClean="0"/>
              <a:t>renewable energy / energy efficiency problems</a:t>
            </a:r>
          </a:p>
          <a:p>
            <a:r>
              <a:rPr lang="en-US" sz="2800" dirty="0" smtClean="0"/>
              <a:t>Net solar and wind energy project production and use</a:t>
            </a:r>
            <a:endParaRPr lang="en-US" sz="2800" dirty="0" smtClean="0"/>
          </a:p>
          <a:p>
            <a:r>
              <a:rPr lang="en-US" sz="2800" dirty="0" smtClean="0"/>
              <a:t>Battery based energy storage and end use efficiency </a:t>
            </a:r>
            <a:endParaRPr lang="en-US" sz="2800" dirty="0" smtClean="0"/>
          </a:p>
          <a:p>
            <a:r>
              <a:rPr lang="en-US" sz="2800" dirty="0" smtClean="0"/>
              <a:t>Vehicle engine idling time impact on fuel use efficiency   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06 </a:t>
            </a:r>
          </a:p>
          <a:p>
            <a:pPr>
              <a:buNone/>
            </a:pPr>
            <a:r>
              <a:rPr lang="en-US" sz="2800" u="sng" dirty="0" smtClean="0"/>
              <a:t>Spreadsheet </a:t>
            </a:r>
            <a:r>
              <a:rPr lang="en-US" sz="2800" u="sng" dirty="0" smtClean="0"/>
              <a:t>and math tool journal and use for design 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pPr>
              <a:buNone/>
            </a:pPr>
            <a:r>
              <a:rPr lang="en-US" sz="2800" dirty="0" smtClean="0"/>
              <a:t>		Technical, Material, Financial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06 </a:t>
            </a:r>
          </a:p>
          <a:p>
            <a:pPr>
              <a:buNone/>
            </a:pPr>
            <a:r>
              <a:rPr lang="en-US" sz="2800" u="sng" dirty="0" smtClean="0"/>
              <a:t>Spreadsheet </a:t>
            </a:r>
            <a:r>
              <a:rPr lang="en-US" sz="2800" u="sng" dirty="0" smtClean="0"/>
              <a:t>and math tool journal and use for design </a:t>
            </a:r>
          </a:p>
          <a:p>
            <a:r>
              <a:rPr lang="en-US" sz="2800" dirty="0" smtClean="0"/>
              <a:t>Technical – calculation of net energy flow</a:t>
            </a:r>
            <a:endParaRPr lang="en-US" sz="2800" dirty="0" smtClean="0"/>
          </a:p>
          <a:p>
            <a:r>
              <a:rPr lang="en-US" sz="2800" dirty="0" smtClean="0"/>
              <a:t>Material – calculate project materials and equipment</a:t>
            </a:r>
            <a:endParaRPr lang="en-US" sz="2800" dirty="0" smtClean="0"/>
          </a:p>
          <a:p>
            <a:r>
              <a:rPr lang="en-US" sz="2800" dirty="0" smtClean="0"/>
              <a:t>Financial – calculate cumulative project financial costs  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 </a:t>
            </a:r>
          </a:p>
          <a:p>
            <a:pPr marL="514350" indent="-514350"/>
            <a:r>
              <a:rPr lang="en-US" sz="2800" dirty="0" smtClean="0"/>
              <a:t>35% Individual Tests         </a:t>
            </a:r>
          </a:p>
          <a:p>
            <a:pPr marL="514350" indent="-514350"/>
            <a:r>
              <a:rPr lang="en-US" sz="2800" dirty="0" smtClean="0"/>
              <a:t>35% Individual Projects </a:t>
            </a:r>
          </a:p>
          <a:p>
            <a:pPr marL="514350" indent="-514350"/>
            <a:r>
              <a:rPr lang="en-US" sz="2800" dirty="0" smtClean="0"/>
              <a:t>25% Group Projects          </a:t>
            </a:r>
          </a:p>
          <a:p>
            <a:pPr marL="514350" indent="-514350"/>
            <a:r>
              <a:rPr lang="en-US" sz="2800" dirty="0" smtClean="0"/>
              <a:t>05% 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35% Individual Tests (Examples)         </a:t>
            </a:r>
          </a:p>
          <a:p>
            <a:pPr marL="514350" indent="-514350"/>
            <a:r>
              <a:rPr lang="en-US" sz="2800" dirty="0" smtClean="0"/>
              <a:t>4 x 5% - Individual Tests</a:t>
            </a:r>
          </a:p>
          <a:p>
            <a:pPr marL="889397" lvl="1" indent="-514350"/>
            <a:r>
              <a:rPr lang="en-US" sz="2425" dirty="0" smtClean="0"/>
              <a:t>Tasks 1, 2, and 3 (Operations)</a:t>
            </a:r>
          </a:p>
          <a:p>
            <a:pPr marL="889397" lvl="1" indent="-514350"/>
            <a:r>
              <a:rPr lang="en-US" sz="2425" dirty="0" smtClean="0"/>
              <a:t>Tasks 4, 5, and 6 (Notation, Percentages, Conversions) </a:t>
            </a:r>
          </a:p>
          <a:p>
            <a:pPr marL="889397" lvl="1" indent="-514350"/>
            <a:r>
              <a:rPr lang="en-US" sz="2425" dirty="0" smtClean="0"/>
              <a:t>Task 7 and 8 (Geometry)</a:t>
            </a:r>
          </a:p>
          <a:p>
            <a:pPr marL="889397" lvl="1" indent="-514350"/>
            <a:r>
              <a:rPr lang="en-US" sz="2425" dirty="0" smtClean="0"/>
              <a:t>Task 9 (Algebra) </a:t>
            </a:r>
          </a:p>
          <a:p>
            <a:pPr marL="514350" indent="-514350"/>
            <a:r>
              <a:rPr lang="en-US" sz="2800" dirty="0" smtClean="0"/>
              <a:t>15% “Exam” – Individual Test          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35% Individual Projects (Examples)         </a:t>
            </a:r>
          </a:p>
          <a:p>
            <a:pPr marL="514350" indent="-514350"/>
            <a:r>
              <a:rPr lang="en-US" sz="2800" dirty="0" smtClean="0"/>
              <a:t>4 x 5% - Small Individual Projects or Assignments</a:t>
            </a:r>
          </a:p>
          <a:p>
            <a:pPr marL="889397" lvl="1" indent="-514350"/>
            <a:r>
              <a:rPr lang="en-US" sz="2425" dirty="0" smtClean="0"/>
              <a:t>Tasks 1, 2, and 3 (Completing Project Materials List)</a:t>
            </a:r>
          </a:p>
          <a:p>
            <a:pPr marL="889397" lvl="1" indent="-514350"/>
            <a:r>
              <a:rPr lang="en-US" sz="2425" dirty="0" smtClean="0"/>
              <a:t>Tasks 4, 5, and 6 (Focus on Unit Conversions) </a:t>
            </a:r>
          </a:p>
          <a:p>
            <a:pPr marL="889397" lvl="1" indent="-514350"/>
            <a:r>
              <a:rPr lang="en-US" sz="2425" dirty="0" smtClean="0"/>
              <a:t>Task 7 and 8 (Focus on Geometry)</a:t>
            </a:r>
          </a:p>
          <a:p>
            <a:pPr marL="889397" lvl="1" indent="-514350"/>
            <a:r>
              <a:rPr lang="en-US" sz="2425" dirty="0" smtClean="0"/>
              <a:t>Task 9 (Focus on Algebra style problem solving) </a:t>
            </a:r>
          </a:p>
          <a:p>
            <a:pPr marL="514350" indent="-514350"/>
            <a:r>
              <a:rPr lang="en-US" sz="2800" dirty="0" smtClean="0"/>
              <a:t>15% Major Project – Technical estimate of Power          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20% Group Projects (Examples)         </a:t>
            </a:r>
          </a:p>
          <a:p>
            <a:pPr marL="514350" indent="-514350"/>
            <a:r>
              <a:rPr lang="en-US" sz="2800" dirty="0" smtClean="0"/>
              <a:t>2 x 10% - Group Projects or Assignments</a:t>
            </a:r>
          </a:p>
          <a:p>
            <a:pPr marL="889397" lvl="1" indent="-514350"/>
            <a:r>
              <a:rPr lang="en-US" sz="2425" dirty="0" smtClean="0"/>
              <a:t>Material – Material Estimate for a Solar Panel Project </a:t>
            </a:r>
          </a:p>
          <a:p>
            <a:pPr marL="889397" lvl="1" indent="-514350"/>
            <a:r>
              <a:rPr lang="en-US" sz="2425" dirty="0" smtClean="0"/>
              <a:t>Financial  - Cost Estimate for a Solar Panel Project </a:t>
            </a:r>
          </a:p>
          <a:p>
            <a:pPr marL="514350" indent="-514350">
              <a:buNone/>
            </a:pPr>
            <a:r>
              <a:rPr lang="en-US" sz="2800" dirty="0" smtClean="0"/>
              <a:t>         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5% Employability Skills (Examples)         </a:t>
            </a:r>
          </a:p>
          <a:p>
            <a:pPr marL="514350" indent="-514350"/>
            <a:r>
              <a:rPr lang="en-US" sz="2800" dirty="0" smtClean="0"/>
              <a:t>Those used in ITVET Belize communications courses  </a:t>
            </a:r>
          </a:p>
          <a:p>
            <a:pPr marL="514350" indent="-514350"/>
            <a:r>
              <a:rPr lang="en-US" sz="2800" dirty="0" smtClean="0"/>
              <a:t>Attendance           </a:t>
            </a:r>
          </a:p>
          <a:p>
            <a:pPr marL="514350" indent="-514350"/>
            <a:r>
              <a:rPr lang="en-US" sz="2800" dirty="0" smtClean="0"/>
              <a:t>Timeliness </a:t>
            </a:r>
          </a:p>
          <a:p>
            <a:pPr marL="514350" indent="-514350"/>
            <a:r>
              <a:rPr lang="en-US" sz="2800" dirty="0" smtClean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</a:t>
            </a:r>
            <a:r>
              <a:rPr lang="en-US" dirty="0" smtClean="0"/>
              <a:t>Overview (Term 3)</a:t>
            </a:r>
            <a:endParaRPr lang="en-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136851"/>
            <a:ext cx="8458200" cy="53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 smtClean="0"/>
              <a:t>From Theory to Practical Application         </a:t>
            </a:r>
          </a:p>
          <a:p>
            <a:pPr marL="514350" indent="-514350"/>
            <a:r>
              <a:rPr lang="en-US" sz="2800" dirty="0" smtClean="0"/>
              <a:t>Build on 2022 ITVET Belize </a:t>
            </a:r>
            <a:r>
              <a:rPr lang="en-US" sz="2800" dirty="0" smtClean="0"/>
              <a:t>Applied Math 01 course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Provide “Trade” content to fill the theoretical gaps  </a:t>
            </a:r>
          </a:p>
          <a:p>
            <a:pPr marL="514350" indent="-514350"/>
            <a:r>
              <a:rPr lang="en-US" sz="2800" dirty="0" smtClean="0"/>
              <a:t>Provide Course </a:t>
            </a:r>
            <a:r>
              <a:rPr lang="en-US" sz="2800" dirty="0" smtClean="0"/>
              <a:t>32 </a:t>
            </a:r>
            <a:r>
              <a:rPr lang="en-US" sz="2800" dirty="0" smtClean="0"/>
              <a:t>Instructor with “Trade” related examples for assignments, projects, and tests </a:t>
            </a:r>
          </a:p>
          <a:p>
            <a:pPr marL="514350" indent="-514350"/>
            <a:r>
              <a:rPr lang="en-US" sz="2800" dirty="0" smtClean="0"/>
              <a:t>Winter 2023 </a:t>
            </a:r>
            <a:r>
              <a:rPr lang="en-US" sz="2800" dirty="0" smtClean="0"/>
              <a:t>“small group” session on Course </a:t>
            </a:r>
            <a:r>
              <a:rPr lang="en-US" sz="2800" dirty="0" smtClean="0"/>
              <a:t>32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Share “Trade” related examples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 smtClean="0"/>
              <a:t>related  Course Material Examples         </a:t>
            </a:r>
          </a:p>
          <a:p>
            <a:pPr marL="514350" indent="-514350"/>
            <a:r>
              <a:rPr lang="en-US" sz="2800" dirty="0" smtClean="0"/>
              <a:t>Technical, Material, and Financial  </a:t>
            </a:r>
          </a:p>
          <a:p>
            <a:pPr marL="514350" indent="-514350"/>
            <a:r>
              <a:rPr lang="en-US" sz="2800" dirty="0" smtClean="0"/>
              <a:t>Energy Losses (Equipment, Wiring, Transitions) </a:t>
            </a:r>
          </a:p>
          <a:p>
            <a:pPr marL="514350" indent="-514350"/>
            <a:r>
              <a:rPr lang="en-US" sz="2800" dirty="0" smtClean="0"/>
              <a:t>Equipment sizing sheet </a:t>
            </a:r>
          </a:p>
          <a:p>
            <a:pPr marL="514350" indent="-514350"/>
            <a:r>
              <a:rPr lang="en-US" sz="2800" dirty="0" smtClean="0"/>
              <a:t>Technical Specification and Drawings</a:t>
            </a:r>
          </a:p>
          <a:p>
            <a:pPr marL="514350" indent="-514350"/>
            <a:r>
              <a:rPr lang="en-US" sz="2800" dirty="0" smtClean="0"/>
              <a:t>Project financial estimates, quotes, invoices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</a:t>
            </a:r>
            <a:r>
              <a:rPr lang="en-US" u="sng" dirty="0" smtClean="0"/>
              <a:t>32</a:t>
            </a:r>
            <a:r>
              <a:rPr lang="en-US" u="sng" dirty="0" smtClean="0"/>
              <a:t>: Applied Math </a:t>
            </a:r>
            <a:r>
              <a:rPr lang="en-US" u="sng" dirty="0" smtClean="0"/>
              <a:t>2</a:t>
            </a:r>
            <a:endParaRPr lang="en-US" u="sng" dirty="0" smtClean="0"/>
          </a:p>
          <a:p>
            <a:r>
              <a:rPr lang="en-US" dirty="0" smtClean="0"/>
              <a:t>33.3 </a:t>
            </a:r>
            <a:r>
              <a:rPr lang="en-US" dirty="0" smtClean="0"/>
              <a:t>Classroom hours</a:t>
            </a:r>
          </a:p>
          <a:p>
            <a:r>
              <a:rPr lang="en-US" dirty="0" smtClean="0"/>
              <a:t>10 </a:t>
            </a:r>
            <a:r>
              <a:rPr lang="en-US" dirty="0" smtClean="0"/>
              <a:t>Week Term </a:t>
            </a:r>
            <a:r>
              <a:rPr lang="en-US" dirty="0" smtClean="0"/>
              <a:t>3, </a:t>
            </a:r>
            <a:r>
              <a:rPr lang="en-US" dirty="0" smtClean="0"/>
              <a:t>Year 1 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on </a:t>
            </a:r>
            <a:r>
              <a:rPr lang="en-US" dirty="0" smtClean="0"/>
              <a:t>Applied Math 1</a:t>
            </a:r>
            <a:endParaRPr lang="en-US" dirty="0" smtClean="0"/>
          </a:p>
          <a:p>
            <a:r>
              <a:rPr lang="en-US" dirty="0" smtClean="0"/>
              <a:t>Add “Trade” related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Applied Math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Description of Course </a:t>
            </a:r>
            <a:r>
              <a:rPr lang="en-US" sz="2800" dirty="0" smtClean="0"/>
              <a:t>32 </a:t>
            </a:r>
            <a:r>
              <a:rPr lang="en-US" sz="2800" dirty="0" smtClean="0"/>
              <a:t>in Term </a:t>
            </a:r>
            <a:r>
              <a:rPr lang="en-US" sz="2800" dirty="0" smtClean="0"/>
              <a:t>3 </a:t>
            </a:r>
            <a:r>
              <a:rPr lang="en-US" sz="2800" dirty="0" smtClean="0"/>
              <a:t>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of Course </a:t>
            </a:r>
            <a:r>
              <a:rPr lang="en-US" sz="2800" dirty="0" smtClean="0"/>
              <a:t>32 </a:t>
            </a:r>
            <a:endParaRPr lang="en-US" sz="2800" dirty="0" smtClean="0"/>
          </a:p>
          <a:p>
            <a:pPr marL="889397" lvl="1" indent="-514350"/>
            <a:r>
              <a:rPr lang="en-US" sz="2425" dirty="0" smtClean="0"/>
              <a:t>Share “Trade” related examples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00,000,000,000,000 </a:t>
            </a:r>
            <a:r>
              <a:rPr lang="en-US" dirty="0"/>
              <a:t>kg</a:t>
            </a:r>
          </a:p>
          <a:p>
            <a:r>
              <a:rPr lang="en-US" dirty="0"/>
              <a:t>100,000 kg per person</a:t>
            </a:r>
          </a:p>
          <a:p>
            <a:r>
              <a:rPr lang="en-US" dirty="0"/>
              <a:t>38 m x 38 m x 38 m</a:t>
            </a:r>
          </a:p>
          <a:p>
            <a:pPr lvl="1"/>
            <a:r>
              <a:rPr lang="en-US" dirty="0"/>
              <a:t>Also a very small part of the</a:t>
            </a:r>
          </a:p>
          <a:p>
            <a:pPr marL="428625" lvl="1" indent="0">
              <a:buNone/>
            </a:pPr>
            <a:r>
              <a:rPr lang="en-US" dirty="0"/>
              <a:t>    atmosphere</a:t>
            </a:r>
          </a:p>
          <a:p>
            <a:r>
              <a:rPr lang="en-US" dirty="0"/>
              <a:t>Belize is a “net carbon sink” due to FOLU</a:t>
            </a:r>
          </a:p>
          <a:p>
            <a:pPr lvl="1"/>
            <a:r>
              <a:rPr lang="en-US" dirty="0"/>
              <a:t>Sink = drain, removal; FOLU = Forestry and Other Land Use</a:t>
            </a:r>
          </a:p>
          <a:p>
            <a:pPr lvl="1"/>
            <a:r>
              <a:rPr lang="en-US" dirty="0"/>
              <a:t>Energy is your dominant emission</a:t>
            </a:r>
          </a:p>
          <a:p>
            <a:pPr lvl="1"/>
            <a:r>
              <a:rPr lang="en-US" dirty="0"/>
              <a:t>Forests absorb and sequester much larger amounts of carbon</a:t>
            </a:r>
          </a:p>
          <a:p>
            <a:pPr lvl="1"/>
            <a:r>
              <a:rPr lang="en-US" dirty="0"/>
              <a:t>They always did, so the emissions remain a problem</a:t>
            </a:r>
          </a:p>
          <a:p>
            <a:pPr lvl="1"/>
            <a:r>
              <a:rPr lang="en-US" dirty="0"/>
              <a:t>Look after forests!</a:t>
            </a:r>
          </a:p>
          <a:p>
            <a:r>
              <a:rPr lang="en-US" sz="1200" dirty="0"/>
              <a:t>http://www.grisanik.com/blog/how-much-carbon-is-in-the-atmosphere/#:~:text=Furthermore%2C%20multiplying%20Earth's%20atmosphere%205.137,atmosphere%20is%20~3%2C208%20Gt%20CO2.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18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</a:t>
            </a:r>
            <a:r>
              <a:rPr lang="en-US" sz="7200" dirty="0" smtClean="0"/>
              <a:t>?</a:t>
            </a:r>
          </a:p>
          <a:p>
            <a:r>
              <a:rPr lang="en-US" sz="7200" dirty="0" smtClean="0"/>
              <a:t>Comments?</a:t>
            </a:r>
          </a:p>
          <a:p>
            <a:r>
              <a:rPr lang="en-US" sz="7200" dirty="0" smtClean="0"/>
              <a:t>Suggestions?</a:t>
            </a:r>
          </a:p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1628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32</a:t>
            </a:r>
            <a:r>
              <a:rPr lang="en-CA" dirty="0" smtClean="0"/>
              <a:t>: Applied Math </a:t>
            </a:r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</a:t>
            </a:r>
            <a:r>
              <a:rPr lang="en-US" sz="3175" u="sng" dirty="0" smtClean="0"/>
              <a:t>Week Term </a:t>
            </a:r>
            <a:r>
              <a:rPr lang="en-US" sz="3175" u="sng" dirty="0" smtClean="0"/>
              <a:t>3, </a:t>
            </a:r>
            <a:r>
              <a:rPr lang="en-US" sz="3175" u="sng" dirty="0" smtClean="0"/>
              <a:t>Year 1 </a:t>
            </a:r>
            <a:r>
              <a:rPr lang="en-US" sz="3175" dirty="0" smtClean="0"/>
              <a:t>33.3 </a:t>
            </a:r>
            <a:r>
              <a:rPr lang="en-US" sz="3175" dirty="0" smtClean="0"/>
              <a:t>Classroom hours         0 New Lab hours                           </a:t>
            </a:r>
            <a:r>
              <a:rPr lang="en-US" sz="3175" dirty="0" smtClean="0"/>
              <a:t>10 </a:t>
            </a:r>
            <a:r>
              <a:rPr lang="en-US" sz="3175" dirty="0" smtClean="0"/>
              <a:t>weeks x 5 periods/wk      3 periods </a:t>
            </a:r>
            <a:r>
              <a:rPr lang="en-US" sz="3175" dirty="0" smtClean="0"/>
              <a:t>Tue </a:t>
            </a:r>
            <a:r>
              <a:rPr lang="en-US" sz="3175" dirty="0" smtClean="0"/>
              <a:t>am             2 periods </a:t>
            </a:r>
            <a:r>
              <a:rPr lang="en-US" sz="3175" dirty="0" err="1" smtClean="0"/>
              <a:t>Thur</a:t>
            </a:r>
            <a:r>
              <a:rPr lang="en-US" sz="3175" dirty="0" smtClean="0"/>
              <a:t> pm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35% Individual Tests                        35% Individual Projects 25% Group Projects     05%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825344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12: </a:t>
            </a:r>
            <a:r>
              <a:rPr lang="en-CA" dirty="0" smtClean="0"/>
              <a:t>Applied Math </a:t>
            </a:r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</a:t>
            </a:r>
            <a:r>
              <a:rPr lang="en-US" sz="3175" u="sng" dirty="0" smtClean="0"/>
              <a:t>Week Term </a:t>
            </a:r>
            <a:r>
              <a:rPr lang="en-US" sz="3175" u="sng" dirty="0" smtClean="0"/>
              <a:t>1, </a:t>
            </a:r>
            <a:r>
              <a:rPr lang="en-US" sz="3175" u="sng" dirty="0" smtClean="0"/>
              <a:t>Year 1 </a:t>
            </a:r>
            <a:r>
              <a:rPr lang="en-US" sz="3175" dirty="0" smtClean="0"/>
              <a:t>32 </a:t>
            </a:r>
            <a:r>
              <a:rPr lang="en-US" sz="3175" dirty="0" smtClean="0"/>
              <a:t>Classroom hours         0 New Lab hours                           </a:t>
            </a:r>
            <a:r>
              <a:rPr lang="en-US" sz="3175" dirty="0" smtClean="0"/>
              <a:t>12 </a:t>
            </a:r>
            <a:r>
              <a:rPr lang="en-US" sz="3175" dirty="0" smtClean="0"/>
              <a:t>weeks x </a:t>
            </a:r>
            <a:r>
              <a:rPr lang="en-US" sz="3175" dirty="0" smtClean="0"/>
              <a:t>4 </a:t>
            </a:r>
            <a:r>
              <a:rPr lang="en-US" sz="3175" dirty="0" smtClean="0"/>
              <a:t>periods/wk      </a:t>
            </a:r>
            <a:r>
              <a:rPr lang="en-US" sz="3175" dirty="0" smtClean="0"/>
              <a:t>2 </a:t>
            </a:r>
            <a:r>
              <a:rPr lang="en-US" sz="3175" dirty="0" smtClean="0"/>
              <a:t>periods Tue &amp; Thurs am             Same Marking Breakdown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35% Individual Tests                        35% Individual Projects 25% Group Projects     05%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 smtClean="0"/>
              <a:t>Students completing Year 1 (Installer) or 2 Year (Designer) RE EE Program Requirements at their own time and pace</a:t>
            </a:r>
            <a:endParaRPr lang="en-US" dirty="0"/>
          </a:p>
          <a:p>
            <a:r>
              <a:rPr lang="en-US" dirty="0" smtClean="0"/>
              <a:t>Students and Industry Qualifications NABCEP, CVQ, etc. </a:t>
            </a:r>
            <a:endParaRPr lang="en-US" dirty="0"/>
          </a:p>
          <a:p>
            <a:r>
              <a:rPr lang="en-US" dirty="0" smtClean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ITVET with resources for scalable, sustainable program </a:t>
            </a:r>
          </a:p>
          <a:p>
            <a:r>
              <a:rPr lang="en-US" dirty="0" smtClean="0"/>
              <a:t>Skills competently applied to a changing Green Economy</a:t>
            </a:r>
          </a:p>
          <a:p>
            <a:r>
              <a:rPr lang="en-US" dirty="0" smtClean="0"/>
              <a:t>Belize Employers – competent, adaptable team members  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Employers and the “Applied Math” part of Program: </a:t>
            </a:r>
            <a:endParaRPr lang="en-US" dirty="0"/>
          </a:p>
          <a:p>
            <a:r>
              <a:rPr lang="en-US" dirty="0" smtClean="0"/>
              <a:t>Belize High School Form 4 Math and much more  </a:t>
            </a:r>
            <a:endParaRPr lang="en-US" dirty="0"/>
          </a:p>
          <a:p>
            <a:r>
              <a:rPr lang="en-US" dirty="0" smtClean="0"/>
              <a:t>Estimating, Calculations, Unit Conversions, and Geometry </a:t>
            </a:r>
          </a:p>
          <a:p>
            <a:r>
              <a:rPr lang="en-US" dirty="0" smtClean="0"/>
              <a:t>Use of calculators and spreadsheets as tools of the trade 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Prepare for technical calculations in other RE EE Courses  </a:t>
            </a:r>
          </a:p>
          <a:p>
            <a:r>
              <a:rPr lang="en-US" dirty="0" smtClean="0"/>
              <a:t>Verbal, written, &amp; digital math skills – (e.g. estimating and ordering project materials, supplies, business math)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Successful use of skill sets with applied math skills: </a:t>
            </a:r>
            <a:endParaRPr lang="en-US" dirty="0"/>
          </a:p>
          <a:p>
            <a:r>
              <a:rPr lang="en-US" dirty="0" smtClean="0"/>
              <a:t>Technical – calculating energy use, losses, production  </a:t>
            </a:r>
            <a:endParaRPr lang="en-US" dirty="0"/>
          </a:p>
          <a:p>
            <a:r>
              <a:rPr lang="en-US" dirty="0" smtClean="0"/>
              <a:t>Field Activities – construction and installation materials, supplies, tools, equipment for projects</a:t>
            </a:r>
          </a:p>
          <a:p>
            <a:r>
              <a:rPr lang="en-US" dirty="0" smtClean="0"/>
              <a:t>Business – financial quotes, invoices, financial summaries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f11d3-e06f-483e-85d2-fc50beb488a5"/>
    <ds:schemaRef ds:uri="1cbb6d17-cf84-4448-90bc-9c37ac7b88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31876</TotalTime>
  <Words>2469</Words>
  <Application>Microsoft Office PowerPoint</Application>
  <PresentationFormat>On-screen Show (4:3)</PresentationFormat>
  <Paragraphs>399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IDB Belize Minimal Presentation - Design_ TEMPLATE</vt:lpstr>
      <vt:lpstr>Slide 1</vt:lpstr>
      <vt:lpstr>For Today:</vt:lpstr>
      <vt:lpstr>1. Program Overview (Courses)  </vt:lpstr>
      <vt:lpstr>1. Program Overview (Term 3)</vt:lpstr>
      <vt:lpstr>Course 32: Applied Math 2</vt:lpstr>
      <vt:lpstr>Course 12: Applied Math 1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4. Description of Course 32</vt:lpstr>
      <vt:lpstr>C 32: Applied Mathematics 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4. Description of Course 32</vt:lpstr>
      <vt:lpstr>5. Development of Course 32</vt:lpstr>
      <vt:lpstr>5. Development of Course 32</vt:lpstr>
      <vt:lpstr>Summary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85</cp:revision>
  <cp:lastPrinted>2022-03-14T17:26:26Z</cp:lastPrinted>
  <dcterms:created xsi:type="dcterms:W3CDTF">2022-03-03T12:11:22Z</dcterms:created>
  <dcterms:modified xsi:type="dcterms:W3CDTF">2022-11-25T18:47:07Z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