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2"/>
  </p:notesMasterIdLst>
  <p:sldIdLst>
    <p:sldId id="258" r:id="rId5"/>
    <p:sldId id="588" r:id="rId6"/>
    <p:sldId id="313" r:id="rId7"/>
    <p:sldId id="606" r:id="rId8"/>
    <p:sldId id="543" r:id="rId9"/>
    <p:sldId id="591" r:id="rId10"/>
    <p:sldId id="607" r:id="rId11"/>
    <p:sldId id="421" r:id="rId12"/>
    <p:sldId id="594" r:id="rId13"/>
    <p:sldId id="597" r:id="rId14"/>
    <p:sldId id="425" r:id="rId15"/>
    <p:sldId id="426" r:id="rId16"/>
    <p:sldId id="427" r:id="rId17"/>
    <p:sldId id="428" r:id="rId18"/>
    <p:sldId id="598" r:id="rId19"/>
    <p:sldId id="431" r:id="rId20"/>
    <p:sldId id="600" r:id="rId21"/>
    <p:sldId id="433" r:id="rId22"/>
    <p:sldId id="435" r:id="rId23"/>
    <p:sldId id="441" r:id="rId24"/>
    <p:sldId id="608" r:id="rId25"/>
    <p:sldId id="443" r:id="rId26"/>
    <p:sldId id="545" r:id="rId27"/>
    <p:sldId id="423" r:id="rId28"/>
    <p:sldId id="446" r:id="rId29"/>
    <p:sldId id="601" r:id="rId30"/>
    <p:sldId id="60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398" r:id="rId39"/>
    <p:sldId id="605" r:id="rId40"/>
    <p:sldId id="587" r:id="rId41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E72C07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6283" autoAdjust="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2022-12-02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2022-12-02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2022-12-02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2022-12-02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2022-12-02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2022-12-02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2022-12-02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=""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=""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0456" y="1110291"/>
            <a:ext cx="1303646" cy="432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(02 December 2023) 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Term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Communications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   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="" xmlns:a16="http://schemas.microsoft.com/office/drawing/2014/main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28" y="711777"/>
            <a:ext cx="1048545" cy="72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="" xmlns:a16="http://schemas.microsoft.com/office/drawing/2014/main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18" y="1071777"/>
            <a:ext cx="1167568" cy="43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46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r>
              <a:rPr lang="en-US" dirty="0"/>
              <a:t>Students completing Year 1 (Installer) or 2 Year (Designer) RE EE Program Requirements at their own time and pace</a:t>
            </a:r>
          </a:p>
          <a:p>
            <a:r>
              <a:rPr lang="en-US" dirty="0"/>
              <a:t>Students and Industry Qualifications NABCEP, CVQ, etc. </a:t>
            </a:r>
          </a:p>
          <a:p>
            <a:r>
              <a:rPr lang="en-US" dirty="0"/>
              <a:t>Instructors with resources, achieving their desired results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/>
              <a:t>ITVET with resources for scalable, sustainable program </a:t>
            </a:r>
          </a:p>
          <a:p>
            <a:r>
              <a:rPr lang="en-US" dirty="0"/>
              <a:t>Skills competently applied to a changing Green Economy</a:t>
            </a:r>
          </a:p>
          <a:p>
            <a:r>
              <a:rPr lang="en-US" dirty="0"/>
              <a:t>Belize Employers – competent, adaptable team members   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587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For Employers and the “Communications” part of Program: </a:t>
            </a:r>
          </a:p>
          <a:p>
            <a:r>
              <a:rPr lang="en-US" dirty="0"/>
              <a:t>Understand options and communicate recommendations  </a:t>
            </a:r>
          </a:p>
          <a:p>
            <a:r>
              <a:rPr lang="en-US" dirty="0"/>
              <a:t>Prepare project descriptions, drawings, and reports</a:t>
            </a:r>
          </a:p>
          <a:p>
            <a:r>
              <a:rPr lang="en-US" dirty="0"/>
              <a:t>Plan and prepare maintenance and monitoring reports  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/>
              <a:t>Prepare project proposals, estimates, quotes, invoices </a:t>
            </a:r>
          </a:p>
          <a:p>
            <a:r>
              <a:rPr lang="en-US" dirty="0"/>
              <a:t>Verbal, written, &amp; digital communications skills – clients, residents, suppliers, partners, regulators, team members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773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Successful use of skill sets with forms of communications: </a:t>
            </a:r>
          </a:p>
          <a:p>
            <a:r>
              <a:rPr lang="en-US" dirty="0"/>
              <a:t>Verbal – in-person, telephone </a:t>
            </a:r>
            <a:r>
              <a:rPr lang="en-US" dirty="0" smtClean="0"/>
              <a:t>conversations on options </a:t>
            </a:r>
            <a:r>
              <a:rPr lang="en-US"/>
              <a:t>and </a:t>
            </a:r>
            <a:r>
              <a:rPr lang="en-US" smtClean="0"/>
              <a:t>to communicate </a:t>
            </a:r>
            <a:r>
              <a:rPr lang="en-US" dirty="0"/>
              <a:t>recommendations  </a:t>
            </a:r>
          </a:p>
          <a:p>
            <a:r>
              <a:rPr lang="en-US" dirty="0"/>
              <a:t>Written – drawings, letters, reports and descriptions of projects, travel directions, sites, equipment, materials</a:t>
            </a:r>
          </a:p>
          <a:p>
            <a:r>
              <a:rPr lang="en-US" dirty="0"/>
              <a:t>Digital – some verbal and written communications in a different format (e.g. text, email, video clip, presentation)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004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Program completion prepares for work place circumstances: </a:t>
            </a:r>
          </a:p>
          <a:p>
            <a:r>
              <a:rPr lang="en-US" dirty="0"/>
              <a:t>Personal – Job application letter, CV’s, LinkedIn profile </a:t>
            </a:r>
          </a:p>
          <a:p>
            <a:r>
              <a:rPr lang="en-US" dirty="0"/>
              <a:t>Technical descriptions – How to do it, or How it was done</a:t>
            </a:r>
          </a:p>
          <a:p>
            <a:r>
              <a:rPr lang="en-US" dirty="0"/>
              <a:t>Technical specifications, drawings, regulations, suppliers</a:t>
            </a:r>
          </a:p>
          <a:p>
            <a:r>
              <a:rPr lang="en-US" dirty="0"/>
              <a:t>Contracts, proposals, quotes, change orders, invoices</a:t>
            </a:r>
          </a:p>
          <a:p>
            <a:r>
              <a:rPr lang="en-US" dirty="0"/>
              <a:t>Customer – site assessments, audits, complaints</a:t>
            </a:r>
          </a:p>
          <a:p>
            <a:r>
              <a:rPr lang="en-US" dirty="0"/>
              <a:t>Formal – meeting agenda, minutes, decision making   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964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Projects completed using mixed team language skills: </a:t>
            </a:r>
          </a:p>
          <a:p>
            <a:r>
              <a:rPr lang="en-US" dirty="0"/>
              <a:t>Teams members’ various backgrounds and experiences  </a:t>
            </a:r>
          </a:p>
          <a:p>
            <a:r>
              <a:rPr lang="en-US" dirty="0"/>
              <a:t>English, Spanish (mixed), Mayan, Creole, . . . Ukrainian? </a:t>
            </a:r>
          </a:p>
          <a:p>
            <a:r>
              <a:rPr lang="en-US" dirty="0"/>
              <a:t>English as lead for Technical, Regulatory, and Legal </a:t>
            </a:r>
          </a:p>
          <a:p>
            <a:r>
              <a:rPr lang="en-US" dirty="0"/>
              <a:t>Potential language mix with field work and customers </a:t>
            </a:r>
          </a:p>
          <a:p>
            <a:r>
              <a:rPr lang="en-US" dirty="0"/>
              <a:t>Sometimes “close enough” is okay and sometimes not</a:t>
            </a:r>
          </a:p>
          <a:p>
            <a:r>
              <a:rPr lang="en-US" dirty="0"/>
              <a:t>Language skills within the team, not of each member  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51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2. What does “success”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/>
              <a:t>For “communications” skill sets, what does program completion or work place “success” look like: </a:t>
            </a:r>
          </a:p>
          <a:p>
            <a:r>
              <a:rPr lang="en-US" dirty="0"/>
              <a:t>For an experienced electrical technician in the field? </a:t>
            </a:r>
          </a:p>
          <a:p>
            <a:r>
              <a:rPr lang="en-US" dirty="0"/>
              <a:t>For a project manager, or regulator representative?     </a:t>
            </a:r>
          </a:p>
          <a:p>
            <a:r>
              <a:rPr lang="en-US" dirty="0"/>
              <a:t>For an ITVET Belize Instructor? </a:t>
            </a:r>
          </a:p>
          <a:p>
            <a:r>
              <a:rPr lang="en-US" dirty="0"/>
              <a:t>For someone with mixed language skills?  </a:t>
            </a:r>
          </a:p>
          <a:p>
            <a:r>
              <a:rPr lang="en-US" dirty="0"/>
              <a:t>For potential new program students? </a:t>
            </a: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320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/>
              <a:t>3. Content within context of ITVET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r>
              <a:rPr lang="en-US" dirty="0"/>
              <a:t>Vision of “communications” skill sets, experiences, and potential of people completing the new RE EE Program</a:t>
            </a:r>
          </a:p>
          <a:p>
            <a:r>
              <a:rPr lang="en-US" dirty="0"/>
              <a:t>Uncertainty of skill sets for those starting New Program </a:t>
            </a:r>
          </a:p>
          <a:p>
            <a:r>
              <a:rPr lang="en-US" dirty="0"/>
              <a:t>Introductory communications courses may be similar in theory for multiple technical programs but differ with </a:t>
            </a:r>
          </a:p>
          <a:p>
            <a:pPr lvl="1"/>
            <a:r>
              <a:rPr lang="en-US" dirty="0"/>
              <a:t>Applications presented through assignments and projects</a:t>
            </a:r>
          </a:p>
          <a:p>
            <a:pPr lvl="1"/>
            <a:r>
              <a:rPr lang="en-US" dirty="0"/>
              <a:t>Scenarios based on expected potential work place conditions</a:t>
            </a:r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4310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/>
              <a:t>3. Content within context of ITVET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/>
              <a:t>2021 – 2022</a:t>
            </a:r>
          </a:p>
          <a:p>
            <a:r>
              <a:rPr lang="en-US" dirty="0"/>
              <a:t>Diana Ireland</a:t>
            </a:r>
          </a:p>
          <a:p>
            <a:r>
              <a:rPr lang="en-US" dirty="0"/>
              <a:t>ITVET Belize</a:t>
            </a:r>
          </a:p>
          <a:p>
            <a:r>
              <a:rPr lang="en-US" dirty="0"/>
              <a:t>Typical at ITVET?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Training Delivery and Assessment Plan</a:t>
            </a:r>
          </a:p>
          <a:p>
            <a:pPr lvl="1"/>
            <a:r>
              <a:rPr lang="en-US" dirty="0"/>
              <a:t>Profile of the Trainee / Portfolio of the Trainee</a:t>
            </a:r>
          </a:p>
          <a:p>
            <a:pPr lvl="1"/>
            <a:r>
              <a:rPr lang="en-US" dirty="0"/>
              <a:t>Program Policies &amp; Regulations / Technology Requirements</a:t>
            </a:r>
          </a:p>
          <a:p>
            <a:pPr lvl="1"/>
            <a:r>
              <a:rPr lang="en-US" dirty="0"/>
              <a:t>Instructional Methods / Modes (Face to Face and Online) </a:t>
            </a:r>
          </a:p>
          <a:p>
            <a:pPr lvl="1"/>
            <a:r>
              <a:rPr lang="en-US" dirty="0"/>
              <a:t>Resources (Technical; Underpinning Knowledge and Skills)</a:t>
            </a:r>
          </a:p>
          <a:p>
            <a:pPr lvl="1"/>
            <a:r>
              <a:rPr lang="en-US" dirty="0"/>
              <a:t> Delivery Schedule (week / Instructional Methods (IM) </a:t>
            </a:r>
          </a:p>
          <a:p>
            <a:pPr lvl="1"/>
            <a:r>
              <a:rPr lang="en-US" dirty="0"/>
              <a:t>Practical Grading Criteria and Theoretical Grading Criteria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140" y="781053"/>
            <a:ext cx="5520071" cy="245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248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/>
              <a:t>3. Content within context of ITVET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/>
              <a:t>2021 – 2022</a:t>
            </a:r>
          </a:p>
          <a:p>
            <a:r>
              <a:rPr lang="en-US" dirty="0"/>
              <a:t>Diana Ireland</a:t>
            </a:r>
          </a:p>
          <a:p>
            <a:r>
              <a:rPr lang="en-US" dirty="0"/>
              <a:t>ITVET Belize</a:t>
            </a:r>
          </a:p>
          <a:p>
            <a:r>
              <a:rPr lang="en-US" dirty="0"/>
              <a:t>Typical at ITVET?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Delivery Schedule (Is it equivalent to a Lesson Plan?)</a:t>
            </a:r>
          </a:p>
          <a:p>
            <a:pPr lvl="1"/>
            <a:r>
              <a:rPr lang="en-US" dirty="0"/>
              <a:t>For each Week or 2 week period, the Course Outline Topic  (e.g. Parts of Speech) and Tasks (e.g. Define, Identify, Use)</a:t>
            </a:r>
          </a:p>
          <a:p>
            <a:pPr lvl="1"/>
            <a:r>
              <a:rPr lang="en-US" dirty="0"/>
              <a:t>Instructional Methods (IM) (e.g. Collaborative Discussions)</a:t>
            </a:r>
          </a:p>
          <a:p>
            <a:pPr lvl="1"/>
            <a:r>
              <a:rPr lang="en-US" dirty="0"/>
              <a:t>Promotional Action (PA) (e.g. Practice work sheets, games)</a:t>
            </a:r>
          </a:p>
          <a:p>
            <a:pPr lvl="1"/>
            <a:r>
              <a:rPr lang="en-US" dirty="0"/>
              <a:t>Assessment Method (e.g. Test 1, Assignment 1, Project 1)  </a:t>
            </a:r>
          </a:p>
          <a:p>
            <a:pPr lvl="1"/>
            <a:r>
              <a:rPr lang="en-US" dirty="0"/>
              <a:t>Resources (e.g. Textbook, Videos, Worksheet, </a:t>
            </a:r>
            <a:r>
              <a:rPr lang="en-US" dirty="0" err="1"/>
              <a:t>Powerpoint</a:t>
            </a:r>
            <a:r>
              <a:rPr lang="en-US" dirty="0"/>
              <a:t>)</a:t>
            </a:r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140" y="781053"/>
            <a:ext cx="5520071" cy="245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382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/>
              <a:t>3. Content within context of ITVET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/>
              <a:t>Language and Communication</a:t>
            </a:r>
          </a:p>
          <a:p>
            <a:pPr>
              <a:buNone/>
            </a:pPr>
            <a:r>
              <a:rPr lang="en-US" u="sng" dirty="0"/>
              <a:t> Skills (Level One Introduction)</a:t>
            </a:r>
          </a:p>
          <a:p>
            <a:r>
              <a:rPr lang="en-US" dirty="0"/>
              <a:t>Belize National Council on </a:t>
            </a:r>
          </a:p>
          <a:p>
            <a:pPr>
              <a:buNone/>
            </a:pPr>
            <a:r>
              <a:rPr lang="en-US" dirty="0"/>
              <a:t>		TVET (NCTVET) </a:t>
            </a:r>
          </a:p>
          <a:p>
            <a:r>
              <a:rPr lang="en-US" dirty="0"/>
              <a:t>Belize Min. of Education </a:t>
            </a:r>
          </a:p>
          <a:p>
            <a:pPr>
              <a:buNone/>
            </a:pPr>
            <a:r>
              <a:rPr lang="en-US" dirty="0"/>
              <a:t>	approval in 2006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u="sng" dirty="0"/>
              <a:t>Program Module and Title</a:t>
            </a:r>
          </a:p>
          <a:p>
            <a:r>
              <a:rPr lang="en-US" dirty="0"/>
              <a:t>M1-1 Understanding grammar, mechanics and usage</a:t>
            </a:r>
          </a:p>
          <a:p>
            <a:r>
              <a:rPr lang="en-US" dirty="0"/>
              <a:t>M2-1 The communication process </a:t>
            </a:r>
          </a:p>
          <a:p>
            <a:r>
              <a:rPr lang="en-US" dirty="0"/>
              <a:t>M3-1 Developing writing skills</a:t>
            </a:r>
          </a:p>
          <a:p>
            <a:r>
              <a:rPr lang="en-US" dirty="0"/>
              <a:t>M4-1 Developing reading skills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524" y="168363"/>
            <a:ext cx="3793201" cy="344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4686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For Today: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dirty="0"/>
              <a:t>Communications Courses in 2 year RE EE Program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What “success” looks like at program completion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Content within context of other ITVET Belize Courses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Description of Course </a:t>
            </a:r>
            <a:r>
              <a:rPr lang="en-US" sz="3175" dirty="0" smtClean="0"/>
              <a:t>31</a:t>
            </a:r>
            <a:r>
              <a:rPr lang="en-US" sz="3175" dirty="0" smtClean="0"/>
              <a:t>  </a:t>
            </a:r>
            <a:r>
              <a:rPr lang="en-US" sz="3175" dirty="0"/>
              <a:t>in Term </a:t>
            </a:r>
            <a:r>
              <a:rPr lang="en-US" sz="3175" dirty="0" smtClean="0"/>
              <a:t>3 </a:t>
            </a:r>
            <a:r>
              <a:rPr lang="en-US" sz="3175" dirty="0"/>
              <a:t>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Developing </a:t>
            </a:r>
            <a:r>
              <a:rPr lang="en-US" sz="3175" dirty="0"/>
              <a:t>Course </a:t>
            </a:r>
            <a:r>
              <a:rPr lang="en-US" sz="3175" dirty="0" smtClean="0"/>
              <a:t>31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00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/>
              <a:t>3. Content within context of ITVET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r>
              <a:rPr lang="en-US" dirty="0"/>
              <a:t>ITVET Belize English Language Diagnostic Assessment</a:t>
            </a:r>
          </a:p>
          <a:p>
            <a:r>
              <a:rPr lang="en-US" dirty="0"/>
              <a:t>Belize Language and Communication Skills (Modules)</a:t>
            </a:r>
          </a:p>
          <a:p>
            <a:r>
              <a:rPr lang="en-US" dirty="0"/>
              <a:t>Uncertainty of skill sets for those starting New Program </a:t>
            </a:r>
          </a:p>
          <a:p>
            <a:r>
              <a:rPr lang="en-US" dirty="0"/>
              <a:t>Existing ITVET Communications introduction courses</a:t>
            </a:r>
          </a:p>
          <a:p>
            <a:r>
              <a:rPr lang="en-US" dirty="0"/>
              <a:t> For New Program Course C </a:t>
            </a:r>
            <a:r>
              <a:rPr lang="en-US" dirty="0" smtClean="0"/>
              <a:t>31: </a:t>
            </a:r>
            <a:r>
              <a:rPr lang="en-US" dirty="0"/>
              <a:t>Communications </a:t>
            </a:r>
            <a:r>
              <a:rPr lang="en-US" dirty="0" smtClean="0"/>
              <a:t>3</a:t>
            </a:r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/>
              <a:t>Provide “Trade” specific assignment examples and scenarios </a:t>
            </a:r>
          </a:p>
          <a:p>
            <a:pPr lvl="1"/>
            <a:r>
              <a:rPr lang="en-US" dirty="0"/>
              <a:t>Build on New Program </a:t>
            </a:r>
            <a:r>
              <a:rPr lang="en-US" dirty="0" smtClean="0"/>
              <a:t>Communications Courses </a:t>
            </a:r>
            <a:r>
              <a:rPr lang="en-US" dirty="0"/>
              <a:t>C </a:t>
            </a:r>
            <a:r>
              <a:rPr lang="en-US" dirty="0" smtClean="0"/>
              <a:t>11 &amp; C21 </a:t>
            </a:r>
            <a:r>
              <a:rPr lang="en-US" dirty="0"/>
              <a:t>1 </a:t>
            </a:r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314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BB8B2-D378-0A75-B8B4-0CBA67A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Program </a:t>
            </a:r>
            <a:r>
              <a:rPr lang="en-US" dirty="0" smtClean="0"/>
              <a:t>Overview (Term 3)</a:t>
            </a:r>
            <a:endParaRPr lang="en-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6100244F-C057-0139-7251-A94AD1CAD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590" y="-1026160"/>
            <a:ext cx="20425820" cy="8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" y="1136851"/>
            <a:ext cx="8458200" cy="537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7192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r>
              <a:rPr lang="en-US" sz="2800" dirty="0"/>
              <a:t>Communications </a:t>
            </a:r>
            <a:r>
              <a:rPr lang="en-US" sz="2800" dirty="0" smtClean="0"/>
              <a:t>3 </a:t>
            </a:r>
            <a:r>
              <a:rPr lang="en-US" sz="2800" dirty="0"/>
              <a:t>(Term </a:t>
            </a:r>
            <a:r>
              <a:rPr lang="en-US" sz="2800" dirty="0" smtClean="0"/>
              <a:t>3, </a:t>
            </a:r>
            <a:r>
              <a:rPr lang="en-US" sz="2800" dirty="0"/>
              <a:t>Year 1) </a:t>
            </a:r>
          </a:p>
          <a:p>
            <a:r>
              <a:rPr lang="en-US" sz="2800" dirty="0" smtClean="0"/>
              <a:t>33.3 </a:t>
            </a:r>
            <a:r>
              <a:rPr lang="en-US" sz="2800" dirty="0"/>
              <a:t>Classroom Hours  </a:t>
            </a:r>
            <a:r>
              <a:rPr lang="en-US" sz="2800" dirty="0" smtClean="0"/>
              <a:t>= </a:t>
            </a:r>
            <a:r>
              <a:rPr lang="en-US" sz="2800" dirty="0" smtClean="0"/>
              <a:t>10 </a:t>
            </a:r>
            <a:r>
              <a:rPr lang="en-US" sz="2800" dirty="0"/>
              <a:t>weeks x </a:t>
            </a:r>
            <a:r>
              <a:rPr lang="en-US" sz="2800" dirty="0" smtClean="0"/>
              <a:t>5 </a:t>
            </a:r>
            <a:r>
              <a:rPr lang="en-US" sz="2800" dirty="0"/>
              <a:t>periods / week </a:t>
            </a:r>
          </a:p>
          <a:p>
            <a:r>
              <a:rPr lang="en-US" sz="2800" dirty="0"/>
              <a:t>3 periods Mon. am and </a:t>
            </a:r>
            <a:r>
              <a:rPr lang="en-US" sz="2800" dirty="0" smtClean="0"/>
              <a:t>2 </a:t>
            </a:r>
            <a:r>
              <a:rPr lang="en-US" sz="2800" dirty="0"/>
              <a:t>Periods Wed. am </a:t>
            </a:r>
          </a:p>
          <a:p>
            <a:endParaRPr lang="en-US" sz="2800" dirty="0"/>
          </a:p>
          <a:p>
            <a:pPr marL="514350" indent="-514350">
              <a:buNone/>
            </a:pPr>
            <a:r>
              <a:rPr lang="en-US" sz="2800" u="sng" dirty="0"/>
              <a:t>Marking Breakdown</a:t>
            </a:r>
            <a:r>
              <a:rPr lang="en-US" sz="2800" dirty="0"/>
              <a:t>  </a:t>
            </a:r>
          </a:p>
          <a:p>
            <a:pPr marL="514350" indent="-514350">
              <a:buNone/>
            </a:pPr>
            <a:r>
              <a:rPr lang="en-US" sz="2800" dirty="0"/>
              <a:t>20% Individual Tests         30% Individual Projects </a:t>
            </a:r>
          </a:p>
          <a:p>
            <a:pPr marL="514350" indent="-514350">
              <a:buNone/>
            </a:pPr>
            <a:r>
              <a:rPr lang="en-US" sz="2800" dirty="0"/>
              <a:t>40% Group Projects          10% Employability Skills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779844-4E4F-816A-BFA4-A7E15D70A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4" y="746076"/>
            <a:ext cx="8248016" cy="499720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 </a:t>
            </a:r>
            <a:r>
              <a:rPr lang="en-US" u="sng" dirty="0" smtClean="0"/>
              <a:t>31; </a:t>
            </a:r>
            <a:r>
              <a:rPr lang="en-US" u="sng" dirty="0"/>
              <a:t>Communications </a:t>
            </a:r>
            <a:r>
              <a:rPr lang="en-US" u="sng" dirty="0" smtClean="0"/>
              <a:t>3</a:t>
            </a:r>
            <a:endParaRPr lang="en-US" u="sng" dirty="0"/>
          </a:p>
          <a:p>
            <a:r>
              <a:rPr lang="en-US" dirty="0" err="1"/>
              <a:t>Comm</a:t>
            </a:r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/>
              <a:t>(in Calendar Table)</a:t>
            </a:r>
          </a:p>
          <a:p>
            <a:r>
              <a:rPr lang="en-US" dirty="0" smtClean="0"/>
              <a:t>Introduce </a:t>
            </a:r>
            <a:r>
              <a:rPr lang="en-US" dirty="0" smtClean="0"/>
              <a:t>formal technical report writing skills required of technical professionals in the workplace</a:t>
            </a:r>
          </a:p>
          <a:p>
            <a:r>
              <a:rPr lang="en-US" dirty="0" smtClean="0"/>
              <a:t>Improving clear </a:t>
            </a:r>
            <a:r>
              <a:rPr lang="en-US" dirty="0" smtClean="0"/>
              <a:t>concise </a:t>
            </a:r>
            <a:r>
              <a:rPr lang="en-US" dirty="0" smtClean="0"/>
              <a:t>communications skills</a:t>
            </a:r>
            <a:endParaRPr lang="en-US" dirty="0" smtClean="0"/>
          </a:p>
          <a:p>
            <a:r>
              <a:rPr lang="en-US" dirty="0" smtClean="0"/>
              <a:t>Improve on fundamentals of </a:t>
            </a:r>
            <a:r>
              <a:rPr lang="en-US" dirty="0" smtClean="0"/>
              <a:t>presentations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9460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</a:t>
            </a:r>
            <a:r>
              <a:rPr kumimoji="0" lang="en-US" sz="2625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31: </a:t>
            </a: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Communications </a:t>
            </a:r>
            <a:r>
              <a:rPr kumimoji="0" lang="en-US" sz="2625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 </a:t>
            </a:r>
            <a:endParaRPr kumimoji="0" lang="en-US" sz="2625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Examples of anticipated outcomes after course completion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Preparing </a:t>
            </a:r>
            <a:r>
              <a:rPr kumimoji="0" lang="en-US" sz="26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20 minute public technical </a:t>
            </a:r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presentation </a:t>
            </a: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Franklin Gothic Book"/>
              </a:rPr>
              <a:t>New project adaptations of </a:t>
            </a:r>
            <a:r>
              <a:rPr kumimoji="0" lang="en-US" sz="26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communicating with suppliers, </a:t>
            </a: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customers, </a:t>
            </a:r>
            <a:r>
              <a:rPr kumimoji="0" lang="en-US" sz="26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technical </a:t>
            </a: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team members, and regulators  </a:t>
            </a:r>
          </a:p>
          <a:p>
            <a:r>
              <a:rPr lang="en-US" dirty="0" smtClean="0"/>
              <a:t>Written and video technical </a:t>
            </a:r>
            <a:r>
              <a:rPr lang="en-US" dirty="0"/>
              <a:t>demonstrations for others      (e. g. “How to ... “ or “What is different for this project ... “)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0760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01 </a:t>
            </a:r>
          </a:p>
          <a:p>
            <a:pPr>
              <a:buNone/>
            </a:pPr>
            <a:r>
              <a:rPr lang="en-US" sz="2800" u="sng" dirty="0" smtClean="0"/>
              <a:t>Introduce </a:t>
            </a:r>
            <a:r>
              <a:rPr lang="en-US" sz="2800" u="sng" dirty="0" smtClean="0"/>
              <a:t>formal technical report writing skills required of technical professionals in the </a:t>
            </a:r>
            <a:r>
              <a:rPr lang="en-US" sz="2800" u="sng" dirty="0" smtClean="0"/>
              <a:t>workplace</a:t>
            </a:r>
            <a:endParaRPr lang="en-US" sz="2800" u="sng" dirty="0"/>
          </a:p>
          <a:p>
            <a:r>
              <a:rPr lang="en-US" sz="2800" dirty="0" smtClean="0"/>
              <a:t>Review trade related examples provided &amp; seek others</a:t>
            </a:r>
            <a:endParaRPr lang="en-US" sz="2800" dirty="0"/>
          </a:p>
          <a:p>
            <a:r>
              <a:rPr lang="en-US" sz="2800" dirty="0" smtClean="0"/>
              <a:t>Develop scenarios for potential (group project) reports </a:t>
            </a:r>
            <a:endParaRPr lang="en-US" sz="2800" dirty="0" smtClean="0"/>
          </a:p>
          <a:p>
            <a:r>
              <a:rPr lang="en-US" sz="2800" dirty="0" smtClean="0"/>
              <a:t>Consider </a:t>
            </a:r>
            <a:r>
              <a:rPr lang="en-US" sz="2800" dirty="0"/>
              <a:t>typical local workplace conditions and habits </a:t>
            </a:r>
          </a:p>
          <a:p>
            <a:pPr lvl="0">
              <a:defRPr/>
            </a:pPr>
            <a:r>
              <a:rPr lang="en-US" sz="2800" dirty="0" smtClean="0">
                <a:solidFill>
                  <a:prstClr val="white"/>
                </a:solidFill>
              </a:rPr>
              <a:t>Prepare </a:t>
            </a:r>
            <a:r>
              <a:rPr lang="en-US" sz="2800" dirty="0" smtClean="0">
                <a:solidFill>
                  <a:prstClr val="white"/>
                </a:solidFill>
              </a:rPr>
              <a:t>a 20 minute public technical presentation 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9922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02 </a:t>
            </a:r>
          </a:p>
          <a:p>
            <a:pPr>
              <a:buNone/>
            </a:pPr>
            <a:r>
              <a:rPr lang="en-US" sz="2800" u="sng" dirty="0" smtClean="0"/>
              <a:t>Improving Clear </a:t>
            </a:r>
            <a:r>
              <a:rPr lang="en-US" sz="2800" u="sng" dirty="0"/>
              <a:t>Concise </a:t>
            </a:r>
            <a:r>
              <a:rPr lang="en-US" sz="2800" u="sng" dirty="0" smtClean="0"/>
              <a:t>Communications Skills </a:t>
            </a:r>
            <a:endParaRPr lang="en-US" sz="2800" u="sng" dirty="0"/>
          </a:p>
          <a:p>
            <a:r>
              <a:rPr lang="en-US" sz="2800" dirty="0" smtClean="0"/>
              <a:t>Written</a:t>
            </a:r>
            <a:r>
              <a:rPr lang="en-US" sz="2800" dirty="0"/>
              <a:t>, verbal, digital, in-person, technical, financial  </a:t>
            </a:r>
          </a:p>
          <a:p>
            <a:r>
              <a:rPr lang="en-US" sz="2800" dirty="0"/>
              <a:t>Consider typical local workplace conditions and habits </a:t>
            </a:r>
          </a:p>
          <a:p>
            <a:pPr lvl="0">
              <a:defRPr/>
            </a:pPr>
            <a:r>
              <a:rPr lang="en-US" sz="2800" dirty="0" smtClean="0">
                <a:solidFill>
                  <a:prstClr val="white"/>
                </a:solidFill>
              </a:rPr>
              <a:t>New project adaptations of communicating with suppliers, customers, technical team members, and regulators  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269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From Learning Outcomes and Tasks </a:t>
            </a:r>
          </a:p>
          <a:p>
            <a:pPr>
              <a:buNone/>
            </a:pPr>
            <a:r>
              <a:rPr lang="en-US" sz="2800" dirty="0"/>
              <a:t>Task 03 </a:t>
            </a:r>
          </a:p>
          <a:p>
            <a:pPr>
              <a:buNone/>
            </a:pPr>
            <a:r>
              <a:rPr lang="en-US" sz="2800" u="sng" dirty="0" smtClean="0"/>
              <a:t>Improve on Fundamentals </a:t>
            </a:r>
            <a:r>
              <a:rPr lang="en-US" sz="2800" u="sng" dirty="0"/>
              <a:t>of Presentations </a:t>
            </a:r>
          </a:p>
          <a:p>
            <a:r>
              <a:rPr lang="en-US" sz="2800" dirty="0"/>
              <a:t>Unplanned, </a:t>
            </a:r>
            <a:r>
              <a:rPr lang="en-US" sz="2800" dirty="0" smtClean="0"/>
              <a:t>3 </a:t>
            </a:r>
            <a:r>
              <a:rPr lang="en-US" sz="2800" dirty="0"/>
              <a:t>- </a:t>
            </a:r>
            <a:r>
              <a:rPr lang="en-US" sz="2800" dirty="0" smtClean="0"/>
              <a:t>5 </a:t>
            </a:r>
            <a:r>
              <a:rPr lang="en-US" sz="2800" dirty="0"/>
              <a:t>min.,  in-person, telephone, video clip  </a:t>
            </a:r>
          </a:p>
          <a:p>
            <a:r>
              <a:rPr lang="en-US" sz="2800" dirty="0"/>
              <a:t>Planned, </a:t>
            </a:r>
            <a:r>
              <a:rPr lang="en-US" sz="2800" dirty="0" smtClean="0"/>
              <a:t>5 </a:t>
            </a:r>
            <a:r>
              <a:rPr lang="en-US" sz="2800" dirty="0"/>
              <a:t>- </a:t>
            </a:r>
            <a:r>
              <a:rPr lang="en-US" sz="2800" dirty="0" smtClean="0"/>
              <a:t>8 </a:t>
            </a:r>
            <a:r>
              <a:rPr lang="en-US" sz="2800" dirty="0"/>
              <a:t>min., in-person, telephone, video clip </a:t>
            </a:r>
          </a:p>
          <a:p>
            <a:r>
              <a:rPr lang="en-US" sz="2800" dirty="0" smtClean="0"/>
              <a:t>Consider </a:t>
            </a:r>
            <a:r>
              <a:rPr lang="en-US" sz="2800" dirty="0"/>
              <a:t>typical local workplace conditions and habits </a:t>
            </a:r>
          </a:p>
          <a:p>
            <a:r>
              <a:rPr lang="en-US" sz="2800" dirty="0" smtClean="0"/>
              <a:t>Written and video technical demonstrations for </a:t>
            </a:r>
            <a:r>
              <a:rPr lang="en-US" sz="2800" dirty="0" smtClean="0"/>
              <a:t>others </a:t>
            </a:r>
            <a:r>
              <a:rPr lang="en-US" sz="2800" dirty="0" smtClean="0"/>
              <a:t>(e. g. “How to ... “ or “What is different for this project ... “) </a:t>
            </a:r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730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 </a:t>
            </a:r>
          </a:p>
          <a:p>
            <a:pPr marL="514350" indent="-514350"/>
            <a:r>
              <a:rPr lang="en-US" sz="2800" dirty="0"/>
              <a:t>20% Individual Tests         </a:t>
            </a:r>
          </a:p>
          <a:p>
            <a:pPr marL="514350" indent="-514350"/>
            <a:r>
              <a:rPr lang="en-US" sz="2800" dirty="0"/>
              <a:t>30% Individual Projects </a:t>
            </a:r>
          </a:p>
          <a:p>
            <a:pPr marL="514350" indent="-514350"/>
            <a:r>
              <a:rPr lang="en-US" sz="2800" dirty="0"/>
              <a:t>40% Group Projects          </a:t>
            </a:r>
          </a:p>
          <a:p>
            <a:pPr marL="514350" indent="-514350"/>
            <a:r>
              <a:rPr lang="en-US" sz="2800" dirty="0"/>
              <a:t>10% Employability Skills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417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20% Individual Tests (Examples)         </a:t>
            </a:r>
          </a:p>
          <a:p>
            <a:pPr marL="514350" indent="-514350"/>
            <a:r>
              <a:rPr lang="en-US" sz="2800" dirty="0"/>
              <a:t>Task 1 </a:t>
            </a:r>
            <a:r>
              <a:rPr lang="en-US" sz="2800" dirty="0" smtClean="0"/>
              <a:t>Introduce formal technical report writing skills </a:t>
            </a:r>
            <a:endParaRPr lang="en-US" sz="2800" dirty="0"/>
          </a:p>
          <a:p>
            <a:pPr marL="514350" indent="-514350"/>
            <a:r>
              <a:rPr lang="en-US" sz="2800" dirty="0"/>
              <a:t>Task 2 </a:t>
            </a:r>
            <a:r>
              <a:rPr lang="en-US" sz="2800" dirty="0" smtClean="0"/>
              <a:t>Improving clear concise communications </a:t>
            </a:r>
            <a:endParaRPr lang="en-US" sz="2800" dirty="0"/>
          </a:p>
          <a:p>
            <a:pPr marL="514350" indent="-514350"/>
            <a:endParaRPr lang="en-US" sz="2800" dirty="0"/>
          </a:p>
          <a:p>
            <a:pPr marL="514350" indent="-514350"/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71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2" y="52001"/>
            <a:ext cx="4879931" cy="675204"/>
          </a:xfrm>
        </p:spPr>
        <p:txBody>
          <a:bodyPr wrap="square" anchor="ctr">
            <a:norm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1. Communications Courses in 2 Year Program </a:t>
            </a:r>
            <a:endParaRPr lang="en-C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33CE58F7-2921-4ED5-83BC-D22C24890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2215357"/>
              </p:ext>
            </p:extLst>
          </p:nvPr>
        </p:nvGraphicFramePr>
        <p:xfrm>
          <a:off x="0" y="786939"/>
          <a:ext cx="9201568" cy="6121387"/>
        </p:xfrm>
        <a:graphic>
          <a:graphicData uri="http://schemas.openxmlformats.org/drawingml/2006/table">
            <a:tbl>
              <a:tblPr firstRow="1" firstCol="1" bandRow="1"/>
              <a:tblGrid>
                <a:gridCol w="668905">
                  <a:extLst>
                    <a:ext uri="{9D8B030D-6E8A-4147-A177-3AD203B41FA5}">
                      <a16:colId xmlns="" xmlns:a16="http://schemas.microsoft.com/office/drawing/2014/main" val="2606309048"/>
                    </a:ext>
                  </a:extLst>
                </a:gridCol>
                <a:gridCol w="668905">
                  <a:extLst>
                    <a:ext uri="{9D8B030D-6E8A-4147-A177-3AD203B41FA5}">
                      <a16:colId xmlns="" xmlns:a16="http://schemas.microsoft.com/office/drawing/2014/main" val="1473377065"/>
                    </a:ext>
                  </a:extLst>
                </a:gridCol>
                <a:gridCol w="1560776">
                  <a:extLst>
                    <a:ext uri="{9D8B030D-6E8A-4147-A177-3AD203B41FA5}">
                      <a16:colId xmlns="" xmlns:a16="http://schemas.microsoft.com/office/drawing/2014/main" val="1249528835"/>
                    </a:ext>
                  </a:extLst>
                </a:gridCol>
                <a:gridCol w="1586824">
                  <a:extLst>
                    <a:ext uri="{9D8B030D-6E8A-4147-A177-3AD203B41FA5}">
                      <a16:colId xmlns="" xmlns:a16="http://schemas.microsoft.com/office/drawing/2014/main" val="1204878905"/>
                    </a:ext>
                  </a:extLst>
                </a:gridCol>
                <a:gridCol w="1076499">
                  <a:extLst>
                    <a:ext uri="{9D8B030D-6E8A-4147-A177-3AD203B41FA5}">
                      <a16:colId xmlns="" xmlns:a16="http://schemas.microsoft.com/office/drawing/2014/main" val="2332402162"/>
                    </a:ext>
                  </a:extLst>
                </a:gridCol>
                <a:gridCol w="666404">
                  <a:extLst>
                    <a:ext uri="{9D8B030D-6E8A-4147-A177-3AD203B41FA5}">
                      <a16:colId xmlns="" xmlns:a16="http://schemas.microsoft.com/office/drawing/2014/main" val="1734535023"/>
                    </a:ext>
                  </a:extLst>
                </a:gridCol>
                <a:gridCol w="692852">
                  <a:extLst>
                    <a:ext uri="{9D8B030D-6E8A-4147-A177-3AD203B41FA5}">
                      <a16:colId xmlns="" xmlns:a16="http://schemas.microsoft.com/office/drawing/2014/main" val="3653918835"/>
                    </a:ext>
                  </a:extLst>
                </a:gridCol>
                <a:gridCol w="111982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160578">
                  <a:extLst>
                    <a:ext uri="{9D8B030D-6E8A-4147-A177-3AD203B41FA5}">
                      <a16:colId xmlns="" xmlns:a16="http://schemas.microsoft.com/office/drawing/2014/main" val="3921763635"/>
                    </a:ext>
                  </a:extLst>
                </a:gridCol>
              </a:tblGrid>
              <a:tr h="634845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 (~32 Course) RE EE Program Overview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984159189"/>
                  </a:ext>
                </a:extLst>
              </a:tr>
              <a:tr h="84489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cations 1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1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to Ener. Sci.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 Sci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Applications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and Circuits 1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Cir.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 Lab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1965325"/>
                  </a:ext>
                </a:extLst>
              </a:tr>
              <a:tr h="880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-cations 2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2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Model. and Analysis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 M A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Circuits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Cir.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Grid Tied Design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GT De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 Lab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4571990"/>
                  </a:ext>
                </a:extLst>
              </a:tr>
              <a:tr h="589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cations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 3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2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Hot Water Systems</a:t>
                      </a:r>
                    </a:p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Sol H W S</a:t>
                      </a:r>
                      <a:endParaRPr lang="en-US" sz="1800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Solar Panel Installations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Drawing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 Dwg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1122844"/>
                  </a:ext>
                </a:extLst>
              </a:tr>
              <a:tr h="119033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1 – Customer Relations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1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Eff. Measure. &amp; Verification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 V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Stand Alone System 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SASD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Stand Alone Syst. 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SASD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Battery Based Installations 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Bat 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Sm. Wind Design &amp; Operation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Wind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304170"/>
                  </a:ext>
                </a:extLst>
              </a:tr>
              <a:tr h="59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Comms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Comm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2 – Load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Audits 2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 Analysis of Energy Systems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 A E S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Elec. Codes and Regulations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Elec C A R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Planning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094120"/>
                  </a:ext>
                </a:extLst>
              </a:tr>
              <a:tr h="925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Adv. Energy System Design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AES Des 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Project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(Classroom)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</a:t>
                      </a:r>
                      <a:r>
                        <a:rPr lang="en-US" sz="1800" u="sng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Bus. Operations &amp; Entrepreneurs. </a:t>
                      </a: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 O &amp; E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&amp; Operation</a:t>
                      </a:r>
                    </a:p>
                    <a:p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PV M &amp; O</a:t>
                      </a:r>
                      <a:endParaRPr lang="en-US" u="sng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(Lab)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Pro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1669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="" xmlns:a16="http://schemas.microsoft.com/office/drawing/2014/main" id="{75599811-E057-4390-AA9F-3825051AAC23}"/>
              </a:ext>
            </a:extLst>
          </p:cNvPr>
          <p:cNvSpPr/>
          <p:nvPr/>
        </p:nvSpPr>
        <p:spPr>
          <a:xfrm>
            <a:off x="1144133" y="1249719"/>
            <a:ext cx="1578723" cy="11103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733C590-9DB2-B8EC-5DBD-C795E7BA35B3}"/>
              </a:ext>
            </a:extLst>
          </p:cNvPr>
          <p:cNvSpPr/>
          <p:nvPr/>
        </p:nvSpPr>
        <p:spPr>
          <a:xfrm>
            <a:off x="1054121" y="2237535"/>
            <a:ext cx="1668735" cy="9205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F8834EF-4B54-D8C0-F337-606C7E2CA53F}"/>
              </a:ext>
            </a:extLst>
          </p:cNvPr>
          <p:cNvSpPr/>
          <p:nvPr/>
        </p:nvSpPr>
        <p:spPr>
          <a:xfrm>
            <a:off x="1054121" y="3035622"/>
            <a:ext cx="2028713" cy="10394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F346BFA7-DF1A-0F9C-1A89-AA4468AF9A30}"/>
              </a:ext>
            </a:extLst>
          </p:cNvPr>
          <p:cNvSpPr/>
          <p:nvPr/>
        </p:nvSpPr>
        <p:spPr>
          <a:xfrm>
            <a:off x="1054121" y="3930083"/>
            <a:ext cx="1854542" cy="13224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BC0D410-DD1D-980E-E047-BBCA8183DFED}"/>
              </a:ext>
            </a:extLst>
          </p:cNvPr>
          <p:cNvSpPr/>
          <p:nvPr/>
        </p:nvSpPr>
        <p:spPr>
          <a:xfrm>
            <a:off x="1001869" y="5100121"/>
            <a:ext cx="2080965" cy="10394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16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30% Individual Projects (Examples)         </a:t>
            </a:r>
          </a:p>
          <a:p>
            <a:pPr marL="514350" indent="-514350"/>
            <a:r>
              <a:rPr lang="en-US" sz="2800" dirty="0" smtClean="0"/>
              <a:t>Task </a:t>
            </a:r>
            <a:r>
              <a:rPr lang="en-US" sz="2800" dirty="0" smtClean="0"/>
              <a:t>1 Introduce formal technical report writing skills </a:t>
            </a:r>
          </a:p>
          <a:p>
            <a:pPr marL="514350" indent="-514350"/>
            <a:r>
              <a:rPr lang="en-US" sz="2800" dirty="0" smtClean="0"/>
              <a:t>Task </a:t>
            </a:r>
            <a:r>
              <a:rPr lang="en-US" sz="2800" dirty="0" smtClean="0"/>
              <a:t>2 Improving </a:t>
            </a:r>
            <a:r>
              <a:rPr lang="en-US" sz="2800" dirty="0" smtClean="0"/>
              <a:t>clear concise communications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Task 3 Improving </a:t>
            </a:r>
            <a:r>
              <a:rPr lang="en-US" sz="2800" dirty="0" smtClean="0"/>
              <a:t>fundamentals </a:t>
            </a:r>
            <a:r>
              <a:rPr lang="en-US" sz="2800" dirty="0" smtClean="0"/>
              <a:t>of </a:t>
            </a:r>
            <a:r>
              <a:rPr lang="en-US" sz="2800" dirty="0" smtClean="0"/>
              <a:t>presentations 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  </a:t>
            </a:r>
            <a:endParaRPr lang="en-US" sz="2800" dirty="0"/>
          </a:p>
          <a:p>
            <a:pPr marL="514350" indent="-514350"/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9605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40% Group Projects (Examples)         </a:t>
            </a:r>
          </a:p>
          <a:p>
            <a:pPr marL="514350" indent="-514350"/>
            <a:r>
              <a:rPr lang="en-US" sz="2800" dirty="0"/>
              <a:t>Task 3 </a:t>
            </a:r>
            <a:r>
              <a:rPr lang="en-US" sz="2800" dirty="0" smtClean="0"/>
              <a:t>Improving fundamentals </a:t>
            </a:r>
            <a:r>
              <a:rPr lang="en-US" sz="2800" dirty="0"/>
              <a:t>of </a:t>
            </a:r>
            <a:r>
              <a:rPr lang="en-US" sz="2800" dirty="0" smtClean="0"/>
              <a:t>presentations  </a:t>
            </a:r>
            <a:endParaRPr lang="en-US" sz="2800" dirty="0"/>
          </a:p>
          <a:p>
            <a:pPr marL="514350" indent="-514350">
              <a:buNone/>
            </a:pPr>
            <a:r>
              <a:rPr lang="en-US" sz="2800" dirty="0" smtClean="0"/>
              <a:t>           </a:t>
            </a:r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4877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4. Description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Marking Breakdown</a:t>
            </a:r>
          </a:p>
          <a:p>
            <a:pPr marL="514350" indent="-514350">
              <a:buNone/>
            </a:pPr>
            <a:r>
              <a:rPr lang="en-US" sz="2800" u="sng" dirty="0"/>
              <a:t>10% Employability Skills (Examples)         </a:t>
            </a:r>
          </a:p>
          <a:p>
            <a:pPr marL="514350" indent="-514350"/>
            <a:r>
              <a:rPr lang="en-US" sz="2800" dirty="0"/>
              <a:t>Those used in ITVET Belize communications courses  </a:t>
            </a:r>
          </a:p>
          <a:p>
            <a:pPr marL="514350" indent="-514350"/>
            <a:r>
              <a:rPr lang="en-US" sz="2800" dirty="0"/>
              <a:t>Attendance           </a:t>
            </a:r>
          </a:p>
          <a:p>
            <a:pPr marL="514350" indent="-514350"/>
            <a:r>
              <a:rPr lang="en-US" sz="2800" dirty="0"/>
              <a:t>Timeliness </a:t>
            </a:r>
          </a:p>
          <a:p>
            <a:pPr marL="514350" indent="-514350"/>
            <a:r>
              <a:rPr lang="en-US" sz="2800" dirty="0"/>
              <a:t>Attention to detail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8627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5. Development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Development of Course</a:t>
            </a:r>
          </a:p>
          <a:p>
            <a:pPr marL="514350" indent="-514350">
              <a:buNone/>
            </a:pPr>
            <a:r>
              <a:rPr lang="en-US" sz="2800" u="sng" dirty="0"/>
              <a:t>From Theory to Practical Application         </a:t>
            </a:r>
          </a:p>
          <a:p>
            <a:pPr marL="514350" indent="-514350"/>
            <a:r>
              <a:rPr lang="en-US" sz="2800" dirty="0"/>
              <a:t>Build on 2022 ITVET Belize communications courses</a:t>
            </a:r>
          </a:p>
          <a:p>
            <a:pPr marL="514350" indent="-514350"/>
            <a:r>
              <a:rPr lang="en-US" sz="2800" dirty="0"/>
              <a:t>Build on </a:t>
            </a:r>
            <a:r>
              <a:rPr lang="en-US" sz="2800" dirty="0" smtClean="0"/>
              <a:t>Communications Courses </a:t>
            </a:r>
            <a:r>
              <a:rPr lang="en-US" sz="2800" dirty="0"/>
              <a:t>C </a:t>
            </a:r>
            <a:r>
              <a:rPr lang="en-US" sz="2800" dirty="0" smtClean="0"/>
              <a:t>11 and C21</a:t>
            </a:r>
            <a:endParaRPr lang="en-US" sz="2800" dirty="0"/>
          </a:p>
          <a:p>
            <a:pPr marL="514350" indent="-514350"/>
            <a:r>
              <a:rPr lang="en-US" sz="2800" dirty="0"/>
              <a:t>Provide “Trade” content to fill the theoretical gaps  </a:t>
            </a:r>
          </a:p>
          <a:p>
            <a:pPr marL="514350" indent="-514350"/>
            <a:r>
              <a:rPr lang="en-US" sz="2800" dirty="0"/>
              <a:t>Provide Course </a:t>
            </a:r>
            <a:r>
              <a:rPr lang="en-US" sz="2800" dirty="0" smtClean="0"/>
              <a:t>31 </a:t>
            </a:r>
            <a:r>
              <a:rPr lang="en-US" sz="2800" dirty="0"/>
              <a:t>Instructor with “Trade” related examples for assignments, projects, and tests </a:t>
            </a:r>
          </a:p>
          <a:p>
            <a:pPr marL="514350" indent="-514350"/>
            <a:r>
              <a:rPr lang="en-US" sz="2800" dirty="0" smtClean="0"/>
              <a:t>Winter 2023 </a:t>
            </a:r>
            <a:r>
              <a:rPr lang="en-US" sz="2800" dirty="0"/>
              <a:t>“small group” </a:t>
            </a:r>
            <a:r>
              <a:rPr lang="en-US" sz="2800" dirty="0" smtClean="0"/>
              <a:t>session(s) </a:t>
            </a:r>
            <a:r>
              <a:rPr lang="en-US" sz="2800" dirty="0"/>
              <a:t>on Course </a:t>
            </a:r>
            <a:r>
              <a:rPr lang="en-US" sz="2800" dirty="0" smtClean="0"/>
              <a:t>31  </a:t>
            </a:r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2401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/>
              <a:t>5. Development of Course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Providing  Instructor with “Trade” </a:t>
            </a:r>
          </a:p>
          <a:p>
            <a:pPr marL="514350" indent="-514350">
              <a:buNone/>
            </a:pPr>
            <a:r>
              <a:rPr lang="en-US" sz="2800" u="sng" dirty="0"/>
              <a:t>related  Course Material Examples         </a:t>
            </a:r>
          </a:p>
          <a:p>
            <a:pPr lvl="0">
              <a:defRPr/>
            </a:pPr>
            <a:r>
              <a:rPr lang="en-US" sz="2800" dirty="0" smtClean="0">
                <a:solidFill>
                  <a:prstClr val="white"/>
                </a:solidFill>
              </a:rPr>
              <a:t>  Scenario examples of </a:t>
            </a:r>
            <a:r>
              <a:rPr lang="en-US" sz="2800" dirty="0" smtClean="0">
                <a:solidFill>
                  <a:prstClr val="white"/>
                </a:solidFill>
              </a:rPr>
              <a:t>communicating with suppliers, customers, technical team members, and regulators  </a:t>
            </a:r>
          </a:p>
          <a:p>
            <a:r>
              <a:rPr lang="en-US" sz="2800" dirty="0" smtClean="0"/>
              <a:t>  Written </a:t>
            </a:r>
            <a:r>
              <a:rPr lang="en-US" sz="2800" dirty="0" smtClean="0"/>
              <a:t>and video technical </a:t>
            </a:r>
            <a:r>
              <a:rPr lang="en-US" sz="2800" dirty="0" smtClean="0"/>
              <a:t>demonstrations by others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Locally </a:t>
            </a:r>
            <a:r>
              <a:rPr lang="en-US" sz="2800" dirty="0"/>
              <a:t>inspired </a:t>
            </a:r>
            <a:r>
              <a:rPr lang="en-US" sz="2800" dirty="0" smtClean="0"/>
              <a:t>technical and business examples</a:t>
            </a:r>
            <a:endParaRPr lang="en-US" sz="2800" dirty="0"/>
          </a:p>
          <a:p>
            <a:pPr marL="514350" indent="-514350"/>
            <a:r>
              <a:rPr lang="en-US" sz="2800" dirty="0" smtClean="0"/>
              <a:t>Formal </a:t>
            </a:r>
            <a:r>
              <a:rPr lang="en-US" sz="2800" dirty="0" smtClean="0"/>
              <a:t>technical </a:t>
            </a:r>
            <a:r>
              <a:rPr lang="en-US" sz="2800" dirty="0" smtClean="0"/>
              <a:t>reports </a:t>
            </a:r>
            <a:endParaRPr lang="en-US" sz="2800" dirty="0" smtClean="0"/>
          </a:p>
          <a:p>
            <a:pPr marL="514350" indent="-514350"/>
            <a:endParaRPr lang="en-US" sz="2800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6792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u="sng" dirty="0"/>
              <a:t>Course </a:t>
            </a:r>
            <a:r>
              <a:rPr lang="en-US" u="sng" dirty="0" smtClean="0"/>
              <a:t>31: </a:t>
            </a:r>
            <a:r>
              <a:rPr lang="en-US" u="sng" dirty="0"/>
              <a:t>Communications </a:t>
            </a:r>
            <a:r>
              <a:rPr lang="en-US" u="sng" dirty="0" smtClean="0"/>
              <a:t>3</a:t>
            </a:r>
            <a:endParaRPr lang="en-US" u="sng" dirty="0"/>
          </a:p>
          <a:p>
            <a:r>
              <a:rPr lang="en-US" dirty="0" smtClean="0"/>
              <a:t>33.3 </a:t>
            </a:r>
            <a:r>
              <a:rPr lang="en-US" dirty="0"/>
              <a:t>Classroom hours</a:t>
            </a:r>
          </a:p>
          <a:p>
            <a:r>
              <a:rPr lang="en-US" dirty="0"/>
              <a:t>10 Week Term </a:t>
            </a:r>
            <a:r>
              <a:rPr lang="en-US" dirty="0" smtClean="0"/>
              <a:t>3, </a:t>
            </a:r>
            <a:r>
              <a:rPr lang="en-US" dirty="0"/>
              <a:t>Year 1 </a:t>
            </a:r>
          </a:p>
          <a:p>
            <a:r>
              <a:rPr lang="en-US" dirty="0"/>
              <a:t>Build on Communications </a:t>
            </a:r>
            <a:r>
              <a:rPr lang="en-US" dirty="0" smtClean="0"/>
              <a:t>02</a:t>
            </a:r>
            <a:endParaRPr lang="en-US" dirty="0"/>
          </a:p>
          <a:p>
            <a:r>
              <a:rPr lang="en-US" dirty="0"/>
              <a:t>Add “Trade” related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Communications Courses in 2 year RE EE Program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does “success” look like at course completion?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Content within context of other ITVET Belize Courses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Description of Course </a:t>
            </a:r>
            <a:r>
              <a:rPr lang="en-US" sz="2800" dirty="0" smtClean="0"/>
              <a:t>31 </a:t>
            </a:r>
            <a:r>
              <a:rPr lang="en-US" sz="2800" dirty="0"/>
              <a:t>in Term 2 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Development of Course </a:t>
            </a:r>
            <a:r>
              <a:rPr lang="en-US" sz="2800" dirty="0" smtClean="0"/>
              <a:t>31 </a:t>
            </a:r>
            <a:endParaRPr lang="en-US" sz="2800" dirty="0"/>
          </a:p>
          <a:p>
            <a:pPr marL="889397" lvl="1" indent="-514350"/>
            <a:r>
              <a:rPr lang="en-US" sz="2425" dirty="0"/>
              <a:t>Share “Trade” related examples in </a:t>
            </a:r>
            <a:r>
              <a:rPr lang="en-US" sz="2425" dirty="0" smtClean="0"/>
              <a:t>Winter 2023 Sessions</a:t>
            </a:r>
            <a:endParaRPr lang="en-US" dirty="0"/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="" xmlns:a16="http://schemas.microsoft.com/office/drawing/2014/main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3418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34471" cy="675204"/>
          </a:xfrm>
        </p:spPr>
        <p:txBody>
          <a:bodyPr/>
          <a:lstStyle/>
          <a:p>
            <a:r>
              <a:rPr lang="en-CA" dirty="0"/>
              <a:t>For Today: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</a:t>
            </a:r>
            <a:r>
              <a:rPr kumimoji="0" lang="en-US" sz="2625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31: </a:t>
            </a:r>
            <a:r>
              <a:rPr kumimoji="0" lang="en-US" sz="2625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Communications </a:t>
            </a:r>
            <a:r>
              <a:rPr kumimoji="0" lang="en-US" sz="2625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 </a:t>
            </a:r>
            <a:endParaRPr kumimoji="0" lang="en-US" sz="2625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Instructor Comments?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Instructor Discussion?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Franklin Gothic Book"/>
              </a:rPr>
              <a:t>Instructor Suggestions? </a:t>
            </a: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</a:t>
            </a:r>
          </a:p>
          <a:p>
            <a:pPr marL="321469" marR="0" lvl="0" indent="-32146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“Real World” Applications? 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="" xmlns:a16="http://schemas.microsoft.com/office/drawing/2014/main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280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94F39A9D-FBAA-DA14-4F85-34EC0AEF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5" y="1057276"/>
            <a:ext cx="6000750" cy="3193256"/>
          </a:xfrm>
        </p:spPr>
        <p:txBody>
          <a:bodyPr/>
          <a:lstStyle/>
          <a:p>
            <a:r>
              <a:rPr lang="en-US" sz="7200" dirty="0"/>
              <a:t>Questions?</a:t>
            </a:r>
          </a:p>
          <a:p>
            <a:r>
              <a:rPr lang="en-US" sz="7200" dirty="0"/>
              <a:t>Comments?</a:t>
            </a:r>
          </a:p>
          <a:p>
            <a:r>
              <a:rPr lang="en-US" sz="7200" dirty="0"/>
              <a:t>Suggestions?</a:t>
            </a:r>
          </a:p>
          <a:p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1628629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BB8B2-D378-0A75-B8B4-0CBA67A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Program </a:t>
            </a:r>
            <a:r>
              <a:rPr lang="en-US" dirty="0" smtClean="0"/>
              <a:t>Overview (Term 3)</a:t>
            </a:r>
            <a:endParaRPr lang="en-CA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6100244F-C057-0139-7251-A94AD1CAD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590" y="-1026160"/>
            <a:ext cx="20425820" cy="8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" y="1136851"/>
            <a:ext cx="8458200" cy="537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719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2821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2. Term </a:t>
            </a:r>
            <a:r>
              <a:rPr lang="en-CA" dirty="0" smtClean="0"/>
              <a:t>3 </a:t>
            </a:r>
            <a:r>
              <a:rPr lang="en-CA" dirty="0"/>
              <a:t>Course Introductions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0" indent="0">
              <a:buNone/>
            </a:pPr>
            <a:r>
              <a:rPr lang="en-US" sz="3175" u="sng" dirty="0" smtClean="0"/>
              <a:t>April </a:t>
            </a:r>
            <a:r>
              <a:rPr lang="en-US" sz="3175" u="sng" dirty="0"/>
              <a:t>– </a:t>
            </a:r>
            <a:r>
              <a:rPr lang="en-US" sz="3175" u="sng" dirty="0" smtClean="0"/>
              <a:t>June </a:t>
            </a:r>
            <a:r>
              <a:rPr lang="en-US" sz="3175" u="sng" dirty="0"/>
              <a:t>(10 Weeks)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Communications </a:t>
            </a:r>
            <a:r>
              <a:rPr lang="en-US" sz="3175" dirty="0" smtClean="0"/>
              <a:t>3 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Applied Mathematics 2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Technical Drawing     </a:t>
            </a:r>
            <a:endParaRPr lang="en-US" sz="3200" u="sng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Solar Hot Water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Solar Photovoltaic Installations</a:t>
            </a:r>
            <a:r>
              <a:rPr lang="en-US" sz="3175" dirty="0" smtClean="0"/>
              <a:t>  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/>
              <a:t>Integrated Laboratory </a:t>
            </a:r>
            <a:r>
              <a:rPr lang="en-US" sz="3175" dirty="0" smtClean="0"/>
              <a:t>3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86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Course </a:t>
            </a:r>
            <a:r>
              <a:rPr lang="en-CA" dirty="0" smtClean="0"/>
              <a:t>31</a:t>
            </a:r>
            <a:r>
              <a:rPr lang="en-CA" dirty="0" smtClean="0"/>
              <a:t>: </a:t>
            </a:r>
            <a:r>
              <a:rPr lang="en-CA" dirty="0"/>
              <a:t>Communications 3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10 Week Term 3, Year 1 </a:t>
            </a:r>
            <a:r>
              <a:rPr lang="en-US" sz="3175" dirty="0"/>
              <a:t>33.3 Classroom hours         0 New Lab hours                           10 weeks x 5 periods/</a:t>
            </a:r>
            <a:r>
              <a:rPr lang="en-US" sz="3175" dirty="0" err="1"/>
              <a:t>wk</a:t>
            </a:r>
            <a:r>
              <a:rPr lang="en-US" sz="3175" dirty="0"/>
              <a:t>      3 periods Mon am             2 periods Wed pm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Marking Breakdown    </a:t>
            </a:r>
            <a:r>
              <a:rPr lang="en-US" sz="3175" dirty="0"/>
              <a:t>20% Individual Tests                        30% Individual Projects 40% Group Projects     10% Employability Skills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089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Course </a:t>
            </a:r>
            <a:r>
              <a:rPr lang="en-CA" dirty="0" smtClean="0"/>
              <a:t>21: </a:t>
            </a:r>
            <a:r>
              <a:rPr lang="en-CA" dirty="0"/>
              <a:t>Communications 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10 Week Term 2, Year 1 </a:t>
            </a:r>
            <a:r>
              <a:rPr lang="en-US" sz="3175" dirty="0"/>
              <a:t>40 Classroom hours         0 New Lab hours                           10 weeks x 6 periods/</a:t>
            </a:r>
            <a:r>
              <a:rPr lang="en-US" sz="3175" dirty="0" err="1"/>
              <a:t>wk</a:t>
            </a:r>
            <a:r>
              <a:rPr lang="en-US" sz="3175" dirty="0"/>
              <a:t>      3 periods Mon am             3 periods Wed 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Marking Breakdown    </a:t>
            </a:r>
            <a:r>
              <a:rPr lang="en-US" sz="3175" dirty="0"/>
              <a:t>20% Individual Tests                        30% Individual Projects 40% Group Projects     10% Employability Skills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442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dirty="0"/>
              <a:t>C </a:t>
            </a:r>
            <a:r>
              <a:rPr lang="en-CA" dirty="0" smtClean="0"/>
              <a:t>41: </a:t>
            </a:r>
            <a:r>
              <a:rPr lang="en-CA" dirty="0"/>
              <a:t>Audits 01 – Customer Relations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12 Week Term 4, Year 2 </a:t>
            </a:r>
            <a:r>
              <a:rPr lang="en-US" sz="3175" dirty="0"/>
              <a:t>32 Classroom hours         0 New Lab hours                           12 weeks x 4 periods/</a:t>
            </a:r>
            <a:r>
              <a:rPr lang="en-US" sz="3175" dirty="0" err="1"/>
              <a:t>wk</a:t>
            </a:r>
            <a:r>
              <a:rPr lang="en-US" sz="3175" dirty="0"/>
              <a:t>      2 periods Mon pm             2 periods Wed pm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Marking Breakdown    </a:t>
            </a:r>
            <a:r>
              <a:rPr lang="en-US" sz="3175" dirty="0"/>
              <a:t>20% Individual Tests                        30% Individual Projects 40% Group Projects     10% Employability Skills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688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 fontScale="90000"/>
          </a:bodyPr>
          <a:lstStyle/>
          <a:p>
            <a:r>
              <a:rPr lang="en-CA" dirty="0"/>
              <a:t>C </a:t>
            </a:r>
            <a:r>
              <a:rPr lang="en-CA" dirty="0" smtClean="0"/>
              <a:t>51: </a:t>
            </a:r>
            <a:r>
              <a:rPr lang="en-CA" dirty="0"/>
              <a:t>Projects and Communications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10 Week Term 5, Year 2 </a:t>
            </a:r>
            <a:r>
              <a:rPr lang="en-US" sz="3175" dirty="0"/>
              <a:t>53.3 Classroom hours         0 New Lab hours                           10 weeks x 8 periods/</a:t>
            </a:r>
            <a:r>
              <a:rPr lang="en-US" sz="3175" dirty="0" err="1"/>
              <a:t>wk</a:t>
            </a:r>
            <a:r>
              <a:rPr lang="en-US" sz="3175" dirty="0"/>
              <a:t>      5 periods Mon am &amp; pm            3 periods Wed 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u="sng" dirty="0"/>
              <a:t>Marking Breakdown    </a:t>
            </a:r>
            <a:r>
              <a:rPr lang="en-US" sz="3175" dirty="0"/>
              <a:t>20% Individual Tests                        30% Individual Projects 40% Group Projects     10% Employability Skills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5012100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75FC7B6BF7C498CD7B3EAD8D4130F" ma:contentTypeVersion="14" ma:contentTypeDescription="Create a new document." ma:contentTypeScope="" ma:versionID="dbad931daf054155005239db3e568307">
  <xsd:schema xmlns:xsd="http://www.w3.org/2001/XMLSchema" xmlns:xs="http://www.w3.org/2001/XMLSchema" xmlns:p="http://schemas.microsoft.com/office/2006/metadata/properties" xmlns:ns3="1cbb6d17-cf84-4448-90bc-9c37ac7b8820" xmlns:ns4="2b3f11d3-e06f-483e-85d2-fc50beb488a5" targetNamespace="http://schemas.microsoft.com/office/2006/metadata/properties" ma:root="true" ma:fieldsID="b68d6c0bb9ec33ea8672a22a1a92e3cb" ns3:_="" ns4:_="">
    <xsd:import namespace="1cbb6d17-cf84-4448-90bc-9c37ac7b8820"/>
    <xsd:import namespace="2b3f11d3-e06f-483e-85d2-fc50beb488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b6d17-cf84-4448-90bc-9c37ac7b88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f11d3-e06f-483e-85d2-fc50beb488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4951A3-8628-4E4A-83F6-9A5215FC1F79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1cbb6d17-cf84-4448-90bc-9c37ac7b8820"/>
    <ds:schemaRef ds:uri="http://www.w3.org/XML/1998/namespace"/>
    <ds:schemaRef ds:uri="http://purl.org/dc/terms/"/>
    <ds:schemaRef ds:uri="2b3f11d3-e06f-483e-85d2-fc50beb488a5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A67B24D-EB55-4E51-836D-832A9BC96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b6d17-cf84-4448-90bc-9c37ac7b8820"/>
    <ds:schemaRef ds:uri="2b3f11d3-e06f-483e-85d2-fc50beb48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39313</TotalTime>
  <Words>2076</Words>
  <Application>Microsoft Office PowerPoint</Application>
  <PresentationFormat>On-screen Show (4:3)</PresentationFormat>
  <Paragraphs>305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IDB Belize Minimal Presentation - Design_ TEMPLATE</vt:lpstr>
      <vt:lpstr>Slide 1</vt:lpstr>
      <vt:lpstr>For Today:</vt:lpstr>
      <vt:lpstr>1. Communications Courses in 2 Year Program </vt:lpstr>
      <vt:lpstr>1. Program Overview (Term 3)</vt:lpstr>
      <vt:lpstr>2. Term 3 Course Introductions </vt:lpstr>
      <vt:lpstr>Course 31: Communications 3</vt:lpstr>
      <vt:lpstr>Course 21: Communications 2</vt:lpstr>
      <vt:lpstr>C 41: Audits 01 – Customer Relations</vt:lpstr>
      <vt:lpstr>C 51: Projects and Communications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1. Program Overview (Term 3)</vt:lpstr>
      <vt:lpstr>4. Description of Course 31</vt:lpstr>
      <vt:lpstr>4. Description of Course 31</vt:lpstr>
      <vt:lpstr>4. Description of Course 31</vt:lpstr>
      <vt:lpstr>4. Description of Course 31</vt:lpstr>
      <vt:lpstr>4. Description of Course 31</vt:lpstr>
      <vt:lpstr>4. Description of Course 31</vt:lpstr>
      <vt:lpstr>4. Description of Course 31</vt:lpstr>
      <vt:lpstr>4. Description of Course 31</vt:lpstr>
      <vt:lpstr>4. Description of Course 31</vt:lpstr>
      <vt:lpstr>4. Description of Course 31</vt:lpstr>
      <vt:lpstr>4. Description of Course 31</vt:lpstr>
      <vt:lpstr>5. Development of Course 31</vt:lpstr>
      <vt:lpstr>5. Development of Course 31</vt:lpstr>
      <vt:lpstr>Summary</vt:lpstr>
      <vt:lpstr>For Today: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GATEWAY</cp:lastModifiedBy>
  <cp:revision>160</cp:revision>
  <cp:lastPrinted>2022-03-14T17:26:26Z</cp:lastPrinted>
  <dcterms:created xsi:type="dcterms:W3CDTF">2022-03-03T12:11:22Z</dcterms:created>
  <dcterms:modified xsi:type="dcterms:W3CDTF">2022-12-02T07:07:55Z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0x0101000CA75FC7B6BF7C498CD7B3EAD8D4130F</vt:lpwstr>
  </property>
</Properties>
</file>