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71"/>
  </p:notesMasterIdLst>
  <p:sldIdLst>
    <p:sldId id="258" r:id="rId5"/>
    <p:sldId id="588" r:id="rId6"/>
    <p:sldId id="313" r:id="rId7"/>
    <p:sldId id="606" r:id="rId8"/>
    <p:sldId id="543" r:id="rId9"/>
    <p:sldId id="421" r:id="rId10"/>
    <p:sldId id="594" r:id="rId11"/>
    <p:sldId id="597" r:id="rId12"/>
    <p:sldId id="425" r:id="rId13"/>
    <p:sldId id="426" r:id="rId14"/>
    <p:sldId id="427" r:id="rId15"/>
    <p:sldId id="431" r:id="rId16"/>
    <p:sldId id="600" r:id="rId17"/>
    <p:sldId id="609" r:id="rId18"/>
    <p:sldId id="610" r:id="rId19"/>
    <p:sldId id="611" r:id="rId20"/>
    <p:sldId id="612" r:id="rId21"/>
    <p:sldId id="625" r:id="rId22"/>
    <p:sldId id="613" r:id="rId23"/>
    <p:sldId id="614" r:id="rId24"/>
    <p:sldId id="615" r:id="rId25"/>
    <p:sldId id="616" r:id="rId26"/>
    <p:sldId id="617" r:id="rId27"/>
    <p:sldId id="618" r:id="rId28"/>
    <p:sldId id="619" r:id="rId29"/>
    <p:sldId id="620" r:id="rId30"/>
    <p:sldId id="621" r:id="rId31"/>
    <p:sldId id="624" r:id="rId32"/>
    <p:sldId id="622" r:id="rId33"/>
    <p:sldId id="623" r:id="rId34"/>
    <p:sldId id="629" r:id="rId35"/>
    <p:sldId id="630" r:id="rId36"/>
    <p:sldId id="628" r:id="rId37"/>
    <p:sldId id="631" r:id="rId38"/>
    <p:sldId id="632" r:id="rId39"/>
    <p:sldId id="626" r:id="rId40"/>
    <p:sldId id="634" r:id="rId41"/>
    <p:sldId id="633" r:id="rId42"/>
    <p:sldId id="627" r:id="rId43"/>
    <p:sldId id="635" r:id="rId44"/>
    <p:sldId id="636" r:id="rId45"/>
    <p:sldId id="637" r:id="rId46"/>
    <p:sldId id="441" r:id="rId47"/>
    <p:sldId id="638" r:id="rId48"/>
    <p:sldId id="639" r:id="rId49"/>
    <p:sldId id="640" r:id="rId50"/>
    <p:sldId id="641" r:id="rId51"/>
    <p:sldId id="642" r:id="rId52"/>
    <p:sldId id="443" r:id="rId53"/>
    <p:sldId id="545" r:id="rId54"/>
    <p:sldId id="423" r:id="rId55"/>
    <p:sldId id="446" r:id="rId56"/>
    <p:sldId id="601" r:id="rId57"/>
    <p:sldId id="602" r:id="rId58"/>
    <p:sldId id="643" r:id="rId59"/>
    <p:sldId id="644" r:id="rId60"/>
    <p:sldId id="645" r:id="rId61"/>
    <p:sldId id="453" r:id="rId62"/>
    <p:sldId id="454" r:id="rId63"/>
    <p:sldId id="455" r:id="rId64"/>
    <p:sldId id="456" r:id="rId65"/>
    <p:sldId id="457" r:id="rId66"/>
    <p:sldId id="458" r:id="rId67"/>
    <p:sldId id="398" r:id="rId68"/>
    <p:sldId id="605" r:id="rId69"/>
    <p:sldId id="587" r:id="rId70"/>
  </p:sldIdLst>
  <p:sldSz cx="9144000" cy="6858000" type="screen4x3"/>
  <p:notesSz cx="6858000" cy="9144000"/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66"/>
    <a:srgbClr val="E72C07"/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6283" autoAdjust="0"/>
  </p:normalViewPr>
  <p:slideViewPr>
    <p:cSldViewPr snapToGrid="0">
      <p:cViewPr varScale="1">
        <p:scale>
          <a:sx n="86" d="100"/>
          <a:sy n="86" d="100"/>
        </p:scale>
        <p:origin x="-84" y="-5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" Type="http://schemas.openxmlformats.org/officeDocument/2006/relationships/slide" Target="slides/slide3.xml"/><Relationship Id="rId71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0B18B-0B89-4F83-B093-001A2A975881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134C6-403D-4428-9F20-F15D9913DB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0825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4417" y="2006977"/>
            <a:ext cx="7286625" cy="137814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7355" y="3643312"/>
            <a:ext cx="6000750" cy="1643063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bg2"/>
                </a:solidFill>
              </a:defRPr>
            </a:lvl1pPr>
            <a:lvl2pPr marL="42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5828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FC9F4C-AFBF-4F5D-A4E8-91E16EDAD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2023-01-19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586BF26-1986-4BD1-B784-EF04E4ADC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D9E6AF3-C456-4BDD-892A-45F0FF9B6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994089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15062" y="257473"/>
            <a:ext cx="1928813" cy="54858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257473"/>
            <a:ext cx="5643563" cy="54858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9786A3-8417-4021-82F2-D693CDB7D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2023-01-19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D9785DB-52F6-4904-9C81-18075E249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EC5421A-5857-491E-9E35-303392C33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616440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833F354-C2D7-470F-A588-425F72599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2023-01-19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30239E-E498-417E-B7AA-8A057C449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D323703-9839-45ED-A5D4-D701A0A9C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756509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08" y="176689"/>
            <a:ext cx="7286625" cy="1276945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68" y="2725044"/>
            <a:ext cx="7286625" cy="1406425"/>
          </a:xfrm>
        </p:spPr>
        <p:txBody>
          <a:bodyPr anchor="b"/>
          <a:lstStyle>
            <a:lvl1pPr marL="0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A0E5E78-F63C-419B-9E57-2941BA5D7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2023-01-19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0EE6243-9F6E-440D-88D1-CAC14DD10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2625ED1-CDA2-46B5-87A8-52AB98692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825538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625" y="1500188"/>
            <a:ext cx="3786188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7687" y="1500188"/>
            <a:ext cx="3786188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AF352716-F24B-4BC2-AF26-C073664D6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2023-01-19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68BEF213-0434-49E5-B44D-D3B6996C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5A2A6405-7F06-45AA-B19A-F01CDC467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689343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5" y="1439168"/>
            <a:ext cx="3787676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625" y="2038945"/>
            <a:ext cx="3787676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54711" y="1439168"/>
            <a:ext cx="3789164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711" y="2038945"/>
            <a:ext cx="3789164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212DA733-8E1B-4CDD-A136-5421A9709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2023-01-19</a:t>
            </a:fld>
            <a:endParaRPr lang="en-CA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3ECBA0EA-025F-433A-B3DA-C5755D1B0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26AE12ED-4F4C-428F-B896-8F108B888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045831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71D9D54E-A7AE-4FE8-9523-9BE9D9A75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2023-01-19</a:t>
            </a:fld>
            <a:endParaRPr lang="en-CA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871AE07C-5A10-4F48-B857-1E3611815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FDF7AE76-D0C0-4B70-8FA3-25AD54E52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568287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53C8ECF2-BEB7-47B6-AA46-6F738D49A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2023-01-19</a:t>
            </a:fld>
            <a:endParaRPr lang="en-CA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AB5E2D8B-600A-4ABC-A989-A2928AC36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3536F2DA-9CFA-4191-AA0D-7B87F1BF4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91854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6" y="255984"/>
            <a:ext cx="2820293" cy="1089422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1609" y="255985"/>
            <a:ext cx="4792266" cy="5487293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8626" y="1345406"/>
            <a:ext cx="2820293" cy="4397872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162919D7-C9BD-41D1-B75A-296EDA655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2023-01-19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B84A4CF1-53C2-4759-9E48-0697A0940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F9D58E26-E1ED-4C04-B09B-D509731D4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86510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270" y="4500562"/>
            <a:ext cx="5143500" cy="531317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80270" y="574477"/>
            <a:ext cx="5143500" cy="3857625"/>
          </a:xfrm>
        </p:spPr>
        <p:txBody>
          <a:bodyPr rtlCol="0">
            <a:normAutofit/>
          </a:bodyPr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0270" y="5031879"/>
            <a:ext cx="5143500" cy="754558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DBAD6B19-A033-473C-804A-66A34F689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2023-01-19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3C7FAAA0-A5D7-41CA-85DE-864E0C49B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FB466F24-7951-4459-B31C-8C99935F6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272413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65934E32-267C-4407-87B5-EE8B158ECD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1307455"/>
            <a:ext cx="7715250" cy="424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CA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C31EDD7-1C4F-4E85-B0CF-954A506894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8625" y="5959078"/>
            <a:ext cx="200025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25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5D8D739-10B1-4E41-898A-F4A5A661E1FB}" type="datetimeFigureOut">
              <a:rPr lang="en-CA" smtClean="0"/>
              <a:pPr/>
              <a:t>2023-01-19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C540201-63CB-4A9F-8758-1A674FCB14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8938" y="5959078"/>
            <a:ext cx="2714625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25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DAB49E4-A0B7-470A-8CC0-E6243A2400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43625" y="5959078"/>
            <a:ext cx="200025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25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C556769-3A6E-4D3B-86A6-AA99A2F274AB}"/>
              </a:ext>
            </a:extLst>
          </p:cNvPr>
          <p:cNvSpPr/>
          <p:nvPr userDrawn="1"/>
        </p:nvSpPr>
        <p:spPr>
          <a:xfrm>
            <a:off x="0" y="160020"/>
            <a:ext cx="4949190" cy="5143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D36FAA11-82AE-4EF6-B591-009735C04A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8590" y="70872"/>
            <a:ext cx="4137660" cy="675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 dirty="0"/>
          </a:p>
        </p:txBody>
      </p:sp>
    </p:spTree>
    <p:extLst>
      <p:ext uri="{BB962C8B-B14F-4D97-AF65-F5344CB8AC3E}">
        <p14:creationId xmlns="" xmlns:p14="http://schemas.microsoft.com/office/powerpoint/2010/main" val="2856022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5pPr>
      <a:lvl6pPr marL="428625"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6pPr>
      <a:lvl7pPr marL="857250"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7pPr>
      <a:lvl8pPr marL="1285875"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8pPr>
      <a:lvl9pPr marL="1714500"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21469" indent="-32146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1pPr>
      <a:lvl2pPr marL="696516" indent="-267891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25" kern="1200">
          <a:solidFill>
            <a:schemeClr val="bg1"/>
          </a:solidFill>
          <a:latin typeface="+mn-lt"/>
          <a:ea typeface="+mn-ea"/>
          <a:cs typeface="+mn-cs"/>
        </a:defRPr>
      </a:lvl2pPr>
      <a:lvl3pPr marL="1071563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50" kern="1200">
          <a:solidFill>
            <a:schemeClr val="bg1"/>
          </a:solidFill>
          <a:latin typeface="+mn-lt"/>
          <a:ea typeface="+mn-ea"/>
          <a:cs typeface="+mn-cs"/>
        </a:defRPr>
      </a:lvl3pPr>
      <a:lvl4pPr marL="1500188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75" kern="1200">
          <a:solidFill>
            <a:schemeClr val="bg1"/>
          </a:solidFill>
          <a:latin typeface="+mn-lt"/>
          <a:ea typeface="+mn-ea"/>
          <a:cs typeface="+mn-cs"/>
        </a:defRPr>
      </a:lvl4pPr>
      <a:lvl5pPr marL="1928813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75" kern="1200">
          <a:solidFill>
            <a:schemeClr val="bg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nabcep.org/about-us/ethics-policy/" TargetMode="Externa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ennis court with palm trees&#10;&#10;Description automatically generated with medium confidence">
            <a:extLst>
              <a:ext uri="{FF2B5EF4-FFF2-40B4-BE49-F238E27FC236}">
                <a16:creationId xmlns="" xmlns:a16="http://schemas.microsoft.com/office/drawing/2014/main" id="{54751BC6-ECB8-0748-AF08-BEFB97606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243" y="305733"/>
            <a:ext cx="9441332" cy="629913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74FB872-804A-F54A-8317-B1BD8F3F1A78}"/>
              </a:ext>
            </a:extLst>
          </p:cNvPr>
          <p:cNvSpPr/>
          <p:nvPr/>
        </p:nvSpPr>
        <p:spPr>
          <a:xfrm>
            <a:off x="-616352" y="510014"/>
            <a:ext cx="10266028" cy="1276109"/>
          </a:xfrm>
          <a:prstGeom prst="rect">
            <a:avLst/>
          </a:prstGeom>
          <a:solidFill>
            <a:schemeClr val="tx1">
              <a:lumMod val="50000"/>
              <a:lumOff val="5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riangle 1">
            <a:extLst>
              <a:ext uri="{FF2B5EF4-FFF2-40B4-BE49-F238E27FC236}">
                <a16:creationId xmlns="" xmlns:a16="http://schemas.microsoft.com/office/drawing/2014/main" id="{01C572AF-A586-AC45-A4BF-58191406BCE9}"/>
              </a:ext>
            </a:extLst>
          </p:cNvPr>
          <p:cNvSpPr/>
          <p:nvPr/>
        </p:nvSpPr>
        <p:spPr>
          <a:xfrm rot="20712204">
            <a:off x="-2821251" y="-1281538"/>
            <a:ext cx="8075654" cy="9103068"/>
          </a:xfrm>
          <a:prstGeom prst="triangle">
            <a:avLst/>
          </a:prstGeom>
          <a:solidFill>
            <a:srgbClr val="10497E">
              <a:alpha val="867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6F24F58-9C31-E443-A04B-717FE2D08411}"/>
              </a:ext>
            </a:extLst>
          </p:cNvPr>
          <p:cNvSpPr txBox="1"/>
          <p:nvPr/>
        </p:nvSpPr>
        <p:spPr>
          <a:xfrm>
            <a:off x="0" y="2621538"/>
            <a:ext cx="40799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and Implementation of Pilot of a TVET Renewable Energy Course </a:t>
            </a:r>
            <a:endParaRPr lang="en-CA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1070E36-A84C-1C45-A804-243B343AE34B}"/>
              </a:ext>
            </a:extLst>
          </p:cNvPr>
          <p:cNvSpPr txBox="1"/>
          <p:nvPr/>
        </p:nvSpPr>
        <p:spPr>
          <a:xfrm>
            <a:off x="0" y="3930190"/>
            <a:ext cx="3585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DELIVERABLE #5 - TRAINING COURSES &amp; PROFESSIONAL DEVELOPMENT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="" xmlns:a16="http://schemas.microsoft.com/office/drawing/2014/main" id="{5A1FD6FA-1557-EC45-9A09-17E0F4C629F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90456" y="1110291"/>
            <a:ext cx="1303646" cy="432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C5D84BA-C6D1-7542-99D8-CD38963AB23C}"/>
              </a:ext>
            </a:extLst>
          </p:cNvPr>
          <p:cNvSpPr txBox="1"/>
          <p:nvPr/>
        </p:nvSpPr>
        <p:spPr>
          <a:xfrm>
            <a:off x="-1" y="5107435"/>
            <a:ext cx="34674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</a:t>
            </a:r>
            <a:r>
              <a:rPr lang="en-US" sz="13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(20 January 2023) </a:t>
            </a:r>
            <a:r>
              <a:rPr lang="en-US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Term </a:t>
            </a:r>
            <a:r>
              <a:rPr lang="en-US" sz="13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   </a:t>
            </a:r>
            <a:r>
              <a:rPr lang="en-US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sz="13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 </a:t>
            </a:r>
            <a:r>
              <a:rPr lang="en-US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3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Audits 01 Customer Relations   </a:t>
            </a:r>
            <a:endParaRPr lang="en-US" sz="13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A picture containing text, blur&#10;&#10;Description automatically generated">
            <a:extLst>
              <a:ext uri="{FF2B5EF4-FFF2-40B4-BE49-F238E27FC236}">
                <a16:creationId xmlns="" xmlns:a16="http://schemas.microsoft.com/office/drawing/2014/main" id="{9BAADFDD-0779-BE3F-62D5-56918A820C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828" y="711777"/>
            <a:ext cx="1048545" cy="72000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="" xmlns:a16="http://schemas.microsoft.com/office/drawing/2014/main" id="{22C7F23F-E6FD-4E79-1432-8DEF0B8698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018" y="1071777"/>
            <a:ext cx="1167568" cy="43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3461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805247" cy="675204"/>
          </a:xfrm>
        </p:spPr>
        <p:txBody>
          <a:bodyPr/>
          <a:lstStyle/>
          <a:p>
            <a:r>
              <a:rPr lang="en-US" dirty="0"/>
              <a:t>2. What does “success” look like?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8983" y="1111907"/>
            <a:ext cx="8729156" cy="3372998"/>
          </a:xfrm>
        </p:spPr>
        <p:txBody>
          <a:bodyPr/>
          <a:lstStyle/>
          <a:p>
            <a:pPr>
              <a:buNone/>
            </a:pPr>
            <a:r>
              <a:rPr lang="en-US" dirty="0"/>
              <a:t>Successful use of skill sets with forms of communications: </a:t>
            </a:r>
          </a:p>
          <a:p>
            <a:r>
              <a:rPr lang="en-US" dirty="0"/>
              <a:t>Verbal – in-person, telephone </a:t>
            </a:r>
            <a:r>
              <a:rPr lang="en-US" dirty="0" smtClean="0"/>
              <a:t>conversations on options </a:t>
            </a:r>
            <a:r>
              <a:rPr lang="en-US"/>
              <a:t>and </a:t>
            </a:r>
            <a:r>
              <a:rPr lang="en-US" smtClean="0"/>
              <a:t>to communicate </a:t>
            </a:r>
            <a:r>
              <a:rPr lang="en-US" dirty="0"/>
              <a:t>recommendations  </a:t>
            </a:r>
          </a:p>
          <a:p>
            <a:r>
              <a:rPr lang="en-US" dirty="0"/>
              <a:t>Written – drawings, letters, reports and descriptions of projects, travel directions, sites, equipment, materials</a:t>
            </a:r>
          </a:p>
          <a:p>
            <a:r>
              <a:rPr lang="en-US" dirty="0"/>
              <a:t>Digital – some verbal and written communications in a different format (e.g. text, email, video clip, presentation) </a:t>
            </a:r>
            <a:endParaRPr lang="en-US" b="1" i="1" u="sng" dirty="0">
              <a:solidFill>
                <a:srgbClr val="FFC000"/>
              </a:solidFill>
            </a:endParaRPr>
          </a:p>
        </p:txBody>
      </p:sp>
      <p:pic>
        <p:nvPicPr>
          <p:cNvPr id="6" name="Picture 5" descr="Waves by the sea">
            <a:extLst>
              <a:ext uri="{FF2B5EF4-FFF2-40B4-BE49-F238E27FC236}">
                <a16:creationId xmlns="" xmlns:a16="http://schemas.microsoft.com/office/drawing/2014/main" id="{2BF77251-A263-4121-A91E-B1DF7A2B51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674" b="55360"/>
          <a:stretch/>
        </p:blipFill>
        <p:spPr>
          <a:xfrm>
            <a:off x="0" y="4794278"/>
            <a:ext cx="9144000" cy="18886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0040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805247" cy="675204"/>
          </a:xfrm>
        </p:spPr>
        <p:txBody>
          <a:bodyPr/>
          <a:lstStyle/>
          <a:p>
            <a:r>
              <a:rPr lang="en-US" dirty="0"/>
              <a:t>2. What does “success” look like?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8983" y="1111907"/>
            <a:ext cx="8729156" cy="3372998"/>
          </a:xfrm>
        </p:spPr>
        <p:txBody>
          <a:bodyPr/>
          <a:lstStyle/>
          <a:p>
            <a:pPr>
              <a:buNone/>
            </a:pPr>
            <a:r>
              <a:rPr lang="en-US" dirty="0"/>
              <a:t>Program completion prepares for work place circumstances: </a:t>
            </a:r>
          </a:p>
          <a:p>
            <a:r>
              <a:rPr lang="en-US" dirty="0" smtClean="0"/>
              <a:t>C41 Audits 01 </a:t>
            </a:r>
            <a:r>
              <a:rPr lang="en-US" dirty="0"/>
              <a:t>– </a:t>
            </a:r>
            <a:r>
              <a:rPr lang="en-US" dirty="0" smtClean="0"/>
              <a:t>Customer Relations, communications, information gathering , and presentation </a:t>
            </a:r>
            <a:endParaRPr lang="en-US" dirty="0"/>
          </a:p>
          <a:p>
            <a:r>
              <a:rPr lang="en-US" dirty="0" smtClean="0"/>
              <a:t>C52 Audits 02 – Load Analysis, technical calculations </a:t>
            </a:r>
            <a:endParaRPr lang="en-US" dirty="0"/>
          </a:p>
        </p:txBody>
      </p:sp>
      <p:pic>
        <p:nvPicPr>
          <p:cNvPr id="6" name="Picture 5" descr="Waves by the sea">
            <a:extLst>
              <a:ext uri="{FF2B5EF4-FFF2-40B4-BE49-F238E27FC236}">
                <a16:creationId xmlns="" xmlns:a16="http://schemas.microsoft.com/office/drawing/2014/main" id="{2BF77251-A263-4121-A91E-B1DF7A2B51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674" b="55360"/>
          <a:stretch/>
        </p:blipFill>
        <p:spPr>
          <a:xfrm>
            <a:off x="0" y="4794278"/>
            <a:ext cx="9144000" cy="18886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09641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7A0CF1-C700-456B-A537-2B2C63843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75102" cy="675204"/>
          </a:xfrm>
        </p:spPr>
        <p:txBody>
          <a:bodyPr/>
          <a:lstStyle/>
          <a:p>
            <a:r>
              <a:rPr lang="en-US" dirty="0"/>
              <a:t>3. Content </a:t>
            </a:r>
            <a:r>
              <a:rPr lang="en-US" dirty="0" smtClean="0"/>
              <a:t>in a NABCEP context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CA94191-2DF7-453E-8886-0358982A76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955" y="1098536"/>
            <a:ext cx="8382090" cy="3242728"/>
          </a:xfrm>
        </p:spPr>
        <p:txBody>
          <a:bodyPr/>
          <a:lstStyle/>
          <a:p>
            <a:r>
              <a:rPr lang="en-US" dirty="0" smtClean="0"/>
              <a:t>NABCEP Candidate Associate Handbook (v. 2.3.4 2022) </a:t>
            </a:r>
          </a:p>
          <a:p>
            <a:r>
              <a:rPr lang="en-US" u="sng" dirty="0" smtClean="0"/>
              <a:t>PV Associate Job Task Analysis (2017) </a:t>
            </a:r>
          </a:p>
          <a:p>
            <a:r>
              <a:rPr lang="en-US" dirty="0" smtClean="0"/>
              <a:t>PV Technical Sales Resource Guide (2013) </a:t>
            </a:r>
            <a:endParaRPr lang="en-US" dirty="0"/>
          </a:p>
          <a:p>
            <a:r>
              <a:rPr lang="en-US" dirty="0" smtClean="0"/>
              <a:t>PV Technical Sales Job Task Analysis (2018)  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 descr="Calculator and notepad">
            <a:extLst>
              <a:ext uri="{FF2B5EF4-FFF2-40B4-BE49-F238E27FC236}">
                <a16:creationId xmlns="" xmlns:a16="http://schemas.microsoft.com/office/drawing/2014/main" id="{6A439DCD-276A-4FDF-8653-1C033F784A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4003" b="35194"/>
          <a:stretch/>
        </p:blipFill>
        <p:spPr>
          <a:xfrm>
            <a:off x="0" y="4556990"/>
            <a:ext cx="9144000" cy="1880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4310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D9F1A2-FAC3-4DEC-9FCA-7CD4CD19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55006" cy="675204"/>
          </a:xfrm>
        </p:spPr>
        <p:txBody>
          <a:bodyPr/>
          <a:lstStyle/>
          <a:p>
            <a:r>
              <a:rPr lang="en-US" dirty="0" smtClean="0"/>
              <a:t>3. Content in a NABCEP context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FD4243-2631-42A9-A783-C2CC00F6E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487" y="961433"/>
            <a:ext cx="8091532" cy="5746646"/>
          </a:xfrm>
        </p:spPr>
        <p:txBody>
          <a:bodyPr/>
          <a:lstStyle/>
          <a:p>
            <a:r>
              <a:rPr lang="en-US" dirty="0" smtClean="0"/>
              <a:t>Version 2.3.4 (2022) </a:t>
            </a:r>
            <a:endParaRPr lang="en-US" dirty="0"/>
          </a:p>
          <a:p>
            <a:r>
              <a:rPr lang="en-US" dirty="0" smtClean="0"/>
              <a:t>Photovoltaic (PV) Associate</a:t>
            </a:r>
          </a:p>
          <a:p>
            <a:r>
              <a:rPr lang="en-US" dirty="0" smtClean="0"/>
              <a:t>(C33) Solar Heating Associate</a:t>
            </a:r>
            <a:endParaRPr lang="en-US" dirty="0"/>
          </a:p>
          <a:p>
            <a:r>
              <a:rPr lang="en-US" dirty="0" smtClean="0"/>
              <a:t>(C45) Small Wind Associate</a:t>
            </a:r>
            <a:endParaRPr lang="en-US" dirty="0"/>
          </a:p>
          <a:p>
            <a:pPr>
              <a:buNone/>
            </a:pPr>
            <a:r>
              <a:rPr lang="en-US" dirty="0"/>
              <a:t> </a:t>
            </a:r>
          </a:p>
          <a:p>
            <a:r>
              <a:rPr lang="en-US" dirty="0" smtClean="0"/>
              <a:t>Major Sections on  </a:t>
            </a:r>
            <a:endParaRPr lang="en-US" dirty="0"/>
          </a:p>
          <a:p>
            <a:pPr lvl="1"/>
            <a:r>
              <a:rPr lang="en-US" dirty="0" smtClean="0"/>
              <a:t>Benefits and Eligibility requirements </a:t>
            </a:r>
            <a:endParaRPr lang="en-US" dirty="0"/>
          </a:p>
          <a:p>
            <a:pPr lvl="1"/>
            <a:r>
              <a:rPr lang="en-US" dirty="0" smtClean="0"/>
              <a:t>Exam general content, format options, qualification options </a:t>
            </a:r>
            <a:endParaRPr lang="en-US" dirty="0"/>
          </a:p>
          <a:p>
            <a:pPr lvl="1"/>
            <a:r>
              <a:rPr lang="en-US" dirty="0" smtClean="0"/>
              <a:t>Examination Admin, scoring and grading notification </a:t>
            </a:r>
            <a:endParaRPr lang="en-US" dirty="0"/>
          </a:p>
          <a:p>
            <a:pPr lvl="1"/>
            <a:r>
              <a:rPr lang="en-US" dirty="0"/>
              <a:t>Resources (Technical; Underpinning Knowledge and Skills)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Associate Renewal (e.g. potential for expired credential)  </a:t>
            </a:r>
            <a:endParaRPr lang="en-US" dirty="0"/>
          </a:p>
          <a:p>
            <a:pPr lvl="1"/>
            <a:r>
              <a:rPr lang="en-US" u="sng" dirty="0" smtClean="0"/>
              <a:t>Ethical Practice Requirement (e.g. in Customer Relations)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4912" y="841795"/>
            <a:ext cx="34194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162482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D9F1A2-FAC3-4DEC-9FCA-7CD4CD19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55006" cy="675204"/>
          </a:xfrm>
        </p:spPr>
        <p:txBody>
          <a:bodyPr/>
          <a:lstStyle/>
          <a:p>
            <a:r>
              <a:rPr lang="en-US" dirty="0" smtClean="0"/>
              <a:t>3. Content in a NABCEP context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FD4243-2631-42A9-A783-C2CC00F6E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487" y="961433"/>
            <a:ext cx="8091532" cy="574664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Job Task Analysis for a </a:t>
            </a:r>
          </a:p>
          <a:p>
            <a:r>
              <a:rPr lang="en-US" dirty="0" smtClean="0"/>
              <a:t>PV Associate </a:t>
            </a: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Knowledge content domains</a:t>
            </a:r>
            <a:endParaRPr lang="en-US" dirty="0"/>
          </a:p>
          <a:p>
            <a:pPr lvl="1"/>
            <a:r>
              <a:rPr lang="en-US" dirty="0" smtClean="0"/>
              <a:t>(C14) PV Application  </a:t>
            </a:r>
            <a:endParaRPr lang="en-US" dirty="0"/>
          </a:p>
          <a:p>
            <a:pPr lvl="1"/>
            <a:r>
              <a:rPr lang="en-US" dirty="0" smtClean="0"/>
              <a:t>(</a:t>
            </a:r>
            <a:r>
              <a:rPr lang="en-US" u="sng" dirty="0" smtClean="0"/>
              <a:t>C41</a:t>
            </a:r>
            <a:r>
              <a:rPr lang="en-US" dirty="0" smtClean="0"/>
              <a:t>, C52, C53) </a:t>
            </a:r>
            <a:r>
              <a:rPr lang="en-US" u="sng" dirty="0" smtClean="0"/>
              <a:t>Sales and Economics </a:t>
            </a:r>
            <a:endParaRPr lang="en-US" u="sng" dirty="0"/>
          </a:p>
          <a:p>
            <a:pPr lvl="1"/>
            <a:r>
              <a:rPr lang="en-US" dirty="0" smtClean="0"/>
              <a:t>(C24, C43, C44) Design </a:t>
            </a:r>
            <a:endParaRPr lang="en-US" dirty="0"/>
          </a:p>
          <a:p>
            <a:pPr lvl="1"/>
            <a:r>
              <a:rPr lang="en-US" dirty="0" smtClean="0"/>
              <a:t>(C34) Installation</a:t>
            </a:r>
            <a:endParaRPr lang="en-US" dirty="0"/>
          </a:p>
          <a:p>
            <a:pPr lvl="1"/>
            <a:r>
              <a:rPr lang="en-US" dirty="0" smtClean="0"/>
              <a:t>(C64) Operations and Maintenance   </a:t>
            </a:r>
            <a:endParaRPr lang="en-US" dirty="0"/>
          </a:p>
          <a:p>
            <a:pPr lvl="1">
              <a:buNone/>
            </a:pPr>
            <a:r>
              <a:rPr lang="en-US" dirty="0" smtClean="0"/>
              <a:t> </a:t>
            </a:r>
            <a:endParaRPr lang="en-US" dirty="0"/>
          </a:p>
          <a:p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4912" y="841795"/>
            <a:ext cx="34194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162482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D9F1A2-FAC3-4DEC-9FCA-7CD4CD19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55006" cy="675204"/>
          </a:xfrm>
        </p:spPr>
        <p:txBody>
          <a:bodyPr/>
          <a:lstStyle/>
          <a:p>
            <a:r>
              <a:rPr lang="en-US" dirty="0" smtClean="0"/>
              <a:t>3. Content in a NABCEP context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FD4243-2631-42A9-A783-C2CC00F6E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487" y="961433"/>
            <a:ext cx="8091532" cy="574664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Job Task Analysis for a </a:t>
            </a:r>
          </a:p>
          <a:p>
            <a:r>
              <a:rPr lang="en-US" dirty="0" smtClean="0"/>
              <a:t>Solar Heating Associate </a:t>
            </a: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Knowledge content domains </a:t>
            </a:r>
            <a:endParaRPr lang="en-US" dirty="0"/>
          </a:p>
          <a:p>
            <a:pPr lvl="1"/>
            <a:r>
              <a:rPr lang="en-US" u="sng" dirty="0" smtClean="0"/>
              <a:t>Conducting site analysis</a:t>
            </a:r>
            <a:r>
              <a:rPr lang="en-US" dirty="0" smtClean="0"/>
              <a:t>, including load analysis </a:t>
            </a:r>
            <a:endParaRPr lang="en-US" dirty="0"/>
          </a:p>
          <a:p>
            <a:pPr lvl="1"/>
            <a:r>
              <a:rPr lang="en-US" dirty="0" smtClean="0"/>
              <a:t>Identifying Solar Heating safety practices, standards, codes and certification</a:t>
            </a:r>
            <a:r>
              <a:rPr lang="en-US" u="sng" dirty="0" smtClean="0"/>
              <a:t> </a:t>
            </a:r>
            <a:endParaRPr lang="en-US" u="sng" dirty="0"/>
          </a:p>
          <a:p>
            <a:pPr lvl="1"/>
            <a:r>
              <a:rPr lang="en-US" dirty="0" smtClean="0"/>
              <a:t>Identifying systems for specific climates and applications </a:t>
            </a:r>
            <a:endParaRPr lang="en-US" dirty="0"/>
          </a:p>
          <a:p>
            <a:pPr lvl="1"/>
            <a:r>
              <a:rPr lang="en-US" dirty="0" smtClean="0"/>
              <a:t>Identifying proper orientation and installation methods </a:t>
            </a:r>
          </a:p>
          <a:p>
            <a:pPr lvl="1"/>
            <a:r>
              <a:rPr lang="en-US" dirty="0" smtClean="0"/>
              <a:t>Identifying proper use of balance of system components and materials</a:t>
            </a:r>
          </a:p>
          <a:p>
            <a:pPr lvl="1"/>
            <a:r>
              <a:rPr lang="en-US" dirty="0" smtClean="0"/>
              <a:t>Identifying common Solar Heating maintenance items </a:t>
            </a:r>
            <a:r>
              <a:rPr lang="en-US" dirty="0" smtClean="0"/>
              <a:t>   </a:t>
            </a:r>
            <a:endParaRPr lang="en-US" dirty="0"/>
          </a:p>
          <a:p>
            <a:pPr lvl="1">
              <a:buNone/>
            </a:pPr>
            <a:r>
              <a:rPr lang="en-US" dirty="0" smtClean="0"/>
              <a:t> </a:t>
            </a:r>
            <a:endParaRPr lang="en-US" dirty="0"/>
          </a:p>
          <a:p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4912" y="841795"/>
            <a:ext cx="34194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162482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D9F1A2-FAC3-4DEC-9FCA-7CD4CD19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55006" cy="675204"/>
          </a:xfrm>
        </p:spPr>
        <p:txBody>
          <a:bodyPr/>
          <a:lstStyle/>
          <a:p>
            <a:r>
              <a:rPr lang="en-US" dirty="0" smtClean="0"/>
              <a:t>3. Content in a NABCEP context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FD4243-2631-42A9-A783-C2CC00F6E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487" y="961433"/>
            <a:ext cx="8091532" cy="574664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Job Task Analysis for a </a:t>
            </a:r>
          </a:p>
          <a:p>
            <a:r>
              <a:rPr lang="en-US" dirty="0" smtClean="0"/>
              <a:t>Small Wind Associate </a:t>
            </a:r>
            <a:endParaRPr lang="en-US" dirty="0"/>
          </a:p>
          <a:p>
            <a:pPr>
              <a:buNone/>
            </a:pPr>
            <a:r>
              <a:rPr lang="en-US" dirty="0" smtClean="0"/>
              <a:t>Knowledge content domains </a:t>
            </a:r>
            <a:endParaRPr lang="en-US" dirty="0"/>
          </a:p>
          <a:p>
            <a:pPr lvl="1"/>
            <a:r>
              <a:rPr lang="en-US" dirty="0" smtClean="0"/>
              <a:t>Safety and Best Practices</a:t>
            </a:r>
          </a:p>
          <a:p>
            <a:pPr lvl="1"/>
            <a:r>
              <a:rPr lang="en-US" dirty="0" smtClean="0"/>
              <a:t>F</a:t>
            </a:r>
            <a:r>
              <a:rPr lang="en-US" dirty="0" smtClean="0"/>
              <a:t>undamentals of Electricity</a:t>
            </a:r>
          </a:p>
          <a:p>
            <a:pPr lvl="1"/>
            <a:r>
              <a:rPr lang="en-US" u="sng" dirty="0" smtClean="0"/>
              <a:t>Applications and end uses</a:t>
            </a:r>
          </a:p>
          <a:p>
            <a:pPr lvl="1"/>
            <a:r>
              <a:rPr lang="en-US" dirty="0" smtClean="0"/>
              <a:t>Resource Assessment</a:t>
            </a:r>
          </a:p>
          <a:p>
            <a:pPr lvl="1"/>
            <a:r>
              <a:rPr lang="en-US" u="sng" dirty="0" smtClean="0"/>
              <a:t>Site Assessment</a:t>
            </a:r>
          </a:p>
          <a:p>
            <a:pPr lvl="1"/>
            <a:r>
              <a:rPr lang="en-US" dirty="0" smtClean="0"/>
              <a:t>System sizing principles and economics</a:t>
            </a:r>
          </a:p>
          <a:p>
            <a:pPr lvl="1"/>
            <a:r>
              <a:rPr lang="en-US" dirty="0" smtClean="0"/>
              <a:t>Operations, Maintenance and Troubleshooting</a:t>
            </a:r>
          </a:p>
          <a:p>
            <a:pPr lvl="1"/>
            <a:r>
              <a:rPr lang="en-US" dirty="0" smtClean="0"/>
              <a:t>Towers, Foundations, and installation Considerations</a:t>
            </a:r>
          </a:p>
          <a:p>
            <a:pPr lvl="1"/>
            <a:r>
              <a:rPr lang="en-US" dirty="0" smtClean="0"/>
              <a:t>Fundamentals of Small Wind Turbines (including system components and science and theory) </a:t>
            </a:r>
            <a:endParaRPr lang="en-US" dirty="0" smtClean="0"/>
          </a:p>
          <a:p>
            <a:pPr lvl="1"/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4912" y="841795"/>
            <a:ext cx="34194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162482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D9F1A2-FAC3-4DEC-9FCA-7CD4CD19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55006" cy="675204"/>
          </a:xfrm>
        </p:spPr>
        <p:txBody>
          <a:bodyPr/>
          <a:lstStyle/>
          <a:p>
            <a:r>
              <a:rPr lang="en-US" dirty="0" smtClean="0"/>
              <a:t>3. Content in a NABCEP context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FD4243-2631-42A9-A783-C2CC00F6E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487" y="961433"/>
            <a:ext cx="8091532" cy="574664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PV Associate Job </a:t>
            </a:r>
            <a:r>
              <a:rPr lang="en-US" dirty="0" smtClean="0"/>
              <a:t>Task Analysis </a:t>
            </a:r>
          </a:p>
          <a:p>
            <a:r>
              <a:rPr lang="en-US" dirty="0" smtClean="0"/>
              <a:t>PV Associate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Knowledge content </a:t>
            </a:r>
            <a:r>
              <a:rPr lang="en-US" dirty="0" smtClean="0"/>
              <a:t>domains   (% of questions on Test)</a:t>
            </a:r>
            <a:endParaRPr lang="en-US" dirty="0" smtClean="0"/>
          </a:p>
          <a:p>
            <a:pPr lvl="1"/>
            <a:r>
              <a:rPr lang="en-US" dirty="0" smtClean="0"/>
              <a:t>(C14) PV Application  </a:t>
            </a:r>
            <a:r>
              <a:rPr lang="en-US" dirty="0" smtClean="0"/>
              <a:t>                                           (15%)</a:t>
            </a: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u="sng" dirty="0" smtClean="0"/>
              <a:t>C41</a:t>
            </a:r>
            <a:r>
              <a:rPr lang="en-US" dirty="0" smtClean="0"/>
              <a:t>, C52, C53) </a:t>
            </a:r>
            <a:r>
              <a:rPr lang="en-US" u="sng" dirty="0" smtClean="0"/>
              <a:t>Sales and Economics </a:t>
            </a:r>
            <a:r>
              <a:rPr lang="en-US" u="sng" dirty="0" smtClean="0"/>
              <a:t>              (13%)</a:t>
            </a:r>
            <a:endParaRPr lang="en-US" u="sng" dirty="0" smtClean="0"/>
          </a:p>
          <a:p>
            <a:pPr lvl="1"/>
            <a:r>
              <a:rPr lang="en-US" dirty="0" smtClean="0"/>
              <a:t>(C24, C43, C44) Design </a:t>
            </a:r>
            <a:r>
              <a:rPr lang="en-US" dirty="0" smtClean="0"/>
              <a:t>                                      (25%)</a:t>
            </a:r>
            <a:endParaRPr lang="en-US" dirty="0" smtClean="0"/>
          </a:p>
          <a:p>
            <a:pPr lvl="1"/>
            <a:r>
              <a:rPr lang="en-US" dirty="0" smtClean="0"/>
              <a:t>(C34) </a:t>
            </a:r>
            <a:r>
              <a:rPr lang="en-US" dirty="0" smtClean="0"/>
              <a:t>Installation                                                  (29%)</a:t>
            </a:r>
            <a:endParaRPr lang="en-US" dirty="0" smtClean="0"/>
          </a:p>
          <a:p>
            <a:pPr lvl="1"/>
            <a:r>
              <a:rPr lang="en-US" dirty="0" smtClean="0"/>
              <a:t>(C64) Operations and Maintenance   </a:t>
            </a:r>
            <a:r>
              <a:rPr lang="en-US" dirty="0" smtClean="0"/>
              <a:t>                 (18%)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1496" y="869819"/>
            <a:ext cx="3368151" cy="200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162482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D9F1A2-FAC3-4DEC-9FCA-7CD4CD19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55006" cy="675204"/>
          </a:xfrm>
        </p:spPr>
        <p:txBody>
          <a:bodyPr/>
          <a:lstStyle/>
          <a:p>
            <a:r>
              <a:rPr lang="en-US" dirty="0" smtClean="0"/>
              <a:t>3. Content in a NABCEP context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FD4243-2631-42A9-A783-C2CC00F6E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487" y="961433"/>
            <a:ext cx="8091532" cy="574664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PV Associate Job </a:t>
            </a:r>
            <a:r>
              <a:rPr lang="en-US" dirty="0" smtClean="0"/>
              <a:t>Task </a:t>
            </a:r>
            <a:r>
              <a:rPr lang="en-US" dirty="0" smtClean="0"/>
              <a:t>Analysis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Sales and Economics (13%) </a:t>
            </a:r>
            <a:endParaRPr lang="en-US" dirty="0" smtClean="0"/>
          </a:p>
          <a:p>
            <a:r>
              <a:rPr lang="en-US" dirty="0" smtClean="0"/>
              <a:t>Ten Tasks</a:t>
            </a:r>
          </a:p>
          <a:p>
            <a:pPr lvl="1"/>
            <a:r>
              <a:rPr lang="en-US" dirty="0" smtClean="0"/>
              <a:t>Customer Information</a:t>
            </a:r>
          </a:p>
          <a:p>
            <a:pPr lvl="1"/>
            <a:r>
              <a:rPr lang="en-US" dirty="0" smtClean="0"/>
              <a:t>Customer motivation</a:t>
            </a:r>
          </a:p>
          <a:p>
            <a:pPr lvl="1"/>
            <a:r>
              <a:rPr lang="en-US" dirty="0" smtClean="0"/>
              <a:t>Estimate system size to meet customer’s financial objective</a:t>
            </a:r>
          </a:p>
          <a:p>
            <a:pPr lvl="1"/>
            <a:r>
              <a:rPr lang="en-US" dirty="0" smtClean="0"/>
              <a:t>Utility bill information relevant to grid interactive solar</a:t>
            </a:r>
          </a:p>
          <a:p>
            <a:pPr lvl="1"/>
            <a:r>
              <a:rPr lang="en-US" dirty="0" smtClean="0"/>
              <a:t>Electricity usage information relevant to stand alone solar</a:t>
            </a:r>
          </a:p>
          <a:p>
            <a:pPr lvl="1"/>
            <a:r>
              <a:rPr lang="en-US" dirty="0" smtClean="0"/>
              <a:t>Key factors that impact the economics of solar</a:t>
            </a:r>
          </a:p>
          <a:p>
            <a:pPr lvl="1"/>
            <a:r>
              <a:rPr lang="en-US" dirty="0" smtClean="0"/>
              <a:t>Applicable policies &amp; financial benefits for local PV market</a:t>
            </a:r>
          </a:p>
          <a:p>
            <a:pPr lvl="1"/>
            <a:r>
              <a:rPr lang="en-US" dirty="0" smtClean="0"/>
              <a:t>Financial risks associated with PV systems </a:t>
            </a:r>
          </a:p>
          <a:p>
            <a:pPr lvl="1"/>
            <a:r>
              <a:rPr lang="en-US" dirty="0" smtClean="0"/>
              <a:t>Identify common financing options</a:t>
            </a:r>
          </a:p>
          <a:p>
            <a:pPr lvl="1"/>
            <a:r>
              <a:rPr lang="en-US" dirty="0" smtClean="0"/>
              <a:t> Predictable maintenance costs over the life of the system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1496" y="869819"/>
            <a:ext cx="3368151" cy="200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162482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D9F1A2-FAC3-4DEC-9FCA-7CD4CD19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55006" cy="675204"/>
          </a:xfrm>
        </p:spPr>
        <p:txBody>
          <a:bodyPr/>
          <a:lstStyle/>
          <a:p>
            <a:r>
              <a:rPr lang="en-US" dirty="0" smtClean="0"/>
              <a:t>3. Content in a NABCEP context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FD4243-2631-42A9-A783-C2CC00F6E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487" y="961433"/>
            <a:ext cx="8091532" cy="574664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PV Associate Job </a:t>
            </a:r>
            <a:r>
              <a:rPr lang="en-US" dirty="0" smtClean="0"/>
              <a:t>Task </a:t>
            </a:r>
            <a:r>
              <a:rPr lang="en-US" dirty="0" smtClean="0"/>
              <a:t>Analysis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Sales and Economics (13%) </a:t>
            </a:r>
            <a:endParaRPr lang="en-US" dirty="0" smtClean="0"/>
          </a:p>
          <a:p>
            <a:r>
              <a:rPr lang="en-US" dirty="0" smtClean="0"/>
              <a:t>Task 1 of 10</a:t>
            </a:r>
          </a:p>
          <a:p>
            <a:pPr lvl="1"/>
            <a:r>
              <a:rPr lang="en-US" u="sng" dirty="0" smtClean="0"/>
              <a:t>Customer Information</a:t>
            </a:r>
          </a:p>
          <a:p>
            <a:pPr lvl="2"/>
            <a:r>
              <a:rPr lang="en-US" sz="2400" dirty="0" smtClean="0"/>
              <a:t>Physical location</a:t>
            </a:r>
          </a:p>
          <a:p>
            <a:pPr lvl="2"/>
            <a:r>
              <a:rPr lang="en-US" sz="2400" dirty="0" smtClean="0"/>
              <a:t>Financial credit strength or available financial resources</a:t>
            </a:r>
          </a:p>
          <a:p>
            <a:pPr lvl="2"/>
            <a:r>
              <a:rPr lang="en-US" sz="2400" dirty="0" smtClean="0"/>
              <a:t>Utility information</a:t>
            </a:r>
          </a:p>
          <a:p>
            <a:pPr lvl="2"/>
            <a:r>
              <a:rPr lang="en-US" sz="2400" dirty="0" smtClean="0"/>
              <a:t>Site information</a:t>
            </a:r>
          </a:p>
          <a:p>
            <a:pPr lvl="3"/>
            <a:r>
              <a:rPr lang="en-US" sz="2400" dirty="0" smtClean="0"/>
              <a:t>Shading factors</a:t>
            </a:r>
          </a:p>
          <a:p>
            <a:pPr lvl="3"/>
            <a:r>
              <a:rPr lang="en-US" sz="2400" dirty="0" smtClean="0"/>
              <a:t>Roof type, Orientation, and Pitch</a:t>
            </a:r>
          </a:p>
          <a:p>
            <a:pPr lvl="3"/>
            <a:r>
              <a:rPr lang="en-US" sz="2400" dirty="0" smtClean="0"/>
              <a:t>Electrical service</a:t>
            </a:r>
          </a:p>
          <a:p>
            <a:pPr lvl="3"/>
            <a:r>
              <a:rPr lang="en-US" sz="2400" dirty="0" smtClean="0"/>
              <a:t>Local jurisdiction  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1496" y="869819"/>
            <a:ext cx="3368151" cy="200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162482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/>
          </a:bodyPr>
          <a:lstStyle/>
          <a:p>
            <a:r>
              <a:rPr lang="en-CA" dirty="0"/>
              <a:t>For Today: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=""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566" y="917297"/>
            <a:ext cx="5187635" cy="567760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175" dirty="0"/>
              <a:t>Communications Courses in 2 year RE EE Program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175" dirty="0"/>
              <a:t>What “success” looks like at program completion 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175" dirty="0"/>
              <a:t>Content </a:t>
            </a:r>
            <a:r>
              <a:rPr lang="en-US" sz="3175" dirty="0" smtClean="0"/>
              <a:t>in a NABCEP document context  </a:t>
            </a:r>
            <a:endParaRPr lang="en-US" sz="3175" dirty="0"/>
          </a:p>
          <a:p>
            <a:pPr marL="514350" indent="-514350">
              <a:buFont typeface="+mj-lt"/>
              <a:buAutoNum type="arabicPeriod"/>
            </a:pPr>
            <a:r>
              <a:rPr lang="en-US" sz="3175" dirty="0"/>
              <a:t>Description of Course </a:t>
            </a:r>
            <a:r>
              <a:rPr lang="en-US" sz="3175" dirty="0" smtClean="0"/>
              <a:t>41  </a:t>
            </a:r>
            <a:r>
              <a:rPr lang="en-US" sz="3175" dirty="0"/>
              <a:t>in Term </a:t>
            </a:r>
            <a:r>
              <a:rPr lang="en-US" sz="3175" dirty="0" smtClean="0"/>
              <a:t>4 </a:t>
            </a:r>
            <a:r>
              <a:rPr lang="en-US" sz="3175" dirty="0"/>
              <a:t>of Year 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175" dirty="0" smtClean="0"/>
              <a:t>Developing </a:t>
            </a:r>
            <a:r>
              <a:rPr lang="en-US" sz="3175" dirty="0"/>
              <a:t>Course </a:t>
            </a:r>
            <a:r>
              <a:rPr lang="en-US" sz="3175" dirty="0" smtClean="0"/>
              <a:t>41</a:t>
            </a:r>
            <a:endParaRPr lang="en-US" sz="3175" dirty="0"/>
          </a:p>
        </p:txBody>
      </p:sp>
      <p:pic>
        <p:nvPicPr>
          <p:cNvPr id="4" name="Picture 3" descr="Magnifying glass and question mark">
            <a:extLst>
              <a:ext uri="{FF2B5EF4-FFF2-40B4-BE49-F238E27FC236}">
                <a16:creationId xmlns="" xmlns:a16="http://schemas.microsoft.com/office/drawing/2014/main" id="{4CF7EF4A-B8E9-4195-8826-DA7E75147E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068" r="30594"/>
          <a:stretch/>
        </p:blipFill>
        <p:spPr>
          <a:xfrm>
            <a:off x="5622201" y="1545219"/>
            <a:ext cx="3322622" cy="51436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5009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D9F1A2-FAC3-4DEC-9FCA-7CD4CD19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55006" cy="675204"/>
          </a:xfrm>
        </p:spPr>
        <p:txBody>
          <a:bodyPr/>
          <a:lstStyle/>
          <a:p>
            <a:r>
              <a:rPr lang="en-US" dirty="0" smtClean="0"/>
              <a:t>3. Content in a NABCEP context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FD4243-2631-42A9-A783-C2CC00F6E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487" y="961433"/>
            <a:ext cx="8091532" cy="574664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PV Associate Job </a:t>
            </a:r>
            <a:r>
              <a:rPr lang="en-US" dirty="0" smtClean="0"/>
              <a:t>Task </a:t>
            </a:r>
            <a:r>
              <a:rPr lang="en-US" dirty="0" smtClean="0"/>
              <a:t>Analysis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Sales and Economics (13%) </a:t>
            </a:r>
            <a:endParaRPr lang="en-US" dirty="0" smtClean="0"/>
          </a:p>
          <a:p>
            <a:r>
              <a:rPr lang="en-US" dirty="0" smtClean="0"/>
              <a:t>Task 2 of 10</a:t>
            </a:r>
          </a:p>
          <a:p>
            <a:pPr lvl="1"/>
            <a:r>
              <a:rPr lang="en-US" u="sng" dirty="0" smtClean="0"/>
              <a:t>Customer Motivation</a:t>
            </a:r>
          </a:p>
          <a:p>
            <a:pPr lvl="2"/>
            <a:r>
              <a:rPr lang="en-US" sz="2400" dirty="0" smtClean="0"/>
              <a:t>Financial reasons</a:t>
            </a:r>
          </a:p>
          <a:p>
            <a:pPr lvl="2"/>
            <a:r>
              <a:rPr lang="en-US" sz="2400" dirty="0" smtClean="0"/>
              <a:t>Environmental concerns</a:t>
            </a:r>
          </a:p>
          <a:p>
            <a:pPr lvl="2"/>
            <a:r>
              <a:rPr lang="en-US" sz="2400" dirty="0" smtClean="0"/>
              <a:t>Energy independence</a:t>
            </a:r>
          </a:p>
          <a:p>
            <a:pPr lvl="2"/>
            <a:r>
              <a:rPr lang="en-US" sz="2400" dirty="0" smtClean="0"/>
              <a:t>Energy security</a:t>
            </a:r>
          </a:p>
          <a:p>
            <a:pPr lvl="2"/>
            <a:r>
              <a:rPr lang="en-US" sz="2400" dirty="0" smtClean="0"/>
              <a:t>Technology</a:t>
            </a:r>
          </a:p>
          <a:p>
            <a:pPr lvl="2"/>
            <a:r>
              <a:rPr lang="en-US" sz="2400" dirty="0" smtClean="0"/>
              <a:t>Aesthetics</a:t>
            </a:r>
          </a:p>
          <a:p>
            <a:pPr lvl="2"/>
            <a:r>
              <a:rPr lang="en-US" sz="2400" dirty="0" smtClean="0"/>
              <a:t>Health</a:t>
            </a:r>
          </a:p>
          <a:p>
            <a:pPr lvl="2"/>
            <a:r>
              <a:rPr lang="en-US" sz="2400" dirty="0" smtClean="0"/>
              <a:t>Status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1496" y="869819"/>
            <a:ext cx="3368151" cy="200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162482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D9F1A2-FAC3-4DEC-9FCA-7CD4CD19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55006" cy="675204"/>
          </a:xfrm>
        </p:spPr>
        <p:txBody>
          <a:bodyPr/>
          <a:lstStyle/>
          <a:p>
            <a:r>
              <a:rPr lang="en-US" dirty="0" smtClean="0"/>
              <a:t>3. Content in a NABCEP context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FD4243-2631-42A9-A783-C2CC00F6E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487" y="961433"/>
            <a:ext cx="8091532" cy="574664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PV Associate Job </a:t>
            </a:r>
            <a:r>
              <a:rPr lang="en-US" dirty="0" smtClean="0"/>
              <a:t>Task </a:t>
            </a:r>
            <a:r>
              <a:rPr lang="en-US" dirty="0" smtClean="0"/>
              <a:t>Analysis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Sales and Economics (13%) </a:t>
            </a:r>
            <a:endParaRPr lang="en-US" dirty="0" smtClean="0"/>
          </a:p>
          <a:p>
            <a:r>
              <a:rPr lang="en-US" dirty="0" smtClean="0"/>
              <a:t>Task 3 of 10</a:t>
            </a:r>
          </a:p>
          <a:p>
            <a:endParaRPr lang="en-US" dirty="0" smtClean="0"/>
          </a:p>
          <a:p>
            <a:pPr lvl="1"/>
            <a:r>
              <a:rPr lang="en-US" u="sng" dirty="0" smtClean="0"/>
              <a:t>Estimate </a:t>
            </a:r>
            <a:r>
              <a:rPr lang="en-US" u="sng" dirty="0" smtClean="0"/>
              <a:t>system size to meet customer’s financial objective</a:t>
            </a:r>
          </a:p>
          <a:p>
            <a:pPr lvl="2"/>
            <a:r>
              <a:rPr lang="en-US" sz="2400" dirty="0" smtClean="0"/>
              <a:t>Customer energy usage</a:t>
            </a:r>
          </a:p>
          <a:p>
            <a:pPr lvl="2"/>
            <a:r>
              <a:rPr lang="en-US" sz="2400" dirty="0" smtClean="0"/>
              <a:t>Utility rate structure</a:t>
            </a:r>
          </a:p>
          <a:p>
            <a:pPr lvl="2"/>
            <a:r>
              <a:rPr lang="en-US" sz="2400" dirty="0" smtClean="0"/>
              <a:t>Available incentives </a:t>
            </a:r>
          </a:p>
          <a:p>
            <a:pPr lvl="2"/>
            <a:r>
              <a:rPr lang="en-US" sz="2400" dirty="0" smtClean="0"/>
              <a:t>Customer budget </a:t>
            </a:r>
          </a:p>
          <a:p>
            <a:pPr lvl="2"/>
            <a:r>
              <a:rPr lang="en-US" sz="2400" dirty="0" smtClean="0"/>
              <a:t>General system sizing (e.g. general calculations or rational, reasonable working assumptions)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1496" y="869819"/>
            <a:ext cx="3368151" cy="200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162482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D9F1A2-FAC3-4DEC-9FCA-7CD4CD19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55006" cy="675204"/>
          </a:xfrm>
        </p:spPr>
        <p:txBody>
          <a:bodyPr/>
          <a:lstStyle/>
          <a:p>
            <a:r>
              <a:rPr lang="en-US" dirty="0" smtClean="0"/>
              <a:t>3. Content in a NABCEP context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FD4243-2631-42A9-A783-C2CC00F6E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487" y="961433"/>
            <a:ext cx="8091532" cy="574664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PV Associate Job </a:t>
            </a:r>
            <a:r>
              <a:rPr lang="en-US" dirty="0" smtClean="0"/>
              <a:t>Task </a:t>
            </a:r>
            <a:r>
              <a:rPr lang="en-US" dirty="0" smtClean="0"/>
              <a:t>Analysis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Sales and Economics (13%) </a:t>
            </a:r>
            <a:endParaRPr lang="en-US" dirty="0" smtClean="0"/>
          </a:p>
          <a:p>
            <a:r>
              <a:rPr lang="en-US" dirty="0" smtClean="0"/>
              <a:t>Task 4 of 10</a:t>
            </a:r>
          </a:p>
          <a:p>
            <a:endParaRPr lang="en-US" dirty="0" smtClean="0"/>
          </a:p>
          <a:p>
            <a:pPr lvl="1"/>
            <a:r>
              <a:rPr lang="en-US" u="sng" dirty="0" smtClean="0"/>
              <a:t>Utility </a:t>
            </a:r>
            <a:r>
              <a:rPr lang="en-US" u="sng" dirty="0" smtClean="0"/>
              <a:t>bill information relevant to grid interactive solar</a:t>
            </a:r>
          </a:p>
          <a:p>
            <a:pPr lvl="2"/>
            <a:r>
              <a:rPr lang="en-US" sz="2400" dirty="0" smtClean="0"/>
              <a:t>Existing rate schedule and options </a:t>
            </a:r>
          </a:p>
          <a:p>
            <a:pPr lvl="2"/>
            <a:r>
              <a:rPr lang="en-US" sz="2400" dirty="0" smtClean="0"/>
              <a:t>Customer usage profile (e.g. daily patterns, and  seasonal patterns)</a:t>
            </a:r>
          </a:p>
          <a:p>
            <a:pPr lvl="2"/>
            <a:r>
              <a:rPr lang="en-US" sz="2400" dirty="0" smtClean="0"/>
              <a:t>Demand charges (e.g. peak load)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1496" y="869819"/>
            <a:ext cx="3368151" cy="200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162482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D9F1A2-FAC3-4DEC-9FCA-7CD4CD19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55006" cy="675204"/>
          </a:xfrm>
        </p:spPr>
        <p:txBody>
          <a:bodyPr/>
          <a:lstStyle/>
          <a:p>
            <a:r>
              <a:rPr lang="en-US" dirty="0" smtClean="0"/>
              <a:t>3. Content in a NABCEP context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FD4243-2631-42A9-A783-C2CC00F6E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487" y="961433"/>
            <a:ext cx="8091532" cy="574664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PV Associate Job </a:t>
            </a:r>
            <a:r>
              <a:rPr lang="en-US" dirty="0" smtClean="0"/>
              <a:t>Task </a:t>
            </a:r>
            <a:r>
              <a:rPr lang="en-US" dirty="0" smtClean="0"/>
              <a:t>Analysis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Sales and Economics (13%) </a:t>
            </a:r>
            <a:endParaRPr lang="en-US" dirty="0" smtClean="0"/>
          </a:p>
          <a:p>
            <a:r>
              <a:rPr lang="en-US" dirty="0" smtClean="0"/>
              <a:t>Task 5 of 10</a:t>
            </a:r>
          </a:p>
          <a:p>
            <a:endParaRPr lang="en-US" dirty="0" smtClean="0"/>
          </a:p>
          <a:p>
            <a:pPr lvl="1"/>
            <a:r>
              <a:rPr lang="en-US" u="sng" dirty="0" smtClean="0"/>
              <a:t>Electricity </a:t>
            </a:r>
            <a:r>
              <a:rPr lang="en-US" u="sng" dirty="0" smtClean="0"/>
              <a:t>usage information relevant to stand alone solar</a:t>
            </a:r>
          </a:p>
          <a:p>
            <a:pPr lvl="2"/>
            <a:r>
              <a:rPr lang="en-US" sz="2400" dirty="0" smtClean="0"/>
              <a:t>Power and energy requirements (e.g. critical load) </a:t>
            </a:r>
          </a:p>
          <a:p>
            <a:pPr lvl="2"/>
            <a:r>
              <a:rPr lang="en-US" sz="2400" dirty="0" smtClean="0"/>
              <a:t>Customer usage profile (e.g. daily patterns, and  seasonal patterns)</a:t>
            </a:r>
          </a:p>
          <a:p>
            <a:pPr lvl="2"/>
            <a:r>
              <a:rPr lang="en-US" sz="2400" dirty="0" smtClean="0"/>
              <a:t>Days of autonomy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1496" y="869819"/>
            <a:ext cx="3368151" cy="200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1624822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D9F1A2-FAC3-4DEC-9FCA-7CD4CD19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55006" cy="675204"/>
          </a:xfrm>
        </p:spPr>
        <p:txBody>
          <a:bodyPr/>
          <a:lstStyle/>
          <a:p>
            <a:r>
              <a:rPr lang="en-US" dirty="0" smtClean="0"/>
              <a:t>3. Content in a NABCEP context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FD4243-2631-42A9-A783-C2CC00F6E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487" y="961433"/>
            <a:ext cx="8091532" cy="574664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PV Associate Job </a:t>
            </a:r>
            <a:r>
              <a:rPr lang="en-US" dirty="0" smtClean="0"/>
              <a:t>Task </a:t>
            </a:r>
            <a:r>
              <a:rPr lang="en-US" dirty="0" smtClean="0"/>
              <a:t>Analysis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Sales and Economics (13%) </a:t>
            </a:r>
            <a:endParaRPr lang="en-US" dirty="0" smtClean="0"/>
          </a:p>
          <a:p>
            <a:r>
              <a:rPr lang="en-US" dirty="0" smtClean="0"/>
              <a:t>Task 6 of 10</a:t>
            </a:r>
          </a:p>
          <a:p>
            <a:endParaRPr lang="en-US" dirty="0" smtClean="0"/>
          </a:p>
          <a:p>
            <a:pPr lvl="1"/>
            <a:r>
              <a:rPr lang="en-US" u="sng" dirty="0" smtClean="0"/>
              <a:t>Key </a:t>
            </a:r>
            <a:r>
              <a:rPr lang="en-US" u="sng" dirty="0" smtClean="0"/>
              <a:t>factors that impact the economics of solar</a:t>
            </a:r>
          </a:p>
          <a:p>
            <a:pPr lvl="2"/>
            <a:r>
              <a:rPr lang="en-US" sz="2400" dirty="0" smtClean="0"/>
              <a:t>Incentives</a:t>
            </a:r>
          </a:p>
          <a:p>
            <a:pPr lvl="2"/>
            <a:r>
              <a:rPr lang="en-US" sz="2400" dirty="0" smtClean="0"/>
              <a:t>Net energy metering, and Energy Storage</a:t>
            </a:r>
          </a:p>
          <a:p>
            <a:pPr lvl="2"/>
            <a:r>
              <a:rPr lang="en-US" sz="2400" dirty="0" smtClean="0"/>
              <a:t>Environmental conditions, and irradiation</a:t>
            </a:r>
          </a:p>
          <a:p>
            <a:pPr lvl="2"/>
            <a:r>
              <a:rPr lang="en-US" sz="2400" dirty="0" smtClean="0"/>
              <a:t>System price (e.g. equipment, </a:t>
            </a:r>
            <a:r>
              <a:rPr lang="en-US" sz="2400" dirty="0" err="1" smtClean="0"/>
              <a:t>labour</a:t>
            </a:r>
            <a:r>
              <a:rPr lang="en-US" sz="2400" dirty="0" smtClean="0"/>
              <a:t>, soft costs) </a:t>
            </a:r>
          </a:p>
          <a:p>
            <a:pPr lvl="2"/>
            <a:r>
              <a:rPr lang="en-US" sz="2400" dirty="0" smtClean="0"/>
              <a:t>Cost of electricity from utility, and cost to finance </a:t>
            </a:r>
          </a:p>
          <a:p>
            <a:pPr lvl="2"/>
            <a:r>
              <a:rPr lang="en-US" sz="2400" dirty="0" smtClean="0"/>
              <a:t>Equipment degradation (e.g. modules) </a:t>
            </a:r>
          </a:p>
          <a:p>
            <a:pPr lvl="2"/>
            <a:r>
              <a:rPr lang="en-US" sz="2400" dirty="0" smtClean="0"/>
              <a:t>Operation and maintenance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1496" y="869819"/>
            <a:ext cx="3368151" cy="200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1624822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D9F1A2-FAC3-4DEC-9FCA-7CD4CD19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55006" cy="675204"/>
          </a:xfrm>
        </p:spPr>
        <p:txBody>
          <a:bodyPr/>
          <a:lstStyle/>
          <a:p>
            <a:r>
              <a:rPr lang="en-US" dirty="0" smtClean="0"/>
              <a:t>3. Content in a NABCEP context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FD4243-2631-42A9-A783-C2CC00F6E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487" y="961433"/>
            <a:ext cx="8091532" cy="574664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PV Associate Job </a:t>
            </a:r>
            <a:r>
              <a:rPr lang="en-US" dirty="0" smtClean="0"/>
              <a:t>Task </a:t>
            </a:r>
            <a:r>
              <a:rPr lang="en-US" dirty="0" smtClean="0"/>
              <a:t>Analysis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Sales and Economics (13%) </a:t>
            </a:r>
            <a:endParaRPr lang="en-US" dirty="0" smtClean="0"/>
          </a:p>
          <a:p>
            <a:r>
              <a:rPr lang="en-US" dirty="0" smtClean="0"/>
              <a:t>Task 7 of 10</a:t>
            </a:r>
          </a:p>
          <a:p>
            <a:endParaRPr lang="en-US" dirty="0" smtClean="0"/>
          </a:p>
          <a:p>
            <a:pPr lvl="1"/>
            <a:r>
              <a:rPr lang="en-US" u="sng" dirty="0" smtClean="0"/>
              <a:t>Applicable </a:t>
            </a:r>
            <a:r>
              <a:rPr lang="en-US" u="sng" dirty="0" smtClean="0"/>
              <a:t>policies &amp; financial benefits for local PV market</a:t>
            </a:r>
          </a:p>
          <a:p>
            <a:pPr lvl="2"/>
            <a:r>
              <a:rPr lang="en-US" sz="2400" dirty="0" smtClean="0"/>
              <a:t>PV Markets (e.g. residential, commercial, industrial, institutional, non-profit, utility scale PV) </a:t>
            </a:r>
          </a:p>
          <a:p>
            <a:pPr lvl="2"/>
            <a:r>
              <a:rPr lang="en-US" sz="2400" dirty="0" smtClean="0"/>
              <a:t>Local policies (e.g. tax credits, local benefits, utility benefits, net energy metering, zero net export) </a:t>
            </a:r>
          </a:p>
          <a:p>
            <a:pPr lvl="2">
              <a:buNone/>
            </a:pPr>
            <a:endParaRPr lang="en-US" sz="2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1496" y="869819"/>
            <a:ext cx="3368151" cy="200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1624822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D9F1A2-FAC3-4DEC-9FCA-7CD4CD19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55006" cy="675204"/>
          </a:xfrm>
        </p:spPr>
        <p:txBody>
          <a:bodyPr/>
          <a:lstStyle/>
          <a:p>
            <a:r>
              <a:rPr lang="en-US" dirty="0" smtClean="0"/>
              <a:t>3. Content in a NABCEP context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FD4243-2631-42A9-A783-C2CC00F6E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487" y="961433"/>
            <a:ext cx="8091532" cy="574664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PV Associate Job </a:t>
            </a:r>
            <a:r>
              <a:rPr lang="en-US" dirty="0" smtClean="0"/>
              <a:t>Task </a:t>
            </a:r>
            <a:r>
              <a:rPr lang="en-US" dirty="0" smtClean="0"/>
              <a:t>Analysis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Sales and Economics (13%) </a:t>
            </a:r>
            <a:endParaRPr lang="en-US" dirty="0" smtClean="0"/>
          </a:p>
          <a:p>
            <a:r>
              <a:rPr lang="en-US" dirty="0" smtClean="0"/>
              <a:t>Task 8 of 10</a:t>
            </a:r>
          </a:p>
          <a:p>
            <a:endParaRPr lang="en-US" dirty="0" smtClean="0"/>
          </a:p>
          <a:p>
            <a:pPr lvl="1"/>
            <a:r>
              <a:rPr lang="en-US" u="sng" dirty="0" smtClean="0"/>
              <a:t>Financial </a:t>
            </a:r>
            <a:r>
              <a:rPr lang="en-US" u="sng" dirty="0" smtClean="0"/>
              <a:t>risks associated with PV systems </a:t>
            </a:r>
          </a:p>
          <a:p>
            <a:pPr lvl="2"/>
            <a:r>
              <a:rPr lang="en-US" sz="2400" dirty="0" smtClean="0"/>
              <a:t>Electricity rate fluctuation</a:t>
            </a:r>
          </a:p>
          <a:p>
            <a:pPr lvl="2"/>
            <a:r>
              <a:rPr lang="en-US" sz="2400" dirty="0" smtClean="0"/>
              <a:t>System performance</a:t>
            </a:r>
          </a:p>
          <a:p>
            <a:pPr lvl="2"/>
            <a:r>
              <a:rPr lang="en-US" sz="2400" dirty="0" smtClean="0"/>
              <a:t>Policy uncertainty</a:t>
            </a:r>
          </a:p>
          <a:p>
            <a:pPr lvl="2"/>
            <a:r>
              <a:rPr lang="en-US" sz="2400" dirty="0" smtClean="0"/>
              <a:t>Warranty limitation (e.g. existing roof, PV system products, workmanship)</a:t>
            </a:r>
          </a:p>
          <a:p>
            <a:pPr lvl="2"/>
            <a:r>
              <a:rPr lang="en-US" sz="2400" dirty="0" smtClean="0"/>
              <a:t>Maintenance costs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1496" y="869819"/>
            <a:ext cx="3368151" cy="200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1624822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D9F1A2-FAC3-4DEC-9FCA-7CD4CD19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55006" cy="675204"/>
          </a:xfrm>
        </p:spPr>
        <p:txBody>
          <a:bodyPr/>
          <a:lstStyle/>
          <a:p>
            <a:r>
              <a:rPr lang="en-US" dirty="0" smtClean="0"/>
              <a:t>3. Content in a NABCEP context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FD4243-2631-42A9-A783-C2CC00F6E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487" y="961433"/>
            <a:ext cx="8091532" cy="574664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PV Associate Job </a:t>
            </a:r>
            <a:r>
              <a:rPr lang="en-US" dirty="0" smtClean="0"/>
              <a:t>Task </a:t>
            </a:r>
            <a:r>
              <a:rPr lang="en-US" dirty="0" smtClean="0"/>
              <a:t>Analysis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Sales and Economics (13%) </a:t>
            </a:r>
            <a:endParaRPr lang="en-US" dirty="0" smtClean="0"/>
          </a:p>
          <a:p>
            <a:r>
              <a:rPr lang="en-US" dirty="0" smtClean="0"/>
              <a:t>Task 9 of 10</a:t>
            </a:r>
          </a:p>
          <a:p>
            <a:endParaRPr lang="en-US" dirty="0" smtClean="0"/>
          </a:p>
          <a:p>
            <a:pPr lvl="1"/>
            <a:r>
              <a:rPr lang="en-US" u="sng" dirty="0" smtClean="0"/>
              <a:t>Identify </a:t>
            </a:r>
            <a:r>
              <a:rPr lang="en-US" u="sng" dirty="0" smtClean="0"/>
              <a:t>common financing options</a:t>
            </a:r>
          </a:p>
          <a:p>
            <a:pPr lvl="2"/>
            <a:r>
              <a:rPr lang="en-US" sz="2400" dirty="0" smtClean="0"/>
              <a:t>Cash purchase </a:t>
            </a:r>
          </a:p>
          <a:p>
            <a:pPr lvl="2"/>
            <a:r>
              <a:rPr lang="en-US" sz="2400" dirty="0" smtClean="0"/>
              <a:t>Lease </a:t>
            </a:r>
          </a:p>
          <a:p>
            <a:pPr lvl="2"/>
            <a:r>
              <a:rPr lang="en-US" sz="2400" dirty="0" smtClean="0"/>
              <a:t>Power purchase agreement (PPA)</a:t>
            </a:r>
          </a:p>
          <a:p>
            <a:pPr lvl="2"/>
            <a:r>
              <a:rPr lang="en-US" sz="2400" dirty="0" smtClean="0"/>
              <a:t>Loan (e.g. Property Assessed Clean Energy (PACE in USA), line of credit, home equity)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1496" y="869819"/>
            <a:ext cx="3368151" cy="200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1624822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D9F1A2-FAC3-4DEC-9FCA-7CD4CD19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55006" cy="675204"/>
          </a:xfrm>
        </p:spPr>
        <p:txBody>
          <a:bodyPr/>
          <a:lstStyle/>
          <a:p>
            <a:r>
              <a:rPr lang="en-US" dirty="0" smtClean="0"/>
              <a:t>3. Content in a NABCEP context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FD4243-2631-42A9-A783-C2CC00F6E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487" y="961433"/>
            <a:ext cx="8091532" cy="574664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PV Associate Job </a:t>
            </a:r>
            <a:r>
              <a:rPr lang="en-US" dirty="0" smtClean="0"/>
              <a:t>Task </a:t>
            </a:r>
            <a:r>
              <a:rPr lang="en-US" dirty="0" smtClean="0"/>
              <a:t>Analysis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Sales and Economics (13%) </a:t>
            </a:r>
            <a:endParaRPr lang="en-US" dirty="0" smtClean="0"/>
          </a:p>
          <a:p>
            <a:r>
              <a:rPr lang="en-US" dirty="0" smtClean="0"/>
              <a:t>Task 10 of 10</a:t>
            </a:r>
          </a:p>
          <a:p>
            <a:endParaRPr lang="en-US" dirty="0" smtClean="0"/>
          </a:p>
          <a:p>
            <a:pPr lvl="1"/>
            <a:r>
              <a:rPr lang="en-US" u="sng" dirty="0" smtClean="0"/>
              <a:t>Predictable </a:t>
            </a:r>
            <a:r>
              <a:rPr lang="en-US" u="sng" dirty="0" smtClean="0"/>
              <a:t>maintenance costs over the life of the system</a:t>
            </a:r>
          </a:p>
          <a:p>
            <a:pPr lvl="2"/>
            <a:r>
              <a:rPr lang="en-US" sz="2400" dirty="0" smtClean="0"/>
              <a:t>Maintenance and equipment replacement costs (e.g. mechanical, batteries, inverters, service contracts) Cash purchase </a:t>
            </a:r>
          </a:p>
          <a:p>
            <a:pPr lvl="2"/>
            <a:r>
              <a:rPr lang="en-US" sz="2400" dirty="0" smtClean="0"/>
              <a:t>Lease </a:t>
            </a:r>
          </a:p>
          <a:p>
            <a:pPr lvl="2"/>
            <a:r>
              <a:rPr lang="en-US" sz="2400" dirty="0" smtClean="0"/>
              <a:t>Power purchase agreement (PPA)</a:t>
            </a:r>
          </a:p>
          <a:p>
            <a:pPr lvl="2"/>
            <a:r>
              <a:rPr lang="en-US" sz="2400" dirty="0" smtClean="0"/>
              <a:t>Loan (e.g. Property Assessed Clean Energy (PACE in USA), line of credit, home equity)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1496" y="869819"/>
            <a:ext cx="3368151" cy="200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1624822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D9F1A2-FAC3-4DEC-9FCA-7CD4CD19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55006" cy="675204"/>
          </a:xfrm>
        </p:spPr>
        <p:txBody>
          <a:bodyPr/>
          <a:lstStyle/>
          <a:p>
            <a:r>
              <a:rPr lang="en-US" dirty="0" smtClean="0"/>
              <a:t>3. Content in a NABCEP context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FD4243-2631-42A9-A783-C2CC00F6E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487" y="961433"/>
            <a:ext cx="8091532" cy="574664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PV </a:t>
            </a:r>
            <a:r>
              <a:rPr lang="en-US" dirty="0" smtClean="0"/>
              <a:t>Tech. Sales </a:t>
            </a:r>
            <a:r>
              <a:rPr lang="en-US" dirty="0" smtClean="0"/>
              <a:t>Job Task Analysis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Content                                        (% of Questions on Test)</a:t>
            </a:r>
            <a:endParaRPr lang="en-US" dirty="0" smtClean="0"/>
          </a:p>
          <a:p>
            <a:r>
              <a:rPr lang="en-US" dirty="0" smtClean="0"/>
              <a:t>Six Domains</a:t>
            </a:r>
            <a:endParaRPr lang="en-US" dirty="0" smtClean="0"/>
          </a:p>
          <a:p>
            <a:pPr lvl="1"/>
            <a:r>
              <a:rPr lang="en-US" dirty="0" smtClean="0"/>
              <a:t>Qualifying Prospects                                         (30.0 %)</a:t>
            </a:r>
          </a:p>
          <a:p>
            <a:pPr lvl="1"/>
            <a:r>
              <a:rPr lang="en-US" dirty="0" smtClean="0"/>
              <a:t>Site Analysis                                                      (21.7 %)</a:t>
            </a:r>
            <a:endParaRPr lang="en-US" dirty="0" smtClean="0"/>
          </a:p>
          <a:p>
            <a:pPr lvl="1"/>
            <a:r>
              <a:rPr lang="en-US" dirty="0" smtClean="0"/>
              <a:t>Conceptual Design                                            (16.7%) </a:t>
            </a:r>
          </a:p>
          <a:p>
            <a:pPr lvl="1"/>
            <a:r>
              <a:rPr lang="en-US" dirty="0" smtClean="0"/>
              <a:t>Performance Analysis                                       (06.7 %) </a:t>
            </a:r>
            <a:endParaRPr lang="en-US" dirty="0" smtClean="0"/>
          </a:p>
          <a:p>
            <a:pPr lvl="1"/>
            <a:r>
              <a:rPr lang="en-US" dirty="0" smtClean="0"/>
              <a:t>Costs, Incentives, Savings, and Returns         (16.7%)</a:t>
            </a:r>
            <a:endParaRPr lang="en-US" dirty="0" smtClean="0"/>
          </a:p>
          <a:p>
            <a:pPr lvl="1"/>
            <a:r>
              <a:rPr lang="en-US" dirty="0" smtClean="0"/>
              <a:t>Proposal Preparation and Presentation          (08.3%)</a:t>
            </a: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1318" y="851622"/>
            <a:ext cx="3357130" cy="193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162482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02" y="52001"/>
            <a:ext cx="4879931" cy="675204"/>
          </a:xfrm>
        </p:spPr>
        <p:txBody>
          <a:bodyPr wrap="square" anchor="ctr">
            <a:normAutofit/>
          </a:bodyPr>
          <a:lstStyle/>
          <a:p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j-ea"/>
                <a:cs typeface="+mj-cs"/>
              </a:rPr>
              <a:t>1. Communications Courses in 2 Year Program </a:t>
            </a:r>
            <a:endParaRPr lang="en-CA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33CE58F7-2921-4ED5-83BC-D22C24890D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62215357"/>
              </p:ext>
            </p:extLst>
          </p:nvPr>
        </p:nvGraphicFramePr>
        <p:xfrm>
          <a:off x="0" y="786939"/>
          <a:ext cx="9201568" cy="6121387"/>
        </p:xfrm>
        <a:graphic>
          <a:graphicData uri="http://schemas.openxmlformats.org/drawingml/2006/table">
            <a:tbl>
              <a:tblPr firstRow="1" firstCol="1" bandRow="1"/>
              <a:tblGrid>
                <a:gridCol w="668905">
                  <a:extLst>
                    <a:ext uri="{9D8B030D-6E8A-4147-A177-3AD203B41FA5}">
                      <a16:colId xmlns="" xmlns:a16="http://schemas.microsoft.com/office/drawing/2014/main" val="2606309048"/>
                    </a:ext>
                  </a:extLst>
                </a:gridCol>
                <a:gridCol w="668905">
                  <a:extLst>
                    <a:ext uri="{9D8B030D-6E8A-4147-A177-3AD203B41FA5}">
                      <a16:colId xmlns="" xmlns:a16="http://schemas.microsoft.com/office/drawing/2014/main" val="1473377065"/>
                    </a:ext>
                  </a:extLst>
                </a:gridCol>
                <a:gridCol w="1560776">
                  <a:extLst>
                    <a:ext uri="{9D8B030D-6E8A-4147-A177-3AD203B41FA5}">
                      <a16:colId xmlns="" xmlns:a16="http://schemas.microsoft.com/office/drawing/2014/main" val="1249528835"/>
                    </a:ext>
                  </a:extLst>
                </a:gridCol>
                <a:gridCol w="1586824">
                  <a:extLst>
                    <a:ext uri="{9D8B030D-6E8A-4147-A177-3AD203B41FA5}">
                      <a16:colId xmlns="" xmlns:a16="http://schemas.microsoft.com/office/drawing/2014/main" val="1204878905"/>
                    </a:ext>
                  </a:extLst>
                </a:gridCol>
                <a:gridCol w="1076499">
                  <a:extLst>
                    <a:ext uri="{9D8B030D-6E8A-4147-A177-3AD203B41FA5}">
                      <a16:colId xmlns="" xmlns:a16="http://schemas.microsoft.com/office/drawing/2014/main" val="2332402162"/>
                    </a:ext>
                  </a:extLst>
                </a:gridCol>
                <a:gridCol w="666404">
                  <a:extLst>
                    <a:ext uri="{9D8B030D-6E8A-4147-A177-3AD203B41FA5}">
                      <a16:colId xmlns="" xmlns:a16="http://schemas.microsoft.com/office/drawing/2014/main" val="1734535023"/>
                    </a:ext>
                  </a:extLst>
                </a:gridCol>
                <a:gridCol w="692852">
                  <a:extLst>
                    <a:ext uri="{9D8B030D-6E8A-4147-A177-3AD203B41FA5}">
                      <a16:colId xmlns="" xmlns:a16="http://schemas.microsoft.com/office/drawing/2014/main" val="3653918835"/>
                    </a:ext>
                  </a:extLst>
                </a:gridCol>
                <a:gridCol w="1119825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1160578">
                  <a:extLst>
                    <a:ext uri="{9D8B030D-6E8A-4147-A177-3AD203B41FA5}">
                      <a16:colId xmlns="" xmlns:a16="http://schemas.microsoft.com/office/drawing/2014/main" val="3921763635"/>
                    </a:ext>
                  </a:extLst>
                </a:gridCol>
              </a:tblGrid>
              <a:tr h="634845">
                <a:tc gridSpan="9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Year (~32 Course) RE EE Program Overview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984159189"/>
                  </a:ext>
                </a:extLst>
              </a:tr>
              <a:tr h="844893"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1st Year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 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cations 1 </a:t>
                      </a: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 1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Applied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 1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 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Intro to Ener. Sci. </a:t>
                      </a: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 Sci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PV Applications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PV Appl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Elec. and Circuits 1 </a:t>
                      </a: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Elec. Cir. 1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Integrated Lab 1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 Lab 1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21965325"/>
                  </a:ext>
                </a:extLst>
              </a:tr>
              <a:tr h="8802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 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-cations 2 </a:t>
                      </a: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 2 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Energy Model. and Analysis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 M A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Electricity and Circuits 2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Elec. Cir. 2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u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PV Grid Tied Design</a:t>
                      </a:r>
                    </a:p>
                    <a:p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PV GT De</a:t>
                      </a:r>
                      <a:endParaRPr lang="en-US" u="sng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Integrated Lab 2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 Lab 2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34571990"/>
                  </a:ext>
                </a:extLst>
              </a:tr>
              <a:tr h="5896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 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cations 3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 3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Applied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 2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 2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Solar Hot Water Systems</a:t>
                      </a:r>
                    </a:p>
                    <a:p>
                      <a:pPr marL="0" marR="0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Sol H W S</a:t>
                      </a:r>
                      <a:endParaRPr lang="en-US" sz="1800" u="sng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PV Solar Panel Installations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PV </a:t>
                      </a:r>
                      <a:r>
                        <a:rPr lang="en-US" sz="1800" u="sng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Instal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Technical Drawing </a:t>
                      </a: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 Dwg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41122844"/>
                  </a:ext>
                </a:extLst>
              </a:tr>
              <a:tr h="1190335"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2nd Year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 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Audits 1 – Customer Relations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Audits 1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Energy Eff. Measure. &amp; Verification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 </a:t>
                      </a:r>
                      <a:r>
                        <a:rPr lang="en-US" sz="1800" u="sng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 V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PV Stand Alone System  Design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PV SASD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PV Stand Alone Syst.  Design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PV SASD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PV Battery Based Installations </a:t>
                      </a:r>
                    </a:p>
                    <a:p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PV Bat In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Sm. Wind Design &amp; Operation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</a:t>
                      </a: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Wind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4304170"/>
                  </a:ext>
                </a:extLst>
              </a:tr>
              <a:tr h="5913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 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Projects and Comms 1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 Comm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Audits 2 – Load Analysis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Audits 2 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Econ Analysis of Energy Systems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Econ A E S 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Elec. Codes and Regulations</a:t>
                      </a:r>
                    </a:p>
                    <a:p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Elec C A R</a:t>
                      </a:r>
                      <a:endParaRPr lang="en-US" u="sng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 Planning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</a:t>
                      </a: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Plan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02094120"/>
                  </a:ext>
                </a:extLst>
              </a:tr>
              <a:tr h="9251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 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Adv. Energy System Design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AES Des 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 Project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(Classroom)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 </a:t>
                      </a:r>
                      <a:r>
                        <a:rPr lang="en-US" sz="1800" u="sng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Bus. Operations &amp; Entrepreneurs. </a:t>
                      </a: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Bus O &amp; E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PV Sys.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Maint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&amp; Operation</a:t>
                      </a:r>
                    </a:p>
                    <a:p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PV M &amp; O</a:t>
                      </a:r>
                      <a:endParaRPr lang="en-US" u="sng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(Lab)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 Pro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92166904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="" xmlns:a16="http://schemas.microsoft.com/office/drawing/2014/main" id="{75599811-E057-4390-AA9F-3825051AAC23}"/>
              </a:ext>
            </a:extLst>
          </p:cNvPr>
          <p:cNvSpPr/>
          <p:nvPr/>
        </p:nvSpPr>
        <p:spPr>
          <a:xfrm>
            <a:off x="1144133" y="1249719"/>
            <a:ext cx="1578723" cy="11103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F733C590-9DB2-B8EC-5DBD-C795E7BA35B3}"/>
              </a:ext>
            </a:extLst>
          </p:cNvPr>
          <p:cNvSpPr/>
          <p:nvPr/>
        </p:nvSpPr>
        <p:spPr>
          <a:xfrm>
            <a:off x="1054121" y="2237535"/>
            <a:ext cx="1668735" cy="9205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AF8834EF-4B54-D8C0-F337-606C7E2CA53F}"/>
              </a:ext>
            </a:extLst>
          </p:cNvPr>
          <p:cNvSpPr/>
          <p:nvPr/>
        </p:nvSpPr>
        <p:spPr>
          <a:xfrm>
            <a:off x="1054121" y="3035622"/>
            <a:ext cx="2028713" cy="94978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F346BFA7-DF1A-0F9C-1A89-AA4468AF9A30}"/>
              </a:ext>
            </a:extLst>
          </p:cNvPr>
          <p:cNvSpPr/>
          <p:nvPr/>
        </p:nvSpPr>
        <p:spPr>
          <a:xfrm>
            <a:off x="1054121" y="3930083"/>
            <a:ext cx="1854542" cy="132243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9BC0D410-DD1D-980E-E047-BBCA8183DFED}"/>
              </a:ext>
            </a:extLst>
          </p:cNvPr>
          <p:cNvSpPr/>
          <p:nvPr/>
        </p:nvSpPr>
        <p:spPr>
          <a:xfrm>
            <a:off x="1001869" y="5100121"/>
            <a:ext cx="2080965" cy="103942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71685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D9F1A2-FAC3-4DEC-9FCA-7CD4CD19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55006" cy="675204"/>
          </a:xfrm>
        </p:spPr>
        <p:txBody>
          <a:bodyPr/>
          <a:lstStyle/>
          <a:p>
            <a:r>
              <a:rPr lang="en-US" dirty="0" smtClean="0"/>
              <a:t>3. Content in a NABCEP context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FD4243-2631-42A9-A783-C2CC00F6E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487" y="961433"/>
            <a:ext cx="8091532" cy="574664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PV </a:t>
            </a:r>
            <a:r>
              <a:rPr lang="en-US" dirty="0" smtClean="0"/>
              <a:t>Tech. Sales </a:t>
            </a:r>
            <a:r>
              <a:rPr lang="en-US" dirty="0" smtClean="0"/>
              <a:t>Job Task Analysis </a:t>
            </a:r>
          </a:p>
          <a:p>
            <a:pPr>
              <a:buNone/>
            </a:pPr>
            <a:r>
              <a:rPr lang="en-US" dirty="0" smtClean="0"/>
              <a:t>Qualifying Prospects (30%) </a:t>
            </a:r>
          </a:p>
          <a:p>
            <a:r>
              <a:rPr lang="en-US" dirty="0" smtClean="0"/>
              <a:t>Six Tasks (1 of 6) 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Analyze electric bill by using historical (or anticipated) usage and rate structure to calculate system size and savings </a:t>
            </a:r>
          </a:p>
          <a:p>
            <a:pPr lvl="2"/>
            <a:r>
              <a:rPr lang="en-US" sz="2400" dirty="0" smtClean="0"/>
              <a:t>Utility bills</a:t>
            </a:r>
          </a:p>
          <a:p>
            <a:pPr lvl="2"/>
            <a:r>
              <a:rPr lang="en-US" sz="2400" dirty="0" smtClean="0"/>
              <a:t>Seasonal patterns</a:t>
            </a:r>
          </a:p>
          <a:p>
            <a:pPr lvl="2"/>
            <a:r>
              <a:rPr lang="en-US" sz="2400" dirty="0" smtClean="0"/>
              <a:t>Various fuel sources</a:t>
            </a:r>
          </a:p>
          <a:p>
            <a:pPr lvl="2"/>
            <a:r>
              <a:rPr lang="en-US" sz="2400" dirty="0" smtClean="0"/>
              <a:t>Utility rates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1318" y="851622"/>
            <a:ext cx="3357130" cy="193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1624822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D9F1A2-FAC3-4DEC-9FCA-7CD4CD19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55006" cy="675204"/>
          </a:xfrm>
        </p:spPr>
        <p:txBody>
          <a:bodyPr/>
          <a:lstStyle/>
          <a:p>
            <a:r>
              <a:rPr lang="en-US" dirty="0" smtClean="0"/>
              <a:t>3. Content in a NABCEP context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FD4243-2631-42A9-A783-C2CC00F6E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487" y="961433"/>
            <a:ext cx="8091532" cy="574664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PV </a:t>
            </a:r>
            <a:r>
              <a:rPr lang="en-US" dirty="0" smtClean="0"/>
              <a:t>Tech. Sales </a:t>
            </a:r>
            <a:r>
              <a:rPr lang="en-US" dirty="0" smtClean="0"/>
              <a:t>Job Task Analysis </a:t>
            </a:r>
          </a:p>
          <a:p>
            <a:pPr>
              <a:buNone/>
            </a:pPr>
            <a:r>
              <a:rPr lang="en-US" dirty="0" smtClean="0"/>
              <a:t>Qualifying Prospects (30%) </a:t>
            </a:r>
          </a:p>
          <a:p>
            <a:r>
              <a:rPr lang="en-US" dirty="0" smtClean="0"/>
              <a:t>Six Tasks (2 of 6) 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Perform remote site assessment using available industry tools to begin site analysis preparation</a:t>
            </a:r>
          </a:p>
          <a:p>
            <a:pPr lvl="2"/>
            <a:r>
              <a:rPr lang="en-US" sz="2400" dirty="0" smtClean="0"/>
              <a:t>Building orientation and </a:t>
            </a:r>
            <a:r>
              <a:rPr lang="en-US" sz="2400" dirty="0" smtClean="0"/>
              <a:t>Type of property (e.g. residential, commercial, industrial, institution)</a:t>
            </a:r>
          </a:p>
          <a:p>
            <a:pPr lvl="2"/>
            <a:r>
              <a:rPr lang="en-US" sz="2400" dirty="0" smtClean="0"/>
              <a:t>Roof tilt or angle, and roof type and condition</a:t>
            </a:r>
          </a:p>
          <a:p>
            <a:pPr lvl="2"/>
            <a:r>
              <a:rPr lang="en-US" sz="2400" dirty="0" smtClean="0"/>
              <a:t>Useable area, shading and obstructions</a:t>
            </a:r>
          </a:p>
          <a:p>
            <a:pPr lvl="2"/>
            <a:r>
              <a:rPr lang="en-US" sz="2400" dirty="0" smtClean="0"/>
              <a:t>Impact of site conditions on feasibility of PV system</a:t>
            </a:r>
          </a:p>
          <a:p>
            <a:pPr lvl="2"/>
            <a:r>
              <a:rPr lang="en-US" sz="2400" dirty="0" smtClean="0"/>
              <a:t>Limitations of remote tools</a:t>
            </a:r>
          </a:p>
          <a:p>
            <a:pPr lvl="2"/>
            <a:r>
              <a:rPr lang="en-US" sz="2400" dirty="0" smtClean="0"/>
              <a:t>Reasons why solar might not be appropriate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1318" y="851622"/>
            <a:ext cx="3357130" cy="193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1624822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D9F1A2-FAC3-4DEC-9FCA-7CD4CD19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55006" cy="675204"/>
          </a:xfrm>
        </p:spPr>
        <p:txBody>
          <a:bodyPr/>
          <a:lstStyle/>
          <a:p>
            <a:r>
              <a:rPr lang="en-US" dirty="0" smtClean="0"/>
              <a:t>3. Content in a NABCEP context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FD4243-2631-42A9-A783-C2CC00F6E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487" y="961433"/>
            <a:ext cx="8091532" cy="574664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PV </a:t>
            </a:r>
            <a:r>
              <a:rPr lang="en-US" dirty="0" smtClean="0"/>
              <a:t>Tech. Sales </a:t>
            </a:r>
            <a:r>
              <a:rPr lang="en-US" dirty="0" smtClean="0"/>
              <a:t>Job Task Analysis </a:t>
            </a:r>
          </a:p>
          <a:p>
            <a:pPr>
              <a:buNone/>
            </a:pPr>
            <a:r>
              <a:rPr lang="en-US" dirty="0" smtClean="0"/>
              <a:t>Qualifying Prospects (30%) </a:t>
            </a:r>
          </a:p>
          <a:p>
            <a:r>
              <a:rPr lang="en-US" dirty="0" smtClean="0"/>
              <a:t>Six Tasks (3 of 6) 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Assess goals and motivations of prospects to identify needs</a:t>
            </a:r>
          </a:p>
          <a:p>
            <a:pPr lvl="2"/>
            <a:r>
              <a:rPr lang="en-US" sz="2400" dirty="0" smtClean="0"/>
              <a:t>Customer motivations for going solar</a:t>
            </a:r>
          </a:p>
          <a:p>
            <a:pPr lvl="2"/>
            <a:r>
              <a:rPr lang="en-US" sz="2400" dirty="0" smtClean="0"/>
              <a:t>Future energy usage</a:t>
            </a:r>
          </a:p>
          <a:p>
            <a:pPr lvl="2"/>
            <a:r>
              <a:rPr lang="en-US" sz="2400" dirty="0" smtClean="0"/>
              <a:t>Desired time frame</a:t>
            </a:r>
          </a:p>
          <a:p>
            <a:pPr lvl="2"/>
            <a:r>
              <a:rPr lang="en-US" sz="2400" dirty="0" smtClean="0"/>
              <a:t>Financing mechanisms</a:t>
            </a:r>
          </a:p>
          <a:p>
            <a:pPr lvl="2"/>
            <a:r>
              <a:rPr lang="en-US" sz="2400" dirty="0" smtClean="0"/>
              <a:t>Electrical usage pattern</a:t>
            </a:r>
          </a:p>
          <a:p>
            <a:pPr lvl="2"/>
            <a:r>
              <a:rPr lang="en-US" sz="2400" dirty="0" smtClean="0"/>
              <a:t>Pros and cons of battery backup versus a generator</a:t>
            </a:r>
          </a:p>
          <a:p>
            <a:pPr lvl="2"/>
            <a:r>
              <a:rPr lang="en-US" sz="2400" dirty="0" smtClean="0"/>
              <a:t>Basic sales skills</a:t>
            </a:r>
          </a:p>
          <a:p>
            <a:pPr lvl="2"/>
            <a:r>
              <a:rPr lang="en-US" sz="2400" dirty="0" smtClean="0"/>
              <a:t>Financial tools</a:t>
            </a:r>
            <a:endParaRPr lang="en-US" sz="2400" dirty="0" smtClean="0"/>
          </a:p>
          <a:p>
            <a:pPr lvl="1"/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1318" y="851622"/>
            <a:ext cx="3357130" cy="193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1624822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D9F1A2-FAC3-4DEC-9FCA-7CD4CD19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55006" cy="675204"/>
          </a:xfrm>
        </p:spPr>
        <p:txBody>
          <a:bodyPr/>
          <a:lstStyle/>
          <a:p>
            <a:r>
              <a:rPr lang="en-US" dirty="0" smtClean="0"/>
              <a:t>3. Content in a NABCEP context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FD4243-2631-42A9-A783-C2CC00F6E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487" y="961433"/>
            <a:ext cx="8091532" cy="574664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PV </a:t>
            </a:r>
            <a:r>
              <a:rPr lang="en-US" dirty="0" smtClean="0"/>
              <a:t>Tech. Sales </a:t>
            </a:r>
            <a:r>
              <a:rPr lang="en-US" dirty="0" smtClean="0"/>
              <a:t>Job Task Analysis </a:t>
            </a:r>
          </a:p>
          <a:p>
            <a:pPr>
              <a:buNone/>
            </a:pPr>
            <a:r>
              <a:rPr lang="en-US" dirty="0" smtClean="0"/>
              <a:t>Qualifying Prospects (30%) </a:t>
            </a:r>
          </a:p>
          <a:p>
            <a:r>
              <a:rPr lang="en-US" dirty="0" smtClean="0"/>
              <a:t>Six Tasks (4 of 6) 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Identify potential jurisdictional issues that might affect project viability, progress, or execution </a:t>
            </a:r>
          </a:p>
          <a:p>
            <a:pPr lvl="2"/>
            <a:r>
              <a:rPr lang="en-US" sz="2400" dirty="0" smtClean="0"/>
              <a:t>Zoning and potential issues</a:t>
            </a:r>
          </a:p>
          <a:p>
            <a:pPr lvl="2"/>
            <a:r>
              <a:rPr lang="en-US" sz="2400" dirty="0" smtClean="0"/>
              <a:t>Fire Code requirements</a:t>
            </a:r>
          </a:p>
          <a:p>
            <a:pPr lvl="2"/>
            <a:r>
              <a:rPr lang="en-US" sz="2400" dirty="0" smtClean="0"/>
              <a:t>Local utility code requirements</a:t>
            </a:r>
          </a:p>
          <a:p>
            <a:pPr lvl="2"/>
            <a:r>
              <a:rPr lang="en-US" sz="2400" dirty="0" smtClean="0"/>
              <a:t>Homeowner association requirements (if applicable)</a:t>
            </a:r>
          </a:p>
          <a:p>
            <a:pPr lvl="2"/>
            <a:r>
              <a:rPr lang="en-US" sz="2400" dirty="0" smtClean="0"/>
              <a:t>Utility requirements (e.g. interconnection)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1318" y="851622"/>
            <a:ext cx="3357130" cy="193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1624822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D9F1A2-FAC3-4DEC-9FCA-7CD4CD19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55006" cy="675204"/>
          </a:xfrm>
        </p:spPr>
        <p:txBody>
          <a:bodyPr/>
          <a:lstStyle/>
          <a:p>
            <a:r>
              <a:rPr lang="en-US" dirty="0" smtClean="0"/>
              <a:t>3. Content in a NABCEP context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FD4243-2631-42A9-A783-C2CC00F6E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487" y="961433"/>
            <a:ext cx="8091532" cy="574664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PV </a:t>
            </a:r>
            <a:r>
              <a:rPr lang="en-US" dirty="0" smtClean="0"/>
              <a:t>Tech. Sales </a:t>
            </a:r>
            <a:r>
              <a:rPr lang="en-US" dirty="0" smtClean="0"/>
              <a:t>Job Task Analysis </a:t>
            </a:r>
          </a:p>
          <a:p>
            <a:pPr>
              <a:buNone/>
            </a:pPr>
            <a:r>
              <a:rPr lang="en-US" dirty="0" smtClean="0"/>
              <a:t>Qualifying Prospects (30%) </a:t>
            </a:r>
          </a:p>
          <a:p>
            <a:r>
              <a:rPr lang="en-US" dirty="0" smtClean="0"/>
              <a:t>Six Tasks (5 of 6) 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Preliminary estimates of project costs based on goals, motivations, resources, site conditions, &amp; market conditions</a:t>
            </a:r>
          </a:p>
          <a:p>
            <a:pPr lvl="2"/>
            <a:r>
              <a:rPr lang="en-US" sz="2400" dirty="0" smtClean="0"/>
              <a:t>Array size based on kWh used and average $ / Watt</a:t>
            </a:r>
          </a:p>
          <a:p>
            <a:pPr lvl="2"/>
            <a:r>
              <a:rPr lang="en-US" sz="2400" dirty="0" smtClean="0"/>
              <a:t>Building  characteristics on installation costs, and roof type, slope, height</a:t>
            </a:r>
          </a:p>
          <a:p>
            <a:pPr lvl="2"/>
            <a:r>
              <a:rPr lang="en-US" sz="2400" dirty="0" smtClean="0"/>
              <a:t>Available incentives, savings, potential price adders</a:t>
            </a:r>
          </a:p>
          <a:p>
            <a:pPr lvl="2"/>
            <a:r>
              <a:rPr lang="en-US" sz="2400" dirty="0" smtClean="0"/>
              <a:t>Preliminary economic analysis</a:t>
            </a:r>
          </a:p>
          <a:p>
            <a:pPr lvl="2"/>
            <a:r>
              <a:rPr lang="en-US" sz="2400" dirty="0" smtClean="0"/>
              <a:t>Customer budget limitations</a:t>
            </a:r>
          </a:p>
          <a:p>
            <a:pPr lvl="2"/>
            <a:r>
              <a:rPr lang="en-US" sz="2400" dirty="0" smtClean="0"/>
              <a:t>Permitting requirements</a:t>
            </a:r>
          </a:p>
          <a:p>
            <a:pPr lvl="2"/>
            <a:endParaRPr lang="en-US" dirty="0" smtClean="0"/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pPr lvl="1"/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1318" y="851622"/>
            <a:ext cx="3357130" cy="193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1624822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D9F1A2-FAC3-4DEC-9FCA-7CD4CD19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55006" cy="675204"/>
          </a:xfrm>
        </p:spPr>
        <p:txBody>
          <a:bodyPr/>
          <a:lstStyle/>
          <a:p>
            <a:r>
              <a:rPr lang="en-US" dirty="0" smtClean="0"/>
              <a:t>3. Content in a NABCEP context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FD4243-2631-42A9-A783-C2CC00F6E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487" y="961433"/>
            <a:ext cx="8091532" cy="574664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PV </a:t>
            </a:r>
            <a:r>
              <a:rPr lang="en-US" dirty="0" smtClean="0"/>
              <a:t>Tech. Sales </a:t>
            </a:r>
            <a:r>
              <a:rPr lang="en-US" dirty="0" smtClean="0"/>
              <a:t>Job Task Analysis </a:t>
            </a:r>
          </a:p>
          <a:p>
            <a:pPr>
              <a:buNone/>
            </a:pPr>
            <a:r>
              <a:rPr lang="en-US" dirty="0" smtClean="0"/>
              <a:t>Qualifying Prospects (30%) </a:t>
            </a:r>
          </a:p>
          <a:p>
            <a:r>
              <a:rPr lang="en-US" dirty="0" smtClean="0"/>
              <a:t>Six Tasks (6 of 6) 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Manage customer expectations with realistic information</a:t>
            </a:r>
          </a:p>
          <a:p>
            <a:pPr lvl="2"/>
            <a:r>
              <a:rPr lang="en-US" sz="2400" dirty="0" smtClean="0"/>
              <a:t>Financial understanding (e.g. return on investment)</a:t>
            </a:r>
          </a:p>
          <a:p>
            <a:pPr lvl="2"/>
            <a:r>
              <a:rPr lang="en-US" sz="2400" dirty="0" smtClean="0"/>
              <a:t>Product limitations (e.g. on versus off grid; locations)</a:t>
            </a:r>
          </a:p>
          <a:p>
            <a:pPr lvl="2"/>
            <a:r>
              <a:rPr lang="en-US" sz="2400" dirty="0" smtClean="0"/>
              <a:t>Required level of routine maintenance</a:t>
            </a:r>
          </a:p>
          <a:p>
            <a:pPr lvl="2"/>
            <a:r>
              <a:rPr lang="en-US" sz="2400" dirty="0" smtClean="0"/>
              <a:t>Life expectancy of equipment</a:t>
            </a:r>
          </a:p>
          <a:p>
            <a:pPr lvl="2"/>
            <a:r>
              <a:rPr lang="en-US" sz="2400" dirty="0" smtClean="0"/>
              <a:t>Manufacturer and installation warranties</a:t>
            </a:r>
          </a:p>
          <a:p>
            <a:pPr lvl="2"/>
            <a:r>
              <a:rPr lang="en-US" sz="2400" dirty="0" smtClean="0"/>
              <a:t>Expected output versus system capacity</a:t>
            </a:r>
          </a:p>
          <a:p>
            <a:pPr lvl="2"/>
            <a:r>
              <a:rPr lang="en-US" sz="2400" dirty="0" smtClean="0"/>
              <a:t>Performance validation methods </a:t>
            </a:r>
            <a:r>
              <a:rPr lang="en-US" dirty="0" smtClean="0"/>
              <a:t>  </a:t>
            </a:r>
          </a:p>
          <a:p>
            <a:pPr lvl="1"/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1318" y="851622"/>
            <a:ext cx="3357130" cy="193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1624822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D9F1A2-FAC3-4DEC-9FCA-7CD4CD19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55006" cy="675204"/>
          </a:xfrm>
        </p:spPr>
        <p:txBody>
          <a:bodyPr/>
          <a:lstStyle/>
          <a:p>
            <a:r>
              <a:rPr lang="en-US" dirty="0" smtClean="0"/>
              <a:t>3. Content in a NABCEP context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FD4243-2631-42A9-A783-C2CC00F6E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487" y="961433"/>
            <a:ext cx="8091532" cy="574664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PV </a:t>
            </a:r>
            <a:r>
              <a:rPr lang="en-US" dirty="0" smtClean="0"/>
              <a:t>Tech. Sales </a:t>
            </a:r>
            <a:r>
              <a:rPr lang="en-US" dirty="0" smtClean="0"/>
              <a:t>Job Task Analysis </a:t>
            </a:r>
          </a:p>
          <a:p>
            <a:pPr>
              <a:buNone/>
            </a:pPr>
            <a:r>
              <a:rPr lang="en-US" dirty="0" smtClean="0"/>
              <a:t>Site Analysis (21.7%) </a:t>
            </a:r>
          </a:p>
          <a:p>
            <a:r>
              <a:rPr lang="en-US" dirty="0" smtClean="0"/>
              <a:t>Six Tasks (1 of 6) 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Assess safety issues and project hazards by visual inspection and site walkthrough  to anticipate installation and design challenges</a:t>
            </a:r>
          </a:p>
          <a:p>
            <a:pPr lvl="2"/>
            <a:r>
              <a:rPr lang="en-US" sz="2400" dirty="0" smtClean="0"/>
              <a:t>Building logistics, roof material, structural integrity</a:t>
            </a:r>
          </a:p>
          <a:p>
            <a:pPr lvl="2"/>
            <a:r>
              <a:rPr lang="en-US" sz="2400" dirty="0" smtClean="0"/>
              <a:t>Environmental factors and weather conditions</a:t>
            </a:r>
          </a:p>
          <a:p>
            <a:pPr lvl="2"/>
            <a:r>
              <a:rPr lang="en-US" sz="2400" dirty="0" smtClean="0"/>
              <a:t>Electrical hazards</a:t>
            </a:r>
          </a:p>
          <a:p>
            <a:pPr lvl="2"/>
            <a:r>
              <a:rPr lang="en-US" sz="2400" dirty="0" smtClean="0"/>
              <a:t>Fall protection</a:t>
            </a:r>
          </a:p>
          <a:p>
            <a:pPr lvl="2"/>
            <a:r>
              <a:rPr lang="en-US" sz="2400" dirty="0" smtClean="0"/>
              <a:t>Health and Safety regulatory considerations</a:t>
            </a:r>
          </a:p>
          <a:p>
            <a:pPr lvl="2"/>
            <a:r>
              <a:rPr lang="en-US" sz="2400" dirty="0" smtClean="0"/>
              <a:t>Unpermitted work 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1318" y="851622"/>
            <a:ext cx="3357130" cy="193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1624822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D9F1A2-FAC3-4DEC-9FCA-7CD4CD19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55006" cy="675204"/>
          </a:xfrm>
        </p:spPr>
        <p:txBody>
          <a:bodyPr/>
          <a:lstStyle/>
          <a:p>
            <a:r>
              <a:rPr lang="en-US" dirty="0" smtClean="0"/>
              <a:t>3. Content in a NABCEP context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FD4243-2631-42A9-A783-C2CC00F6E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487" y="961433"/>
            <a:ext cx="8091532" cy="574664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PV </a:t>
            </a:r>
            <a:r>
              <a:rPr lang="en-US" dirty="0" smtClean="0"/>
              <a:t>Tech. Sales </a:t>
            </a:r>
            <a:r>
              <a:rPr lang="en-US" dirty="0" smtClean="0"/>
              <a:t>Job Task Analysis </a:t>
            </a:r>
          </a:p>
          <a:p>
            <a:pPr>
              <a:buNone/>
            </a:pPr>
            <a:r>
              <a:rPr lang="en-US" dirty="0" smtClean="0"/>
              <a:t>Site Analysis (21.7%) </a:t>
            </a:r>
          </a:p>
          <a:p>
            <a:r>
              <a:rPr lang="en-US" dirty="0" smtClean="0"/>
              <a:t>Six Tasks (2 of 6) 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Inspect existing electrical service to determine if it is sufficiently sized or rated for the PV system</a:t>
            </a:r>
          </a:p>
          <a:p>
            <a:pPr lvl="2"/>
            <a:r>
              <a:rPr lang="en-US" sz="2400" dirty="0" smtClean="0"/>
              <a:t>Service rating (e.g. voltage, amperage)</a:t>
            </a:r>
          </a:p>
          <a:p>
            <a:pPr lvl="2"/>
            <a:r>
              <a:rPr lang="en-US" sz="2400" dirty="0" err="1" smtClean="0"/>
              <a:t>Busbar</a:t>
            </a:r>
            <a:r>
              <a:rPr lang="en-US" sz="2400" dirty="0" smtClean="0"/>
              <a:t>, main breaker rating, and breaker space</a:t>
            </a:r>
          </a:p>
          <a:p>
            <a:pPr lvl="2"/>
            <a:r>
              <a:rPr lang="en-US" sz="2400" dirty="0" smtClean="0"/>
              <a:t>Voltage and current ratings on fuses as well as ac / dc switches</a:t>
            </a:r>
          </a:p>
          <a:p>
            <a:pPr lvl="2"/>
            <a:r>
              <a:rPr lang="en-US" sz="2400" dirty="0" smtClean="0"/>
              <a:t>Electrical principles, codes, and grounding method</a:t>
            </a:r>
          </a:p>
          <a:p>
            <a:pPr lvl="2"/>
            <a:r>
              <a:rPr lang="en-US" sz="2400" dirty="0" smtClean="0"/>
              <a:t>Electrical service equipment manufacturer (e.g. panel, transformer, CT cabinet( </a:t>
            </a:r>
          </a:p>
          <a:p>
            <a:pPr lvl="2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1318" y="851622"/>
            <a:ext cx="3357130" cy="193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1624822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D9F1A2-FAC3-4DEC-9FCA-7CD4CD19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55006" cy="675204"/>
          </a:xfrm>
        </p:spPr>
        <p:txBody>
          <a:bodyPr/>
          <a:lstStyle/>
          <a:p>
            <a:r>
              <a:rPr lang="en-US" dirty="0" smtClean="0"/>
              <a:t>3. Content in a NABCEP context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FD4243-2631-42A9-A783-C2CC00F6E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487" y="961433"/>
            <a:ext cx="8091532" cy="574664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PV </a:t>
            </a:r>
            <a:r>
              <a:rPr lang="en-US" dirty="0" smtClean="0"/>
              <a:t>Tech. Sales </a:t>
            </a:r>
            <a:r>
              <a:rPr lang="en-US" dirty="0" smtClean="0"/>
              <a:t>Job Task Analysis </a:t>
            </a:r>
          </a:p>
          <a:p>
            <a:pPr>
              <a:buNone/>
            </a:pPr>
            <a:r>
              <a:rPr lang="en-US" dirty="0" smtClean="0"/>
              <a:t>Site Analysis (21.7%) </a:t>
            </a:r>
          </a:p>
          <a:p>
            <a:r>
              <a:rPr lang="en-US" dirty="0" smtClean="0"/>
              <a:t>Six Tasks (3 of 6) 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Identify </a:t>
            </a:r>
            <a:r>
              <a:rPr lang="en-US" dirty="0" smtClean="0"/>
              <a:t>locations for system components to determine proposed PV system material needs </a:t>
            </a:r>
            <a:endParaRPr lang="en-US" dirty="0" smtClean="0"/>
          </a:p>
          <a:p>
            <a:pPr lvl="2"/>
            <a:r>
              <a:rPr lang="en-US" sz="2400" dirty="0" smtClean="0"/>
              <a:t>Locations of inverters and arrays</a:t>
            </a:r>
          </a:p>
          <a:p>
            <a:pPr lvl="2"/>
            <a:r>
              <a:rPr lang="en-US" sz="2400" dirty="0" smtClean="0"/>
              <a:t>AC and DC disconnects</a:t>
            </a:r>
          </a:p>
          <a:p>
            <a:pPr lvl="2"/>
            <a:r>
              <a:rPr lang="en-US" sz="2400" dirty="0" smtClean="0"/>
              <a:t>Junction box, conduit routing and distance</a:t>
            </a:r>
          </a:p>
          <a:p>
            <a:pPr lvl="2"/>
            <a:r>
              <a:rPr lang="en-US" sz="2400" dirty="0" smtClean="0"/>
              <a:t>NEC and manufacturer clearance requirements</a:t>
            </a:r>
          </a:p>
          <a:p>
            <a:pPr lvl="2"/>
            <a:r>
              <a:rPr lang="en-US" sz="2400" dirty="0" smtClean="0"/>
              <a:t>Solar access</a:t>
            </a:r>
          </a:p>
          <a:p>
            <a:pPr lvl="2"/>
            <a:r>
              <a:rPr lang="en-US" sz="2400" dirty="0" smtClean="0"/>
              <a:t>Hazards (e.g. power lines, gas lines, meters) </a:t>
            </a:r>
          </a:p>
          <a:p>
            <a:pPr lvl="2"/>
            <a:r>
              <a:rPr lang="en-US" sz="2400" dirty="0" smtClean="0"/>
              <a:t>Utility requirements for disconnects </a:t>
            </a:r>
            <a:endParaRPr lang="en-US" sz="2400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1318" y="851622"/>
            <a:ext cx="3357130" cy="193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1624822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D9F1A2-FAC3-4DEC-9FCA-7CD4CD19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55006" cy="675204"/>
          </a:xfrm>
        </p:spPr>
        <p:txBody>
          <a:bodyPr/>
          <a:lstStyle/>
          <a:p>
            <a:r>
              <a:rPr lang="en-US" dirty="0" smtClean="0"/>
              <a:t>3. Content in a NABCEP context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FD4243-2631-42A9-A783-C2CC00F6E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487" y="961433"/>
            <a:ext cx="8091532" cy="574664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PV </a:t>
            </a:r>
            <a:r>
              <a:rPr lang="en-US" dirty="0" smtClean="0"/>
              <a:t>Tech. Sales </a:t>
            </a:r>
            <a:r>
              <a:rPr lang="en-US" dirty="0" smtClean="0"/>
              <a:t>Job Task Analysis </a:t>
            </a:r>
          </a:p>
          <a:p>
            <a:pPr>
              <a:buNone/>
            </a:pPr>
            <a:r>
              <a:rPr lang="en-US" dirty="0" smtClean="0"/>
              <a:t>Site Analysis (21.7%) </a:t>
            </a:r>
          </a:p>
          <a:p>
            <a:r>
              <a:rPr lang="en-US" dirty="0" smtClean="0"/>
              <a:t>Six Tasks (4 of 6) 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Assess possible array mounting locations by visual inspection and by taking measurements to provide data for structural design and engineering</a:t>
            </a:r>
          </a:p>
          <a:p>
            <a:pPr lvl="2"/>
            <a:r>
              <a:rPr lang="en-US" sz="2400" dirty="0" smtClean="0"/>
              <a:t>Roof materials, condition, age, area, and access to it </a:t>
            </a:r>
          </a:p>
          <a:p>
            <a:pPr lvl="2"/>
            <a:r>
              <a:rPr lang="en-US" sz="2400" dirty="0" smtClean="0"/>
              <a:t>Structural framing, spacing, and spans</a:t>
            </a:r>
          </a:p>
          <a:p>
            <a:pPr lvl="2"/>
            <a:r>
              <a:rPr lang="en-US" sz="2400" dirty="0" smtClean="0"/>
              <a:t>Soil conditions, topography, ground area </a:t>
            </a:r>
          </a:p>
          <a:p>
            <a:pPr lvl="2"/>
            <a:r>
              <a:rPr lang="en-US" sz="2400" dirty="0" smtClean="0"/>
              <a:t>Underground utilities, obstructions, and easements</a:t>
            </a:r>
          </a:p>
          <a:p>
            <a:pPr lvl="2"/>
            <a:r>
              <a:rPr lang="en-US" sz="2400" dirty="0" smtClean="0"/>
              <a:t>Drawings, specifications, blueprints, solar access</a:t>
            </a:r>
          </a:p>
          <a:p>
            <a:pPr lvl="2"/>
            <a:r>
              <a:rPr lang="en-US" sz="2400" dirty="0" smtClean="0"/>
              <a:t>Measurement tools and safety practices 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1318" y="851622"/>
            <a:ext cx="3357130" cy="193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162482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6BB8B2-D378-0A75-B8B4-0CBA67A0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Program </a:t>
            </a:r>
            <a:r>
              <a:rPr lang="en-US" dirty="0" smtClean="0"/>
              <a:t>Overview (Term </a:t>
            </a:r>
            <a:r>
              <a:rPr lang="en-US" dirty="0" smtClean="0"/>
              <a:t>4)</a:t>
            </a:r>
            <a:endParaRPr lang="en-CA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6100244F-C057-0139-7251-A94AD1CAD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8590" y="-1026160"/>
            <a:ext cx="20425820" cy="81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9949" y="1190785"/>
            <a:ext cx="8491004" cy="521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271927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D9F1A2-FAC3-4DEC-9FCA-7CD4CD19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55006" cy="675204"/>
          </a:xfrm>
        </p:spPr>
        <p:txBody>
          <a:bodyPr/>
          <a:lstStyle/>
          <a:p>
            <a:r>
              <a:rPr lang="en-US" dirty="0" smtClean="0"/>
              <a:t>3. Content in a NABCEP context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FD4243-2631-42A9-A783-C2CC00F6E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487" y="961433"/>
            <a:ext cx="8091532" cy="574664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PV </a:t>
            </a:r>
            <a:r>
              <a:rPr lang="en-US" dirty="0" smtClean="0"/>
              <a:t>Tech. Sales </a:t>
            </a:r>
            <a:r>
              <a:rPr lang="en-US" dirty="0" smtClean="0"/>
              <a:t>Job Task Analysis </a:t>
            </a:r>
          </a:p>
          <a:p>
            <a:pPr>
              <a:buNone/>
            </a:pPr>
            <a:r>
              <a:rPr lang="en-US" dirty="0" smtClean="0"/>
              <a:t>Site Analysis (21.7%) </a:t>
            </a:r>
          </a:p>
          <a:p>
            <a:r>
              <a:rPr lang="en-US" dirty="0" smtClean="0"/>
              <a:t>Six Tasks (5 of 6) 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Perform shade analysis remotely or on-site to accurately determine expected production and optimize location for PV modules. </a:t>
            </a:r>
          </a:p>
          <a:p>
            <a:pPr lvl="2"/>
            <a:r>
              <a:rPr lang="en-US" sz="2400" dirty="0" smtClean="0"/>
              <a:t>Existing and future shading obstructions</a:t>
            </a:r>
          </a:p>
          <a:p>
            <a:pPr lvl="2"/>
            <a:r>
              <a:rPr lang="en-US" sz="2400" dirty="0" smtClean="0"/>
              <a:t>Shade analysis tools, and shade impacts on systems</a:t>
            </a:r>
          </a:p>
          <a:p>
            <a:pPr lvl="2"/>
            <a:r>
              <a:rPr lang="en-US" sz="2400" dirty="0" smtClean="0"/>
              <a:t>Seasonal and daily variations</a:t>
            </a:r>
          </a:p>
          <a:p>
            <a:pPr lvl="2"/>
            <a:r>
              <a:rPr lang="en-US" sz="2400" dirty="0" smtClean="0"/>
              <a:t>Rooftop analysis (if necessary) and using buffers</a:t>
            </a:r>
          </a:p>
          <a:p>
            <a:pPr lvl="2"/>
            <a:r>
              <a:rPr lang="en-US" sz="2400" dirty="0" smtClean="0"/>
              <a:t>Calculation of production within acceptable limits of third party audits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1318" y="851622"/>
            <a:ext cx="3357130" cy="193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1624822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D9F1A2-FAC3-4DEC-9FCA-7CD4CD19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55006" cy="675204"/>
          </a:xfrm>
        </p:spPr>
        <p:txBody>
          <a:bodyPr/>
          <a:lstStyle/>
          <a:p>
            <a:r>
              <a:rPr lang="en-US" dirty="0" smtClean="0"/>
              <a:t>3. Content in a NABCEP context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FD4243-2631-42A9-A783-C2CC00F6E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487" y="961433"/>
            <a:ext cx="8091532" cy="574664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PV </a:t>
            </a:r>
            <a:r>
              <a:rPr lang="en-US" dirty="0" smtClean="0"/>
              <a:t>Tech. Sales </a:t>
            </a:r>
            <a:r>
              <a:rPr lang="en-US" dirty="0" smtClean="0"/>
              <a:t>Job Task Analysis </a:t>
            </a:r>
          </a:p>
          <a:p>
            <a:pPr>
              <a:buNone/>
            </a:pPr>
            <a:r>
              <a:rPr lang="en-US" dirty="0" smtClean="0"/>
              <a:t>Site Analysis (21.7%) </a:t>
            </a:r>
          </a:p>
          <a:p>
            <a:r>
              <a:rPr lang="en-US" dirty="0" smtClean="0"/>
              <a:t>Six Tasks (6 of 6) 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Review </a:t>
            </a:r>
            <a:r>
              <a:rPr lang="en-US" dirty="0" smtClean="0"/>
              <a:t>site analysis with appropriate stakeholders to establish buy-in and </a:t>
            </a:r>
            <a:r>
              <a:rPr lang="en-US" dirty="0" smtClean="0"/>
              <a:t>consensus. </a:t>
            </a:r>
          </a:p>
          <a:p>
            <a:pPr lvl="2"/>
            <a:r>
              <a:rPr lang="en-US" sz="2400" dirty="0" smtClean="0"/>
              <a:t>Safety practices</a:t>
            </a:r>
          </a:p>
          <a:p>
            <a:pPr lvl="2"/>
            <a:r>
              <a:rPr lang="en-US" sz="2400" dirty="0" smtClean="0"/>
              <a:t>Existing site electrical limitations</a:t>
            </a:r>
          </a:p>
          <a:p>
            <a:pPr lvl="2"/>
            <a:r>
              <a:rPr lang="en-US" sz="2400" dirty="0" smtClean="0"/>
              <a:t>System component locations</a:t>
            </a:r>
          </a:p>
          <a:p>
            <a:pPr lvl="2"/>
            <a:r>
              <a:rPr lang="en-US" sz="2400" dirty="0" smtClean="0"/>
              <a:t>Shading</a:t>
            </a:r>
          </a:p>
          <a:p>
            <a:pPr lvl="2"/>
            <a:r>
              <a:rPr lang="en-US" sz="2400" dirty="0" smtClean="0"/>
              <a:t>Array location</a:t>
            </a:r>
            <a:endParaRPr lang="en-US" sz="2400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1318" y="851622"/>
            <a:ext cx="3357130" cy="193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1624822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D9F1A2-FAC3-4DEC-9FCA-7CD4CD19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55006" cy="675204"/>
          </a:xfrm>
        </p:spPr>
        <p:txBody>
          <a:bodyPr/>
          <a:lstStyle/>
          <a:p>
            <a:r>
              <a:rPr lang="en-US" dirty="0" smtClean="0"/>
              <a:t>3. Content in a NABCEP context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FD4243-2631-42A9-A783-C2CC00F6E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487" y="961433"/>
            <a:ext cx="8091532" cy="574664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(2013) 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PV Technical Sales </a:t>
            </a:r>
          </a:p>
          <a:p>
            <a:pPr>
              <a:buNone/>
            </a:pPr>
            <a:r>
              <a:rPr lang="en-US" dirty="0" smtClean="0"/>
              <a:t>Resource Guide </a:t>
            </a:r>
          </a:p>
          <a:p>
            <a:r>
              <a:rPr lang="en-US" dirty="0" smtClean="0"/>
              <a:t>Eight Sections (8 as A - H) </a:t>
            </a:r>
          </a:p>
          <a:p>
            <a:r>
              <a:rPr lang="en-US" dirty="0" smtClean="0"/>
              <a:t>Sections C and G for C 52 Audits 2 - Load Analysis</a:t>
            </a:r>
          </a:p>
          <a:p>
            <a:pPr lvl="1"/>
            <a:r>
              <a:rPr lang="en-US" u="sng" dirty="0" smtClean="0"/>
              <a:t>Review  Sections Task Analysis and online Resources </a:t>
            </a:r>
          </a:p>
          <a:p>
            <a:pPr lvl="2"/>
            <a:r>
              <a:rPr lang="en-US" sz="2400" dirty="0" smtClean="0"/>
              <a:t>(A) Qualify the Customer</a:t>
            </a:r>
          </a:p>
          <a:p>
            <a:pPr lvl="2"/>
            <a:r>
              <a:rPr lang="en-US" sz="2400" dirty="0" smtClean="0"/>
              <a:t>(B) Site Analysis</a:t>
            </a:r>
          </a:p>
          <a:p>
            <a:pPr lvl="2"/>
            <a:r>
              <a:rPr lang="en-US" sz="2400" dirty="0" smtClean="0"/>
              <a:t>(D) Financial Costs, Incentives, and Savings</a:t>
            </a:r>
          </a:p>
          <a:p>
            <a:pPr lvl="2"/>
            <a:r>
              <a:rPr lang="en-US" sz="2400" dirty="0" smtClean="0"/>
              <a:t>(E) Financial benefit Analysis and Financing </a:t>
            </a:r>
          </a:p>
          <a:p>
            <a:pPr lvl="2"/>
            <a:r>
              <a:rPr lang="en-US" sz="2400" dirty="0" smtClean="0"/>
              <a:t>(F) Non-financial Benefit Analysis</a:t>
            </a:r>
          </a:p>
          <a:p>
            <a:pPr lvl="2"/>
            <a:r>
              <a:rPr lang="en-US" sz="2400" dirty="0" smtClean="0"/>
              <a:t>(H) Prepare Proposals</a:t>
            </a:r>
            <a:endParaRPr lang="en-US" sz="2400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4834" y="827298"/>
            <a:ext cx="4817026" cy="156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1624822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7A0CF1-C700-456B-A537-2B2C63843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75102" cy="675204"/>
          </a:xfrm>
        </p:spPr>
        <p:txBody>
          <a:bodyPr/>
          <a:lstStyle/>
          <a:p>
            <a:r>
              <a:rPr lang="en-US" dirty="0" smtClean="0"/>
              <a:t>4. Description of Course 41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CA94191-2DF7-453E-8886-0358982A76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955" y="1098536"/>
            <a:ext cx="8382090" cy="324272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From Master Plan, Learning Outcomes 6. 8, 9, 10</a:t>
            </a:r>
            <a:endParaRPr lang="en-US" dirty="0"/>
          </a:p>
          <a:p>
            <a:r>
              <a:rPr lang="en-US" dirty="0" smtClean="0"/>
              <a:t>6 – Communication Skills</a:t>
            </a:r>
            <a:endParaRPr lang="en-US" dirty="0"/>
          </a:p>
          <a:p>
            <a:r>
              <a:rPr lang="en-US" dirty="0" smtClean="0"/>
              <a:t>8 – Impact of renewable energy on society and the environment </a:t>
            </a:r>
            <a:endParaRPr lang="en-US" dirty="0"/>
          </a:p>
          <a:p>
            <a:r>
              <a:rPr lang="en-US" dirty="0" smtClean="0"/>
              <a:t>9 – Ethics and equity </a:t>
            </a:r>
            <a:endParaRPr lang="en-US" dirty="0"/>
          </a:p>
          <a:p>
            <a:r>
              <a:rPr lang="en-US" dirty="0" smtClean="0"/>
              <a:t>10 – Economics and project management</a:t>
            </a:r>
            <a:endParaRPr lang="en-US" dirty="0"/>
          </a:p>
        </p:txBody>
      </p:sp>
      <p:pic>
        <p:nvPicPr>
          <p:cNvPr id="6" name="Picture 5" descr="Calculator and notepad">
            <a:extLst>
              <a:ext uri="{FF2B5EF4-FFF2-40B4-BE49-F238E27FC236}">
                <a16:creationId xmlns="" xmlns:a16="http://schemas.microsoft.com/office/drawing/2014/main" id="{6A439DCD-276A-4FDF-8653-1C033F784A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4003" b="35194"/>
          <a:stretch/>
        </p:blipFill>
        <p:spPr>
          <a:xfrm>
            <a:off x="0" y="4556990"/>
            <a:ext cx="9144000" cy="1880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33145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7A0CF1-C700-456B-A537-2B2C63843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75102" cy="675204"/>
          </a:xfrm>
        </p:spPr>
        <p:txBody>
          <a:bodyPr/>
          <a:lstStyle/>
          <a:p>
            <a:r>
              <a:rPr lang="en-US" dirty="0" smtClean="0"/>
              <a:t>4. Description of Course 41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CA94191-2DF7-453E-8886-0358982A76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955" y="1098536"/>
            <a:ext cx="8382090" cy="324272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6 – Communication Skills</a:t>
            </a:r>
          </a:p>
          <a:p>
            <a:pPr>
              <a:buNone/>
            </a:pPr>
            <a:r>
              <a:rPr lang="en-US" dirty="0" smtClean="0"/>
              <a:t>An ability to communicate complex renewable energy concepts within the technical community </a:t>
            </a:r>
            <a:r>
              <a:rPr lang="en-US" u="sng" dirty="0" smtClean="0"/>
              <a:t>and with society at large</a:t>
            </a:r>
            <a:r>
              <a:rPr lang="en-US" dirty="0" smtClean="0"/>
              <a:t>. Such ability includes </a:t>
            </a:r>
            <a:r>
              <a:rPr lang="en-US" u="sng" dirty="0" smtClean="0"/>
              <a:t>reading, writing, speaking and listening</a:t>
            </a:r>
            <a:r>
              <a:rPr lang="en-US" dirty="0" smtClean="0"/>
              <a:t>, and the ability to comprehend and write effective reports and design documentation, and to give and effectively respond to clear instructions.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 descr="Calculator and notepad">
            <a:extLst>
              <a:ext uri="{FF2B5EF4-FFF2-40B4-BE49-F238E27FC236}">
                <a16:creationId xmlns="" xmlns:a16="http://schemas.microsoft.com/office/drawing/2014/main" id="{6A439DCD-276A-4FDF-8653-1C033F784A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4003" b="35194"/>
          <a:stretch/>
        </p:blipFill>
        <p:spPr>
          <a:xfrm>
            <a:off x="0" y="4556990"/>
            <a:ext cx="9144000" cy="1880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33145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7A0CF1-C700-456B-A537-2B2C63843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75102" cy="675204"/>
          </a:xfrm>
        </p:spPr>
        <p:txBody>
          <a:bodyPr/>
          <a:lstStyle/>
          <a:p>
            <a:r>
              <a:rPr lang="en-US" dirty="0" smtClean="0"/>
              <a:t>4. Description of Course 41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CA94191-2DF7-453E-8886-0358982A76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955" y="1098536"/>
            <a:ext cx="8382090" cy="324272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8 </a:t>
            </a:r>
            <a:r>
              <a:rPr lang="en-US" dirty="0" smtClean="0"/>
              <a:t>– </a:t>
            </a:r>
            <a:r>
              <a:rPr lang="en-US" dirty="0" smtClean="0"/>
              <a:t>Impact of renewable energy on society and the environment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An ability to analyze social and environmental aspects….  includes an understanding of the interactions that … projects have with the economic, social, health, safety, legal, and cultural aspects of society, the uncertainties …, and the concepts of sustainable design and development and environmental stewardship. </a:t>
            </a:r>
            <a:endParaRPr lang="en-US" dirty="0"/>
          </a:p>
        </p:txBody>
      </p:sp>
      <p:pic>
        <p:nvPicPr>
          <p:cNvPr id="6" name="Picture 5" descr="Calculator and notepad">
            <a:extLst>
              <a:ext uri="{FF2B5EF4-FFF2-40B4-BE49-F238E27FC236}">
                <a16:creationId xmlns="" xmlns:a16="http://schemas.microsoft.com/office/drawing/2014/main" id="{6A439DCD-276A-4FDF-8653-1C033F784A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4003" b="35194"/>
          <a:stretch/>
        </p:blipFill>
        <p:spPr>
          <a:xfrm>
            <a:off x="0" y="4556990"/>
            <a:ext cx="9144000" cy="1880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33145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7A0CF1-C700-456B-A537-2B2C63843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75102" cy="675204"/>
          </a:xfrm>
        </p:spPr>
        <p:txBody>
          <a:bodyPr/>
          <a:lstStyle/>
          <a:p>
            <a:r>
              <a:rPr lang="en-US" dirty="0" smtClean="0"/>
              <a:t>4. Description of Course 41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CA94191-2DF7-453E-8886-0358982A76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955" y="1098536"/>
            <a:ext cx="8382090" cy="324272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9 </a:t>
            </a:r>
            <a:r>
              <a:rPr lang="en-US" dirty="0" smtClean="0"/>
              <a:t>– </a:t>
            </a:r>
            <a:r>
              <a:rPr lang="en-US" dirty="0" smtClean="0"/>
              <a:t>Ethics and equity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An ability to apply ethics, accountability, and equity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NABCEP Code of Ethics is available through this link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  <a:hlinkClick r:id="rId2"/>
              </a:rPr>
              <a:t>NABCEP's Code of Ethics and Standards of Conduct - NABCEP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Picture 5" descr="Calculator and notepad">
            <a:extLst>
              <a:ext uri="{FF2B5EF4-FFF2-40B4-BE49-F238E27FC236}">
                <a16:creationId xmlns="" xmlns:a16="http://schemas.microsoft.com/office/drawing/2014/main" id="{6A439DCD-276A-4FDF-8653-1C033F784A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4003" b="35194"/>
          <a:stretch/>
        </p:blipFill>
        <p:spPr>
          <a:xfrm>
            <a:off x="0" y="4556990"/>
            <a:ext cx="9144000" cy="1880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33145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7A0CF1-C700-456B-A537-2B2C63843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75102" cy="675204"/>
          </a:xfrm>
        </p:spPr>
        <p:txBody>
          <a:bodyPr/>
          <a:lstStyle/>
          <a:p>
            <a:r>
              <a:rPr lang="en-US" dirty="0" smtClean="0"/>
              <a:t>4. Description of Course 41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CA94191-2DF7-453E-8886-0358982A76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955" y="1098536"/>
            <a:ext cx="8382090" cy="324272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10 </a:t>
            </a:r>
            <a:r>
              <a:rPr lang="en-US" dirty="0" smtClean="0"/>
              <a:t>– </a:t>
            </a:r>
            <a:r>
              <a:rPr lang="en-US" dirty="0" smtClean="0"/>
              <a:t>Economics and project management 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An ability to appropriately incorporate economics and business practices including project, risk, and change management into the practice of renewable energy, and to understand their limitations. </a:t>
            </a:r>
            <a:endParaRPr lang="en-US" dirty="0"/>
          </a:p>
        </p:txBody>
      </p:sp>
      <p:pic>
        <p:nvPicPr>
          <p:cNvPr id="6" name="Picture 5" descr="Calculator and notepad">
            <a:extLst>
              <a:ext uri="{FF2B5EF4-FFF2-40B4-BE49-F238E27FC236}">
                <a16:creationId xmlns="" xmlns:a16="http://schemas.microsoft.com/office/drawing/2014/main" id="{6A439DCD-276A-4FDF-8653-1C033F784A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4003" b="35194"/>
          <a:stretch/>
        </p:blipFill>
        <p:spPr>
          <a:xfrm>
            <a:off x="0" y="4556990"/>
            <a:ext cx="9144000" cy="1880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33145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6BB8B2-D378-0A75-B8B4-0CBA67A0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Program </a:t>
            </a:r>
            <a:r>
              <a:rPr lang="en-US" dirty="0" smtClean="0"/>
              <a:t>Overview (Term </a:t>
            </a:r>
            <a:r>
              <a:rPr lang="en-US" dirty="0" smtClean="0"/>
              <a:t>4)</a:t>
            </a:r>
            <a:endParaRPr lang="en-CA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6100244F-C057-0139-7251-A94AD1CAD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8590" y="-1026160"/>
            <a:ext cx="20425820" cy="81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9949" y="1190785"/>
            <a:ext cx="8491004" cy="521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271927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/>
              <a:t>4. Description of Course </a:t>
            </a:r>
            <a:r>
              <a:rPr lang="en-US" dirty="0" smtClean="0"/>
              <a:t>41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r>
              <a:rPr lang="en-US" sz="2800" dirty="0" smtClean="0"/>
              <a:t>Audits 01 – Customer Relations </a:t>
            </a:r>
            <a:r>
              <a:rPr lang="en-US" sz="2800" dirty="0"/>
              <a:t>(Term </a:t>
            </a:r>
            <a:r>
              <a:rPr lang="en-US" sz="2800" dirty="0" smtClean="0"/>
              <a:t>4, </a:t>
            </a:r>
            <a:r>
              <a:rPr lang="en-US" sz="2800" dirty="0"/>
              <a:t>Year </a:t>
            </a:r>
            <a:r>
              <a:rPr lang="en-US" sz="2800" dirty="0" smtClean="0"/>
              <a:t>2) </a:t>
            </a:r>
            <a:endParaRPr lang="en-US" sz="2800" dirty="0"/>
          </a:p>
          <a:p>
            <a:r>
              <a:rPr lang="en-US" sz="2800" dirty="0" smtClean="0"/>
              <a:t>32 </a:t>
            </a:r>
            <a:r>
              <a:rPr lang="en-US" sz="2800" dirty="0"/>
              <a:t>Classroom Hours  </a:t>
            </a:r>
            <a:r>
              <a:rPr lang="en-US" sz="2800" dirty="0" smtClean="0"/>
              <a:t>= </a:t>
            </a:r>
            <a:r>
              <a:rPr lang="en-US" sz="2800" dirty="0" smtClean="0"/>
              <a:t>12 </a:t>
            </a:r>
            <a:r>
              <a:rPr lang="en-US" sz="2800" dirty="0"/>
              <a:t>weeks x </a:t>
            </a:r>
            <a:r>
              <a:rPr lang="en-US" sz="2800" dirty="0" smtClean="0"/>
              <a:t>4 </a:t>
            </a:r>
            <a:r>
              <a:rPr lang="en-US" sz="2800" dirty="0"/>
              <a:t>periods / week </a:t>
            </a:r>
          </a:p>
          <a:p>
            <a:r>
              <a:rPr lang="en-US" sz="2800" dirty="0" smtClean="0"/>
              <a:t>2 </a:t>
            </a:r>
            <a:r>
              <a:rPr lang="en-US" sz="2800" dirty="0"/>
              <a:t>periods Mon. </a:t>
            </a:r>
            <a:r>
              <a:rPr lang="en-US" sz="2800" dirty="0" smtClean="0"/>
              <a:t>pm </a:t>
            </a:r>
            <a:r>
              <a:rPr lang="en-US" sz="2800" dirty="0"/>
              <a:t>and </a:t>
            </a:r>
            <a:r>
              <a:rPr lang="en-US" sz="2800" dirty="0" smtClean="0"/>
              <a:t>2 </a:t>
            </a:r>
            <a:r>
              <a:rPr lang="en-US" sz="2800" dirty="0"/>
              <a:t>Periods </a:t>
            </a:r>
            <a:r>
              <a:rPr lang="en-US" sz="2800" dirty="0" smtClean="0"/>
              <a:t>Tue. pm </a:t>
            </a:r>
            <a:endParaRPr lang="en-US" sz="2800" dirty="0"/>
          </a:p>
          <a:p>
            <a:endParaRPr lang="en-US" sz="2800" dirty="0"/>
          </a:p>
          <a:p>
            <a:pPr marL="514350" indent="-514350">
              <a:buNone/>
            </a:pPr>
            <a:r>
              <a:rPr lang="en-US" sz="2800" u="sng" dirty="0"/>
              <a:t>Marking Breakdown</a:t>
            </a:r>
            <a:r>
              <a:rPr lang="en-US" sz="2800" dirty="0"/>
              <a:t>  </a:t>
            </a:r>
          </a:p>
          <a:p>
            <a:pPr marL="514350" indent="-514350">
              <a:buNone/>
            </a:pPr>
            <a:r>
              <a:rPr lang="en-US" sz="2800" dirty="0"/>
              <a:t>20% Individual Tests         30% Individual Projects </a:t>
            </a:r>
          </a:p>
          <a:p>
            <a:pPr marL="514350" indent="-514350">
              <a:buNone/>
            </a:pPr>
            <a:r>
              <a:rPr lang="en-US" sz="2800" dirty="0"/>
              <a:t>40% Group Projects          10% Employability Skills</a:t>
            </a:r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="" xmlns:a16="http://schemas.microsoft.com/office/drawing/2014/main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="" xmlns:a16="http://schemas.microsoft.com/office/drawing/2014/main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="" xmlns:a16="http://schemas.microsoft.com/office/drawing/2014/main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="" xmlns:a16="http://schemas.microsoft.com/office/drawing/2014/main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3645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28210" cy="675204"/>
          </a:xfrm>
        </p:spPr>
        <p:txBody>
          <a:bodyPr wrap="square" anchor="ctr">
            <a:normAutofit/>
          </a:bodyPr>
          <a:lstStyle/>
          <a:p>
            <a:r>
              <a:rPr lang="en-CA" dirty="0"/>
              <a:t>2. Term </a:t>
            </a:r>
            <a:r>
              <a:rPr lang="en-CA" dirty="0" smtClean="0"/>
              <a:t>4 </a:t>
            </a:r>
            <a:r>
              <a:rPr lang="en-CA" dirty="0"/>
              <a:t>Course Introductions 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=""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566" y="917297"/>
            <a:ext cx="5187635" cy="5677608"/>
          </a:xfrm>
        </p:spPr>
        <p:txBody>
          <a:bodyPr/>
          <a:lstStyle/>
          <a:p>
            <a:pPr marL="0" indent="0">
              <a:buNone/>
            </a:pPr>
            <a:r>
              <a:rPr lang="en-US" sz="3175" u="sng" dirty="0" smtClean="0"/>
              <a:t>Aug </a:t>
            </a:r>
            <a:r>
              <a:rPr lang="en-US" sz="3175" u="sng" dirty="0"/>
              <a:t>– </a:t>
            </a:r>
            <a:r>
              <a:rPr lang="en-US" sz="3175" u="sng" dirty="0" smtClean="0"/>
              <a:t>Dec </a:t>
            </a:r>
            <a:r>
              <a:rPr lang="en-US" sz="3175" u="sng" dirty="0"/>
              <a:t>(</a:t>
            </a:r>
            <a:r>
              <a:rPr lang="en-US" sz="3175" u="sng" dirty="0" smtClean="0"/>
              <a:t>12 </a:t>
            </a:r>
            <a:r>
              <a:rPr lang="en-US" sz="3175" u="sng" dirty="0"/>
              <a:t>Weeks)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175" dirty="0" smtClean="0"/>
              <a:t>Audits 01 Customer Rel. </a:t>
            </a:r>
            <a:r>
              <a:rPr lang="en-US" sz="3175" dirty="0" smtClean="0"/>
              <a:t>  </a:t>
            </a:r>
            <a:endParaRPr lang="en-US" sz="3175" dirty="0"/>
          </a:p>
          <a:p>
            <a:pPr marL="514350" indent="-514350">
              <a:buFont typeface="+mj-lt"/>
              <a:buAutoNum type="arabicPeriod"/>
            </a:pPr>
            <a:r>
              <a:rPr lang="en-US" sz="3175" dirty="0" smtClean="0"/>
              <a:t>Energy Efficiency, Measurement and Verification </a:t>
            </a:r>
            <a:endParaRPr lang="en-US" sz="3175" dirty="0"/>
          </a:p>
          <a:p>
            <a:pPr marL="514350" indent="-514350">
              <a:buFont typeface="+mj-lt"/>
              <a:buAutoNum type="arabicPeriod"/>
            </a:pPr>
            <a:r>
              <a:rPr lang="en-US" sz="3175" dirty="0" smtClean="0"/>
              <a:t>Solar Stand Alone PV System Design     </a:t>
            </a:r>
            <a:endParaRPr lang="en-US" sz="3200" u="sng" dirty="0"/>
          </a:p>
          <a:p>
            <a:pPr marL="514350" indent="-514350">
              <a:buFont typeface="+mj-lt"/>
              <a:buAutoNum type="arabicPeriod"/>
            </a:pPr>
            <a:r>
              <a:rPr lang="en-US" sz="3175" dirty="0" smtClean="0"/>
              <a:t>Battery Based PV </a:t>
            </a:r>
            <a:r>
              <a:rPr lang="en-US" sz="3175" dirty="0" err="1" smtClean="0"/>
              <a:t>Instal</a:t>
            </a:r>
            <a:r>
              <a:rPr lang="en-US" sz="3175" dirty="0" smtClean="0"/>
              <a:t>. </a:t>
            </a:r>
            <a:endParaRPr lang="en-US" sz="3175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175" dirty="0" smtClean="0"/>
              <a:t>Small Wind Design and Operation</a:t>
            </a:r>
            <a:endParaRPr lang="en-US" sz="3175" dirty="0"/>
          </a:p>
        </p:txBody>
      </p:sp>
      <p:pic>
        <p:nvPicPr>
          <p:cNvPr id="4" name="Picture 3" descr="Magnifying glass and question mark">
            <a:extLst>
              <a:ext uri="{FF2B5EF4-FFF2-40B4-BE49-F238E27FC236}">
                <a16:creationId xmlns="" xmlns:a16="http://schemas.microsoft.com/office/drawing/2014/main" id="{4CF7EF4A-B8E9-4195-8826-DA7E75147E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068" r="30594"/>
          <a:stretch/>
        </p:blipFill>
        <p:spPr>
          <a:xfrm>
            <a:off x="5622201" y="1545219"/>
            <a:ext cx="3322622" cy="51436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28696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/>
              <a:t>4. Description of Course </a:t>
            </a:r>
            <a:r>
              <a:rPr lang="en-US" dirty="0" smtClean="0"/>
              <a:t>41</a:t>
            </a:r>
            <a:endParaRPr lang="en-US" dirty="0"/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="" xmlns:a16="http://schemas.microsoft.com/office/drawing/2014/main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="" xmlns:a16="http://schemas.microsoft.com/office/drawing/2014/main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="" xmlns:a16="http://schemas.microsoft.com/office/drawing/2014/main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="" xmlns:a16="http://schemas.microsoft.com/office/drawing/2014/main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12" name="Picture 11" descr="Rows of solar panels">
            <a:extLst>
              <a:ext uri="{FF2B5EF4-FFF2-40B4-BE49-F238E27FC236}">
                <a16:creationId xmlns="" xmlns:a16="http://schemas.microsoft.com/office/drawing/2014/main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09"/>
          <a:stretch/>
        </p:blipFill>
        <p:spPr>
          <a:xfrm>
            <a:off x="6114463" y="273132"/>
            <a:ext cx="2746797" cy="150326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1779844-4E4F-816A-BFA4-A7E15D70A3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4" y="746076"/>
            <a:ext cx="8248016" cy="4997202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C </a:t>
            </a:r>
            <a:r>
              <a:rPr lang="en-US" u="sng" dirty="0" smtClean="0"/>
              <a:t>41</a:t>
            </a:r>
            <a:r>
              <a:rPr lang="en-US" u="sng" dirty="0" smtClean="0"/>
              <a:t>; </a:t>
            </a:r>
            <a:r>
              <a:rPr lang="en-US" u="sng" dirty="0" smtClean="0"/>
              <a:t>Audits 01 Customer Relations</a:t>
            </a:r>
            <a:endParaRPr lang="en-US" u="sng" dirty="0"/>
          </a:p>
          <a:p>
            <a:r>
              <a:rPr lang="en-US" dirty="0" smtClean="0"/>
              <a:t>Audits 1 </a:t>
            </a:r>
            <a:r>
              <a:rPr lang="en-US" dirty="0"/>
              <a:t>(in Calendar Table)</a:t>
            </a:r>
          </a:p>
          <a:p>
            <a:r>
              <a:rPr lang="en-US" dirty="0" smtClean="0"/>
              <a:t>C41 Audits 1 (Customer Relations - communications) and C52 Audits 2 (Load Analysis – technical calculation) introduce auditing skills for the </a:t>
            </a:r>
            <a:r>
              <a:rPr lang="en-US" dirty="0" smtClean="0"/>
              <a:t>workplace</a:t>
            </a:r>
          </a:p>
          <a:p>
            <a:r>
              <a:rPr lang="en-US" dirty="0" smtClean="0"/>
              <a:t>Aid in the preparation for potential NABCEP tests </a:t>
            </a:r>
            <a:endParaRPr lang="en-US" dirty="0" smtClean="0"/>
          </a:p>
          <a:p>
            <a:r>
              <a:rPr lang="en-US" dirty="0" smtClean="0"/>
              <a:t>Demonstrate the application of Auditing skills for the workplace, to some practical local scenarios 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5946071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805247" cy="675204"/>
          </a:xfrm>
        </p:spPr>
        <p:txBody>
          <a:bodyPr/>
          <a:lstStyle/>
          <a:p>
            <a:r>
              <a:rPr lang="en-US" dirty="0"/>
              <a:t>4. Description of Course </a:t>
            </a:r>
            <a:r>
              <a:rPr lang="en-US" dirty="0" smtClean="0"/>
              <a:t>41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8983" y="1111907"/>
            <a:ext cx="8729156" cy="3372998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25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C </a:t>
            </a:r>
            <a:r>
              <a:rPr kumimoji="0" lang="en-US" sz="2625" b="0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41</a:t>
            </a:r>
            <a:r>
              <a:rPr kumimoji="0" lang="en-US" sz="2625" b="0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: </a:t>
            </a:r>
            <a:r>
              <a:rPr kumimoji="0" lang="en-US" sz="2625" b="0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Audits 1 – Customer Relations </a:t>
            </a:r>
            <a:endParaRPr kumimoji="0" lang="en-US" sz="2625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Examples of anticipated outcomes after course completion</a:t>
            </a:r>
          </a:p>
          <a:p>
            <a:pPr marL="321469" marR="0" lvl="0" indent="-321469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2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Experienced examples of potential customer scenarios </a:t>
            </a:r>
          </a:p>
          <a:p>
            <a:pPr marL="321469" marR="0" lvl="0" indent="-321469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>
                <a:solidFill>
                  <a:prstClr val="white"/>
                </a:solidFill>
                <a:latin typeface="Franklin Gothic Book"/>
              </a:rPr>
              <a:t>Prepared</a:t>
            </a:r>
            <a:r>
              <a:rPr kumimoji="0" lang="en-US" sz="262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an Audit</a:t>
            </a:r>
            <a:r>
              <a:rPr kumimoji="0" lang="en-US" sz="2625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“scope of effort” for a local scenario </a:t>
            </a:r>
            <a:r>
              <a:rPr lang="en-US" dirty="0" smtClean="0">
                <a:solidFill>
                  <a:prstClr val="white"/>
                </a:solidFill>
                <a:latin typeface="Franklin Gothic Book"/>
              </a:rPr>
              <a:t> </a:t>
            </a:r>
            <a:endParaRPr kumimoji="0" lang="en-US" sz="26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6" name="Picture 5" descr="Waves by the sea">
            <a:extLst>
              <a:ext uri="{FF2B5EF4-FFF2-40B4-BE49-F238E27FC236}">
                <a16:creationId xmlns="" xmlns:a16="http://schemas.microsoft.com/office/drawing/2014/main" id="{2BF77251-A263-4121-A91E-B1DF7A2B51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674" b="55360"/>
          <a:stretch/>
        </p:blipFill>
        <p:spPr>
          <a:xfrm>
            <a:off x="0" y="4794278"/>
            <a:ext cx="9144000" cy="18886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707601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41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dirty="0"/>
              <a:t>From Learning Outcomes and Tasks </a:t>
            </a:r>
          </a:p>
          <a:p>
            <a:pPr>
              <a:buNone/>
            </a:pPr>
            <a:r>
              <a:rPr lang="en-US" sz="2800" dirty="0"/>
              <a:t>Task 01 </a:t>
            </a:r>
          </a:p>
          <a:p>
            <a:pPr>
              <a:buNone/>
            </a:pPr>
            <a:r>
              <a:rPr lang="en-US" sz="2800" u="sng" dirty="0" smtClean="0"/>
              <a:t>Identify the scope of project audit customer information to be considered</a:t>
            </a:r>
            <a:endParaRPr lang="en-US" sz="2800" u="sng" dirty="0"/>
          </a:p>
          <a:p>
            <a:r>
              <a:rPr lang="en-US" sz="2800" dirty="0" smtClean="0"/>
              <a:t>NABCEP resources and examples</a:t>
            </a:r>
            <a:endParaRPr lang="en-US" sz="2800" dirty="0"/>
          </a:p>
          <a:p>
            <a:r>
              <a:rPr lang="en-US" sz="2800" dirty="0" smtClean="0"/>
              <a:t>Information gathering (e.g. for Audit 2 – Load Analysis)  </a:t>
            </a:r>
            <a:endParaRPr lang="en-US" sz="2800" dirty="0" smtClean="0"/>
          </a:p>
          <a:p>
            <a:r>
              <a:rPr lang="en-US" sz="2800" dirty="0" smtClean="0"/>
              <a:t>Unknowns, uncertainties, &amp; limited available resources  </a:t>
            </a:r>
            <a:endParaRPr lang="en-US" sz="2800" dirty="0"/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="" xmlns:a16="http://schemas.microsoft.com/office/drawing/2014/main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="" xmlns:a16="http://schemas.microsoft.com/office/drawing/2014/main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="" xmlns:a16="http://schemas.microsoft.com/office/drawing/2014/main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="" xmlns:a16="http://schemas.microsoft.com/office/drawing/2014/main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8" name="Picture 7" descr="Yellow school bus">
            <a:extLst>
              <a:ext uri="{FF2B5EF4-FFF2-40B4-BE49-F238E27FC236}">
                <a16:creationId xmlns="" xmlns:a16="http://schemas.microsoft.com/office/drawing/2014/main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224" y="219345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799225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41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dirty="0"/>
              <a:t>From Learning Outcomes and Tasks </a:t>
            </a:r>
          </a:p>
          <a:p>
            <a:pPr>
              <a:buNone/>
            </a:pPr>
            <a:r>
              <a:rPr lang="en-US" sz="2800" dirty="0"/>
              <a:t>Task 02 </a:t>
            </a:r>
          </a:p>
          <a:p>
            <a:pPr>
              <a:buNone/>
            </a:pPr>
            <a:r>
              <a:rPr lang="en-US" sz="2800" u="sng" dirty="0" smtClean="0"/>
              <a:t>Identify Customer motivations for potential RE project </a:t>
            </a:r>
            <a:endParaRPr lang="en-US" sz="2800" u="sng" dirty="0"/>
          </a:p>
          <a:p>
            <a:r>
              <a:rPr lang="en-US" sz="2800" dirty="0" smtClean="0"/>
              <a:t>Customer characterization (e.g. What does success look like to Customer?) and understanding   </a:t>
            </a:r>
            <a:endParaRPr lang="en-US" sz="2800" dirty="0"/>
          </a:p>
          <a:p>
            <a:r>
              <a:rPr lang="en-US" sz="2800" dirty="0" smtClean="0"/>
              <a:t>Customer resources, experience, manage expectations </a:t>
            </a:r>
            <a:endParaRPr lang="en-US" sz="2800" dirty="0"/>
          </a:p>
          <a:p>
            <a:pPr lvl="0">
              <a:defRPr/>
            </a:pPr>
            <a:r>
              <a:rPr lang="en-US" sz="2800" dirty="0" smtClean="0">
                <a:solidFill>
                  <a:prstClr val="white"/>
                </a:solidFill>
              </a:rPr>
              <a:t>Relationships – proposals, quotes, contracts, more </a:t>
            </a:r>
            <a:endParaRPr lang="en-US" sz="2800" dirty="0">
              <a:solidFill>
                <a:prstClr val="white"/>
              </a:solidFill>
            </a:endParaRPr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="" xmlns:a16="http://schemas.microsoft.com/office/drawing/2014/main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="" xmlns:a16="http://schemas.microsoft.com/office/drawing/2014/main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="" xmlns:a16="http://schemas.microsoft.com/office/drawing/2014/main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="" xmlns:a16="http://schemas.microsoft.com/office/drawing/2014/main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8" name="Picture 7" descr="Yellow school bus">
            <a:extLst>
              <a:ext uri="{FF2B5EF4-FFF2-40B4-BE49-F238E27FC236}">
                <a16:creationId xmlns="" xmlns:a16="http://schemas.microsoft.com/office/drawing/2014/main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224" y="219345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632695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/>
              <a:t>4. Description of Course </a:t>
            </a:r>
            <a:r>
              <a:rPr lang="en-US" dirty="0" smtClean="0"/>
              <a:t>41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dirty="0"/>
              <a:t>From Learning Outcomes and Tasks </a:t>
            </a:r>
          </a:p>
          <a:p>
            <a:pPr>
              <a:buNone/>
            </a:pPr>
            <a:r>
              <a:rPr lang="en-US" sz="2800" dirty="0"/>
              <a:t>Task 03 </a:t>
            </a:r>
          </a:p>
          <a:p>
            <a:pPr>
              <a:buNone/>
            </a:pPr>
            <a:r>
              <a:rPr lang="en-US" sz="2800" u="sng" dirty="0" smtClean="0"/>
              <a:t>Customer capacity to make choices for the relevant applicable options and results</a:t>
            </a:r>
            <a:endParaRPr lang="en-US" sz="2800" u="sng" dirty="0"/>
          </a:p>
          <a:p>
            <a:r>
              <a:rPr lang="en-US" sz="2800" dirty="0" smtClean="0"/>
              <a:t>Performance goals  </a:t>
            </a:r>
            <a:endParaRPr lang="en-US" sz="2800" dirty="0"/>
          </a:p>
          <a:p>
            <a:r>
              <a:rPr lang="en-US" sz="2800" dirty="0" smtClean="0"/>
              <a:t>Available resources and limitations  </a:t>
            </a:r>
            <a:endParaRPr lang="en-US" sz="2800" dirty="0"/>
          </a:p>
          <a:p>
            <a:r>
              <a:rPr lang="en-US" sz="2800" dirty="0" smtClean="0"/>
              <a:t>Options review and prioritization </a:t>
            </a:r>
            <a:r>
              <a:rPr lang="en-US" sz="2800" dirty="0"/>
              <a:t> </a:t>
            </a:r>
            <a:endParaRPr lang="en-US" sz="2800" dirty="0"/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="" xmlns:a16="http://schemas.microsoft.com/office/drawing/2014/main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="" xmlns:a16="http://schemas.microsoft.com/office/drawing/2014/main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="" xmlns:a16="http://schemas.microsoft.com/office/drawing/2014/main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="" xmlns:a16="http://schemas.microsoft.com/office/drawing/2014/main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8" name="Picture 7" descr="Yellow school bus">
            <a:extLst>
              <a:ext uri="{FF2B5EF4-FFF2-40B4-BE49-F238E27FC236}">
                <a16:creationId xmlns="" xmlns:a16="http://schemas.microsoft.com/office/drawing/2014/main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224" y="219345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777309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/>
              <a:t>4. Description of Course </a:t>
            </a:r>
            <a:r>
              <a:rPr lang="en-US" dirty="0" smtClean="0"/>
              <a:t>41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dirty="0"/>
              <a:t>From Learning Outcomes and Tasks </a:t>
            </a:r>
          </a:p>
          <a:p>
            <a:pPr>
              <a:buNone/>
            </a:pPr>
            <a:r>
              <a:rPr lang="en-US" sz="2800" dirty="0"/>
              <a:t>Task </a:t>
            </a:r>
            <a:r>
              <a:rPr lang="en-US" sz="2800" dirty="0" smtClean="0"/>
              <a:t>04 </a:t>
            </a:r>
            <a:endParaRPr lang="en-US" sz="2800" dirty="0"/>
          </a:p>
          <a:p>
            <a:pPr>
              <a:buNone/>
            </a:pPr>
            <a:r>
              <a:rPr lang="en-US" sz="2800" u="sng" dirty="0" smtClean="0"/>
              <a:t>List key factors impacting economics of energy measures </a:t>
            </a:r>
            <a:endParaRPr lang="en-US" sz="2800" u="sng" dirty="0"/>
          </a:p>
          <a:p>
            <a:r>
              <a:rPr lang="en-US" sz="2800" dirty="0" smtClean="0"/>
              <a:t>Costs, benefits, time, uncertainties, and assumptions   </a:t>
            </a:r>
            <a:endParaRPr lang="en-US" sz="2800" dirty="0"/>
          </a:p>
          <a:p>
            <a:r>
              <a:rPr lang="en-US" sz="2800" dirty="0" smtClean="0"/>
              <a:t>Costs and the usefulness of imperfect information   </a:t>
            </a:r>
            <a:endParaRPr lang="en-US" sz="2800" dirty="0"/>
          </a:p>
          <a:p>
            <a:r>
              <a:rPr lang="en-US" sz="2800" dirty="0" smtClean="0"/>
              <a:t>Available customer financial resources / payment risk  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="" xmlns:a16="http://schemas.microsoft.com/office/drawing/2014/main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="" xmlns:a16="http://schemas.microsoft.com/office/drawing/2014/main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="" xmlns:a16="http://schemas.microsoft.com/office/drawing/2014/main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="" xmlns:a16="http://schemas.microsoft.com/office/drawing/2014/main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8" name="Picture 7" descr="Yellow school bus">
            <a:extLst>
              <a:ext uri="{FF2B5EF4-FFF2-40B4-BE49-F238E27FC236}">
                <a16:creationId xmlns="" xmlns:a16="http://schemas.microsoft.com/office/drawing/2014/main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224" y="219345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777309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/>
              <a:t>4. Description of Course </a:t>
            </a:r>
            <a:r>
              <a:rPr lang="en-US" dirty="0" smtClean="0"/>
              <a:t>41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dirty="0"/>
              <a:t>From Learning Outcomes and Tasks </a:t>
            </a:r>
          </a:p>
          <a:p>
            <a:pPr>
              <a:buNone/>
            </a:pPr>
            <a:r>
              <a:rPr lang="en-US" sz="2800" dirty="0"/>
              <a:t>Task </a:t>
            </a:r>
            <a:r>
              <a:rPr lang="en-US" sz="2800" dirty="0" smtClean="0"/>
              <a:t>05 </a:t>
            </a:r>
            <a:endParaRPr lang="en-US" sz="2800" dirty="0"/>
          </a:p>
          <a:p>
            <a:pPr>
              <a:buNone/>
            </a:pPr>
            <a:r>
              <a:rPr lang="en-US" sz="2800" u="sng" dirty="0" smtClean="0"/>
              <a:t>Developing an Audit Report </a:t>
            </a:r>
            <a:endParaRPr lang="en-US" sz="2800" u="sng" dirty="0"/>
          </a:p>
          <a:p>
            <a:r>
              <a:rPr lang="en-US" sz="2800" dirty="0" smtClean="0"/>
              <a:t>Information gathering and how others will use results    </a:t>
            </a:r>
            <a:endParaRPr lang="en-US" sz="2800" dirty="0"/>
          </a:p>
          <a:p>
            <a:r>
              <a:rPr lang="en-US" sz="2800" dirty="0" smtClean="0"/>
              <a:t>Analysis, interpretation, and data gaps    </a:t>
            </a:r>
            <a:endParaRPr lang="en-US" sz="2800" dirty="0"/>
          </a:p>
          <a:p>
            <a:r>
              <a:rPr lang="en-US" sz="2800" dirty="0" smtClean="0"/>
              <a:t>Conclusions, recommendations, limitations, and confidentiality   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="" xmlns:a16="http://schemas.microsoft.com/office/drawing/2014/main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="" xmlns:a16="http://schemas.microsoft.com/office/drawing/2014/main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="" xmlns:a16="http://schemas.microsoft.com/office/drawing/2014/main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="" xmlns:a16="http://schemas.microsoft.com/office/drawing/2014/main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8" name="Picture 7" descr="Yellow school bus">
            <a:extLst>
              <a:ext uri="{FF2B5EF4-FFF2-40B4-BE49-F238E27FC236}">
                <a16:creationId xmlns="" xmlns:a16="http://schemas.microsoft.com/office/drawing/2014/main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224" y="219345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7773098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/>
              <a:t>4. Description of Course </a:t>
            </a:r>
            <a:r>
              <a:rPr lang="en-US" dirty="0" smtClean="0"/>
              <a:t>41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dirty="0"/>
              <a:t>From Learning Outcomes and Tasks </a:t>
            </a:r>
          </a:p>
          <a:p>
            <a:pPr>
              <a:buNone/>
            </a:pPr>
            <a:r>
              <a:rPr lang="en-US" sz="2800" dirty="0"/>
              <a:t>Task </a:t>
            </a:r>
            <a:r>
              <a:rPr lang="en-US" sz="2800" dirty="0" smtClean="0"/>
              <a:t>06 </a:t>
            </a:r>
            <a:endParaRPr lang="en-US" sz="2800" dirty="0"/>
          </a:p>
          <a:p>
            <a:pPr>
              <a:buNone/>
            </a:pPr>
            <a:r>
              <a:rPr lang="en-US" sz="2800" u="sng" dirty="0" smtClean="0"/>
              <a:t>Customer Coordination </a:t>
            </a:r>
            <a:endParaRPr lang="en-US" sz="2800" u="sng" dirty="0"/>
          </a:p>
          <a:p>
            <a:r>
              <a:rPr lang="en-US" sz="2800" dirty="0" smtClean="0"/>
              <a:t>Contract components and timely communications    </a:t>
            </a:r>
            <a:endParaRPr lang="en-US" sz="2800" dirty="0"/>
          </a:p>
          <a:p>
            <a:r>
              <a:rPr lang="en-US" sz="2800" dirty="0" smtClean="0"/>
              <a:t>Minimizing miscommunications and mistakes     </a:t>
            </a:r>
            <a:endParaRPr lang="en-US" sz="2800" dirty="0"/>
          </a:p>
          <a:p>
            <a:r>
              <a:rPr lang="en-US" sz="2800" dirty="0" smtClean="0"/>
              <a:t>Management of Scope of Effort or Scope of Work    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="" xmlns:a16="http://schemas.microsoft.com/office/drawing/2014/main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="" xmlns:a16="http://schemas.microsoft.com/office/drawing/2014/main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="" xmlns:a16="http://schemas.microsoft.com/office/drawing/2014/main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="" xmlns:a16="http://schemas.microsoft.com/office/drawing/2014/main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8" name="Picture 7" descr="Yellow school bus">
            <a:extLst>
              <a:ext uri="{FF2B5EF4-FFF2-40B4-BE49-F238E27FC236}">
                <a16:creationId xmlns="" xmlns:a16="http://schemas.microsoft.com/office/drawing/2014/main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224" y="219345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777309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/>
              <a:t>4. Description of Course </a:t>
            </a:r>
            <a:r>
              <a:rPr lang="en-US" dirty="0" smtClean="0"/>
              <a:t>41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u="sng" dirty="0"/>
              <a:t>Marking Breakdown </a:t>
            </a:r>
          </a:p>
          <a:p>
            <a:pPr marL="514350" indent="-514350"/>
            <a:r>
              <a:rPr lang="en-US" sz="2800" dirty="0"/>
              <a:t>20% Individual Tests         </a:t>
            </a:r>
          </a:p>
          <a:p>
            <a:pPr marL="514350" indent="-514350"/>
            <a:r>
              <a:rPr lang="en-US" sz="2800" dirty="0"/>
              <a:t>30% Individual Projects </a:t>
            </a:r>
          </a:p>
          <a:p>
            <a:pPr marL="514350" indent="-514350"/>
            <a:r>
              <a:rPr lang="en-US" sz="2800" dirty="0"/>
              <a:t>40% Group Projects          </a:t>
            </a:r>
          </a:p>
          <a:p>
            <a:pPr marL="514350" indent="-514350"/>
            <a:r>
              <a:rPr lang="en-US" sz="2800" dirty="0"/>
              <a:t>10% Employability Skills </a:t>
            </a:r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="" xmlns:a16="http://schemas.microsoft.com/office/drawing/2014/main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="" xmlns:a16="http://schemas.microsoft.com/office/drawing/2014/main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="" xmlns:a16="http://schemas.microsoft.com/office/drawing/2014/main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="" xmlns:a16="http://schemas.microsoft.com/office/drawing/2014/main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10" name="Picture 9" descr="Leaning bicycle on yellow painted wall">
            <a:extLst>
              <a:ext uri="{FF2B5EF4-FFF2-40B4-BE49-F238E27FC236}">
                <a16:creationId xmlns="" xmlns:a16="http://schemas.microsoft.com/office/drawing/2014/main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668" y="232791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24171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/>
              <a:t>4. Description of Course </a:t>
            </a:r>
            <a:r>
              <a:rPr lang="en-US" dirty="0" smtClean="0"/>
              <a:t>41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u="sng" dirty="0"/>
              <a:t>Marking Breakdown</a:t>
            </a:r>
          </a:p>
          <a:p>
            <a:pPr marL="514350" indent="-514350">
              <a:buNone/>
            </a:pPr>
            <a:r>
              <a:rPr lang="en-US" sz="2800" u="sng" dirty="0"/>
              <a:t>20% Individual Tests (Examples)         </a:t>
            </a:r>
          </a:p>
          <a:p>
            <a:pPr marL="514350" indent="-514350"/>
            <a:r>
              <a:rPr lang="en-US" sz="2800" dirty="0"/>
              <a:t>Task 1 </a:t>
            </a:r>
            <a:r>
              <a:rPr lang="en-US" sz="2800" dirty="0" smtClean="0"/>
              <a:t>Scope of Information (e.g. NABCEP resources)  </a:t>
            </a:r>
            <a:endParaRPr lang="en-US" sz="2800" dirty="0"/>
          </a:p>
          <a:p>
            <a:pPr marL="514350" indent="-514350"/>
            <a:r>
              <a:rPr lang="en-US" sz="2800" dirty="0"/>
              <a:t>Task </a:t>
            </a:r>
            <a:r>
              <a:rPr lang="en-US" sz="2800" dirty="0" smtClean="0"/>
              <a:t>6 Customer Coordination (e.g. Contract components)  </a:t>
            </a:r>
            <a:endParaRPr lang="en-US" sz="2800" dirty="0"/>
          </a:p>
          <a:p>
            <a:pPr marL="514350" indent="-514350"/>
            <a:endParaRPr lang="en-US" sz="2800" dirty="0"/>
          </a:p>
          <a:p>
            <a:pPr marL="514350" indent="-514350"/>
            <a:endParaRPr lang="en-US" sz="2800" dirty="0"/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="" xmlns:a16="http://schemas.microsoft.com/office/drawing/2014/main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="" xmlns:a16="http://schemas.microsoft.com/office/drawing/2014/main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="" xmlns:a16="http://schemas.microsoft.com/office/drawing/2014/main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="" xmlns:a16="http://schemas.microsoft.com/office/drawing/2014/main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10" name="Picture 9" descr="Leaning bicycle on yellow painted wall">
            <a:extLst>
              <a:ext uri="{FF2B5EF4-FFF2-40B4-BE49-F238E27FC236}">
                <a16:creationId xmlns="" xmlns:a16="http://schemas.microsoft.com/office/drawing/2014/main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668" y="232791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3710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 wrap="square" anchor="ctr">
            <a:normAutofit fontScale="90000"/>
          </a:bodyPr>
          <a:lstStyle/>
          <a:p>
            <a:r>
              <a:rPr lang="en-CA" dirty="0"/>
              <a:t>C </a:t>
            </a:r>
            <a:r>
              <a:rPr lang="en-CA" dirty="0" smtClean="0"/>
              <a:t>41: </a:t>
            </a:r>
            <a:r>
              <a:rPr lang="en-CA" dirty="0"/>
              <a:t>Audits 01 – Customer Relations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=""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566" y="917297"/>
            <a:ext cx="5187635" cy="567760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175" u="sng" dirty="0"/>
              <a:t>12 Week Term 4, Year 2 </a:t>
            </a:r>
            <a:r>
              <a:rPr lang="en-US" sz="3175" dirty="0"/>
              <a:t>32 Classroom hours         0 New Lab hours                           12 weeks x 4 periods/</a:t>
            </a:r>
            <a:r>
              <a:rPr lang="en-US" sz="3175" dirty="0" err="1"/>
              <a:t>wk</a:t>
            </a:r>
            <a:r>
              <a:rPr lang="en-US" sz="3175" dirty="0"/>
              <a:t>      2 periods Mon pm             2 periods Wed pm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175" u="sng" dirty="0"/>
              <a:t>Marking Breakdown    </a:t>
            </a:r>
            <a:r>
              <a:rPr lang="en-US" sz="3175" dirty="0"/>
              <a:t>20% Individual Tests                        30% Individual Projects 40% Group Projects     10% Employability Skills</a:t>
            </a:r>
          </a:p>
        </p:txBody>
      </p:sp>
      <p:pic>
        <p:nvPicPr>
          <p:cNvPr id="4" name="Picture 3" descr="Magnifying glass and question mark">
            <a:extLst>
              <a:ext uri="{FF2B5EF4-FFF2-40B4-BE49-F238E27FC236}">
                <a16:creationId xmlns="" xmlns:a16="http://schemas.microsoft.com/office/drawing/2014/main" id="{4CF7EF4A-B8E9-4195-8826-DA7E75147E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068" r="30594"/>
          <a:stretch/>
        </p:blipFill>
        <p:spPr>
          <a:xfrm>
            <a:off x="5622201" y="1545219"/>
            <a:ext cx="3322622" cy="51436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068841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/>
              <a:t>4. Description of Course </a:t>
            </a:r>
            <a:r>
              <a:rPr lang="en-US" dirty="0" smtClean="0"/>
              <a:t>41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u="sng" dirty="0"/>
              <a:t>Marking Breakdown</a:t>
            </a:r>
          </a:p>
          <a:p>
            <a:pPr marL="514350" indent="-514350">
              <a:buNone/>
            </a:pPr>
            <a:r>
              <a:rPr lang="en-US" sz="2800" u="sng" dirty="0"/>
              <a:t>30% Individual Projects (Examples)         </a:t>
            </a:r>
          </a:p>
          <a:p>
            <a:pPr marL="514350" indent="-514350"/>
            <a:r>
              <a:rPr lang="en-US" sz="2800" dirty="0" smtClean="0"/>
              <a:t>Task </a:t>
            </a:r>
            <a:r>
              <a:rPr lang="en-US" sz="2800" dirty="0" smtClean="0"/>
              <a:t>2 Customer motivations (e.g. What does “success” look like, and managing expectations)  </a:t>
            </a:r>
            <a:endParaRPr lang="en-US" sz="2800" dirty="0" smtClean="0"/>
          </a:p>
          <a:p>
            <a:pPr marL="514350" indent="-514350"/>
            <a:r>
              <a:rPr lang="en-US" sz="2800" dirty="0" smtClean="0"/>
              <a:t>Task </a:t>
            </a:r>
            <a:r>
              <a:rPr lang="en-US" sz="2800" dirty="0" smtClean="0"/>
              <a:t>3 Customer Capacity to make choices (e.g. from local Scenario and communicated to “Customer”)  </a:t>
            </a:r>
            <a:endParaRPr lang="en-US" sz="2800" dirty="0" smtClean="0"/>
          </a:p>
          <a:p>
            <a:pPr marL="514350" indent="-514350"/>
            <a:r>
              <a:rPr lang="en-US" sz="2800" dirty="0" smtClean="0"/>
              <a:t>Task </a:t>
            </a:r>
            <a:r>
              <a:rPr lang="en-US" sz="2800" dirty="0" smtClean="0"/>
              <a:t>4 List key factors (e.g. from local scenario, and communicate to “Customer”)   </a:t>
            </a:r>
            <a:endParaRPr lang="en-US" sz="2800" dirty="0" smtClean="0"/>
          </a:p>
          <a:p>
            <a:pPr marL="514350" indent="-514350">
              <a:buNone/>
            </a:pPr>
            <a:r>
              <a:rPr lang="en-US" sz="2800" dirty="0" smtClean="0"/>
              <a:t>  </a:t>
            </a:r>
            <a:endParaRPr lang="en-US" sz="2800" dirty="0"/>
          </a:p>
          <a:p>
            <a:pPr marL="514350" indent="-514350"/>
            <a:endParaRPr lang="en-US" sz="2800" dirty="0"/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="" xmlns:a16="http://schemas.microsoft.com/office/drawing/2014/main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="" xmlns:a16="http://schemas.microsoft.com/office/drawing/2014/main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="" xmlns:a16="http://schemas.microsoft.com/office/drawing/2014/main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="" xmlns:a16="http://schemas.microsoft.com/office/drawing/2014/main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10" name="Picture 9" descr="Leaning bicycle on yellow painted wall">
            <a:extLst>
              <a:ext uri="{FF2B5EF4-FFF2-40B4-BE49-F238E27FC236}">
                <a16:creationId xmlns="" xmlns:a16="http://schemas.microsoft.com/office/drawing/2014/main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668" y="232791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96053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/>
              <a:t>4. Description of Course </a:t>
            </a:r>
            <a:r>
              <a:rPr lang="en-US" dirty="0" smtClean="0"/>
              <a:t>41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u="sng" dirty="0"/>
              <a:t>Marking Breakdown</a:t>
            </a:r>
          </a:p>
          <a:p>
            <a:pPr marL="514350" indent="-514350">
              <a:buNone/>
            </a:pPr>
            <a:r>
              <a:rPr lang="en-US" sz="2800" u="sng" dirty="0"/>
              <a:t>40% Group Projects (Examples)         </a:t>
            </a:r>
          </a:p>
          <a:p>
            <a:pPr marL="514350" indent="-514350"/>
            <a:r>
              <a:rPr lang="en-US" sz="2800" dirty="0"/>
              <a:t>Task </a:t>
            </a:r>
            <a:r>
              <a:rPr lang="en-US" sz="2800" dirty="0" smtClean="0"/>
              <a:t>5 Developing an Audit Report  </a:t>
            </a:r>
            <a:endParaRPr lang="en-US" sz="2800" dirty="0"/>
          </a:p>
          <a:p>
            <a:pPr marL="514350" indent="-514350">
              <a:buNone/>
            </a:pPr>
            <a:r>
              <a:rPr lang="en-US" sz="2800" dirty="0" smtClean="0"/>
              <a:t>           </a:t>
            </a:r>
            <a:endParaRPr lang="en-US" sz="2800" dirty="0"/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="" xmlns:a16="http://schemas.microsoft.com/office/drawing/2014/main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="" xmlns:a16="http://schemas.microsoft.com/office/drawing/2014/main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="" xmlns:a16="http://schemas.microsoft.com/office/drawing/2014/main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="" xmlns:a16="http://schemas.microsoft.com/office/drawing/2014/main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10" name="Picture 9" descr="Leaning bicycle on yellow painted wall">
            <a:extLst>
              <a:ext uri="{FF2B5EF4-FFF2-40B4-BE49-F238E27FC236}">
                <a16:creationId xmlns="" xmlns:a16="http://schemas.microsoft.com/office/drawing/2014/main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668" y="232791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5487727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/>
              <a:t>4. Description of Course </a:t>
            </a:r>
            <a:r>
              <a:rPr lang="en-US" dirty="0" smtClean="0"/>
              <a:t>41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u="sng" dirty="0"/>
              <a:t>Marking Breakdown</a:t>
            </a:r>
          </a:p>
          <a:p>
            <a:pPr marL="514350" indent="-514350">
              <a:buNone/>
            </a:pPr>
            <a:r>
              <a:rPr lang="en-US" sz="2800" u="sng" dirty="0"/>
              <a:t>10% Employability Skills (Examples)         </a:t>
            </a:r>
          </a:p>
          <a:p>
            <a:pPr marL="514350" indent="-514350"/>
            <a:r>
              <a:rPr lang="en-US" sz="2800" dirty="0"/>
              <a:t>Those used in ITVET Belize communications courses  </a:t>
            </a:r>
          </a:p>
          <a:p>
            <a:pPr marL="514350" indent="-514350"/>
            <a:r>
              <a:rPr lang="en-US" sz="2800" dirty="0"/>
              <a:t>Attendance           </a:t>
            </a:r>
          </a:p>
          <a:p>
            <a:pPr marL="514350" indent="-514350"/>
            <a:r>
              <a:rPr lang="en-US" sz="2800" dirty="0"/>
              <a:t>Timeliness </a:t>
            </a:r>
          </a:p>
          <a:p>
            <a:pPr marL="514350" indent="-514350"/>
            <a:r>
              <a:rPr lang="en-US" sz="2800" dirty="0"/>
              <a:t>Attention to detail </a:t>
            </a:r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="" xmlns:a16="http://schemas.microsoft.com/office/drawing/2014/main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="" xmlns:a16="http://schemas.microsoft.com/office/drawing/2014/main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="" xmlns:a16="http://schemas.microsoft.com/office/drawing/2014/main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="" xmlns:a16="http://schemas.microsoft.com/office/drawing/2014/main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10" name="Picture 9" descr="Leaning bicycle on yellow painted wall">
            <a:extLst>
              <a:ext uri="{FF2B5EF4-FFF2-40B4-BE49-F238E27FC236}">
                <a16:creationId xmlns="" xmlns:a16="http://schemas.microsoft.com/office/drawing/2014/main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668" y="232791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786274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/>
              <a:t>5. Development of Course </a:t>
            </a:r>
            <a:r>
              <a:rPr lang="en-US" dirty="0" smtClean="0"/>
              <a:t>41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u="sng" dirty="0"/>
              <a:t>Development of Course</a:t>
            </a:r>
          </a:p>
          <a:p>
            <a:pPr marL="514350" indent="-514350">
              <a:buNone/>
            </a:pPr>
            <a:r>
              <a:rPr lang="en-US" sz="2800" u="sng" dirty="0"/>
              <a:t>From Theory to Practical Application         </a:t>
            </a:r>
          </a:p>
          <a:p>
            <a:pPr marL="514350" indent="-514350"/>
            <a:r>
              <a:rPr lang="en-US" sz="2800" dirty="0"/>
              <a:t>Build on </a:t>
            </a:r>
            <a:r>
              <a:rPr lang="en-US" sz="2800" dirty="0" smtClean="0"/>
              <a:t>examples in available NABCEP documents</a:t>
            </a:r>
            <a:endParaRPr lang="en-US" sz="2800" dirty="0"/>
          </a:p>
          <a:p>
            <a:pPr marL="514350" indent="-514350"/>
            <a:r>
              <a:rPr lang="en-US" sz="2800" dirty="0" smtClean="0">
                <a:solidFill>
                  <a:prstClr val="white"/>
                </a:solidFill>
              </a:rPr>
              <a:t>Locally inspired Scenario examples of customer communications with Auditing activities </a:t>
            </a:r>
            <a:endParaRPr lang="en-US" sz="2800" dirty="0" smtClean="0">
              <a:solidFill>
                <a:prstClr val="white"/>
              </a:solidFill>
            </a:endParaRPr>
          </a:p>
          <a:p>
            <a:pPr marL="514350" indent="-514350"/>
            <a:r>
              <a:rPr lang="en-US" sz="2800" dirty="0" smtClean="0"/>
              <a:t>Provide </a:t>
            </a:r>
            <a:r>
              <a:rPr lang="en-US" sz="2800" dirty="0"/>
              <a:t>Course </a:t>
            </a:r>
            <a:r>
              <a:rPr lang="en-US" sz="2800" dirty="0" smtClean="0"/>
              <a:t>41 </a:t>
            </a:r>
            <a:r>
              <a:rPr lang="en-US" sz="2800" dirty="0"/>
              <a:t>Instructor with </a:t>
            </a:r>
            <a:r>
              <a:rPr lang="en-US" sz="2800" dirty="0" smtClean="0"/>
              <a:t>example scenarios, such that class has example to develop local ones </a:t>
            </a:r>
            <a:endParaRPr lang="en-US" sz="2800" dirty="0"/>
          </a:p>
          <a:p>
            <a:pPr marL="514350" indent="-514350"/>
            <a:r>
              <a:rPr lang="en-US" sz="2800" dirty="0" smtClean="0"/>
              <a:t>“Small group sessions” in 2023 on </a:t>
            </a:r>
            <a:r>
              <a:rPr lang="en-US" sz="2800" dirty="0"/>
              <a:t>Course </a:t>
            </a:r>
            <a:r>
              <a:rPr lang="en-US" sz="2800" dirty="0" smtClean="0"/>
              <a:t>41  </a:t>
            </a:r>
            <a:endParaRPr lang="en-US" sz="2800" dirty="0"/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="" xmlns:a16="http://schemas.microsoft.com/office/drawing/2014/main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="" xmlns:a16="http://schemas.microsoft.com/office/drawing/2014/main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="" xmlns:a16="http://schemas.microsoft.com/office/drawing/2014/main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="" xmlns:a16="http://schemas.microsoft.com/office/drawing/2014/main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12" name="Picture 11" descr="Rows of solar panels">
            <a:extLst>
              <a:ext uri="{FF2B5EF4-FFF2-40B4-BE49-F238E27FC236}">
                <a16:creationId xmlns="" xmlns:a16="http://schemas.microsoft.com/office/drawing/2014/main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09"/>
          <a:stretch/>
        </p:blipFill>
        <p:spPr>
          <a:xfrm>
            <a:off x="6114463" y="273132"/>
            <a:ext cx="2746797" cy="15032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5240119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9CBCA1-3A68-4B91-ACA9-57F2AC49B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525DE385-12F0-40DF-AFE0-30ED9FFB5A08}"/>
              </a:ext>
            </a:extLst>
          </p:cNvPr>
          <p:cNvSpPr txBox="1">
            <a:spLocks/>
          </p:cNvSpPr>
          <p:nvPr/>
        </p:nvSpPr>
        <p:spPr bwMode="auto">
          <a:xfrm>
            <a:off x="239282" y="761377"/>
            <a:ext cx="8597069" cy="594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21469" indent="-32146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25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96516" indent="-26789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156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75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500188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88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9288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88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35743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u="sng" dirty="0" smtClean="0"/>
              <a:t>C41 Audits 1 - Customer Relations</a:t>
            </a:r>
            <a:endParaRPr lang="en-US" u="sng" dirty="0"/>
          </a:p>
          <a:p>
            <a:r>
              <a:rPr lang="en-US" dirty="0" smtClean="0"/>
              <a:t>32 </a:t>
            </a:r>
            <a:r>
              <a:rPr lang="en-US" dirty="0"/>
              <a:t>Classroom hours</a:t>
            </a:r>
          </a:p>
          <a:p>
            <a:r>
              <a:rPr lang="en-US" dirty="0" smtClean="0"/>
              <a:t>12 </a:t>
            </a:r>
            <a:r>
              <a:rPr lang="en-US" dirty="0"/>
              <a:t>Week Term </a:t>
            </a:r>
            <a:r>
              <a:rPr lang="en-US" dirty="0" smtClean="0"/>
              <a:t>4, </a:t>
            </a:r>
            <a:r>
              <a:rPr lang="en-US" dirty="0"/>
              <a:t>Year </a:t>
            </a:r>
            <a:r>
              <a:rPr lang="en-US" dirty="0" smtClean="0"/>
              <a:t>2 </a:t>
            </a:r>
            <a:endParaRPr lang="en-US" dirty="0"/>
          </a:p>
          <a:p>
            <a:r>
              <a:rPr lang="en-US" dirty="0" smtClean="0"/>
              <a:t>With C 52 Audits 2 – Load </a:t>
            </a:r>
            <a:endParaRPr lang="en-US" dirty="0"/>
          </a:p>
          <a:p>
            <a:pPr>
              <a:buNone/>
            </a:pPr>
            <a:r>
              <a:rPr lang="en-US" dirty="0" smtClean="0"/>
              <a:t> Analysis – technical calculations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Communications Courses in 2 year RE EE Program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What does “success” look like at course completion? 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Content within context of </a:t>
            </a:r>
            <a:r>
              <a:rPr lang="en-US" sz="2800" dirty="0" smtClean="0"/>
              <a:t>NABCEP Documentation  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Description of Course </a:t>
            </a:r>
            <a:r>
              <a:rPr lang="en-US" sz="2800" dirty="0" smtClean="0"/>
              <a:t>41 </a:t>
            </a:r>
            <a:r>
              <a:rPr lang="en-US" sz="2800" dirty="0"/>
              <a:t>in Term </a:t>
            </a:r>
            <a:r>
              <a:rPr lang="en-US" sz="2800" dirty="0" smtClean="0"/>
              <a:t>4 </a:t>
            </a:r>
            <a:r>
              <a:rPr lang="en-US" sz="2800" dirty="0"/>
              <a:t>of Year 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Development of Course </a:t>
            </a:r>
            <a:r>
              <a:rPr lang="en-US" sz="2800" dirty="0" smtClean="0"/>
              <a:t>41 </a:t>
            </a:r>
            <a:endParaRPr lang="en-US" sz="2800" dirty="0"/>
          </a:p>
          <a:p>
            <a:pPr marL="889397" lvl="1" indent="-514350"/>
            <a:r>
              <a:rPr lang="en-US" sz="2425" dirty="0"/>
              <a:t>Share “Trade” related examples in </a:t>
            </a:r>
            <a:r>
              <a:rPr lang="en-US" sz="2425" dirty="0" smtClean="0"/>
              <a:t>2023 Special Sessions</a:t>
            </a:r>
            <a:endParaRPr lang="en-US" dirty="0"/>
          </a:p>
        </p:txBody>
      </p:sp>
      <p:pic>
        <p:nvPicPr>
          <p:cNvPr id="6" name="Picture 5" descr="Underwater view of teeming tropical reef near tropical beach">
            <a:extLst>
              <a:ext uri="{FF2B5EF4-FFF2-40B4-BE49-F238E27FC236}">
                <a16:creationId xmlns="" xmlns:a16="http://schemas.microsoft.com/office/drawing/2014/main" id="{453569C0-9BBC-4436-87D1-76139576F1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569" y="149551"/>
            <a:ext cx="3760150" cy="29981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9341849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9CBCA1-3A68-4B91-ACA9-57F2AC49B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834471" cy="675204"/>
          </a:xfrm>
        </p:spPr>
        <p:txBody>
          <a:bodyPr/>
          <a:lstStyle/>
          <a:p>
            <a:r>
              <a:rPr lang="en-CA" dirty="0"/>
              <a:t>For Today: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525DE385-12F0-40DF-AFE0-30ED9FFB5A08}"/>
              </a:ext>
            </a:extLst>
          </p:cNvPr>
          <p:cNvSpPr txBox="1">
            <a:spLocks/>
          </p:cNvSpPr>
          <p:nvPr/>
        </p:nvSpPr>
        <p:spPr bwMode="auto">
          <a:xfrm>
            <a:off x="239282" y="761377"/>
            <a:ext cx="8597069" cy="594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21469" indent="-32146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25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96516" indent="-26789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156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75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500188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88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9288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88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35743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25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C </a:t>
            </a:r>
            <a:r>
              <a:rPr kumimoji="0" lang="en-US" sz="2625" b="0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41</a:t>
            </a:r>
            <a:r>
              <a:rPr kumimoji="0" lang="en-US" sz="2625" b="0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: </a:t>
            </a:r>
            <a:r>
              <a:rPr kumimoji="0" lang="en-US" sz="2625" b="0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Audits 1 Customer Relations</a:t>
            </a:r>
            <a:endParaRPr kumimoji="0" lang="en-US" sz="2625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321469" marR="0" lvl="0" indent="-321469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white"/>
                </a:solidFill>
                <a:latin typeface="Franklin Gothic Book"/>
              </a:rPr>
              <a:t>Instructor Comments? </a:t>
            </a:r>
          </a:p>
          <a:p>
            <a:pPr marL="321469" marR="0" lvl="0" indent="-321469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Instructor Discussion?</a:t>
            </a:r>
          </a:p>
          <a:p>
            <a:pPr marL="321469" marR="0" lvl="0" indent="-321469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white"/>
                </a:solidFill>
                <a:latin typeface="Franklin Gothic Book"/>
              </a:rPr>
              <a:t>Instructor Suggestions? </a:t>
            </a:r>
            <a:r>
              <a:rPr kumimoji="0" lang="en-US" sz="26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 </a:t>
            </a:r>
          </a:p>
          <a:p>
            <a:pPr marL="321469" marR="0" lvl="0" indent="-321469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“Real World” Applications?  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6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6" name="Picture 5" descr="Underwater view of teeming tropical reef near tropical beach">
            <a:extLst>
              <a:ext uri="{FF2B5EF4-FFF2-40B4-BE49-F238E27FC236}">
                <a16:creationId xmlns="" xmlns:a16="http://schemas.microsoft.com/office/drawing/2014/main" id="{453569C0-9BBC-4436-87D1-76139576F1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569" y="149551"/>
            <a:ext cx="3760150" cy="29981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0928036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="" xmlns:a16="http://schemas.microsoft.com/office/drawing/2014/main" id="{94F39A9D-FBAA-DA14-4F85-34EC0AEFF0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1625" y="1057276"/>
            <a:ext cx="6000750" cy="3193256"/>
          </a:xfrm>
        </p:spPr>
        <p:txBody>
          <a:bodyPr/>
          <a:lstStyle/>
          <a:p>
            <a:r>
              <a:rPr lang="en-US" sz="7200" dirty="0"/>
              <a:t>Questions?</a:t>
            </a:r>
          </a:p>
          <a:p>
            <a:r>
              <a:rPr lang="en-US" sz="7200" dirty="0"/>
              <a:t>Comments?</a:t>
            </a:r>
          </a:p>
          <a:p>
            <a:r>
              <a:rPr lang="en-US" sz="7200" dirty="0"/>
              <a:t>Suggestions?</a:t>
            </a:r>
          </a:p>
          <a:p>
            <a:r>
              <a:rPr lang="en-US" sz="7200" dirty="0"/>
              <a:t>Thank you</a:t>
            </a:r>
          </a:p>
        </p:txBody>
      </p:sp>
    </p:spTree>
    <p:extLst>
      <p:ext uri="{BB962C8B-B14F-4D97-AF65-F5344CB8AC3E}">
        <p14:creationId xmlns="" xmlns:p14="http://schemas.microsoft.com/office/powerpoint/2010/main" val="16286293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 wrap="square" anchor="ctr">
            <a:normAutofit fontScale="90000"/>
          </a:bodyPr>
          <a:lstStyle/>
          <a:p>
            <a:r>
              <a:rPr lang="en-CA" dirty="0"/>
              <a:t>C </a:t>
            </a:r>
            <a:r>
              <a:rPr lang="en-CA" dirty="0" smtClean="0"/>
              <a:t>51: </a:t>
            </a:r>
            <a:r>
              <a:rPr lang="en-CA" dirty="0"/>
              <a:t>Projects and Communications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=""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566" y="917297"/>
            <a:ext cx="5187635" cy="567760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175" u="sng" dirty="0"/>
              <a:t>10 Week Term 5, Year 2 </a:t>
            </a:r>
            <a:r>
              <a:rPr lang="en-US" sz="3175" dirty="0"/>
              <a:t>53.3 Classroom hours         0 New Lab hours                           10 weeks x 8 periods/</a:t>
            </a:r>
            <a:r>
              <a:rPr lang="en-US" sz="3175" dirty="0" err="1"/>
              <a:t>wk</a:t>
            </a:r>
            <a:r>
              <a:rPr lang="en-US" sz="3175" dirty="0"/>
              <a:t>      5 periods Mon am &amp; pm            3 periods Wed am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175" u="sng" dirty="0"/>
              <a:t>Marking Breakdown    </a:t>
            </a:r>
            <a:r>
              <a:rPr lang="en-US" sz="3175" dirty="0"/>
              <a:t>20% Individual Tests                        30% Individual Projects 40% Group Projects     10% Employability Skills</a:t>
            </a:r>
          </a:p>
        </p:txBody>
      </p:sp>
      <p:pic>
        <p:nvPicPr>
          <p:cNvPr id="4" name="Picture 3" descr="Magnifying glass and question mark">
            <a:extLst>
              <a:ext uri="{FF2B5EF4-FFF2-40B4-BE49-F238E27FC236}">
                <a16:creationId xmlns="" xmlns:a16="http://schemas.microsoft.com/office/drawing/2014/main" id="{4CF7EF4A-B8E9-4195-8826-DA7E75147E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068" r="30594"/>
          <a:stretch/>
        </p:blipFill>
        <p:spPr>
          <a:xfrm>
            <a:off x="5622201" y="1545219"/>
            <a:ext cx="3322622" cy="51436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65012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805247" cy="675204"/>
          </a:xfrm>
        </p:spPr>
        <p:txBody>
          <a:bodyPr/>
          <a:lstStyle/>
          <a:p>
            <a:r>
              <a:rPr lang="en-US" dirty="0"/>
              <a:t>2. What does “success” look like?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8983" y="1111907"/>
            <a:ext cx="8729156" cy="3372998"/>
          </a:xfrm>
        </p:spPr>
        <p:txBody>
          <a:bodyPr/>
          <a:lstStyle/>
          <a:p>
            <a:r>
              <a:rPr lang="en-US" dirty="0"/>
              <a:t>Students completing Year 1 (Installer) or 2 Year (Designer) RE EE Program Requirements at their own time and pace</a:t>
            </a:r>
          </a:p>
          <a:p>
            <a:r>
              <a:rPr lang="en-US" dirty="0"/>
              <a:t>Students and Industry Qualifications NABCEP, CVQ, etc. </a:t>
            </a:r>
          </a:p>
          <a:p>
            <a:r>
              <a:rPr lang="en-US" dirty="0"/>
              <a:t>Instructors with resources, achieving their desired results </a:t>
            </a:r>
            <a:endParaRPr lang="en-US" b="1" i="1" u="sng" dirty="0">
              <a:solidFill>
                <a:srgbClr val="FFC000"/>
              </a:solidFill>
            </a:endParaRPr>
          </a:p>
          <a:p>
            <a:r>
              <a:rPr lang="en-US" dirty="0"/>
              <a:t>ITVET with resources for scalable, sustainable program </a:t>
            </a:r>
          </a:p>
          <a:p>
            <a:r>
              <a:rPr lang="en-US" dirty="0"/>
              <a:t>Skills competently applied to a changing Green Economy</a:t>
            </a:r>
          </a:p>
          <a:p>
            <a:r>
              <a:rPr lang="en-US" dirty="0"/>
              <a:t>Belize Employers – competent, adaptable team members   </a:t>
            </a:r>
          </a:p>
        </p:txBody>
      </p:sp>
      <p:pic>
        <p:nvPicPr>
          <p:cNvPr id="6" name="Picture 5" descr="Waves by the sea">
            <a:extLst>
              <a:ext uri="{FF2B5EF4-FFF2-40B4-BE49-F238E27FC236}">
                <a16:creationId xmlns="" xmlns:a16="http://schemas.microsoft.com/office/drawing/2014/main" id="{2BF77251-A263-4121-A91E-B1DF7A2B51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674" b="55360"/>
          <a:stretch/>
        </p:blipFill>
        <p:spPr>
          <a:xfrm>
            <a:off x="0" y="4794278"/>
            <a:ext cx="9144000" cy="18886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5872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805247" cy="675204"/>
          </a:xfrm>
        </p:spPr>
        <p:txBody>
          <a:bodyPr/>
          <a:lstStyle/>
          <a:p>
            <a:r>
              <a:rPr lang="en-US" dirty="0"/>
              <a:t>2. What does “success” look like?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8983" y="1111907"/>
            <a:ext cx="8729156" cy="3372998"/>
          </a:xfrm>
        </p:spPr>
        <p:txBody>
          <a:bodyPr/>
          <a:lstStyle/>
          <a:p>
            <a:pPr>
              <a:buNone/>
            </a:pPr>
            <a:r>
              <a:rPr lang="en-US" dirty="0"/>
              <a:t>For Employers and the “Communications” part of Program: </a:t>
            </a:r>
          </a:p>
          <a:p>
            <a:r>
              <a:rPr lang="en-US" dirty="0"/>
              <a:t>Understand options and communicate recommendations  </a:t>
            </a:r>
          </a:p>
          <a:p>
            <a:r>
              <a:rPr lang="en-US" dirty="0"/>
              <a:t>Prepare project descriptions, drawings, and reports</a:t>
            </a:r>
          </a:p>
          <a:p>
            <a:r>
              <a:rPr lang="en-US" dirty="0"/>
              <a:t>Plan and prepare maintenance and monitoring reports   </a:t>
            </a:r>
            <a:endParaRPr lang="en-US" b="1" i="1" u="sng" dirty="0">
              <a:solidFill>
                <a:srgbClr val="FFC000"/>
              </a:solidFill>
            </a:endParaRPr>
          </a:p>
          <a:p>
            <a:r>
              <a:rPr lang="en-US" u="sng" dirty="0"/>
              <a:t>Prepare project proposals, estimates, quotes, invoices </a:t>
            </a:r>
          </a:p>
          <a:p>
            <a:r>
              <a:rPr lang="en-US" dirty="0"/>
              <a:t>Verbal, written, &amp; digital communications skills – clients, residents, suppliers, partners, regulators, team members</a:t>
            </a:r>
          </a:p>
        </p:txBody>
      </p:sp>
      <p:pic>
        <p:nvPicPr>
          <p:cNvPr id="6" name="Picture 5" descr="Waves by the sea">
            <a:extLst>
              <a:ext uri="{FF2B5EF4-FFF2-40B4-BE49-F238E27FC236}">
                <a16:creationId xmlns="" xmlns:a16="http://schemas.microsoft.com/office/drawing/2014/main" id="{2BF77251-A263-4121-A91E-B1DF7A2B51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674" b="55360"/>
          <a:stretch/>
        </p:blipFill>
        <p:spPr>
          <a:xfrm>
            <a:off x="0" y="4794278"/>
            <a:ext cx="9144000" cy="18886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47737366"/>
      </p:ext>
    </p:extLst>
  </p:cSld>
  <p:clrMapOvr>
    <a:masterClrMapping/>
  </p:clrMapOvr>
</p:sld>
</file>

<file path=ppt/theme/theme1.xml><?xml version="1.0" encoding="utf-8"?>
<a:theme xmlns:a="http://schemas.openxmlformats.org/drawingml/2006/main" name="IDB Belize Minimal Presentation - Design_ TEMPLAT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ry template" id="{5B5A9EEE-5E55-4EF9-89C9-65D33258FE22}" vid="{7483052C-6CA1-48FA-975E-243096064F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A75FC7B6BF7C498CD7B3EAD8D4130F" ma:contentTypeVersion="14" ma:contentTypeDescription="Create a new document." ma:contentTypeScope="" ma:versionID="dbad931daf054155005239db3e568307">
  <xsd:schema xmlns:xsd="http://www.w3.org/2001/XMLSchema" xmlns:xs="http://www.w3.org/2001/XMLSchema" xmlns:p="http://schemas.microsoft.com/office/2006/metadata/properties" xmlns:ns3="1cbb6d17-cf84-4448-90bc-9c37ac7b8820" xmlns:ns4="2b3f11d3-e06f-483e-85d2-fc50beb488a5" targetNamespace="http://schemas.microsoft.com/office/2006/metadata/properties" ma:root="true" ma:fieldsID="b68d6c0bb9ec33ea8672a22a1a92e3cb" ns3:_="" ns4:_="">
    <xsd:import namespace="1cbb6d17-cf84-4448-90bc-9c37ac7b8820"/>
    <xsd:import namespace="2b3f11d3-e06f-483e-85d2-fc50beb488a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bb6d17-cf84-4448-90bc-9c37ac7b882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3f11d3-e06f-483e-85d2-fc50beb488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4951A3-8628-4E4A-83F6-9A5215FC1F79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1cbb6d17-cf84-4448-90bc-9c37ac7b8820"/>
    <ds:schemaRef ds:uri="http://www.w3.org/XML/1998/namespace"/>
    <ds:schemaRef ds:uri="http://purl.org/dc/terms/"/>
    <ds:schemaRef ds:uri="2b3f11d3-e06f-483e-85d2-fc50beb488a5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A67B24D-EB55-4E51-836D-832A9BC96B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bb6d17-cf84-4448-90bc-9c37ac7b8820"/>
    <ds:schemaRef ds:uri="2b3f11d3-e06f-483e-85d2-fc50beb488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B07AA6A-79EC-4BA2-B0D4-5A8A175923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Beliz Background template</Template>
  <TotalTime>41039</TotalTime>
  <Words>3878</Words>
  <Application>Microsoft Office PowerPoint</Application>
  <PresentationFormat>On-screen Show (4:3)</PresentationFormat>
  <Paragraphs>628</Paragraphs>
  <Slides>66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IDB Belize Minimal Presentation - Design_ TEMPLATE</vt:lpstr>
      <vt:lpstr>Slide 1</vt:lpstr>
      <vt:lpstr>For Today:</vt:lpstr>
      <vt:lpstr>1. Communications Courses in 2 Year Program </vt:lpstr>
      <vt:lpstr>1. Program Overview (Term 4)</vt:lpstr>
      <vt:lpstr>2. Term 4 Course Introductions </vt:lpstr>
      <vt:lpstr>C 41: Audits 01 – Customer Relations</vt:lpstr>
      <vt:lpstr>C 51: Projects and Communications</vt:lpstr>
      <vt:lpstr>2. What does “success” look like? </vt:lpstr>
      <vt:lpstr>2. What does “success” look like? </vt:lpstr>
      <vt:lpstr>2. What does “success” look like? </vt:lpstr>
      <vt:lpstr>2. What does “success” look like? </vt:lpstr>
      <vt:lpstr>3. Content in a NABCEP context</vt:lpstr>
      <vt:lpstr>3. Content in a NABCEP context</vt:lpstr>
      <vt:lpstr>3. Content in a NABCEP context</vt:lpstr>
      <vt:lpstr>3. Content in a NABCEP context</vt:lpstr>
      <vt:lpstr>3. Content in a NABCEP context</vt:lpstr>
      <vt:lpstr>3. Content in a NABCEP context</vt:lpstr>
      <vt:lpstr>3. Content in a NABCEP context</vt:lpstr>
      <vt:lpstr>3. Content in a NABCEP context</vt:lpstr>
      <vt:lpstr>3. Content in a NABCEP context</vt:lpstr>
      <vt:lpstr>3. Content in a NABCEP context</vt:lpstr>
      <vt:lpstr>3. Content in a NABCEP context</vt:lpstr>
      <vt:lpstr>3. Content in a NABCEP context</vt:lpstr>
      <vt:lpstr>3. Content in a NABCEP context</vt:lpstr>
      <vt:lpstr>3. Content in a NABCEP context</vt:lpstr>
      <vt:lpstr>3. Content in a NABCEP context</vt:lpstr>
      <vt:lpstr>3. Content in a NABCEP context</vt:lpstr>
      <vt:lpstr>3. Content in a NABCEP context</vt:lpstr>
      <vt:lpstr>3. Content in a NABCEP context</vt:lpstr>
      <vt:lpstr>3. Content in a NABCEP context</vt:lpstr>
      <vt:lpstr>3. Content in a NABCEP context</vt:lpstr>
      <vt:lpstr>3. Content in a NABCEP context</vt:lpstr>
      <vt:lpstr>3. Content in a NABCEP context</vt:lpstr>
      <vt:lpstr>3. Content in a NABCEP context</vt:lpstr>
      <vt:lpstr>3. Content in a NABCEP context</vt:lpstr>
      <vt:lpstr>3. Content in a NABCEP context</vt:lpstr>
      <vt:lpstr>3. Content in a NABCEP context</vt:lpstr>
      <vt:lpstr>3. Content in a NABCEP context</vt:lpstr>
      <vt:lpstr>3. Content in a NABCEP context</vt:lpstr>
      <vt:lpstr>3. Content in a NABCEP context</vt:lpstr>
      <vt:lpstr>3. Content in a NABCEP context</vt:lpstr>
      <vt:lpstr>3. Content in a NABCEP context</vt:lpstr>
      <vt:lpstr>4. Description of Course 41</vt:lpstr>
      <vt:lpstr>4. Description of Course 41</vt:lpstr>
      <vt:lpstr>4. Description of Course 41</vt:lpstr>
      <vt:lpstr>4. Description of Course 41</vt:lpstr>
      <vt:lpstr>4. Description of Course 41</vt:lpstr>
      <vt:lpstr>1. Program Overview (Term 4)</vt:lpstr>
      <vt:lpstr>4. Description of Course 41</vt:lpstr>
      <vt:lpstr>4. Description of Course 41</vt:lpstr>
      <vt:lpstr>4. Description of Course 41</vt:lpstr>
      <vt:lpstr>4. Description of Course 41</vt:lpstr>
      <vt:lpstr>4. Description of Course 41</vt:lpstr>
      <vt:lpstr>4. Description of Course 41</vt:lpstr>
      <vt:lpstr>4. Description of Course 41</vt:lpstr>
      <vt:lpstr>4. Description of Course 41</vt:lpstr>
      <vt:lpstr>4. Description of Course 41</vt:lpstr>
      <vt:lpstr>4. Description of Course 41</vt:lpstr>
      <vt:lpstr>4. Description of Course 41</vt:lpstr>
      <vt:lpstr>4. Description of Course 41</vt:lpstr>
      <vt:lpstr>4. Description of Course 41</vt:lpstr>
      <vt:lpstr>4. Description of Course 41</vt:lpstr>
      <vt:lpstr>5. Development of Course 41</vt:lpstr>
      <vt:lpstr>Summary</vt:lpstr>
      <vt:lpstr>For Today:</vt:lpstr>
      <vt:lpstr>Slide 66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Wilkie,Gordon</dc:creator>
  <cp:lastModifiedBy>GATEWAY</cp:lastModifiedBy>
  <cp:revision>189</cp:revision>
  <cp:lastPrinted>2022-03-14T17:26:26Z</cp:lastPrinted>
  <dcterms:created xsi:type="dcterms:W3CDTF">2022-03-03T12:11:22Z</dcterms:created>
  <dcterms:modified xsi:type="dcterms:W3CDTF">2023-01-20T14:02:15Z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0x0101000CA75FC7B6BF7C498CD7B3EAD8D4130F</vt:lpwstr>
  </property>
</Properties>
</file>