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3"/>
  </p:notesMasterIdLst>
  <p:sldIdLst>
    <p:sldId id="258" r:id="rId5"/>
    <p:sldId id="588" r:id="rId6"/>
    <p:sldId id="654" r:id="rId7"/>
    <p:sldId id="657" r:id="rId8"/>
    <p:sldId id="658" r:id="rId9"/>
    <p:sldId id="659" r:id="rId10"/>
    <p:sldId id="664" r:id="rId11"/>
    <p:sldId id="665" r:id="rId12"/>
    <p:sldId id="655" r:id="rId13"/>
    <p:sldId id="656" r:id="rId14"/>
    <p:sldId id="313" r:id="rId15"/>
    <p:sldId id="606" r:id="rId16"/>
    <p:sldId id="543" r:id="rId17"/>
    <p:sldId id="421" r:id="rId18"/>
    <p:sldId id="597" r:id="rId19"/>
    <p:sldId id="425" r:id="rId20"/>
    <p:sldId id="648" r:id="rId21"/>
    <p:sldId id="650" r:id="rId22"/>
    <p:sldId id="441" r:id="rId23"/>
    <p:sldId id="638" r:id="rId24"/>
    <p:sldId id="639" r:id="rId25"/>
    <p:sldId id="651" r:id="rId26"/>
    <p:sldId id="652" r:id="rId27"/>
    <p:sldId id="653" r:id="rId28"/>
    <p:sldId id="642" r:id="rId29"/>
    <p:sldId id="646" r:id="rId30"/>
    <p:sldId id="663" r:id="rId31"/>
    <p:sldId id="545" r:id="rId32"/>
    <p:sldId id="666" r:id="rId33"/>
    <p:sldId id="669" r:id="rId34"/>
    <p:sldId id="671" r:id="rId35"/>
    <p:sldId id="672" r:id="rId36"/>
    <p:sldId id="673" r:id="rId37"/>
    <p:sldId id="693" r:id="rId38"/>
    <p:sldId id="694" r:id="rId39"/>
    <p:sldId id="695" r:id="rId40"/>
    <p:sldId id="696" r:id="rId41"/>
    <p:sldId id="697" r:id="rId42"/>
    <p:sldId id="700" r:id="rId43"/>
    <p:sldId id="701" r:id="rId44"/>
    <p:sldId id="702" r:id="rId45"/>
    <p:sldId id="703" r:id="rId46"/>
    <p:sldId id="674" r:id="rId47"/>
    <p:sldId id="675" r:id="rId48"/>
    <p:sldId id="699" r:id="rId49"/>
    <p:sldId id="688" r:id="rId50"/>
    <p:sldId id="689" r:id="rId51"/>
    <p:sldId id="690" r:id="rId52"/>
    <p:sldId id="691" r:id="rId53"/>
    <p:sldId id="698" r:id="rId54"/>
    <p:sldId id="676" r:id="rId55"/>
    <p:sldId id="677" r:id="rId56"/>
    <p:sldId id="679" r:id="rId57"/>
    <p:sldId id="680" r:id="rId58"/>
    <p:sldId id="683" r:id="rId59"/>
    <p:sldId id="684" r:id="rId60"/>
    <p:sldId id="685" r:id="rId61"/>
    <p:sldId id="686" r:id="rId62"/>
    <p:sldId id="681" r:id="rId63"/>
    <p:sldId id="453" r:id="rId64"/>
    <p:sldId id="454" r:id="rId65"/>
    <p:sldId id="455" r:id="rId66"/>
    <p:sldId id="456" r:id="rId67"/>
    <p:sldId id="457" r:id="rId68"/>
    <p:sldId id="458" r:id="rId69"/>
    <p:sldId id="398" r:id="rId70"/>
    <p:sldId id="605" r:id="rId71"/>
    <p:sldId id="587" r:id="rId72"/>
  </p:sldIdLst>
  <p:sldSz cx="9144000" cy="6858000" type="screen4x3"/>
  <p:notesSz cx="6858000" cy="9144000"/>
  <p:defaultTextStyle>
    <a:defPPr>
      <a:defRPr lang="en-CA"/>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66"/>
    <a:srgbClr val="E72C07"/>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6283" autoAdjust="0"/>
  </p:normalViewPr>
  <p:slideViewPr>
    <p:cSldViewPr snapToGrid="0">
      <p:cViewPr varScale="1">
        <p:scale>
          <a:sx n="86" d="100"/>
          <a:sy n="86" d="100"/>
        </p:scale>
        <p:origin x="-84" y="-59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80B18B-0B89-4F83-B093-001A2A975881}" type="datetimeFigureOut">
              <a:rPr lang="en-US" smtClean="0"/>
              <a:pPr/>
              <a:t>2/23/2023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C134C6-403D-4428-9F20-F15D9913DB64}" type="slidenum">
              <a:rPr lang="en-US" smtClean="0"/>
              <a:pPr/>
              <a:t>‹#›</a:t>
            </a:fld>
            <a:endParaRPr lang="en-US"/>
          </a:p>
        </p:txBody>
      </p:sp>
    </p:spTree>
    <p:extLst>
      <p:ext uri="{BB962C8B-B14F-4D97-AF65-F5344CB8AC3E}">
        <p14:creationId xmlns:p14="http://schemas.microsoft.com/office/powerpoint/2010/main" xmlns="" val="2080825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4417" y="2006977"/>
            <a:ext cx="7286625" cy="1378148"/>
          </a:xfrm>
        </p:spPr>
        <p:txBody>
          <a:bodyPr/>
          <a:lstStyle>
            <a:lvl1pPr>
              <a:defRPr>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697355" y="3643312"/>
            <a:ext cx="6000750" cy="1643063"/>
          </a:xfrm>
        </p:spPr>
        <p:txBody>
          <a:bodyPr/>
          <a:lstStyle>
            <a:lvl1pPr marL="0" indent="0" algn="ctr">
              <a:buNone/>
              <a:defRPr sz="3200">
                <a:solidFill>
                  <a:schemeClr val="bg2"/>
                </a:solidFill>
              </a:defRPr>
            </a:lvl1pPr>
            <a:lvl2pPr marL="428625" indent="0" algn="ctr">
              <a:buNone/>
              <a:defRPr>
                <a:solidFill>
                  <a:schemeClr val="tx1">
                    <a:tint val="75000"/>
                  </a:schemeClr>
                </a:solidFill>
              </a:defRPr>
            </a:lvl2pPr>
            <a:lvl3pPr marL="857250" indent="0" algn="ctr">
              <a:buNone/>
              <a:defRPr>
                <a:solidFill>
                  <a:schemeClr val="tx1">
                    <a:tint val="75000"/>
                  </a:schemeClr>
                </a:solidFill>
              </a:defRPr>
            </a:lvl3pPr>
            <a:lvl4pPr marL="1285875" indent="0" algn="ctr">
              <a:buNone/>
              <a:defRPr>
                <a:solidFill>
                  <a:schemeClr val="tx1">
                    <a:tint val="75000"/>
                  </a:schemeClr>
                </a:solidFill>
              </a:defRPr>
            </a:lvl4pPr>
            <a:lvl5pPr marL="1714500" indent="0" algn="ctr">
              <a:buNone/>
              <a:defRPr>
                <a:solidFill>
                  <a:schemeClr val="tx1">
                    <a:tint val="75000"/>
                  </a:schemeClr>
                </a:solidFill>
              </a:defRPr>
            </a:lvl5pPr>
            <a:lvl6pPr marL="2143125" indent="0" algn="ctr">
              <a:buNone/>
              <a:defRPr>
                <a:solidFill>
                  <a:schemeClr val="tx1">
                    <a:tint val="75000"/>
                  </a:schemeClr>
                </a:solidFill>
              </a:defRPr>
            </a:lvl6pPr>
            <a:lvl7pPr marL="2571750" indent="0" algn="ctr">
              <a:buNone/>
              <a:defRPr>
                <a:solidFill>
                  <a:schemeClr val="tx1">
                    <a:tint val="75000"/>
                  </a:schemeClr>
                </a:solidFill>
              </a:defRPr>
            </a:lvl7pPr>
            <a:lvl8pPr marL="3000375" indent="0" algn="ctr">
              <a:buNone/>
              <a:defRPr>
                <a:solidFill>
                  <a:schemeClr val="tx1">
                    <a:tint val="75000"/>
                  </a:schemeClr>
                </a:solidFill>
              </a:defRPr>
            </a:lvl8pPr>
            <a:lvl9pPr marL="34290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xmlns="" val="26582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DFC9F4C-AFBF-4F5D-A4E8-91E16EDAD6AA}"/>
              </a:ext>
            </a:extLst>
          </p:cNvPr>
          <p:cNvSpPr>
            <a:spLocks noGrp="1"/>
          </p:cNvSpPr>
          <p:nvPr>
            <p:ph type="dt" sz="half" idx="10"/>
          </p:nvPr>
        </p:nvSpPr>
        <p:spPr/>
        <p:txBody>
          <a:bodyPr/>
          <a:lstStyle>
            <a:lvl1pPr>
              <a:defRPr/>
            </a:lvl1pPr>
          </a:lstStyle>
          <a:p>
            <a:fld id="{15D8D739-10B1-4E41-898A-F4A5A661E1FB}" type="datetimeFigureOut">
              <a:rPr lang="en-CA" smtClean="0"/>
              <a:pPr/>
              <a:t>2023-02-23</a:t>
            </a:fld>
            <a:endParaRPr lang="en-CA"/>
          </a:p>
        </p:txBody>
      </p:sp>
      <p:sp>
        <p:nvSpPr>
          <p:cNvPr id="5" name="Footer Placeholder 4">
            <a:extLst>
              <a:ext uri="{FF2B5EF4-FFF2-40B4-BE49-F238E27FC236}">
                <a16:creationId xmlns:a16="http://schemas.microsoft.com/office/drawing/2014/main" xmlns="" id="{C586BF26-1986-4BD1-B784-EF04E4ADCCE6}"/>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xmlns="" id="{6D9E6AF3-C456-4BDD-892A-45F0FF9B6F2E}"/>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xmlns="" val="399408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5062" y="257473"/>
            <a:ext cx="1928813" cy="54858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257473"/>
            <a:ext cx="5643563" cy="54858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9786A3-8417-4021-82F2-D693CDB7D19E}"/>
              </a:ext>
            </a:extLst>
          </p:cNvPr>
          <p:cNvSpPr>
            <a:spLocks noGrp="1"/>
          </p:cNvSpPr>
          <p:nvPr>
            <p:ph type="dt" sz="half" idx="10"/>
          </p:nvPr>
        </p:nvSpPr>
        <p:spPr/>
        <p:txBody>
          <a:bodyPr/>
          <a:lstStyle>
            <a:lvl1pPr>
              <a:defRPr/>
            </a:lvl1pPr>
          </a:lstStyle>
          <a:p>
            <a:fld id="{15D8D739-10B1-4E41-898A-F4A5A661E1FB}" type="datetimeFigureOut">
              <a:rPr lang="en-CA" smtClean="0"/>
              <a:pPr/>
              <a:t>2023-02-23</a:t>
            </a:fld>
            <a:endParaRPr lang="en-CA"/>
          </a:p>
        </p:txBody>
      </p:sp>
      <p:sp>
        <p:nvSpPr>
          <p:cNvPr id="5" name="Footer Placeholder 4">
            <a:extLst>
              <a:ext uri="{FF2B5EF4-FFF2-40B4-BE49-F238E27FC236}">
                <a16:creationId xmlns:a16="http://schemas.microsoft.com/office/drawing/2014/main" xmlns="" id="{AD9785DB-52F6-4904-9C81-18075E2495CB}"/>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xmlns="" id="{6EC5421A-5857-491E-9E35-303392C331A1}"/>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xmlns="" val="161644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33F354-C2D7-470F-A588-425F72599E5F}"/>
              </a:ext>
            </a:extLst>
          </p:cNvPr>
          <p:cNvSpPr>
            <a:spLocks noGrp="1"/>
          </p:cNvSpPr>
          <p:nvPr>
            <p:ph type="dt" sz="half" idx="10"/>
          </p:nvPr>
        </p:nvSpPr>
        <p:spPr/>
        <p:txBody>
          <a:bodyPr/>
          <a:lstStyle>
            <a:lvl1pPr>
              <a:defRPr/>
            </a:lvl1pPr>
          </a:lstStyle>
          <a:p>
            <a:fld id="{15D8D739-10B1-4E41-898A-F4A5A661E1FB}" type="datetimeFigureOut">
              <a:rPr lang="en-CA" smtClean="0"/>
              <a:pPr/>
              <a:t>2023-02-23</a:t>
            </a:fld>
            <a:endParaRPr lang="en-CA"/>
          </a:p>
        </p:txBody>
      </p:sp>
      <p:sp>
        <p:nvSpPr>
          <p:cNvPr id="5" name="Footer Placeholder 4">
            <a:extLst>
              <a:ext uri="{FF2B5EF4-FFF2-40B4-BE49-F238E27FC236}">
                <a16:creationId xmlns:a16="http://schemas.microsoft.com/office/drawing/2014/main" xmlns="" id="{A930239E-E498-417E-B7AA-8A057C4494E0}"/>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xmlns="" id="{5D323703-9839-45ED-A5D4-D701A0A9CAEA}"/>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xmlns="" val="756509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7108" y="176689"/>
            <a:ext cx="7286625" cy="1276945"/>
          </a:xfrm>
        </p:spPr>
        <p:txBody>
          <a:bodyPr anchor="t"/>
          <a:lstStyle>
            <a:lvl1pPr algn="l">
              <a:defRPr sz="2000" b="1" cap="all"/>
            </a:lvl1pPr>
          </a:lstStyle>
          <a:p>
            <a:r>
              <a:rPr lang="en-US"/>
              <a:t>Click to edit Master title style</a:t>
            </a:r>
            <a:endParaRPr lang="en-US" dirty="0"/>
          </a:p>
        </p:txBody>
      </p:sp>
      <p:sp>
        <p:nvSpPr>
          <p:cNvPr id="3" name="Text Placeholder 2"/>
          <p:cNvSpPr>
            <a:spLocks noGrp="1"/>
          </p:cNvSpPr>
          <p:nvPr>
            <p:ph type="body" idx="1"/>
          </p:nvPr>
        </p:nvSpPr>
        <p:spPr>
          <a:xfrm>
            <a:off x="677168" y="2725044"/>
            <a:ext cx="7286625" cy="1406425"/>
          </a:xfrm>
        </p:spPr>
        <p:txBody>
          <a:bodyPr anchor="b"/>
          <a:lstStyle>
            <a:lvl1pPr marL="0" indent="0">
              <a:buNone/>
              <a:defRPr sz="1875">
                <a:solidFill>
                  <a:schemeClr val="tx1">
                    <a:tint val="75000"/>
                  </a:schemeClr>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A0E5E78-F63C-419B-9E57-2941BA5D7C3C}"/>
              </a:ext>
            </a:extLst>
          </p:cNvPr>
          <p:cNvSpPr>
            <a:spLocks noGrp="1"/>
          </p:cNvSpPr>
          <p:nvPr>
            <p:ph type="dt" sz="half" idx="10"/>
          </p:nvPr>
        </p:nvSpPr>
        <p:spPr/>
        <p:txBody>
          <a:bodyPr/>
          <a:lstStyle>
            <a:lvl1pPr>
              <a:defRPr/>
            </a:lvl1pPr>
          </a:lstStyle>
          <a:p>
            <a:fld id="{15D8D739-10B1-4E41-898A-F4A5A661E1FB}" type="datetimeFigureOut">
              <a:rPr lang="en-CA" smtClean="0"/>
              <a:pPr/>
              <a:t>2023-02-23</a:t>
            </a:fld>
            <a:endParaRPr lang="en-CA"/>
          </a:p>
        </p:txBody>
      </p:sp>
      <p:sp>
        <p:nvSpPr>
          <p:cNvPr id="5" name="Footer Placeholder 4">
            <a:extLst>
              <a:ext uri="{FF2B5EF4-FFF2-40B4-BE49-F238E27FC236}">
                <a16:creationId xmlns:a16="http://schemas.microsoft.com/office/drawing/2014/main" xmlns="" id="{F0EE6243-9F6E-440D-88D1-CAC14DD10450}"/>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xmlns="" id="{32625ED1-CDA2-46B5-87A8-52AB98692570}"/>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xmlns="" val="282553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8625" y="1500188"/>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57687" y="1500188"/>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AF352716-F24B-4BC2-AF26-C073664D65B9}"/>
              </a:ext>
            </a:extLst>
          </p:cNvPr>
          <p:cNvSpPr>
            <a:spLocks noGrp="1"/>
          </p:cNvSpPr>
          <p:nvPr>
            <p:ph type="dt" sz="half" idx="10"/>
          </p:nvPr>
        </p:nvSpPr>
        <p:spPr/>
        <p:txBody>
          <a:bodyPr/>
          <a:lstStyle>
            <a:lvl1pPr>
              <a:defRPr/>
            </a:lvl1pPr>
          </a:lstStyle>
          <a:p>
            <a:fld id="{15D8D739-10B1-4E41-898A-F4A5A661E1FB}" type="datetimeFigureOut">
              <a:rPr lang="en-CA" smtClean="0"/>
              <a:pPr/>
              <a:t>2023-02-23</a:t>
            </a:fld>
            <a:endParaRPr lang="en-CA"/>
          </a:p>
        </p:txBody>
      </p:sp>
      <p:sp>
        <p:nvSpPr>
          <p:cNvPr id="6" name="Footer Placeholder 4">
            <a:extLst>
              <a:ext uri="{FF2B5EF4-FFF2-40B4-BE49-F238E27FC236}">
                <a16:creationId xmlns:a16="http://schemas.microsoft.com/office/drawing/2014/main" xmlns="" id="{68BEF213-0434-49E5-B44D-D3B6996CDAA5}"/>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xmlns="" id="{5A2A6405-7F06-45AA-B19A-F01CDC46728B}"/>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xmlns="" val="268934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8625" y="1439168"/>
            <a:ext cx="3787676"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428625" y="2038945"/>
            <a:ext cx="3787676"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354711" y="1439168"/>
            <a:ext cx="3789164"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354711" y="2038945"/>
            <a:ext cx="3789164"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212DA733-8E1B-4CDD-A136-5421A97098E9}"/>
              </a:ext>
            </a:extLst>
          </p:cNvPr>
          <p:cNvSpPr>
            <a:spLocks noGrp="1"/>
          </p:cNvSpPr>
          <p:nvPr>
            <p:ph type="dt" sz="half" idx="10"/>
          </p:nvPr>
        </p:nvSpPr>
        <p:spPr/>
        <p:txBody>
          <a:bodyPr/>
          <a:lstStyle>
            <a:lvl1pPr>
              <a:defRPr/>
            </a:lvl1pPr>
          </a:lstStyle>
          <a:p>
            <a:fld id="{15D8D739-10B1-4E41-898A-F4A5A661E1FB}" type="datetimeFigureOut">
              <a:rPr lang="en-CA" smtClean="0"/>
              <a:pPr/>
              <a:t>2023-02-23</a:t>
            </a:fld>
            <a:endParaRPr lang="en-CA"/>
          </a:p>
        </p:txBody>
      </p:sp>
      <p:sp>
        <p:nvSpPr>
          <p:cNvPr id="8" name="Footer Placeholder 4">
            <a:extLst>
              <a:ext uri="{FF2B5EF4-FFF2-40B4-BE49-F238E27FC236}">
                <a16:creationId xmlns:a16="http://schemas.microsoft.com/office/drawing/2014/main" xmlns="" id="{3ECBA0EA-025F-433A-B3DA-C5755D1B0BEC}"/>
              </a:ext>
            </a:extLst>
          </p:cNvPr>
          <p:cNvSpPr>
            <a:spLocks noGrp="1"/>
          </p:cNvSpPr>
          <p:nvPr>
            <p:ph type="ftr" sz="quarter" idx="11"/>
          </p:nvPr>
        </p:nvSpPr>
        <p:spPr/>
        <p:txBody>
          <a:bodyPr/>
          <a:lstStyle>
            <a:lvl1pPr>
              <a:defRPr/>
            </a:lvl1pPr>
          </a:lstStyle>
          <a:p>
            <a:endParaRPr lang="en-CA"/>
          </a:p>
        </p:txBody>
      </p:sp>
      <p:sp>
        <p:nvSpPr>
          <p:cNvPr id="9" name="Slide Number Placeholder 5">
            <a:extLst>
              <a:ext uri="{FF2B5EF4-FFF2-40B4-BE49-F238E27FC236}">
                <a16:creationId xmlns:a16="http://schemas.microsoft.com/office/drawing/2014/main" xmlns="" id="{26AE12ED-4F4C-428F-B896-8F108B8883F5}"/>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xmlns="" val="104583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71D9D54E-A7AE-4FE8-9523-9BE9D9A755D7}"/>
              </a:ext>
            </a:extLst>
          </p:cNvPr>
          <p:cNvSpPr>
            <a:spLocks noGrp="1"/>
          </p:cNvSpPr>
          <p:nvPr>
            <p:ph type="dt" sz="half" idx="10"/>
          </p:nvPr>
        </p:nvSpPr>
        <p:spPr/>
        <p:txBody>
          <a:bodyPr/>
          <a:lstStyle>
            <a:lvl1pPr>
              <a:defRPr/>
            </a:lvl1pPr>
          </a:lstStyle>
          <a:p>
            <a:fld id="{15D8D739-10B1-4E41-898A-F4A5A661E1FB}" type="datetimeFigureOut">
              <a:rPr lang="en-CA" smtClean="0"/>
              <a:pPr/>
              <a:t>2023-02-23</a:t>
            </a:fld>
            <a:endParaRPr lang="en-CA"/>
          </a:p>
        </p:txBody>
      </p:sp>
      <p:sp>
        <p:nvSpPr>
          <p:cNvPr id="4" name="Footer Placeholder 4">
            <a:extLst>
              <a:ext uri="{FF2B5EF4-FFF2-40B4-BE49-F238E27FC236}">
                <a16:creationId xmlns:a16="http://schemas.microsoft.com/office/drawing/2014/main" xmlns="" id="{871AE07C-5A10-4F48-B857-1E36118158C0}"/>
              </a:ext>
            </a:extLst>
          </p:cNvPr>
          <p:cNvSpPr>
            <a:spLocks noGrp="1"/>
          </p:cNvSpPr>
          <p:nvPr>
            <p:ph type="ftr" sz="quarter" idx="11"/>
          </p:nvPr>
        </p:nvSpPr>
        <p:spPr/>
        <p:txBody>
          <a:bodyPr/>
          <a:lstStyle>
            <a:lvl1pPr>
              <a:defRPr/>
            </a:lvl1pPr>
          </a:lstStyle>
          <a:p>
            <a:endParaRPr lang="en-CA"/>
          </a:p>
        </p:txBody>
      </p:sp>
      <p:sp>
        <p:nvSpPr>
          <p:cNvPr id="5" name="Slide Number Placeholder 5">
            <a:extLst>
              <a:ext uri="{FF2B5EF4-FFF2-40B4-BE49-F238E27FC236}">
                <a16:creationId xmlns:a16="http://schemas.microsoft.com/office/drawing/2014/main" xmlns="" id="{FDF7AE76-D0C0-4B70-8FA3-25AD54E52E49}"/>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xmlns="" val="2568287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53C8ECF2-BEB7-47B6-AA46-6F738D49A061}"/>
              </a:ext>
            </a:extLst>
          </p:cNvPr>
          <p:cNvSpPr>
            <a:spLocks noGrp="1"/>
          </p:cNvSpPr>
          <p:nvPr>
            <p:ph type="dt" sz="half" idx="10"/>
          </p:nvPr>
        </p:nvSpPr>
        <p:spPr/>
        <p:txBody>
          <a:bodyPr/>
          <a:lstStyle>
            <a:lvl1pPr>
              <a:defRPr/>
            </a:lvl1pPr>
          </a:lstStyle>
          <a:p>
            <a:fld id="{15D8D739-10B1-4E41-898A-F4A5A661E1FB}" type="datetimeFigureOut">
              <a:rPr lang="en-CA" smtClean="0"/>
              <a:pPr/>
              <a:t>2023-02-23</a:t>
            </a:fld>
            <a:endParaRPr lang="en-CA"/>
          </a:p>
        </p:txBody>
      </p:sp>
      <p:sp>
        <p:nvSpPr>
          <p:cNvPr id="3" name="Footer Placeholder 4">
            <a:extLst>
              <a:ext uri="{FF2B5EF4-FFF2-40B4-BE49-F238E27FC236}">
                <a16:creationId xmlns:a16="http://schemas.microsoft.com/office/drawing/2014/main" xmlns="" id="{AB5E2D8B-600A-4ABC-A989-A2928AC369CD}"/>
              </a:ext>
            </a:extLst>
          </p:cNvPr>
          <p:cNvSpPr>
            <a:spLocks noGrp="1"/>
          </p:cNvSpPr>
          <p:nvPr>
            <p:ph type="ftr" sz="quarter" idx="11"/>
          </p:nvPr>
        </p:nvSpPr>
        <p:spPr/>
        <p:txBody>
          <a:bodyPr/>
          <a:lstStyle>
            <a:lvl1pPr>
              <a:defRPr/>
            </a:lvl1pPr>
          </a:lstStyle>
          <a:p>
            <a:endParaRPr lang="en-CA"/>
          </a:p>
        </p:txBody>
      </p:sp>
      <p:sp>
        <p:nvSpPr>
          <p:cNvPr id="4" name="Slide Number Placeholder 5">
            <a:extLst>
              <a:ext uri="{FF2B5EF4-FFF2-40B4-BE49-F238E27FC236}">
                <a16:creationId xmlns:a16="http://schemas.microsoft.com/office/drawing/2014/main" xmlns="" id="{3536F2DA-9CFA-4191-AA0D-7B87F1BF467B}"/>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xmlns="" val="191854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626" y="255984"/>
            <a:ext cx="2820293" cy="1089422"/>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3351609" y="255985"/>
            <a:ext cx="4792266" cy="548729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8626" y="1345406"/>
            <a:ext cx="2820293" cy="4397872"/>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3">
            <a:extLst>
              <a:ext uri="{FF2B5EF4-FFF2-40B4-BE49-F238E27FC236}">
                <a16:creationId xmlns:a16="http://schemas.microsoft.com/office/drawing/2014/main" xmlns="" id="{162919D7-C9BD-41D1-B75A-296EDA655AE8}"/>
              </a:ext>
            </a:extLst>
          </p:cNvPr>
          <p:cNvSpPr>
            <a:spLocks noGrp="1"/>
          </p:cNvSpPr>
          <p:nvPr>
            <p:ph type="dt" sz="half" idx="10"/>
          </p:nvPr>
        </p:nvSpPr>
        <p:spPr/>
        <p:txBody>
          <a:bodyPr/>
          <a:lstStyle>
            <a:lvl1pPr>
              <a:defRPr/>
            </a:lvl1pPr>
          </a:lstStyle>
          <a:p>
            <a:fld id="{15D8D739-10B1-4E41-898A-F4A5A661E1FB}" type="datetimeFigureOut">
              <a:rPr lang="en-CA" smtClean="0"/>
              <a:pPr/>
              <a:t>2023-02-23</a:t>
            </a:fld>
            <a:endParaRPr lang="en-CA"/>
          </a:p>
        </p:txBody>
      </p:sp>
      <p:sp>
        <p:nvSpPr>
          <p:cNvPr id="6" name="Footer Placeholder 4">
            <a:extLst>
              <a:ext uri="{FF2B5EF4-FFF2-40B4-BE49-F238E27FC236}">
                <a16:creationId xmlns:a16="http://schemas.microsoft.com/office/drawing/2014/main" xmlns="" id="{B84A4CF1-53C2-4759-9E48-0697A09404D3}"/>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xmlns="" id="{F9D58E26-E1ED-4C04-B09B-D509731D4D4D}"/>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xmlns="" val="186510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80270" y="4500562"/>
            <a:ext cx="5143500" cy="53131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1680270" y="574477"/>
            <a:ext cx="5143500" cy="3857625"/>
          </a:xfrm>
        </p:spPr>
        <p:txBody>
          <a:bodyPr rtlCol="0">
            <a:normAutofit/>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r>
              <a:rPr lang="en-US" noProof="0"/>
              <a:t>Click icon to add picture</a:t>
            </a:r>
          </a:p>
        </p:txBody>
      </p:sp>
      <p:sp>
        <p:nvSpPr>
          <p:cNvPr id="4" name="Text Placeholder 3"/>
          <p:cNvSpPr>
            <a:spLocks noGrp="1"/>
          </p:cNvSpPr>
          <p:nvPr>
            <p:ph type="body" sz="half" idx="2"/>
          </p:nvPr>
        </p:nvSpPr>
        <p:spPr>
          <a:xfrm>
            <a:off x="1680270" y="5031879"/>
            <a:ext cx="5143500" cy="754558"/>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3">
            <a:extLst>
              <a:ext uri="{FF2B5EF4-FFF2-40B4-BE49-F238E27FC236}">
                <a16:creationId xmlns:a16="http://schemas.microsoft.com/office/drawing/2014/main" xmlns="" id="{DBAD6B19-A033-473C-804A-66A34F68917F}"/>
              </a:ext>
            </a:extLst>
          </p:cNvPr>
          <p:cNvSpPr>
            <a:spLocks noGrp="1"/>
          </p:cNvSpPr>
          <p:nvPr>
            <p:ph type="dt" sz="half" idx="10"/>
          </p:nvPr>
        </p:nvSpPr>
        <p:spPr/>
        <p:txBody>
          <a:bodyPr/>
          <a:lstStyle>
            <a:lvl1pPr>
              <a:defRPr/>
            </a:lvl1pPr>
          </a:lstStyle>
          <a:p>
            <a:fld id="{15D8D739-10B1-4E41-898A-F4A5A661E1FB}" type="datetimeFigureOut">
              <a:rPr lang="en-CA" smtClean="0"/>
              <a:pPr/>
              <a:t>2023-02-23</a:t>
            </a:fld>
            <a:endParaRPr lang="en-CA"/>
          </a:p>
        </p:txBody>
      </p:sp>
      <p:sp>
        <p:nvSpPr>
          <p:cNvPr id="6" name="Footer Placeholder 4">
            <a:extLst>
              <a:ext uri="{FF2B5EF4-FFF2-40B4-BE49-F238E27FC236}">
                <a16:creationId xmlns:a16="http://schemas.microsoft.com/office/drawing/2014/main" xmlns="" id="{3C7FAAA0-A5D7-41CA-85DE-864E0C49B949}"/>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xmlns="" id="{FB466F24-7951-4459-B31C-8C99935F6C3B}"/>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xmlns="" val="127241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7" name="Text Placeholder 2">
            <a:extLst>
              <a:ext uri="{FF2B5EF4-FFF2-40B4-BE49-F238E27FC236}">
                <a16:creationId xmlns:a16="http://schemas.microsoft.com/office/drawing/2014/main" xmlns="" id="{65934E32-267C-4407-87B5-EE8B158ECDAB}"/>
              </a:ext>
            </a:extLst>
          </p:cNvPr>
          <p:cNvSpPr>
            <a:spLocks noGrp="1" noChangeArrowheads="1"/>
          </p:cNvSpPr>
          <p:nvPr>
            <p:ph type="body" idx="1"/>
          </p:nvPr>
        </p:nvSpPr>
        <p:spPr bwMode="auto">
          <a:xfrm>
            <a:off x="428625" y="1307455"/>
            <a:ext cx="7715250" cy="4243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dirty="0"/>
          </a:p>
        </p:txBody>
      </p:sp>
      <p:sp>
        <p:nvSpPr>
          <p:cNvPr id="4" name="Date Placeholder 3">
            <a:extLst>
              <a:ext uri="{FF2B5EF4-FFF2-40B4-BE49-F238E27FC236}">
                <a16:creationId xmlns:a16="http://schemas.microsoft.com/office/drawing/2014/main" xmlns="" id="{9C31EDD7-1C4F-4E85-B0CF-954A506894F0}"/>
              </a:ext>
            </a:extLst>
          </p:cNvPr>
          <p:cNvSpPr>
            <a:spLocks noGrp="1"/>
          </p:cNvSpPr>
          <p:nvPr>
            <p:ph type="dt" sz="half" idx="2"/>
          </p:nvPr>
        </p:nvSpPr>
        <p:spPr>
          <a:xfrm>
            <a:off x="428625" y="5959078"/>
            <a:ext cx="2000250" cy="342305"/>
          </a:xfrm>
          <a:prstGeom prst="rect">
            <a:avLst/>
          </a:prstGeom>
        </p:spPr>
        <p:txBody>
          <a:bodyPr vert="horz" lIns="91440" tIns="45720" rIns="91440" bIns="45720" rtlCol="0" anchor="ctr"/>
          <a:lstStyle>
            <a:lvl1pPr algn="l" eaLnBrk="1" fontAlgn="auto" hangingPunct="1">
              <a:spcBef>
                <a:spcPts val="0"/>
              </a:spcBef>
              <a:spcAft>
                <a:spcPts val="0"/>
              </a:spcAft>
              <a:defRPr sz="1125" smtClean="0">
                <a:solidFill>
                  <a:schemeClr val="tx1">
                    <a:tint val="75000"/>
                  </a:schemeClr>
                </a:solidFill>
                <a:latin typeface="+mn-lt"/>
              </a:defRPr>
            </a:lvl1pPr>
          </a:lstStyle>
          <a:p>
            <a:fld id="{15D8D739-10B1-4E41-898A-F4A5A661E1FB}" type="datetimeFigureOut">
              <a:rPr lang="en-CA" smtClean="0"/>
              <a:pPr/>
              <a:t>2023-02-23</a:t>
            </a:fld>
            <a:endParaRPr lang="en-CA"/>
          </a:p>
        </p:txBody>
      </p:sp>
      <p:sp>
        <p:nvSpPr>
          <p:cNvPr id="5" name="Footer Placeholder 4">
            <a:extLst>
              <a:ext uri="{FF2B5EF4-FFF2-40B4-BE49-F238E27FC236}">
                <a16:creationId xmlns:a16="http://schemas.microsoft.com/office/drawing/2014/main" xmlns="" id="{CC540201-63CB-4A9F-8758-1A674FCB1454}"/>
              </a:ext>
            </a:extLst>
          </p:cNvPr>
          <p:cNvSpPr>
            <a:spLocks noGrp="1"/>
          </p:cNvSpPr>
          <p:nvPr>
            <p:ph type="ftr" sz="quarter" idx="3"/>
          </p:nvPr>
        </p:nvSpPr>
        <p:spPr>
          <a:xfrm>
            <a:off x="2928938" y="5959078"/>
            <a:ext cx="2714625" cy="342305"/>
          </a:xfrm>
          <a:prstGeom prst="rect">
            <a:avLst/>
          </a:prstGeom>
        </p:spPr>
        <p:txBody>
          <a:bodyPr vert="horz" lIns="91440" tIns="45720" rIns="91440" bIns="45720" rtlCol="0" anchor="ctr"/>
          <a:lstStyle>
            <a:lvl1pPr algn="ctr" eaLnBrk="1" fontAlgn="auto" hangingPunct="1">
              <a:spcBef>
                <a:spcPts val="0"/>
              </a:spcBef>
              <a:spcAft>
                <a:spcPts val="0"/>
              </a:spcAft>
              <a:defRPr sz="1125">
                <a:solidFill>
                  <a:schemeClr val="tx1">
                    <a:tint val="75000"/>
                  </a:schemeClr>
                </a:solidFill>
                <a:latin typeface="+mn-lt"/>
              </a:defRPr>
            </a:lvl1pPr>
          </a:lstStyle>
          <a:p>
            <a:endParaRPr lang="en-CA"/>
          </a:p>
        </p:txBody>
      </p:sp>
      <p:sp>
        <p:nvSpPr>
          <p:cNvPr id="6" name="Slide Number Placeholder 5">
            <a:extLst>
              <a:ext uri="{FF2B5EF4-FFF2-40B4-BE49-F238E27FC236}">
                <a16:creationId xmlns:a16="http://schemas.microsoft.com/office/drawing/2014/main" xmlns="" id="{2DAB49E4-A0B7-470A-8CC0-E6243A240047}"/>
              </a:ext>
            </a:extLst>
          </p:cNvPr>
          <p:cNvSpPr>
            <a:spLocks noGrp="1"/>
          </p:cNvSpPr>
          <p:nvPr>
            <p:ph type="sldNum" sz="quarter" idx="4"/>
          </p:nvPr>
        </p:nvSpPr>
        <p:spPr>
          <a:xfrm>
            <a:off x="6143625" y="5959078"/>
            <a:ext cx="2000250" cy="342305"/>
          </a:xfrm>
          <a:prstGeom prst="rect">
            <a:avLst/>
          </a:prstGeom>
        </p:spPr>
        <p:txBody>
          <a:bodyPr vert="horz" lIns="91440" tIns="45720" rIns="91440" bIns="45720" rtlCol="0" anchor="ctr"/>
          <a:lstStyle>
            <a:lvl1pPr algn="r" eaLnBrk="1" fontAlgn="auto" hangingPunct="1">
              <a:spcBef>
                <a:spcPts val="0"/>
              </a:spcBef>
              <a:spcAft>
                <a:spcPts val="0"/>
              </a:spcAft>
              <a:defRPr sz="1125" smtClean="0">
                <a:solidFill>
                  <a:schemeClr val="tx1">
                    <a:tint val="75000"/>
                  </a:schemeClr>
                </a:solidFill>
                <a:latin typeface="+mn-lt"/>
              </a:defRPr>
            </a:lvl1pPr>
          </a:lstStyle>
          <a:p>
            <a:fld id="{1F295870-6E49-49B3-8DA7-68540E0A3415}" type="slidenum">
              <a:rPr lang="en-CA" smtClean="0"/>
              <a:pPr/>
              <a:t>‹#›</a:t>
            </a:fld>
            <a:endParaRPr lang="en-CA"/>
          </a:p>
        </p:txBody>
      </p:sp>
      <p:sp>
        <p:nvSpPr>
          <p:cNvPr id="3" name="Rectangle 2">
            <a:extLst>
              <a:ext uri="{FF2B5EF4-FFF2-40B4-BE49-F238E27FC236}">
                <a16:creationId xmlns:a16="http://schemas.microsoft.com/office/drawing/2014/main" xmlns="" id="{3C556769-3A6E-4D3B-86A6-AA99A2F274AB}"/>
              </a:ext>
            </a:extLst>
          </p:cNvPr>
          <p:cNvSpPr/>
          <p:nvPr userDrawn="1"/>
        </p:nvSpPr>
        <p:spPr>
          <a:xfrm>
            <a:off x="0" y="160020"/>
            <a:ext cx="4949190" cy="51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26" name="Title Placeholder 1">
            <a:extLst>
              <a:ext uri="{FF2B5EF4-FFF2-40B4-BE49-F238E27FC236}">
                <a16:creationId xmlns:a16="http://schemas.microsoft.com/office/drawing/2014/main" xmlns="" id="{D36FAA11-82AE-4EF6-B591-009735C04AB5}"/>
              </a:ext>
            </a:extLst>
          </p:cNvPr>
          <p:cNvSpPr>
            <a:spLocks noGrp="1" noChangeArrowheads="1"/>
          </p:cNvSpPr>
          <p:nvPr>
            <p:ph type="title"/>
          </p:nvPr>
        </p:nvSpPr>
        <p:spPr bwMode="auto">
          <a:xfrm>
            <a:off x="148590" y="70872"/>
            <a:ext cx="4137660" cy="675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dirty="0"/>
          </a:p>
        </p:txBody>
      </p:sp>
    </p:spTree>
    <p:extLst>
      <p:ext uri="{BB962C8B-B14F-4D97-AF65-F5344CB8AC3E}">
        <p14:creationId xmlns:p14="http://schemas.microsoft.com/office/powerpoint/2010/main" xmlns="" val="28560226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2400" kern="1200">
          <a:solidFill>
            <a:schemeClr val="tx1"/>
          </a:solidFill>
          <a:latin typeface="+mj-lt"/>
          <a:ea typeface="+mj-ea"/>
          <a:cs typeface="+mj-cs"/>
        </a:defRPr>
      </a:lvl1pPr>
      <a:lvl2pPr algn="ctr" rtl="0" eaLnBrk="1" fontAlgn="base" hangingPunct="1">
        <a:spcBef>
          <a:spcPct val="0"/>
        </a:spcBef>
        <a:spcAft>
          <a:spcPct val="0"/>
        </a:spcAft>
        <a:defRPr sz="4125">
          <a:solidFill>
            <a:schemeClr val="tx1"/>
          </a:solidFill>
          <a:latin typeface="Calibri" panose="020F0502020204030204" pitchFamily="34" charset="0"/>
        </a:defRPr>
      </a:lvl2pPr>
      <a:lvl3pPr algn="ctr" rtl="0" eaLnBrk="1" fontAlgn="base" hangingPunct="1">
        <a:spcBef>
          <a:spcPct val="0"/>
        </a:spcBef>
        <a:spcAft>
          <a:spcPct val="0"/>
        </a:spcAft>
        <a:defRPr sz="4125">
          <a:solidFill>
            <a:schemeClr val="tx1"/>
          </a:solidFill>
          <a:latin typeface="Calibri" panose="020F0502020204030204" pitchFamily="34" charset="0"/>
        </a:defRPr>
      </a:lvl3pPr>
      <a:lvl4pPr algn="ctr" rtl="0" eaLnBrk="1" fontAlgn="base" hangingPunct="1">
        <a:spcBef>
          <a:spcPct val="0"/>
        </a:spcBef>
        <a:spcAft>
          <a:spcPct val="0"/>
        </a:spcAft>
        <a:defRPr sz="4125">
          <a:solidFill>
            <a:schemeClr val="tx1"/>
          </a:solidFill>
          <a:latin typeface="Calibri" panose="020F0502020204030204" pitchFamily="34" charset="0"/>
        </a:defRPr>
      </a:lvl4pPr>
      <a:lvl5pPr algn="ctr" rtl="0" eaLnBrk="1" fontAlgn="base" hangingPunct="1">
        <a:spcBef>
          <a:spcPct val="0"/>
        </a:spcBef>
        <a:spcAft>
          <a:spcPct val="0"/>
        </a:spcAft>
        <a:defRPr sz="4125">
          <a:solidFill>
            <a:schemeClr val="tx1"/>
          </a:solidFill>
          <a:latin typeface="Calibri" panose="020F0502020204030204" pitchFamily="34" charset="0"/>
        </a:defRPr>
      </a:lvl5pPr>
      <a:lvl6pPr marL="428625" algn="ctr" rtl="0" eaLnBrk="1" fontAlgn="base" hangingPunct="1">
        <a:spcBef>
          <a:spcPct val="0"/>
        </a:spcBef>
        <a:spcAft>
          <a:spcPct val="0"/>
        </a:spcAft>
        <a:defRPr sz="4125">
          <a:solidFill>
            <a:schemeClr val="tx1"/>
          </a:solidFill>
          <a:latin typeface="Calibri" panose="020F0502020204030204" pitchFamily="34" charset="0"/>
        </a:defRPr>
      </a:lvl6pPr>
      <a:lvl7pPr marL="857250" algn="ctr" rtl="0" eaLnBrk="1" fontAlgn="base" hangingPunct="1">
        <a:spcBef>
          <a:spcPct val="0"/>
        </a:spcBef>
        <a:spcAft>
          <a:spcPct val="0"/>
        </a:spcAft>
        <a:defRPr sz="4125">
          <a:solidFill>
            <a:schemeClr val="tx1"/>
          </a:solidFill>
          <a:latin typeface="Calibri" panose="020F0502020204030204" pitchFamily="34" charset="0"/>
        </a:defRPr>
      </a:lvl7pPr>
      <a:lvl8pPr marL="1285875" algn="ctr" rtl="0" eaLnBrk="1" fontAlgn="base" hangingPunct="1">
        <a:spcBef>
          <a:spcPct val="0"/>
        </a:spcBef>
        <a:spcAft>
          <a:spcPct val="0"/>
        </a:spcAft>
        <a:defRPr sz="4125">
          <a:solidFill>
            <a:schemeClr val="tx1"/>
          </a:solidFill>
          <a:latin typeface="Calibri" panose="020F0502020204030204" pitchFamily="34" charset="0"/>
        </a:defRPr>
      </a:lvl8pPr>
      <a:lvl9pPr marL="1714500" algn="ctr" rtl="0" eaLnBrk="1" fontAlgn="base" hangingPunct="1">
        <a:spcBef>
          <a:spcPct val="0"/>
        </a:spcBef>
        <a:spcAft>
          <a:spcPct val="0"/>
        </a:spcAft>
        <a:defRPr sz="4125">
          <a:solidFill>
            <a:schemeClr val="tx1"/>
          </a:solidFill>
          <a:latin typeface="Calibri" panose="020F0502020204030204" pitchFamily="34" charset="0"/>
        </a:defRPr>
      </a:lvl9pPr>
    </p:titleStyle>
    <p:bodyStyle>
      <a:lvl1pPr marL="321469" indent="-321469" algn="l" rtl="0" eaLnBrk="1" fontAlgn="base" hangingPunct="1">
        <a:spcBef>
          <a:spcPct val="20000"/>
        </a:spcBef>
        <a:spcAft>
          <a:spcPct val="0"/>
        </a:spcAft>
        <a:buFont typeface="Arial" panose="020B0604020202020204" pitchFamily="34" charset="0"/>
        <a:buChar char="•"/>
        <a:defRPr sz="3000" kern="1200">
          <a:solidFill>
            <a:schemeClr val="bg1"/>
          </a:solidFill>
          <a:latin typeface="+mn-lt"/>
          <a:ea typeface="+mn-ea"/>
          <a:cs typeface="+mn-cs"/>
        </a:defRPr>
      </a:lvl1pPr>
      <a:lvl2pPr marL="696516" indent="-267891" algn="l" rtl="0" eaLnBrk="1" fontAlgn="base" hangingPunct="1">
        <a:spcBef>
          <a:spcPct val="20000"/>
        </a:spcBef>
        <a:spcAft>
          <a:spcPct val="0"/>
        </a:spcAft>
        <a:buFont typeface="Arial" panose="020B0604020202020204" pitchFamily="34" charset="0"/>
        <a:buChar char="–"/>
        <a:defRPr sz="2625" kern="1200">
          <a:solidFill>
            <a:schemeClr val="bg1"/>
          </a:solidFill>
          <a:latin typeface="+mn-lt"/>
          <a:ea typeface="+mn-ea"/>
          <a:cs typeface="+mn-cs"/>
        </a:defRPr>
      </a:lvl2pPr>
      <a:lvl3pPr marL="1071563" indent="-214313" algn="l" rtl="0" eaLnBrk="1" fontAlgn="base" hangingPunct="1">
        <a:spcBef>
          <a:spcPct val="20000"/>
        </a:spcBef>
        <a:spcAft>
          <a:spcPct val="0"/>
        </a:spcAft>
        <a:buFont typeface="Arial" panose="020B0604020202020204" pitchFamily="34" charset="0"/>
        <a:buChar char="•"/>
        <a:defRPr sz="2250" kern="1200">
          <a:solidFill>
            <a:schemeClr val="bg1"/>
          </a:solidFill>
          <a:latin typeface="+mn-lt"/>
          <a:ea typeface="+mn-ea"/>
          <a:cs typeface="+mn-cs"/>
        </a:defRPr>
      </a:lvl3pPr>
      <a:lvl4pPr marL="1500188"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4pPr>
      <a:lvl5pPr marL="1928813"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6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6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6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6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6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6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ennis court with palm trees&#10;&#10;Description automatically generated with medium confidence">
            <a:extLst>
              <a:ext uri="{FF2B5EF4-FFF2-40B4-BE49-F238E27FC236}">
                <a16:creationId xmlns:a16="http://schemas.microsoft.com/office/drawing/2014/main" xmlns="" id="{54751BC6-ECB8-0748-AF08-BEFB97606B52}"/>
              </a:ext>
            </a:extLst>
          </p:cNvPr>
          <p:cNvPicPr>
            <a:picLocks noChangeAspect="1"/>
          </p:cNvPicPr>
          <p:nvPr/>
        </p:nvPicPr>
        <p:blipFill>
          <a:blip r:embed="rId2"/>
          <a:stretch>
            <a:fillRect/>
          </a:stretch>
        </p:blipFill>
        <p:spPr>
          <a:xfrm>
            <a:off x="-109243" y="305733"/>
            <a:ext cx="9441332" cy="6299139"/>
          </a:xfrm>
          <a:prstGeom prst="rect">
            <a:avLst/>
          </a:prstGeom>
        </p:spPr>
      </p:pic>
      <p:sp>
        <p:nvSpPr>
          <p:cNvPr id="4" name="Rectangle 3">
            <a:extLst>
              <a:ext uri="{FF2B5EF4-FFF2-40B4-BE49-F238E27FC236}">
                <a16:creationId xmlns:a16="http://schemas.microsoft.com/office/drawing/2014/main" xmlns="" id="{B74FB872-804A-F54A-8317-B1BD8F3F1A78}"/>
              </a:ext>
            </a:extLst>
          </p:cNvPr>
          <p:cNvSpPr/>
          <p:nvPr/>
        </p:nvSpPr>
        <p:spPr>
          <a:xfrm>
            <a:off x="-616352" y="510014"/>
            <a:ext cx="10266028" cy="1276109"/>
          </a:xfrm>
          <a:prstGeom prst="rect">
            <a:avLst/>
          </a:prstGeom>
          <a:solidFill>
            <a:schemeClr val="tx1">
              <a:lumMod val="50000"/>
              <a:lumOff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riangle 1">
            <a:extLst>
              <a:ext uri="{FF2B5EF4-FFF2-40B4-BE49-F238E27FC236}">
                <a16:creationId xmlns:a16="http://schemas.microsoft.com/office/drawing/2014/main" xmlns="" id="{01C572AF-A586-AC45-A4BF-58191406BCE9}"/>
              </a:ext>
            </a:extLst>
          </p:cNvPr>
          <p:cNvSpPr/>
          <p:nvPr/>
        </p:nvSpPr>
        <p:spPr>
          <a:xfrm rot="20712204">
            <a:off x="-2821251" y="-1281538"/>
            <a:ext cx="8075654" cy="9103068"/>
          </a:xfrm>
          <a:prstGeom prst="triangle">
            <a:avLst/>
          </a:prstGeom>
          <a:solidFill>
            <a:srgbClr val="10497E">
              <a:alpha val="867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xmlns="" id="{56F24F58-9C31-E443-A04B-717FE2D08411}"/>
              </a:ext>
            </a:extLst>
          </p:cNvPr>
          <p:cNvSpPr txBox="1"/>
          <p:nvPr/>
        </p:nvSpPr>
        <p:spPr>
          <a:xfrm>
            <a:off x="0" y="2621538"/>
            <a:ext cx="4079924" cy="1477328"/>
          </a:xfrm>
          <a:prstGeom prst="rect">
            <a:avLst/>
          </a:prstGeom>
          <a:noFill/>
        </p:spPr>
        <p:txBody>
          <a:bodyPr wrap="square" rtlCol="0">
            <a:spAutoFit/>
          </a:bodyPr>
          <a:lstStyle/>
          <a:p>
            <a:r>
              <a:rPr lang="en-US" sz="2100" b="1" dirty="0">
                <a:solidFill>
                  <a:schemeClr val="bg1"/>
                </a:solidFill>
                <a:latin typeface="Arial" panose="020B0604020202020204" pitchFamily="34" charset="0"/>
                <a:cs typeface="Arial" panose="020B0604020202020204" pitchFamily="34" charset="0"/>
              </a:rPr>
              <a:t>Design and Implementation of Pilot of a TVET Renewable Energy Course </a:t>
            </a:r>
            <a:endParaRPr lang="en-CA" sz="2100" b="1" dirty="0">
              <a:solidFill>
                <a:schemeClr val="bg1"/>
              </a:solidFill>
              <a:latin typeface="Arial" panose="020B0604020202020204" pitchFamily="34" charset="0"/>
              <a:cs typeface="Arial" panose="020B0604020202020204" pitchFamily="34" charset="0"/>
            </a:endParaRPr>
          </a:p>
          <a:p>
            <a:endParaRPr lang="en-US" sz="27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41070E36-A84C-1C45-A804-243B343AE34B}"/>
              </a:ext>
            </a:extLst>
          </p:cNvPr>
          <p:cNvSpPr txBox="1"/>
          <p:nvPr/>
        </p:nvSpPr>
        <p:spPr>
          <a:xfrm>
            <a:off x="0" y="3930190"/>
            <a:ext cx="3585258" cy="923330"/>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DELIVERABLE #5 - TRAINING COURSES &amp; PROFESSIONAL DEVELOPMENT</a:t>
            </a:r>
          </a:p>
        </p:txBody>
      </p:sp>
      <p:pic>
        <p:nvPicPr>
          <p:cNvPr id="20" name="Picture 19" descr="Logo&#10;&#10;Description automatically generated">
            <a:extLst>
              <a:ext uri="{FF2B5EF4-FFF2-40B4-BE49-F238E27FC236}">
                <a16:creationId xmlns:a16="http://schemas.microsoft.com/office/drawing/2014/main" xmlns="" id="{5A1FD6FA-1557-EC45-9A09-17E0F4C629FB}"/>
              </a:ext>
            </a:extLst>
          </p:cNvPr>
          <p:cNvPicPr>
            <a:picLocks noChangeAspect="1"/>
          </p:cNvPicPr>
          <p:nvPr/>
        </p:nvPicPr>
        <p:blipFill>
          <a:blip r:embed="rId3" cstate="print"/>
          <a:stretch>
            <a:fillRect/>
          </a:stretch>
        </p:blipFill>
        <p:spPr>
          <a:xfrm>
            <a:off x="2790456" y="1110291"/>
            <a:ext cx="1303646" cy="432000"/>
          </a:xfrm>
          <a:prstGeom prst="rect">
            <a:avLst/>
          </a:prstGeom>
        </p:spPr>
      </p:pic>
      <p:sp>
        <p:nvSpPr>
          <p:cNvPr id="21" name="TextBox 20">
            <a:extLst>
              <a:ext uri="{FF2B5EF4-FFF2-40B4-BE49-F238E27FC236}">
                <a16:creationId xmlns:a16="http://schemas.microsoft.com/office/drawing/2014/main" xmlns="" id="{AC5D84BA-C6D1-7542-99D8-CD38963AB23C}"/>
              </a:ext>
            </a:extLst>
          </p:cNvPr>
          <p:cNvSpPr txBox="1"/>
          <p:nvPr/>
        </p:nvSpPr>
        <p:spPr>
          <a:xfrm>
            <a:off x="-1" y="5107435"/>
            <a:ext cx="3467478" cy="507831"/>
          </a:xfrm>
          <a:prstGeom prst="rect">
            <a:avLst/>
          </a:prstGeom>
          <a:noFill/>
        </p:spPr>
        <p:txBody>
          <a:bodyPr wrap="square" rtlCol="0">
            <a:spAutoFit/>
          </a:bodyPr>
          <a:lstStyle/>
          <a:p>
            <a:r>
              <a:rPr lang="en-US" sz="1350" dirty="0">
                <a:solidFill>
                  <a:schemeClr val="bg1"/>
                </a:solidFill>
                <a:latin typeface="Arial" panose="020B0604020202020204" pitchFamily="34" charset="0"/>
                <a:cs typeface="Arial" panose="020B0604020202020204" pitchFamily="34" charset="0"/>
              </a:rPr>
              <a:t>Session </a:t>
            </a:r>
            <a:r>
              <a:rPr lang="en-US" sz="1350" dirty="0" smtClean="0">
                <a:solidFill>
                  <a:schemeClr val="bg1"/>
                </a:solidFill>
                <a:latin typeface="Arial" panose="020B0604020202020204" pitchFamily="34" charset="0"/>
                <a:cs typeface="Arial" panose="020B0604020202020204" pitchFamily="34" charset="0"/>
              </a:rPr>
              <a:t>64 (24 </a:t>
            </a:r>
            <a:r>
              <a:rPr lang="en-US" sz="1350" dirty="0" smtClean="0">
                <a:solidFill>
                  <a:schemeClr val="bg1"/>
                </a:solidFill>
                <a:latin typeface="Arial" panose="020B0604020202020204" pitchFamily="34" charset="0"/>
                <a:cs typeface="Arial" panose="020B0604020202020204" pitchFamily="34" charset="0"/>
              </a:rPr>
              <a:t>February 2023) </a:t>
            </a:r>
            <a:r>
              <a:rPr lang="en-US" sz="1350" dirty="0">
                <a:solidFill>
                  <a:schemeClr val="bg1"/>
                </a:solidFill>
                <a:latin typeface="Arial" panose="020B0604020202020204" pitchFamily="34" charset="0"/>
                <a:cs typeface="Arial" panose="020B0604020202020204" pitchFamily="34" charset="0"/>
              </a:rPr>
              <a:t>– Term </a:t>
            </a:r>
            <a:r>
              <a:rPr lang="en-US" sz="1350" dirty="0" smtClean="0">
                <a:solidFill>
                  <a:schemeClr val="bg1"/>
                </a:solidFill>
                <a:latin typeface="Arial" panose="020B0604020202020204" pitchFamily="34" charset="0"/>
                <a:cs typeface="Arial" panose="020B0604020202020204" pitchFamily="34" charset="0"/>
              </a:rPr>
              <a:t>4    </a:t>
            </a:r>
            <a:r>
              <a:rPr lang="en-US" sz="1350" dirty="0">
                <a:solidFill>
                  <a:schemeClr val="bg1"/>
                </a:solidFill>
                <a:latin typeface="Arial" panose="020B0604020202020204" pitchFamily="34" charset="0"/>
                <a:cs typeface="Arial" panose="020B0604020202020204" pitchFamily="34" charset="0"/>
              </a:rPr>
              <a:t>C </a:t>
            </a:r>
            <a:r>
              <a:rPr lang="en-US" sz="1350" dirty="0" smtClean="0">
                <a:solidFill>
                  <a:schemeClr val="bg1"/>
                </a:solidFill>
                <a:latin typeface="Arial" panose="020B0604020202020204" pitchFamily="34" charset="0"/>
                <a:cs typeface="Arial" panose="020B0604020202020204" pitchFamily="34" charset="0"/>
              </a:rPr>
              <a:t>45 </a:t>
            </a:r>
            <a:r>
              <a:rPr lang="en-US" sz="1350" dirty="0">
                <a:solidFill>
                  <a:schemeClr val="bg1"/>
                </a:solidFill>
                <a:latin typeface="Arial" panose="020B0604020202020204" pitchFamily="34" charset="0"/>
                <a:cs typeface="Arial" panose="020B0604020202020204" pitchFamily="34" charset="0"/>
              </a:rPr>
              <a:t>– </a:t>
            </a:r>
            <a:r>
              <a:rPr lang="en-US" sz="1350" dirty="0" smtClean="0">
                <a:solidFill>
                  <a:schemeClr val="bg1"/>
                </a:solidFill>
                <a:latin typeface="Arial" panose="020B0604020202020204" pitchFamily="34" charset="0"/>
                <a:cs typeface="Arial" panose="020B0604020202020204" pitchFamily="34" charset="0"/>
              </a:rPr>
              <a:t>Small Wind Design and Operation   </a:t>
            </a:r>
            <a:endParaRPr lang="en-US" sz="1350" dirty="0">
              <a:solidFill>
                <a:schemeClr val="bg1"/>
              </a:solidFill>
              <a:latin typeface="Arial" panose="020B0604020202020204" pitchFamily="34" charset="0"/>
              <a:cs typeface="Arial" panose="020B0604020202020204" pitchFamily="34" charset="0"/>
            </a:endParaRPr>
          </a:p>
        </p:txBody>
      </p:sp>
      <p:pic>
        <p:nvPicPr>
          <p:cNvPr id="12" name="Picture 11" descr="A picture containing text, blur&#10;&#10;Description automatically generated">
            <a:extLst>
              <a:ext uri="{FF2B5EF4-FFF2-40B4-BE49-F238E27FC236}">
                <a16:creationId xmlns:a16="http://schemas.microsoft.com/office/drawing/2014/main" xmlns="" id="{9BAADFDD-0779-BE3F-62D5-56918A820C1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57828" y="711777"/>
            <a:ext cx="1048545" cy="720000"/>
          </a:xfrm>
          <a:prstGeom prst="rect">
            <a:avLst/>
          </a:prstGeom>
        </p:spPr>
      </p:pic>
      <p:pic>
        <p:nvPicPr>
          <p:cNvPr id="15" name="Picture 14" descr="Logo, company name&#10;&#10;Description automatically generated">
            <a:extLst>
              <a:ext uri="{FF2B5EF4-FFF2-40B4-BE49-F238E27FC236}">
                <a16:creationId xmlns:a16="http://schemas.microsoft.com/office/drawing/2014/main" xmlns="" id="{22C7F23F-E6FD-4E79-1432-8DEF0B86981B}"/>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969018" y="1071777"/>
            <a:ext cx="1167568" cy="432000"/>
          </a:xfrm>
          <a:prstGeom prst="rect">
            <a:avLst/>
          </a:prstGeom>
        </p:spPr>
      </p:pic>
    </p:spTree>
    <p:extLst>
      <p:ext uri="{BB962C8B-B14F-4D97-AF65-F5344CB8AC3E}">
        <p14:creationId xmlns:p14="http://schemas.microsoft.com/office/powerpoint/2010/main" xmlns="" val="2334611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90" y="70872"/>
            <a:ext cx="4831034" cy="675204"/>
          </a:xfrm>
        </p:spPr>
        <p:txBody>
          <a:bodyPr wrap="square" anchor="ctr">
            <a:normAutofit fontScale="90000"/>
          </a:bodyPr>
          <a:lstStyle/>
          <a:p>
            <a:r>
              <a:rPr lang="en-CA" dirty="0" smtClean="0"/>
              <a:t>C45 – Small Wind Design &amp; Operation</a:t>
            </a:r>
            <a:endParaRPr lang="en-CA" dirty="0"/>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434566" y="917297"/>
            <a:ext cx="8378928" cy="5677608"/>
          </a:xfrm>
        </p:spPr>
        <p:txBody>
          <a:bodyPr/>
          <a:lstStyle/>
          <a:p>
            <a:pPr marL="514350" indent="-514350">
              <a:buNone/>
            </a:pPr>
            <a:r>
              <a:rPr lang="en-US" sz="3175" dirty="0" smtClean="0"/>
              <a:t>Tasks for Course C 45  </a:t>
            </a:r>
            <a:endParaRPr lang="en-US" sz="3175" dirty="0"/>
          </a:p>
          <a:p>
            <a:pPr marL="514350" indent="-514350">
              <a:buNone/>
            </a:pPr>
            <a:r>
              <a:rPr lang="en-US" sz="3175" dirty="0" smtClean="0"/>
              <a:t>T6 – Prepare site assessment of potential for a Small Wind project</a:t>
            </a:r>
          </a:p>
          <a:p>
            <a:pPr marL="514350" indent="-514350">
              <a:buNone/>
            </a:pPr>
            <a:r>
              <a:rPr lang="en-US" sz="3175" dirty="0" smtClean="0"/>
              <a:t>T7 – Size the small wind components </a:t>
            </a:r>
          </a:p>
          <a:p>
            <a:pPr marL="514350" indent="-514350">
              <a:buNone/>
            </a:pPr>
            <a:r>
              <a:rPr lang="en-US" sz="3175" dirty="0" smtClean="0"/>
              <a:t>T8 – Identify operation, maintenance, and trouble shooting procedures</a:t>
            </a:r>
          </a:p>
          <a:p>
            <a:pPr marL="514350" indent="-514350">
              <a:buNone/>
            </a:pPr>
            <a:r>
              <a:rPr lang="en-US" sz="3175" dirty="0" smtClean="0"/>
              <a:t>T9 – Apply safety methods and best practices </a:t>
            </a:r>
          </a:p>
          <a:p>
            <a:pPr marL="514350" indent="-514350">
              <a:buNone/>
            </a:pPr>
            <a:r>
              <a:rPr lang="en-US" sz="3175" dirty="0" smtClean="0"/>
              <a:t>T10 – Understand the impacts and challenges of small wind systems</a:t>
            </a:r>
          </a:p>
          <a:p>
            <a:pPr marL="514350" indent="-514350">
              <a:buNone/>
            </a:pPr>
            <a:endParaRPr lang="en-US" sz="3175" dirty="0" smtClean="0"/>
          </a:p>
        </p:txBody>
      </p:sp>
    </p:spTree>
    <p:extLst>
      <p:ext uri="{BB962C8B-B14F-4D97-AF65-F5344CB8AC3E}">
        <p14:creationId xmlns:p14="http://schemas.microsoft.com/office/powerpoint/2010/main" xmlns="" val="3150095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94002" y="52001"/>
            <a:ext cx="4879931" cy="675204"/>
          </a:xfrm>
        </p:spPr>
        <p:txBody>
          <a:bodyPr wrap="square" anchor="ctr">
            <a:normAutofit/>
          </a:bodyPr>
          <a:lstStyle/>
          <a:p>
            <a:r>
              <a:rPr kumimoji="0" lang="en-US" sz="1800" b="0" i="0" u="none" strike="noStrike" kern="1200" cap="none" spc="0" normalizeH="0" baseline="0" noProof="0" dirty="0">
                <a:ln>
                  <a:noFill/>
                </a:ln>
                <a:solidFill>
                  <a:prstClr val="black"/>
                </a:solidFill>
                <a:effectLst/>
                <a:uLnTx/>
                <a:uFillTx/>
                <a:latin typeface="Franklin Gothic Medium"/>
                <a:ea typeface="+mj-ea"/>
                <a:cs typeface="+mj-cs"/>
              </a:rPr>
              <a:t>1. </a:t>
            </a:r>
            <a:r>
              <a:rPr kumimoji="0" lang="en-US" sz="1800" b="0" i="0" u="none" strike="noStrike" kern="1200" cap="none" spc="0" normalizeH="0" baseline="0" noProof="0" dirty="0" smtClean="0">
                <a:ln>
                  <a:noFill/>
                </a:ln>
                <a:solidFill>
                  <a:prstClr val="black"/>
                </a:solidFill>
                <a:effectLst/>
                <a:uLnTx/>
                <a:uFillTx/>
                <a:latin typeface="Franklin Gothic Medium"/>
                <a:ea typeface="+mj-ea"/>
                <a:cs typeface="+mj-cs"/>
              </a:rPr>
              <a:t>Applied Science Courses </a:t>
            </a:r>
            <a:r>
              <a:rPr kumimoji="0" lang="en-US" sz="1800" b="0" i="0" u="none" strike="noStrike" kern="1200" cap="none" spc="0" normalizeH="0" baseline="0" noProof="0" dirty="0">
                <a:ln>
                  <a:noFill/>
                </a:ln>
                <a:solidFill>
                  <a:prstClr val="black"/>
                </a:solidFill>
                <a:effectLst/>
                <a:uLnTx/>
                <a:uFillTx/>
                <a:latin typeface="Franklin Gothic Medium"/>
                <a:ea typeface="+mj-ea"/>
                <a:cs typeface="+mj-cs"/>
              </a:rPr>
              <a:t>in 2 Year Program </a:t>
            </a:r>
            <a:endParaRPr lang="en-CA" dirty="0"/>
          </a:p>
        </p:txBody>
      </p:sp>
      <p:graphicFrame>
        <p:nvGraphicFramePr>
          <p:cNvPr id="7" name="Table 6">
            <a:extLst>
              <a:ext uri="{FF2B5EF4-FFF2-40B4-BE49-F238E27FC236}">
                <a16:creationId xmlns:a16="http://schemas.microsoft.com/office/drawing/2014/main" xmlns="" id="{33CE58F7-2921-4ED5-83BC-D22C24890D5F}"/>
              </a:ext>
            </a:extLst>
          </p:cNvPr>
          <p:cNvGraphicFramePr>
            <a:graphicFrameLocks noGrp="1"/>
          </p:cNvGraphicFramePr>
          <p:nvPr>
            <p:extLst>
              <p:ext uri="{D42A27DB-BD31-4B8C-83A1-F6EECF244321}">
                <p14:modId xmlns:p14="http://schemas.microsoft.com/office/powerpoint/2010/main" xmlns="" val="962215357"/>
              </p:ext>
            </p:extLst>
          </p:nvPr>
        </p:nvGraphicFramePr>
        <p:xfrm>
          <a:off x="0" y="786939"/>
          <a:ext cx="9201568" cy="6121387"/>
        </p:xfrm>
        <a:graphic>
          <a:graphicData uri="http://schemas.openxmlformats.org/drawingml/2006/table">
            <a:tbl>
              <a:tblPr firstRow="1" firstCol="1" bandRow="1"/>
              <a:tblGrid>
                <a:gridCol w="668905">
                  <a:extLst>
                    <a:ext uri="{9D8B030D-6E8A-4147-A177-3AD203B41FA5}">
                      <a16:colId xmlns:a16="http://schemas.microsoft.com/office/drawing/2014/main" xmlns="" val="2606309048"/>
                    </a:ext>
                  </a:extLst>
                </a:gridCol>
                <a:gridCol w="668905">
                  <a:extLst>
                    <a:ext uri="{9D8B030D-6E8A-4147-A177-3AD203B41FA5}">
                      <a16:colId xmlns:a16="http://schemas.microsoft.com/office/drawing/2014/main" xmlns="" val="1473377065"/>
                    </a:ext>
                  </a:extLst>
                </a:gridCol>
                <a:gridCol w="1560776">
                  <a:extLst>
                    <a:ext uri="{9D8B030D-6E8A-4147-A177-3AD203B41FA5}">
                      <a16:colId xmlns:a16="http://schemas.microsoft.com/office/drawing/2014/main" xmlns="" val="1249528835"/>
                    </a:ext>
                  </a:extLst>
                </a:gridCol>
                <a:gridCol w="1586824">
                  <a:extLst>
                    <a:ext uri="{9D8B030D-6E8A-4147-A177-3AD203B41FA5}">
                      <a16:colId xmlns:a16="http://schemas.microsoft.com/office/drawing/2014/main" xmlns="" val="1204878905"/>
                    </a:ext>
                  </a:extLst>
                </a:gridCol>
                <a:gridCol w="1076499">
                  <a:extLst>
                    <a:ext uri="{9D8B030D-6E8A-4147-A177-3AD203B41FA5}">
                      <a16:colId xmlns:a16="http://schemas.microsoft.com/office/drawing/2014/main" xmlns="" val="2332402162"/>
                    </a:ext>
                  </a:extLst>
                </a:gridCol>
                <a:gridCol w="666404">
                  <a:extLst>
                    <a:ext uri="{9D8B030D-6E8A-4147-A177-3AD203B41FA5}">
                      <a16:colId xmlns:a16="http://schemas.microsoft.com/office/drawing/2014/main" xmlns="" val="1734535023"/>
                    </a:ext>
                  </a:extLst>
                </a:gridCol>
                <a:gridCol w="692852">
                  <a:extLst>
                    <a:ext uri="{9D8B030D-6E8A-4147-A177-3AD203B41FA5}">
                      <a16:colId xmlns:a16="http://schemas.microsoft.com/office/drawing/2014/main" xmlns="" val="3653918835"/>
                    </a:ext>
                  </a:extLst>
                </a:gridCol>
                <a:gridCol w="1119825">
                  <a:extLst>
                    <a:ext uri="{9D8B030D-6E8A-4147-A177-3AD203B41FA5}">
                      <a16:colId xmlns:a16="http://schemas.microsoft.com/office/drawing/2014/main" xmlns="" val="20010"/>
                    </a:ext>
                  </a:extLst>
                </a:gridCol>
                <a:gridCol w="1160578">
                  <a:extLst>
                    <a:ext uri="{9D8B030D-6E8A-4147-A177-3AD203B41FA5}">
                      <a16:colId xmlns:a16="http://schemas.microsoft.com/office/drawing/2014/main" xmlns="" val="3921763635"/>
                    </a:ext>
                  </a:extLst>
                </a:gridCol>
              </a:tblGrid>
              <a:tr h="634845">
                <a:tc gridSpan="9">
                  <a:txBody>
                    <a:bodyPr/>
                    <a:lstStyle/>
                    <a:p>
                      <a:pPr marL="0" marR="0" algn="ctr">
                        <a:spcBef>
                          <a:spcPts val="0"/>
                        </a:spcBef>
                        <a:spcAft>
                          <a:spcPts val="0"/>
                        </a:spcAft>
                      </a:pP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Year (~32 Course) RE EE Program Overview</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984159189"/>
                  </a:ext>
                </a:extLst>
              </a:tr>
              <a:tr h="844893">
                <a:tc rowSpan="3">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1st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Term 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cations 1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 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Applied </a:t>
                      </a: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Math 1</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Math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l" defTabSz="85725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Intro to Ener. Sci.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Ener Sci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2">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Applications </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Appl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00B0F0"/>
                    </a:solidFill>
                  </a:tcPr>
                </a:tc>
                <a:tc hMerge="1">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F4B083"/>
                    </a:solidFill>
                  </a:tcPr>
                </a:tc>
                <a:tc>
                  <a:txBody>
                    <a:bodyPr/>
                    <a:lstStyle/>
                    <a:p>
                      <a:pPr marL="0" marR="0" indent="0" algn="l" defTabSz="85725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Elec. and Circuits 1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Elec. Cir. 1</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Integrated Lab 1</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 Lab 1</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1221965325"/>
                  </a:ext>
                </a:extLst>
              </a:tr>
              <a:tr h="880217">
                <a:tc vMerge="1">
                  <a:txBody>
                    <a:bodyPr/>
                    <a:lstStyle/>
                    <a:p>
                      <a:endParaRPr lang="en-US"/>
                    </a:p>
                  </a:txBody>
                  <a:tcPr/>
                </a:tc>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Term 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-cations 2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 2 </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Energy Model. and Analysis </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Ener M A</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gridSpan="2">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Electricity and Circuits 2</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Elec. Cir. 2</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gridSpan="2">
                  <a:txBody>
                    <a:bodyPr/>
                    <a:lstStyle/>
                    <a:p>
                      <a:r>
                        <a:rPr lang="en-US" sz="1800" u="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Grid Tied Design</a:t>
                      </a:r>
                    </a:p>
                    <a:p>
                      <a:r>
                        <a:rPr lang="en-US" sz="1800" u="sng" dirty="0">
                          <a:solidFill>
                            <a:srgbClr val="000000"/>
                          </a:solidFill>
                          <a:effectLst/>
                          <a:latin typeface="Calibri" panose="020F0502020204030204" pitchFamily="34" charset="0"/>
                          <a:cs typeface="Times New Roman" panose="02020603050405020304" pitchFamily="18" charset="0"/>
                        </a:rPr>
                        <a:t>PV GT De</a:t>
                      </a:r>
                      <a:endParaRPr lang="en-US" u="sng"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Integrated Lab 2</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 Lab 2</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1734571990"/>
                  </a:ext>
                </a:extLst>
              </a:tr>
              <a:tr h="589660">
                <a:tc vMerge="1">
                  <a:txBody>
                    <a:bodyPr/>
                    <a:lstStyle/>
                    <a:p>
                      <a:endParaRPr lang="en-US"/>
                    </a:p>
                  </a:txBody>
                  <a:tcPr/>
                </a:tc>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Term 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cations 3</a:t>
                      </a: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 3</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Applied </a:t>
                      </a: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Math 2</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Math 2</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marL="0" marR="0" indent="0" algn="l" defTabSz="85725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Solar Hot Water Systems</a:t>
                      </a:r>
                    </a:p>
                    <a:p>
                      <a:pPr marL="0" marR="0" indent="0" algn="l" defTabSz="857250" rtl="0" eaLnBrk="1" fontAlgn="auto" latinLnBrk="0" hangingPunct="1">
                        <a:lnSpc>
                          <a:spcPct val="100000"/>
                        </a:lnSpc>
                        <a:spcBef>
                          <a:spcPts val="0"/>
                        </a:spcBef>
                        <a:spcAft>
                          <a:spcPts val="0"/>
                        </a:spcAft>
                        <a:buClrTx/>
                        <a:buSzTx/>
                        <a:buFontTx/>
                        <a:buNone/>
                        <a:tabLst/>
                        <a:defRPr/>
                      </a:pPr>
                      <a:r>
                        <a:rPr lang="en-US" sz="1800" u="sng" dirty="0">
                          <a:solidFill>
                            <a:srgbClr val="000000"/>
                          </a:solidFill>
                          <a:effectLst/>
                          <a:latin typeface="Calibri" panose="020F0502020204030204" pitchFamily="34" charset="0"/>
                          <a:cs typeface="Times New Roman" panose="02020603050405020304" pitchFamily="18" charset="0"/>
                        </a:rPr>
                        <a:t>Sol H W S</a:t>
                      </a:r>
                      <a:endParaRPr lang="en-US" sz="1800" u="sng"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2">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Solar Panel Installations </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a:t>
                      </a:r>
                      <a:r>
                        <a:rPr lang="en-US" sz="1800" u="sng"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Instal</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Technical Drawing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Tec Dwg</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1641122844"/>
                  </a:ext>
                </a:extLst>
              </a:tr>
              <a:tr h="1190335">
                <a:tc rowSpan="3">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2nd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Term 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Audits 1 – Customer Relations</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Audits 1</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Energy Eff. Measure. &amp; Verification </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 </a:t>
                      </a:r>
                      <a:r>
                        <a:rPr lang="en-US" sz="1800" u="sng"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 V</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marL="0" marR="0">
                        <a:spcBef>
                          <a:spcPts val="0"/>
                        </a:spcBef>
                        <a:spcAft>
                          <a:spcPts val="0"/>
                        </a:spcAft>
                      </a:pPr>
                      <a:r>
                        <a:rPr lang="en-US" sz="1800" dirty="0">
                          <a:solidFill>
                            <a:srgbClr val="000000"/>
                          </a:solidFill>
                          <a:effectLst/>
                          <a:latin typeface="Calibri" panose="020F0502020204030204" pitchFamily="34" charset="0"/>
                          <a:cs typeface="Times New Roman" panose="02020603050405020304" pitchFamily="18" charset="0"/>
                        </a:rPr>
                        <a:t>PV Stand Alone System  Design </a:t>
                      </a:r>
                    </a:p>
                    <a:p>
                      <a:pPr marL="0" marR="0">
                        <a:spcBef>
                          <a:spcPts val="0"/>
                        </a:spcBef>
                        <a:spcAft>
                          <a:spcPts val="0"/>
                        </a:spcAft>
                      </a:pPr>
                      <a:r>
                        <a:rPr lang="en-US" sz="1800" u="sng" dirty="0">
                          <a:solidFill>
                            <a:srgbClr val="000000"/>
                          </a:solidFill>
                          <a:effectLst/>
                          <a:latin typeface="Calibri" panose="020F0502020204030204" pitchFamily="34" charset="0"/>
                          <a:cs typeface="Times New Roman" panose="02020603050405020304" pitchFamily="18" charset="0"/>
                        </a:rPr>
                        <a:t>PV SASD</a:t>
                      </a:r>
                      <a:endParaRPr lang="en-US" sz="1800" u="sng"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Stand Alone Syst.  Design </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SASD</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Battery Based Installations </a:t>
                      </a:r>
                    </a:p>
                    <a:p>
                      <a:r>
                        <a:rPr lang="en-US" sz="1800" u="sng" dirty="0">
                          <a:solidFill>
                            <a:srgbClr val="000000"/>
                          </a:solidFill>
                          <a:effectLst/>
                          <a:latin typeface="Calibri" panose="020F0502020204030204" pitchFamily="34" charset="0"/>
                          <a:cs typeface="Times New Roman" panose="02020603050405020304" pitchFamily="18" charset="0"/>
                        </a:rPr>
                        <a:t>PV Bat 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 Wind Design &amp; Operation</a:t>
                      </a:r>
                    </a:p>
                    <a:p>
                      <a:pPr marL="0" marR="0">
                        <a:spcBef>
                          <a:spcPts val="0"/>
                        </a:spcBef>
                        <a:spcAft>
                          <a:spcPts val="0"/>
                        </a:spcAft>
                      </a:pPr>
                      <a:r>
                        <a:rPr lang="en-US" sz="1800" u="sng"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Wind</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294304170"/>
                  </a:ext>
                </a:extLst>
              </a:tr>
              <a:tr h="591369">
                <a:tc vMerge="1">
                  <a:txBody>
                    <a:bodyPr/>
                    <a:lstStyle/>
                    <a:p>
                      <a:endParaRPr lang="en-US"/>
                    </a:p>
                  </a:txBody>
                  <a:tcPr/>
                </a:tc>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Term 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Projects and Comms 1</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 Comm</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Audits 2 – Load Analysis</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Audits 2 </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marL="0" marR="0">
                        <a:spcBef>
                          <a:spcPts val="0"/>
                        </a:spcBef>
                        <a:spcAft>
                          <a:spcPts val="0"/>
                        </a:spcAft>
                      </a:pPr>
                      <a:r>
                        <a:rPr lang="en-US" sz="1800" u="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 Analysis of Energy Systems</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 A E S </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gridSpan="2">
                  <a:txBody>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Elec. Codes and Regulations</a:t>
                      </a:r>
                    </a:p>
                    <a:p>
                      <a:r>
                        <a:rPr lang="en-US" sz="1800" u="sng" dirty="0">
                          <a:solidFill>
                            <a:srgbClr val="000000"/>
                          </a:solidFill>
                          <a:effectLst/>
                          <a:latin typeface="Calibri" panose="020F0502020204030204" pitchFamily="34" charset="0"/>
                          <a:cs typeface="Times New Roman" panose="02020603050405020304" pitchFamily="18" charset="0"/>
                        </a:rPr>
                        <a:t>Elec C A R</a:t>
                      </a:r>
                      <a:endParaRPr lang="en-US" u="sng"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Project Planning</a:t>
                      </a:r>
                    </a:p>
                    <a:p>
                      <a:pPr marL="0" marR="0">
                        <a:spcBef>
                          <a:spcPts val="0"/>
                        </a:spcBef>
                        <a:spcAft>
                          <a:spcPts val="0"/>
                        </a:spcAft>
                      </a:pPr>
                      <a:r>
                        <a:rPr lang="en-US" sz="1800" u="sng"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Plan</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3302094120"/>
                  </a:ext>
                </a:extLst>
              </a:tr>
              <a:tr h="925177">
                <a:tc vMerge="1">
                  <a:txBody>
                    <a:bodyPr/>
                    <a:lstStyle/>
                    <a:p>
                      <a:endParaRPr lang="en-US"/>
                    </a:p>
                  </a:txBody>
                  <a:tcPr/>
                </a:tc>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Term 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Adv. Energy System Design </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AES Des </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Final Project </a:t>
                      </a: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(Classroom)</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Fin </a:t>
                      </a:r>
                      <a:r>
                        <a:rPr lang="en-US" sz="1800" u="sng"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Bus. Operations &amp; Entrepreneurs.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Bus O &amp; E</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gridSpan="2">
                  <a:txBody>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Sys.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Maint</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&amp; Operation</a:t>
                      </a:r>
                    </a:p>
                    <a:p>
                      <a:r>
                        <a:rPr lang="en-US" sz="1800" u="sng" dirty="0">
                          <a:solidFill>
                            <a:srgbClr val="000000"/>
                          </a:solidFill>
                          <a:effectLst/>
                          <a:latin typeface="Calibri" panose="020F0502020204030204" pitchFamily="34" charset="0"/>
                          <a:cs typeface="Times New Roman" panose="02020603050405020304" pitchFamily="18" charset="0"/>
                        </a:rPr>
                        <a:t>PV M &amp; O</a:t>
                      </a:r>
                      <a:endParaRPr lang="en-US" u="sng"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Final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(Lab)</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Fin Pro</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2492166904"/>
                  </a:ext>
                </a:extLst>
              </a:tr>
            </a:tbl>
          </a:graphicData>
        </a:graphic>
      </p:graphicFrame>
      <p:sp>
        <p:nvSpPr>
          <p:cNvPr id="6" name="Oval 5">
            <a:extLst>
              <a:ext uri="{FF2B5EF4-FFF2-40B4-BE49-F238E27FC236}">
                <a16:creationId xmlns:a16="http://schemas.microsoft.com/office/drawing/2014/main" xmlns="" id="{75599811-E057-4390-AA9F-3825051AAC23}"/>
              </a:ext>
            </a:extLst>
          </p:cNvPr>
          <p:cNvSpPr/>
          <p:nvPr/>
        </p:nvSpPr>
        <p:spPr>
          <a:xfrm>
            <a:off x="6630533" y="1348870"/>
            <a:ext cx="1578723" cy="111030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xmlns="" id="{F733C590-9DB2-B8EC-5DBD-C795E7BA35B3}"/>
              </a:ext>
            </a:extLst>
          </p:cNvPr>
          <p:cNvSpPr/>
          <p:nvPr/>
        </p:nvSpPr>
        <p:spPr>
          <a:xfrm>
            <a:off x="4186411" y="2171434"/>
            <a:ext cx="1983036" cy="10675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xmlns="" id="{AF8834EF-4B54-D8C0-F337-606C7E2CA53F}"/>
              </a:ext>
            </a:extLst>
          </p:cNvPr>
          <p:cNvSpPr/>
          <p:nvPr/>
        </p:nvSpPr>
        <p:spPr>
          <a:xfrm>
            <a:off x="7700790" y="3866919"/>
            <a:ext cx="1443210" cy="153134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xmlns="" id="{F346BFA7-DF1A-0F9C-1A89-AA4468AF9A30}"/>
              </a:ext>
            </a:extLst>
          </p:cNvPr>
          <p:cNvSpPr/>
          <p:nvPr/>
        </p:nvSpPr>
        <p:spPr>
          <a:xfrm>
            <a:off x="7733842" y="2905514"/>
            <a:ext cx="1410158" cy="112665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9BC0D410-DD1D-980E-E047-BBCA8183DFED}"/>
              </a:ext>
            </a:extLst>
          </p:cNvPr>
          <p:cNvSpPr/>
          <p:nvPr/>
        </p:nvSpPr>
        <p:spPr>
          <a:xfrm>
            <a:off x="5926409" y="4937227"/>
            <a:ext cx="2080965" cy="11771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07168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6BB8B2-D378-0A75-B8B4-0CBA67A07DF2}"/>
              </a:ext>
            </a:extLst>
          </p:cNvPr>
          <p:cNvSpPr>
            <a:spLocks noGrp="1"/>
          </p:cNvSpPr>
          <p:nvPr>
            <p:ph type="title"/>
          </p:nvPr>
        </p:nvSpPr>
        <p:spPr/>
        <p:txBody>
          <a:bodyPr/>
          <a:lstStyle/>
          <a:p>
            <a:r>
              <a:rPr lang="en-US" dirty="0"/>
              <a:t>1. Program </a:t>
            </a:r>
            <a:r>
              <a:rPr lang="en-US" dirty="0" smtClean="0"/>
              <a:t>Overview (Term 4)</a:t>
            </a:r>
            <a:endParaRPr lang="en-CA" dirty="0"/>
          </a:p>
        </p:txBody>
      </p:sp>
      <p:sp>
        <p:nvSpPr>
          <p:cNvPr id="6" name="Rectangle 1">
            <a:extLst>
              <a:ext uri="{FF2B5EF4-FFF2-40B4-BE49-F238E27FC236}">
                <a16:creationId xmlns="" xmlns:a16="http://schemas.microsoft.com/office/drawing/2014/main" id="{6100244F-C057-0139-7251-A94AD1CAD3D5}"/>
              </a:ext>
            </a:extLst>
          </p:cNvPr>
          <p:cNvSpPr>
            <a:spLocks noChangeArrowheads="1"/>
          </p:cNvSpPr>
          <p:nvPr/>
        </p:nvSpPr>
        <p:spPr bwMode="auto">
          <a:xfrm>
            <a:off x="-148590" y="-1026160"/>
            <a:ext cx="20425820" cy="8125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A"/>
          </a:p>
        </p:txBody>
      </p:sp>
      <p:pic>
        <p:nvPicPr>
          <p:cNvPr id="1027" name="Picture 3"/>
          <p:cNvPicPr>
            <a:picLocks noGrp="1" noChangeAspect="1" noChangeArrowheads="1"/>
          </p:cNvPicPr>
          <p:nvPr>
            <p:ph sz="half" idx="1"/>
          </p:nvPr>
        </p:nvPicPr>
        <p:blipFill>
          <a:blip r:embed="rId2"/>
          <a:srcRect/>
          <a:stretch>
            <a:fillRect/>
          </a:stretch>
        </p:blipFill>
        <p:spPr bwMode="auto">
          <a:xfrm>
            <a:off x="259949" y="1190785"/>
            <a:ext cx="8491004" cy="5210015"/>
          </a:xfrm>
          <a:prstGeom prst="rect">
            <a:avLst/>
          </a:prstGeom>
          <a:noFill/>
          <a:ln w="9525">
            <a:noFill/>
            <a:miter lim="800000"/>
            <a:headEnd/>
            <a:tailEnd/>
          </a:ln>
          <a:effectLst/>
        </p:spPr>
      </p:pic>
    </p:spTree>
    <p:extLst>
      <p:ext uri="{BB962C8B-B14F-4D97-AF65-F5344CB8AC3E}">
        <p14:creationId xmlns="" xmlns:p14="http://schemas.microsoft.com/office/powerpoint/2010/main" val="1327192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90" y="70872"/>
            <a:ext cx="4728210" cy="675204"/>
          </a:xfrm>
        </p:spPr>
        <p:txBody>
          <a:bodyPr wrap="square" anchor="ctr">
            <a:normAutofit/>
          </a:bodyPr>
          <a:lstStyle/>
          <a:p>
            <a:r>
              <a:rPr lang="en-CA" dirty="0" smtClean="0"/>
              <a:t>1. </a:t>
            </a:r>
            <a:r>
              <a:rPr lang="en-CA" dirty="0"/>
              <a:t>Term </a:t>
            </a:r>
            <a:r>
              <a:rPr lang="en-CA" dirty="0" smtClean="0"/>
              <a:t>4 </a:t>
            </a:r>
            <a:r>
              <a:rPr lang="en-CA" dirty="0"/>
              <a:t>Course Introductions </a:t>
            </a:r>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434566" y="917297"/>
            <a:ext cx="5187635" cy="5677608"/>
          </a:xfrm>
        </p:spPr>
        <p:txBody>
          <a:bodyPr/>
          <a:lstStyle/>
          <a:p>
            <a:pPr marL="0" indent="0">
              <a:buNone/>
            </a:pPr>
            <a:r>
              <a:rPr lang="en-US" sz="3175" u="sng" dirty="0" smtClean="0"/>
              <a:t>Aug </a:t>
            </a:r>
            <a:r>
              <a:rPr lang="en-US" sz="3175" u="sng" dirty="0"/>
              <a:t>– </a:t>
            </a:r>
            <a:r>
              <a:rPr lang="en-US" sz="3175" u="sng" dirty="0" smtClean="0"/>
              <a:t>Dec </a:t>
            </a:r>
            <a:r>
              <a:rPr lang="en-US" sz="3175" u="sng" dirty="0"/>
              <a:t>(</a:t>
            </a:r>
            <a:r>
              <a:rPr lang="en-US" sz="3175" u="sng" dirty="0" smtClean="0"/>
              <a:t>12 </a:t>
            </a:r>
            <a:r>
              <a:rPr lang="en-US" sz="3175" u="sng" dirty="0"/>
              <a:t>Weeks)</a:t>
            </a:r>
          </a:p>
          <a:p>
            <a:pPr marL="514350" indent="-514350">
              <a:buFont typeface="+mj-lt"/>
              <a:buAutoNum type="arabicPeriod"/>
            </a:pPr>
            <a:r>
              <a:rPr lang="en-US" sz="3175" dirty="0" smtClean="0"/>
              <a:t>Audits 01 Customer Rel.   </a:t>
            </a:r>
            <a:endParaRPr lang="en-US" sz="3175" dirty="0"/>
          </a:p>
          <a:p>
            <a:pPr marL="514350" indent="-514350">
              <a:buFont typeface="+mj-lt"/>
              <a:buAutoNum type="arabicPeriod"/>
            </a:pPr>
            <a:r>
              <a:rPr lang="en-US" sz="3175" dirty="0" smtClean="0"/>
              <a:t>Energy Efficiency, Measurement and Verification </a:t>
            </a:r>
            <a:endParaRPr lang="en-US" sz="3175" dirty="0"/>
          </a:p>
          <a:p>
            <a:pPr marL="514350" indent="-514350">
              <a:buFont typeface="+mj-lt"/>
              <a:buAutoNum type="arabicPeriod"/>
            </a:pPr>
            <a:r>
              <a:rPr lang="en-US" sz="3175" dirty="0" smtClean="0"/>
              <a:t>Solar Stand Alone PV System Design     </a:t>
            </a:r>
            <a:endParaRPr lang="en-US" sz="3200" u="sng" dirty="0"/>
          </a:p>
          <a:p>
            <a:pPr marL="514350" indent="-514350">
              <a:buFont typeface="+mj-lt"/>
              <a:buAutoNum type="arabicPeriod"/>
            </a:pPr>
            <a:r>
              <a:rPr lang="en-US" sz="3175" dirty="0" smtClean="0"/>
              <a:t>Battery Based PV </a:t>
            </a:r>
            <a:r>
              <a:rPr lang="en-US" sz="3175" dirty="0" err="1" smtClean="0"/>
              <a:t>Instal</a:t>
            </a:r>
            <a:r>
              <a:rPr lang="en-US" sz="3175" dirty="0" smtClean="0"/>
              <a:t>. </a:t>
            </a:r>
          </a:p>
          <a:p>
            <a:pPr marL="514350" indent="-514350">
              <a:buFont typeface="+mj-lt"/>
              <a:buAutoNum type="arabicPeriod"/>
            </a:pPr>
            <a:r>
              <a:rPr lang="en-US" sz="3175" b="1" u="sng" dirty="0" smtClean="0"/>
              <a:t>Small Wind Design and Operation</a:t>
            </a:r>
            <a:endParaRPr lang="en-US" sz="3175" b="1" u="sng" dirty="0"/>
          </a:p>
        </p:txBody>
      </p:sp>
      <p:pic>
        <p:nvPicPr>
          <p:cNvPr id="4" name="Picture 3" descr="Magnifying glass and question mark">
            <a:extLst>
              <a:ext uri="{FF2B5EF4-FFF2-40B4-BE49-F238E27FC236}">
                <a16:creationId xmlns:a16="http://schemas.microsoft.com/office/drawing/2014/main" xmlns="" id="{4CF7EF4A-B8E9-4195-8826-DA7E75147E8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33068" r="30594"/>
          <a:stretch/>
        </p:blipFill>
        <p:spPr>
          <a:xfrm>
            <a:off x="5622201" y="1545219"/>
            <a:ext cx="3322622" cy="5143690"/>
          </a:xfrm>
          <a:prstGeom prst="rect">
            <a:avLst/>
          </a:prstGeom>
        </p:spPr>
      </p:pic>
    </p:spTree>
    <p:extLst>
      <p:ext uri="{BB962C8B-B14F-4D97-AF65-F5344CB8AC3E}">
        <p14:creationId xmlns:p14="http://schemas.microsoft.com/office/powerpoint/2010/main" xmlns="" val="842869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89" y="70872"/>
            <a:ext cx="4734909" cy="675204"/>
          </a:xfrm>
        </p:spPr>
        <p:txBody>
          <a:bodyPr wrap="square" anchor="ctr">
            <a:normAutofit fontScale="90000"/>
          </a:bodyPr>
          <a:lstStyle/>
          <a:p>
            <a:r>
              <a:rPr lang="en-CA" dirty="0"/>
              <a:t>C </a:t>
            </a:r>
            <a:r>
              <a:rPr lang="en-CA" dirty="0" smtClean="0"/>
              <a:t>45: Small Wind Design &amp; Operation</a:t>
            </a:r>
            <a:endParaRPr lang="en-CA" dirty="0"/>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434566" y="917297"/>
            <a:ext cx="5187635" cy="5677608"/>
          </a:xfrm>
        </p:spPr>
        <p:txBody>
          <a:bodyPr/>
          <a:lstStyle/>
          <a:p>
            <a:pPr marL="514350" indent="-514350">
              <a:buFont typeface="+mj-lt"/>
              <a:buAutoNum type="arabicPeriod"/>
            </a:pPr>
            <a:r>
              <a:rPr lang="en-US" sz="3175" u="sng" dirty="0"/>
              <a:t>12 Week Term 4, Year </a:t>
            </a:r>
            <a:r>
              <a:rPr lang="en-US" sz="3175" u="sng" dirty="0" smtClean="0"/>
              <a:t>2 </a:t>
            </a:r>
            <a:r>
              <a:rPr lang="en-US" sz="3175" dirty="0" smtClean="0"/>
              <a:t>48 </a:t>
            </a:r>
            <a:r>
              <a:rPr lang="en-US" sz="3175" dirty="0"/>
              <a:t>Classroom hours </a:t>
            </a:r>
            <a:r>
              <a:rPr lang="en-US" sz="3175" dirty="0" smtClean="0"/>
              <a:t>+        16 </a:t>
            </a:r>
            <a:r>
              <a:rPr lang="en-US" sz="3175" dirty="0"/>
              <a:t>New Lab hours </a:t>
            </a:r>
            <a:r>
              <a:rPr lang="en-US" sz="3175" dirty="0" smtClean="0"/>
              <a:t>                          </a:t>
            </a:r>
            <a:r>
              <a:rPr lang="en-US" sz="3175" dirty="0"/>
              <a:t>12 weeks x </a:t>
            </a:r>
            <a:r>
              <a:rPr lang="en-US" sz="3175" dirty="0" smtClean="0"/>
              <a:t>6 </a:t>
            </a:r>
            <a:r>
              <a:rPr lang="en-US" sz="3175" dirty="0"/>
              <a:t>periods/wk      </a:t>
            </a:r>
            <a:r>
              <a:rPr lang="en-US" sz="3175" dirty="0" smtClean="0"/>
              <a:t>3 </a:t>
            </a:r>
            <a:r>
              <a:rPr lang="en-US" sz="3175" dirty="0"/>
              <a:t>periods </a:t>
            </a:r>
            <a:r>
              <a:rPr lang="en-US" sz="3175" dirty="0" smtClean="0"/>
              <a:t>Mon &amp; Wed am             </a:t>
            </a:r>
            <a:r>
              <a:rPr lang="en-US" sz="3175" dirty="0" smtClean="0"/>
              <a:t>3 </a:t>
            </a:r>
            <a:r>
              <a:rPr lang="en-US" sz="3175" dirty="0" smtClean="0"/>
              <a:t>Labs Wed &amp; Thurs </a:t>
            </a:r>
            <a:r>
              <a:rPr lang="en-US" sz="3175" dirty="0" smtClean="0"/>
              <a:t>p</a:t>
            </a:r>
            <a:r>
              <a:rPr lang="en-US" sz="3175" dirty="0" smtClean="0"/>
              <a:t>m </a:t>
            </a:r>
            <a:endParaRPr lang="en-US" sz="3175" dirty="0"/>
          </a:p>
          <a:p>
            <a:pPr marL="514350" indent="-514350">
              <a:buFont typeface="+mj-lt"/>
              <a:buAutoNum type="arabicPeriod"/>
            </a:pPr>
            <a:r>
              <a:rPr lang="en-US" sz="3175" u="sng" dirty="0"/>
              <a:t>Marking Breakdown    </a:t>
            </a:r>
            <a:r>
              <a:rPr lang="en-US" sz="3175" dirty="0"/>
              <a:t>20% Individual Tests                        30% Individual Projects 40% Group Projects     10% Employability Skills</a:t>
            </a:r>
          </a:p>
        </p:txBody>
      </p:sp>
      <p:pic>
        <p:nvPicPr>
          <p:cNvPr id="4" name="Picture 3" descr="Magnifying glass and question mark">
            <a:extLst>
              <a:ext uri="{FF2B5EF4-FFF2-40B4-BE49-F238E27FC236}">
                <a16:creationId xmlns:a16="http://schemas.microsoft.com/office/drawing/2014/main" xmlns="" id="{4CF7EF4A-B8E9-4195-8826-DA7E75147E8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33068" r="30594"/>
          <a:stretch/>
        </p:blipFill>
        <p:spPr>
          <a:xfrm>
            <a:off x="5622201" y="1545219"/>
            <a:ext cx="3322622" cy="5143690"/>
          </a:xfrm>
          <a:prstGeom prst="rect">
            <a:avLst/>
          </a:prstGeom>
        </p:spPr>
      </p:pic>
    </p:spTree>
    <p:extLst>
      <p:ext uri="{BB962C8B-B14F-4D97-AF65-F5344CB8AC3E}">
        <p14:creationId xmlns:p14="http://schemas.microsoft.com/office/powerpoint/2010/main" xmlns="" val="1106884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805247" cy="675204"/>
          </a:xfrm>
        </p:spPr>
        <p:txBody>
          <a:bodyPr/>
          <a:lstStyle/>
          <a:p>
            <a:r>
              <a:rPr lang="en-US" dirty="0"/>
              <a:t>2. What does “success” look like? </a:t>
            </a:r>
          </a:p>
        </p:txBody>
      </p:sp>
      <p:sp>
        <p:nvSpPr>
          <p:cNvPr id="3" name="Content Placeholder 2">
            <a:extLst>
              <a:ext uri="{FF2B5EF4-FFF2-40B4-BE49-F238E27FC236}">
                <a16:creationId xmlns:a16="http://schemas.microsoft.com/office/drawing/2014/main" xmlns="" id="{804FC456-C9F6-4BCA-93E5-F8F57D70BA56}"/>
              </a:ext>
            </a:extLst>
          </p:cNvPr>
          <p:cNvSpPr>
            <a:spLocks noGrp="1"/>
          </p:cNvSpPr>
          <p:nvPr>
            <p:ph sz="half" idx="1"/>
          </p:nvPr>
        </p:nvSpPr>
        <p:spPr>
          <a:xfrm>
            <a:off x="308983" y="1111907"/>
            <a:ext cx="8729156" cy="3372998"/>
          </a:xfrm>
        </p:spPr>
        <p:txBody>
          <a:bodyPr/>
          <a:lstStyle/>
          <a:p>
            <a:r>
              <a:rPr lang="en-US" dirty="0"/>
              <a:t>Students completing Year 1 (Installer) or 2 Year (Designer) RE EE Program Requirements at their own time and pace</a:t>
            </a:r>
          </a:p>
          <a:p>
            <a:r>
              <a:rPr lang="en-US" dirty="0"/>
              <a:t>Students and Industry Qualifications NABCEP, CVQ, etc. </a:t>
            </a:r>
          </a:p>
          <a:p>
            <a:r>
              <a:rPr lang="en-US" dirty="0"/>
              <a:t>Instructors with resources, achieving their desired results </a:t>
            </a:r>
            <a:endParaRPr lang="en-US" b="1" i="1" u="sng" dirty="0">
              <a:solidFill>
                <a:srgbClr val="FFC000"/>
              </a:solidFill>
            </a:endParaRPr>
          </a:p>
          <a:p>
            <a:r>
              <a:rPr lang="en-US" dirty="0"/>
              <a:t>ITVET with resources for scalable, sustainable program </a:t>
            </a:r>
          </a:p>
          <a:p>
            <a:r>
              <a:rPr lang="en-US" dirty="0"/>
              <a:t>Skills competently applied to a changing Green Economy</a:t>
            </a:r>
          </a:p>
          <a:p>
            <a:r>
              <a:rPr lang="en-US" dirty="0"/>
              <a:t>Belize Employers – competent, adaptable team members   </a:t>
            </a:r>
          </a:p>
        </p:txBody>
      </p:sp>
      <p:pic>
        <p:nvPicPr>
          <p:cNvPr id="6" name="Picture 5" descr="Waves by the sea">
            <a:extLst>
              <a:ext uri="{FF2B5EF4-FFF2-40B4-BE49-F238E27FC236}">
                <a16:creationId xmlns:a16="http://schemas.microsoft.com/office/drawing/2014/main" xmlns="" id="{2BF77251-A263-4121-A91E-B1DF7A2B51B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13674" b="55360"/>
          <a:stretch/>
        </p:blipFill>
        <p:spPr>
          <a:xfrm>
            <a:off x="0" y="4794278"/>
            <a:ext cx="9144000" cy="1888621"/>
          </a:xfrm>
          <a:prstGeom prst="rect">
            <a:avLst/>
          </a:prstGeom>
        </p:spPr>
      </p:pic>
    </p:spTree>
    <p:extLst>
      <p:ext uri="{BB962C8B-B14F-4D97-AF65-F5344CB8AC3E}">
        <p14:creationId xmlns:p14="http://schemas.microsoft.com/office/powerpoint/2010/main" xmlns="" val="2405872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805247" cy="675204"/>
          </a:xfrm>
        </p:spPr>
        <p:txBody>
          <a:bodyPr/>
          <a:lstStyle/>
          <a:p>
            <a:r>
              <a:rPr lang="en-US" dirty="0"/>
              <a:t>2. What does “success” look like? </a:t>
            </a:r>
          </a:p>
        </p:txBody>
      </p:sp>
      <p:sp>
        <p:nvSpPr>
          <p:cNvPr id="3" name="Content Placeholder 2">
            <a:extLst>
              <a:ext uri="{FF2B5EF4-FFF2-40B4-BE49-F238E27FC236}">
                <a16:creationId xmlns:a16="http://schemas.microsoft.com/office/drawing/2014/main" xmlns="" id="{804FC456-C9F6-4BCA-93E5-F8F57D70BA56}"/>
              </a:ext>
            </a:extLst>
          </p:cNvPr>
          <p:cNvSpPr>
            <a:spLocks noGrp="1"/>
          </p:cNvSpPr>
          <p:nvPr>
            <p:ph sz="half" idx="1"/>
          </p:nvPr>
        </p:nvSpPr>
        <p:spPr>
          <a:xfrm>
            <a:off x="308983" y="1111907"/>
            <a:ext cx="8729156" cy="3372998"/>
          </a:xfrm>
        </p:spPr>
        <p:txBody>
          <a:bodyPr/>
          <a:lstStyle/>
          <a:p>
            <a:pPr>
              <a:buNone/>
            </a:pPr>
            <a:r>
              <a:rPr lang="en-US" dirty="0"/>
              <a:t>For Employers and the </a:t>
            </a:r>
            <a:r>
              <a:rPr lang="en-US" dirty="0" smtClean="0"/>
              <a:t>“Small Wind” </a:t>
            </a:r>
            <a:r>
              <a:rPr lang="en-US" dirty="0"/>
              <a:t>part of Program: </a:t>
            </a:r>
          </a:p>
          <a:p>
            <a:r>
              <a:rPr lang="en-US" dirty="0" smtClean="0"/>
              <a:t>Identification, selection, installation, operation, maintenance, of equipment and instruments</a:t>
            </a:r>
          </a:p>
          <a:p>
            <a:r>
              <a:rPr lang="en-US" dirty="0" smtClean="0"/>
              <a:t>Interpretation, analysis, conclusions, and recommendations from </a:t>
            </a:r>
            <a:r>
              <a:rPr lang="en-US" dirty="0" smtClean="0"/>
              <a:t>wind resource &amp; site assessments</a:t>
            </a:r>
            <a:endParaRPr lang="en-US" dirty="0" smtClean="0"/>
          </a:p>
          <a:p>
            <a:r>
              <a:rPr lang="en-US" dirty="0" smtClean="0"/>
              <a:t>Sizing equipment for load analysis and site conditions</a:t>
            </a:r>
          </a:p>
          <a:p>
            <a:r>
              <a:rPr lang="en-US" dirty="0" smtClean="0"/>
              <a:t>Accounting </a:t>
            </a:r>
            <a:r>
              <a:rPr lang="en-US" dirty="0" smtClean="0"/>
              <a:t>for uncertainties, data gaps, and assumptions     </a:t>
            </a:r>
            <a:endParaRPr lang="en-US" b="1" i="1" u="sng" dirty="0">
              <a:solidFill>
                <a:srgbClr val="FFC000"/>
              </a:solidFill>
            </a:endParaRPr>
          </a:p>
          <a:p>
            <a:r>
              <a:rPr lang="en-US" dirty="0" smtClean="0"/>
              <a:t>Verbal</a:t>
            </a:r>
            <a:r>
              <a:rPr lang="en-US" dirty="0"/>
              <a:t>, written, &amp; digital communications skills </a:t>
            </a:r>
          </a:p>
        </p:txBody>
      </p:sp>
      <p:pic>
        <p:nvPicPr>
          <p:cNvPr id="6" name="Picture 5" descr="Waves by the sea">
            <a:extLst>
              <a:ext uri="{FF2B5EF4-FFF2-40B4-BE49-F238E27FC236}">
                <a16:creationId xmlns:a16="http://schemas.microsoft.com/office/drawing/2014/main" xmlns="" id="{2BF77251-A263-4121-A91E-B1DF7A2B51B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13674" b="55360"/>
          <a:stretch/>
        </p:blipFill>
        <p:spPr>
          <a:xfrm>
            <a:off x="0" y="4794278"/>
            <a:ext cx="9144000" cy="1888621"/>
          </a:xfrm>
          <a:prstGeom prst="rect">
            <a:avLst/>
          </a:prstGeom>
        </p:spPr>
      </p:pic>
    </p:spTree>
    <p:extLst>
      <p:ext uri="{BB962C8B-B14F-4D97-AF65-F5344CB8AC3E}">
        <p14:creationId xmlns:p14="http://schemas.microsoft.com/office/powerpoint/2010/main" xmlns="" val="2147737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D9F1A2-FAC3-4DEC-9FCA-7CD4CD1903E6}"/>
              </a:ext>
            </a:extLst>
          </p:cNvPr>
          <p:cNvSpPr>
            <a:spLocks noGrp="1"/>
          </p:cNvSpPr>
          <p:nvPr>
            <p:ph type="title"/>
          </p:nvPr>
        </p:nvSpPr>
        <p:spPr>
          <a:xfrm>
            <a:off x="148590" y="70872"/>
            <a:ext cx="4755006" cy="675204"/>
          </a:xfrm>
        </p:spPr>
        <p:txBody>
          <a:bodyPr/>
          <a:lstStyle/>
          <a:p>
            <a:r>
              <a:rPr lang="en-US" dirty="0"/>
              <a:t>3. </a:t>
            </a:r>
            <a:r>
              <a:rPr lang="en-US" dirty="0" smtClean="0"/>
              <a:t>Master Plan and TDAP Use</a:t>
            </a:r>
            <a:endParaRPr lang="en-US" dirty="0"/>
          </a:p>
        </p:txBody>
      </p:sp>
      <p:sp>
        <p:nvSpPr>
          <p:cNvPr id="3" name="Content Placeholder 2">
            <a:extLst>
              <a:ext uri="{FF2B5EF4-FFF2-40B4-BE49-F238E27FC236}">
                <a16:creationId xmlns="" xmlns:a16="http://schemas.microsoft.com/office/drawing/2014/main" id="{4FFD4243-2631-42A9-A783-C2CC00F6EE72}"/>
              </a:ext>
            </a:extLst>
          </p:cNvPr>
          <p:cNvSpPr>
            <a:spLocks noGrp="1"/>
          </p:cNvSpPr>
          <p:nvPr>
            <p:ph sz="half" idx="1"/>
          </p:nvPr>
        </p:nvSpPr>
        <p:spPr>
          <a:xfrm>
            <a:off x="334487" y="961433"/>
            <a:ext cx="8091532" cy="5746646"/>
          </a:xfrm>
        </p:spPr>
        <p:txBody>
          <a:bodyPr/>
          <a:lstStyle/>
          <a:p>
            <a:r>
              <a:rPr lang="en-US" dirty="0" smtClean="0"/>
              <a:t>Typical at ITVET </a:t>
            </a:r>
            <a:endParaRPr lang="en-US" dirty="0"/>
          </a:p>
          <a:p>
            <a:r>
              <a:rPr lang="en-US" dirty="0" smtClean="0"/>
              <a:t>For all courses </a:t>
            </a:r>
            <a:endParaRPr lang="en-US" dirty="0"/>
          </a:p>
          <a:p>
            <a:r>
              <a:rPr lang="en-US" dirty="0" smtClean="0"/>
              <a:t>By all Instructors</a:t>
            </a:r>
          </a:p>
          <a:p>
            <a:r>
              <a:rPr lang="en-US" dirty="0" smtClean="0"/>
              <a:t>For each term </a:t>
            </a:r>
          </a:p>
          <a:p>
            <a:pPr>
              <a:buNone/>
            </a:pPr>
            <a:endParaRPr lang="en-US" dirty="0"/>
          </a:p>
          <a:p>
            <a:r>
              <a:rPr lang="en-US" dirty="0"/>
              <a:t>Training Delivery and Assessment Plan</a:t>
            </a:r>
          </a:p>
          <a:p>
            <a:pPr lvl="1"/>
            <a:r>
              <a:rPr lang="en-US" dirty="0"/>
              <a:t>Profile of the Trainee / Portfolio of the Trainee</a:t>
            </a:r>
          </a:p>
          <a:p>
            <a:pPr lvl="1"/>
            <a:r>
              <a:rPr lang="en-US" dirty="0"/>
              <a:t>Program Policies &amp; Regulations / Technology Requirements</a:t>
            </a:r>
          </a:p>
          <a:p>
            <a:pPr lvl="1"/>
            <a:r>
              <a:rPr lang="en-US" dirty="0"/>
              <a:t>Instructional Methods / Modes (Face to Face and Online) </a:t>
            </a:r>
          </a:p>
          <a:p>
            <a:pPr lvl="1"/>
            <a:r>
              <a:rPr lang="en-US" dirty="0"/>
              <a:t>Resources (Technical; Underpinning Knowledge and Skills)</a:t>
            </a:r>
          </a:p>
          <a:p>
            <a:pPr lvl="1"/>
            <a:r>
              <a:rPr lang="en-US" dirty="0"/>
              <a:t> Delivery Schedule (week / Instructional Methods (IM) </a:t>
            </a:r>
          </a:p>
          <a:p>
            <a:pPr lvl="1"/>
            <a:r>
              <a:rPr lang="en-US" dirty="0"/>
              <a:t>Practical Grading Criteria and Theoretical Grading Criteria</a:t>
            </a:r>
          </a:p>
          <a:p>
            <a:endParaRPr lang="en-US" dirty="0">
              <a:solidFill>
                <a:srgbClr val="92D050"/>
              </a:solidFill>
            </a:endParaRPr>
          </a:p>
        </p:txBody>
      </p:sp>
      <p:pic>
        <p:nvPicPr>
          <p:cNvPr id="1026" name="Picture 2"/>
          <p:cNvPicPr>
            <a:picLocks noChangeAspect="1" noChangeArrowheads="1"/>
          </p:cNvPicPr>
          <p:nvPr/>
        </p:nvPicPr>
        <p:blipFill>
          <a:blip r:embed="rId2"/>
          <a:srcRect/>
          <a:stretch>
            <a:fillRect/>
          </a:stretch>
        </p:blipFill>
        <p:spPr bwMode="auto">
          <a:xfrm>
            <a:off x="3252140" y="781053"/>
            <a:ext cx="5520071" cy="2454516"/>
          </a:xfrm>
          <a:prstGeom prst="rect">
            <a:avLst/>
          </a:prstGeom>
          <a:noFill/>
          <a:ln w="9525">
            <a:noFill/>
            <a:miter lim="800000"/>
            <a:headEnd/>
            <a:tailEnd/>
          </a:ln>
          <a:effectLst/>
        </p:spPr>
      </p:pic>
    </p:spTree>
    <p:extLst>
      <p:ext uri="{BB962C8B-B14F-4D97-AF65-F5344CB8AC3E}">
        <p14:creationId xmlns="" xmlns:p14="http://schemas.microsoft.com/office/powerpoint/2010/main" val="3162482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D9F1A2-FAC3-4DEC-9FCA-7CD4CD1903E6}"/>
              </a:ext>
            </a:extLst>
          </p:cNvPr>
          <p:cNvSpPr>
            <a:spLocks noGrp="1"/>
          </p:cNvSpPr>
          <p:nvPr>
            <p:ph type="title"/>
          </p:nvPr>
        </p:nvSpPr>
        <p:spPr>
          <a:xfrm>
            <a:off x="148590" y="70872"/>
            <a:ext cx="4755006" cy="675204"/>
          </a:xfrm>
        </p:spPr>
        <p:txBody>
          <a:bodyPr/>
          <a:lstStyle/>
          <a:p>
            <a:r>
              <a:rPr lang="en-US" dirty="0" smtClean="0"/>
              <a:t>3. Master Plan and TDAP Use</a:t>
            </a:r>
            <a:endParaRPr lang="en-US" dirty="0"/>
          </a:p>
        </p:txBody>
      </p:sp>
      <p:sp>
        <p:nvSpPr>
          <p:cNvPr id="3" name="Content Placeholder 2">
            <a:extLst>
              <a:ext uri="{FF2B5EF4-FFF2-40B4-BE49-F238E27FC236}">
                <a16:creationId xmlns="" xmlns:a16="http://schemas.microsoft.com/office/drawing/2014/main" id="{4FFD4243-2631-42A9-A783-C2CC00F6EE72}"/>
              </a:ext>
            </a:extLst>
          </p:cNvPr>
          <p:cNvSpPr>
            <a:spLocks noGrp="1"/>
          </p:cNvSpPr>
          <p:nvPr>
            <p:ph sz="half" idx="1"/>
          </p:nvPr>
        </p:nvSpPr>
        <p:spPr>
          <a:xfrm>
            <a:off x="334487" y="961433"/>
            <a:ext cx="8091532" cy="5746646"/>
          </a:xfrm>
        </p:spPr>
        <p:txBody>
          <a:bodyPr/>
          <a:lstStyle/>
          <a:p>
            <a:r>
              <a:rPr lang="en-US" dirty="0" smtClean="0"/>
              <a:t>Typical at ITVET </a:t>
            </a:r>
          </a:p>
          <a:p>
            <a:r>
              <a:rPr lang="en-US" dirty="0" smtClean="0"/>
              <a:t>For all courses </a:t>
            </a:r>
          </a:p>
          <a:p>
            <a:r>
              <a:rPr lang="en-US" dirty="0" smtClean="0"/>
              <a:t>By all Instructors</a:t>
            </a:r>
          </a:p>
          <a:p>
            <a:r>
              <a:rPr lang="en-US" dirty="0" smtClean="0"/>
              <a:t>For each term </a:t>
            </a:r>
          </a:p>
          <a:p>
            <a:pPr>
              <a:buNone/>
            </a:pPr>
            <a:r>
              <a:rPr lang="en-US" dirty="0" smtClean="0"/>
              <a:t> </a:t>
            </a:r>
            <a:endParaRPr lang="en-US" dirty="0"/>
          </a:p>
          <a:p>
            <a:r>
              <a:rPr lang="en-US" dirty="0"/>
              <a:t>Delivery Schedule (Is it equivalent to a Lesson Plan?)</a:t>
            </a:r>
          </a:p>
          <a:p>
            <a:pPr lvl="1"/>
            <a:r>
              <a:rPr lang="en-US" dirty="0"/>
              <a:t>For each Week or 2 week period, the Course Outline Topic  (e.g. Parts of Speech) and Tasks (e.g. Define, Identify, Use)</a:t>
            </a:r>
          </a:p>
          <a:p>
            <a:pPr lvl="1"/>
            <a:r>
              <a:rPr lang="en-US" dirty="0"/>
              <a:t>Instructional Methods (IM) (e.g. Collaborative Discussions)</a:t>
            </a:r>
          </a:p>
          <a:p>
            <a:pPr lvl="1"/>
            <a:r>
              <a:rPr lang="en-US" dirty="0"/>
              <a:t>Promotional Action (PA) (e.g. Practice work sheets, games)</a:t>
            </a:r>
          </a:p>
          <a:p>
            <a:pPr lvl="1"/>
            <a:r>
              <a:rPr lang="en-US" dirty="0"/>
              <a:t>Assessment Method (e.g. Test 1, Assignment 1, Project 1)  </a:t>
            </a:r>
          </a:p>
          <a:p>
            <a:pPr lvl="1"/>
            <a:r>
              <a:rPr lang="en-US" dirty="0"/>
              <a:t>Resources (e.g. Textbook, Videos, Worksheet, </a:t>
            </a:r>
            <a:r>
              <a:rPr lang="en-US" dirty="0" err="1"/>
              <a:t>Powerpoint</a:t>
            </a:r>
            <a:r>
              <a:rPr lang="en-US" dirty="0"/>
              <a:t>)</a:t>
            </a:r>
          </a:p>
          <a:p>
            <a:pPr lvl="1"/>
            <a:endParaRPr lang="en-US" dirty="0">
              <a:solidFill>
                <a:srgbClr val="92D050"/>
              </a:solidFill>
            </a:endParaRPr>
          </a:p>
        </p:txBody>
      </p:sp>
      <p:pic>
        <p:nvPicPr>
          <p:cNvPr id="1026" name="Picture 2"/>
          <p:cNvPicPr>
            <a:picLocks noChangeAspect="1" noChangeArrowheads="1"/>
          </p:cNvPicPr>
          <p:nvPr/>
        </p:nvPicPr>
        <p:blipFill>
          <a:blip r:embed="rId2"/>
          <a:srcRect/>
          <a:stretch>
            <a:fillRect/>
          </a:stretch>
        </p:blipFill>
        <p:spPr bwMode="auto">
          <a:xfrm>
            <a:off x="3252140" y="781053"/>
            <a:ext cx="5520071" cy="2454516"/>
          </a:xfrm>
          <a:prstGeom prst="rect">
            <a:avLst/>
          </a:prstGeom>
          <a:noFill/>
          <a:ln w="9525">
            <a:noFill/>
            <a:miter lim="800000"/>
            <a:headEnd/>
            <a:tailEnd/>
          </a:ln>
          <a:effectLst/>
        </p:spPr>
      </p:pic>
    </p:spTree>
    <p:extLst>
      <p:ext uri="{BB962C8B-B14F-4D97-AF65-F5344CB8AC3E}">
        <p14:creationId xmlns="" xmlns:p14="http://schemas.microsoft.com/office/powerpoint/2010/main" val="3473821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A0CF1-C700-456B-A537-2B2C638437DE}"/>
              </a:ext>
            </a:extLst>
          </p:cNvPr>
          <p:cNvSpPr>
            <a:spLocks noGrp="1"/>
          </p:cNvSpPr>
          <p:nvPr>
            <p:ph type="title"/>
          </p:nvPr>
        </p:nvSpPr>
        <p:spPr>
          <a:xfrm>
            <a:off x="148590" y="70872"/>
            <a:ext cx="4775102" cy="675204"/>
          </a:xfrm>
        </p:spPr>
        <p:txBody>
          <a:bodyPr/>
          <a:lstStyle/>
          <a:p>
            <a:r>
              <a:rPr lang="en-US" dirty="0" smtClean="0"/>
              <a:t>3. Master Plan Learning Outcomes</a:t>
            </a:r>
            <a:endParaRPr lang="en-US" dirty="0"/>
          </a:p>
        </p:txBody>
      </p:sp>
      <p:sp>
        <p:nvSpPr>
          <p:cNvPr id="3" name="Content Placeholder 2">
            <a:extLst>
              <a:ext uri="{FF2B5EF4-FFF2-40B4-BE49-F238E27FC236}">
                <a16:creationId xmlns:a16="http://schemas.microsoft.com/office/drawing/2014/main" xmlns="" id="{6CA94191-2DF7-453E-8886-0358982A766B}"/>
              </a:ext>
            </a:extLst>
          </p:cNvPr>
          <p:cNvSpPr>
            <a:spLocks noGrp="1"/>
          </p:cNvSpPr>
          <p:nvPr>
            <p:ph sz="half" idx="1"/>
          </p:nvPr>
        </p:nvSpPr>
        <p:spPr>
          <a:xfrm>
            <a:off x="380955" y="1098536"/>
            <a:ext cx="8382090" cy="3242728"/>
          </a:xfrm>
        </p:spPr>
        <p:txBody>
          <a:bodyPr/>
          <a:lstStyle/>
          <a:p>
            <a:pPr>
              <a:buNone/>
            </a:pPr>
            <a:r>
              <a:rPr lang="en-US" dirty="0" smtClean="0"/>
              <a:t>From Master Plan, Learning Outcomes </a:t>
            </a:r>
            <a:r>
              <a:rPr lang="en-US" dirty="0" smtClean="0"/>
              <a:t>3, 5, 8, 9. and 10</a:t>
            </a:r>
            <a:endParaRPr lang="en-US" dirty="0"/>
          </a:p>
          <a:p>
            <a:r>
              <a:rPr lang="en-US" dirty="0" smtClean="0"/>
              <a:t>3 </a:t>
            </a:r>
            <a:r>
              <a:rPr lang="en-US" dirty="0" smtClean="0"/>
              <a:t>– </a:t>
            </a:r>
            <a:r>
              <a:rPr lang="en-US" dirty="0" smtClean="0"/>
              <a:t>Design</a:t>
            </a:r>
            <a:endParaRPr lang="en-US" dirty="0"/>
          </a:p>
          <a:p>
            <a:r>
              <a:rPr lang="en-US" dirty="0" smtClean="0"/>
              <a:t>5 </a:t>
            </a:r>
            <a:r>
              <a:rPr lang="en-US" dirty="0" smtClean="0"/>
              <a:t>– </a:t>
            </a:r>
            <a:r>
              <a:rPr lang="en-US" dirty="0" smtClean="0"/>
              <a:t>Individual and Teamwork</a:t>
            </a:r>
          </a:p>
          <a:p>
            <a:r>
              <a:rPr lang="en-US" dirty="0" smtClean="0"/>
              <a:t>8 – Impact of renewable energy on society and the environment</a:t>
            </a:r>
          </a:p>
          <a:p>
            <a:r>
              <a:rPr lang="en-US" dirty="0" smtClean="0"/>
              <a:t>9 – Ethics and equity</a:t>
            </a:r>
          </a:p>
          <a:p>
            <a:r>
              <a:rPr lang="en-US" dirty="0" smtClean="0"/>
              <a:t>10 – Economics and project management  </a:t>
            </a:r>
            <a:r>
              <a:rPr lang="en-US" dirty="0" smtClean="0"/>
              <a:t> </a:t>
            </a:r>
            <a:endParaRPr lang="en-US" dirty="0"/>
          </a:p>
        </p:txBody>
      </p:sp>
      <p:pic>
        <p:nvPicPr>
          <p:cNvPr id="6" name="Picture 5" descr="Calculator and notepad">
            <a:extLst>
              <a:ext uri="{FF2B5EF4-FFF2-40B4-BE49-F238E27FC236}">
                <a16:creationId xmlns:a16="http://schemas.microsoft.com/office/drawing/2014/main" xmlns="" id="{6A439DCD-276A-4FDF-8653-1C033F784AA7}"/>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34003" b="35194"/>
          <a:stretch/>
        </p:blipFill>
        <p:spPr>
          <a:xfrm>
            <a:off x="0" y="4556990"/>
            <a:ext cx="9144000" cy="1880075"/>
          </a:xfrm>
          <a:prstGeom prst="rect">
            <a:avLst/>
          </a:prstGeom>
        </p:spPr>
      </p:pic>
    </p:spTree>
    <p:extLst>
      <p:ext uri="{BB962C8B-B14F-4D97-AF65-F5344CB8AC3E}">
        <p14:creationId xmlns:p14="http://schemas.microsoft.com/office/powerpoint/2010/main" xmlns="" val="2243314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90" y="70872"/>
            <a:ext cx="4137660" cy="675204"/>
          </a:xfrm>
        </p:spPr>
        <p:txBody>
          <a:bodyPr wrap="square" anchor="ctr">
            <a:normAutofit/>
          </a:bodyPr>
          <a:lstStyle/>
          <a:p>
            <a:r>
              <a:rPr lang="en-CA" dirty="0"/>
              <a:t>For Today:</a:t>
            </a:r>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434566" y="917297"/>
            <a:ext cx="5187635" cy="5677608"/>
          </a:xfrm>
        </p:spPr>
        <p:txBody>
          <a:bodyPr/>
          <a:lstStyle/>
          <a:p>
            <a:pPr marL="514350" indent="-514350">
              <a:buFont typeface="+mj-lt"/>
              <a:buAutoNum type="arabicPeriod"/>
            </a:pPr>
            <a:r>
              <a:rPr lang="en-US" sz="3175" dirty="0" smtClean="0"/>
              <a:t>Applied Science </a:t>
            </a:r>
            <a:r>
              <a:rPr lang="en-US" sz="3175" dirty="0" smtClean="0"/>
              <a:t>Courses </a:t>
            </a:r>
            <a:r>
              <a:rPr lang="en-US" sz="3175" dirty="0"/>
              <a:t>in 2 year RE EE Program </a:t>
            </a:r>
          </a:p>
          <a:p>
            <a:pPr marL="514350" indent="-514350">
              <a:buFont typeface="+mj-lt"/>
              <a:buAutoNum type="arabicPeriod"/>
            </a:pPr>
            <a:r>
              <a:rPr lang="en-US" sz="3175" dirty="0"/>
              <a:t>What “success” looks like </a:t>
            </a:r>
            <a:r>
              <a:rPr lang="en-US" sz="3175" dirty="0" smtClean="0"/>
              <a:t>   </a:t>
            </a:r>
            <a:endParaRPr lang="en-US" sz="3175" dirty="0"/>
          </a:p>
          <a:p>
            <a:pPr marL="514350" indent="-514350">
              <a:buFont typeface="+mj-lt"/>
              <a:buAutoNum type="arabicPeriod"/>
            </a:pPr>
            <a:r>
              <a:rPr lang="en-US" sz="3175" dirty="0" smtClean="0"/>
              <a:t>Master Plan Learning Outcomes and TDAPS  </a:t>
            </a:r>
            <a:endParaRPr lang="en-US" sz="3175" dirty="0"/>
          </a:p>
          <a:p>
            <a:pPr marL="514350" indent="-514350">
              <a:buFont typeface="+mj-lt"/>
              <a:buAutoNum type="arabicPeriod"/>
            </a:pPr>
            <a:r>
              <a:rPr lang="en-US" sz="3175" dirty="0"/>
              <a:t>Description of Course </a:t>
            </a:r>
            <a:r>
              <a:rPr lang="en-US" sz="3175" dirty="0" smtClean="0"/>
              <a:t>45  </a:t>
            </a:r>
            <a:r>
              <a:rPr lang="en-US" sz="3175" dirty="0"/>
              <a:t>in Term </a:t>
            </a:r>
            <a:r>
              <a:rPr lang="en-US" sz="3175" dirty="0" smtClean="0"/>
              <a:t>4 </a:t>
            </a:r>
            <a:r>
              <a:rPr lang="en-US" sz="3175" dirty="0"/>
              <a:t>of Year </a:t>
            </a:r>
            <a:r>
              <a:rPr lang="en-US" sz="3175" dirty="0" smtClean="0"/>
              <a:t>2</a:t>
            </a:r>
            <a:endParaRPr lang="en-US" sz="3175" dirty="0"/>
          </a:p>
          <a:p>
            <a:pPr marL="514350" indent="-514350">
              <a:buFont typeface="+mj-lt"/>
              <a:buAutoNum type="arabicPeriod"/>
            </a:pPr>
            <a:r>
              <a:rPr lang="en-US" sz="3175" dirty="0" smtClean="0"/>
              <a:t>Developing </a:t>
            </a:r>
            <a:r>
              <a:rPr lang="en-US" sz="3175" dirty="0"/>
              <a:t>Course </a:t>
            </a:r>
            <a:r>
              <a:rPr lang="en-US" sz="3175" dirty="0" smtClean="0"/>
              <a:t>45</a:t>
            </a:r>
            <a:endParaRPr lang="en-US" sz="3175" dirty="0"/>
          </a:p>
        </p:txBody>
      </p:sp>
      <p:pic>
        <p:nvPicPr>
          <p:cNvPr id="4" name="Picture 3" descr="Magnifying glass and question mark">
            <a:extLst>
              <a:ext uri="{FF2B5EF4-FFF2-40B4-BE49-F238E27FC236}">
                <a16:creationId xmlns:a16="http://schemas.microsoft.com/office/drawing/2014/main" xmlns="" id="{4CF7EF4A-B8E9-4195-8826-DA7E75147E8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33068" r="30594"/>
          <a:stretch/>
        </p:blipFill>
        <p:spPr>
          <a:xfrm>
            <a:off x="5622201" y="1545219"/>
            <a:ext cx="3322622" cy="5143690"/>
          </a:xfrm>
          <a:prstGeom prst="rect">
            <a:avLst/>
          </a:prstGeom>
        </p:spPr>
      </p:pic>
    </p:spTree>
    <p:extLst>
      <p:ext uri="{BB962C8B-B14F-4D97-AF65-F5344CB8AC3E}">
        <p14:creationId xmlns:p14="http://schemas.microsoft.com/office/powerpoint/2010/main" xmlns="" val="3150095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A0CF1-C700-456B-A537-2B2C638437DE}"/>
              </a:ext>
            </a:extLst>
          </p:cNvPr>
          <p:cNvSpPr>
            <a:spLocks noGrp="1"/>
          </p:cNvSpPr>
          <p:nvPr>
            <p:ph type="title"/>
          </p:nvPr>
        </p:nvSpPr>
        <p:spPr>
          <a:xfrm>
            <a:off x="148590" y="70872"/>
            <a:ext cx="4775102" cy="675204"/>
          </a:xfrm>
        </p:spPr>
        <p:txBody>
          <a:bodyPr/>
          <a:lstStyle/>
          <a:p>
            <a:r>
              <a:rPr lang="en-US" dirty="0" smtClean="0"/>
              <a:t>3. Master Plan Learning Outcomes</a:t>
            </a:r>
            <a:endParaRPr lang="en-US" dirty="0"/>
          </a:p>
        </p:txBody>
      </p:sp>
      <p:sp>
        <p:nvSpPr>
          <p:cNvPr id="3" name="Content Placeholder 2">
            <a:extLst>
              <a:ext uri="{FF2B5EF4-FFF2-40B4-BE49-F238E27FC236}">
                <a16:creationId xmlns:a16="http://schemas.microsoft.com/office/drawing/2014/main" xmlns="" id="{6CA94191-2DF7-453E-8886-0358982A766B}"/>
              </a:ext>
            </a:extLst>
          </p:cNvPr>
          <p:cNvSpPr>
            <a:spLocks noGrp="1"/>
          </p:cNvSpPr>
          <p:nvPr>
            <p:ph sz="half" idx="1"/>
          </p:nvPr>
        </p:nvSpPr>
        <p:spPr>
          <a:xfrm>
            <a:off x="380955" y="1098536"/>
            <a:ext cx="8382090" cy="3242728"/>
          </a:xfrm>
        </p:spPr>
        <p:txBody>
          <a:bodyPr/>
          <a:lstStyle/>
          <a:p>
            <a:pPr>
              <a:buNone/>
            </a:pPr>
            <a:r>
              <a:rPr lang="en-US" dirty="0" smtClean="0"/>
              <a:t>Master Plan Learning Outcome </a:t>
            </a:r>
            <a:r>
              <a:rPr lang="en-US" dirty="0" smtClean="0"/>
              <a:t>3 </a:t>
            </a:r>
            <a:r>
              <a:rPr lang="en-US" dirty="0" smtClean="0"/>
              <a:t>– </a:t>
            </a:r>
            <a:r>
              <a:rPr lang="en-US" dirty="0" smtClean="0"/>
              <a:t>Design</a:t>
            </a:r>
            <a:endParaRPr lang="en-US" dirty="0" smtClean="0"/>
          </a:p>
          <a:p>
            <a:pPr>
              <a:buNone/>
            </a:pPr>
            <a:r>
              <a:rPr lang="en-US" dirty="0" smtClean="0"/>
              <a:t>An ability to design solutions for complex, open-ended engineering problems and to design systems, components, or processes that meet specified needs with appropriate attention to health and safety risks, applicable standards, and economic, environmental, cultural and societal considerations. </a:t>
            </a:r>
            <a:endParaRPr lang="en-US" dirty="0"/>
          </a:p>
        </p:txBody>
      </p:sp>
      <p:pic>
        <p:nvPicPr>
          <p:cNvPr id="6" name="Picture 5" descr="Calculator and notepad">
            <a:extLst>
              <a:ext uri="{FF2B5EF4-FFF2-40B4-BE49-F238E27FC236}">
                <a16:creationId xmlns:a16="http://schemas.microsoft.com/office/drawing/2014/main" xmlns="" id="{6A439DCD-276A-4FDF-8653-1C033F784AA7}"/>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34003" b="35194"/>
          <a:stretch/>
        </p:blipFill>
        <p:spPr>
          <a:xfrm>
            <a:off x="0" y="4556990"/>
            <a:ext cx="9144000" cy="1880075"/>
          </a:xfrm>
          <a:prstGeom prst="rect">
            <a:avLst/>
          </a:prstGeom>
        </p:spPr>
      </p:pic>
    </p:spTree>
    <p:extLst>
      <p:ext uri="{BB962C8B-B14F-4D97-AF65-F5344CB8AC3E}">
        <p14:creationId xmlns:p14="http://schemas.microsoft.com/office/powerpoint/2010/main" xmlns="" val="2243314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A0CF1-C700-456B-A537-2B2C638437DE}"/>
              </a:ext>
            </a:extLst>
          </p:cNvPr>
          <p:cNvSpPr>
            <a:spLocks noGrp="1"/>
          </p:cNvSpPr>
          <p:nvPr>
            <p:ph type="title"/>
          </p:nvPr>
        </p:nvSpPr>
        <p:spPr>
          <a:xfrm>
            <a:off x="148590" y="70872"/>
            <a:ext cx="4775102" cy="675204"/>
          </a:xfrm>
        </p:spPr>
        <p:txBody>
          <a:bodyPr/>
          <a:lstStyle/>
          <a:p>
            <a:r>
              <a:rPr lang="en-US" dirty="0" smtClean="0"/>
              <a:t>3. Master Plan Learning Outcomes</a:t>
            </a:r>
            <a:endParaRPr lang="en-US" dirty="0"/>
          </a:p>
        </p:txBody>
      </p:sp>
      <p:sp>
        <p:nvSpPr>
          <p:cNvPr id="3" name="Content Placeholder 2">
            <a:extLst>
              <a:ext uri="{FF2B5EF4-FFF2-40B4-BE49-F238E27FC236}">
                <a16:creationId xmlns:a16="http://schemas.microsoft.com/office/drawing/2014/main" xmlns="" id="{6CA94191-2DF7-453E-8886-0358982A766B}"/>
              </a:ext>
            </a:extLst>
          </p:cNvPr>
          <p:cNvSpPr>
            <a:spLocks noGrp="1"/>
          </p:cNvSpPr>
          <p:nvPr>
            <p:ph sz="half" idx="1"/>
          </p:nvPr>
        </p:nvSpPr>
        <p:spPr>
          <a:xfrm>
            <a:off x="380955" y="1098536"/>
            <a:ext cx="8382090" cy="3242728"/>
          </a:xfrm>
        </p:spPr>
        <p:txBody>
          <a:bodyPr/>
          <a:lstStyle/>
          <a:p>
            <a:pPr>
              <a:buNone/>
            </a:pPr>
            <a:r>
              <a:rPr lang="en-US" dirty="0" smtClean="0"/>
              <a:t>Master Plan Learning Outcome </a:t>
            </a:r>
            <a:r>
              <a:rPr lang="en-US" dirty="0" smtClean="0"/>
              <a:t>5 </a:t>
            </a:r>
            <a:r>
              <a:rPr lang="en-US" dirty="0" smtClean="0"/>
              <a:t>– </a:t>
            </a:r>
            <a:r>
              <a:rPr lang="en-US" dirty="0" smtClean="0"/>
              <a:t>Individual and Teamwork </a:t>
            </a:r>
            <a:endParaRPr lang="en-US" dirty="0" smtClean="0"/>
          </a:p>
          <a:p>
            <a:pPr>
              <a:buNone/>
            </a:pPr>
            <a:r>
              <a:rPr lang="en-US" dirty="0" smtClean="0"/>
              <a:t>An ability </a:t>
            </a:r>
            <a:r>
              <a:rPr lang="en-US" dirty="0" smtClean="0"/>
              <a:t>to work effectively as a member and leader in teams, preferably in a multi-disciplinary setting. </a:t>
            </a:r>
            <a:endParaRPr lang="en-US" dirty="0"/>
          </a:p>
        </p:txBody>
      </p:sp>
      <p:pic>
        <p:nvPicPr>
          <p:cNvPr id="6" name="Picture 5" descr="Calculator and notepad">
            <a:extLst>
              <a:ext uri="{FF2B5EF4-FFF2-40B4-BE49-F238E27FC236}">
                <a16:creationId xmlns:a16="http://schemas.microsoft.com/office/drawing/2014/main" xmlns="" id="{6A439DCD-276A-4FDF-8653-1C033F784AA7}"/>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34003" b="35194"/>
          <a:stretch/>
        </p:blipFill>
        <p:spPr>
          <a:xfrm>
            <a:off x="0" y="4556990"/>
            <a:ext cx="9144000" cy="1880075"/>
          </a:xfrm>
          <a:prstGeom prst="rect">
            <a:avLst/>
          </a:prstGeom>
        </p:spPr>
      </p:pic>
    </p:spTree>
    <p:extLst>
      <p:ext uri="{BB962C8B-B14F-4D97-AF65-F5344CB8AC3E}">
        <p14:creationId xmlns:p14="http://schemas.microsoft.com/office/powerpoint/2010/main" xmlns="" val="2243314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A0CF1-C700-456B-A537-2B2C638437DE}"/>
              </a:ext>
            </a:extLst>
          </p:cNvPr>
          <p:cNvSpPr>
            <a:spLocks noGrp="1"/>
          </p:cNvSpPr>
          <p:nvPr>
            <p:ph type="title"/>
          </p:nvPr>
        </p:nvSpPr>
        <p:spPr>
          <a:xfrm>
            <a:off x="148590" y="70872"/>
            <a:ext cx="4775102" cy="675204"/>
          </a:xfrm>
        </p:spPr>
        <p:txBody>
          <a:bodyPr/>
          <a:lstStyle/>
          <a:p>
            <a:r>
              <a:rPr lang="en-US" dirty="0" smtClean="0"/>
              <a:t>3. Master Plan Learning Outcomes</a:t>
            </a:r>
            <a:endParaRPr lang="en-US" dirty="0"/>
          </a:p>
        </p:txBody>
      </p:sp>
      <p:sp>
        <p:nvSpPr>
          <p:cNvPr id="3" name="Content Placeholder 2">
            <a:extLst>
              <a:ext uri="{FF2B5EF4-FFF2-40B4-BE49-F238E27FC236}">
                <a16:creationId xmlns:a16="http://schemas.microsoft.com/office/drawing/2014/main" xmlns="" id="{6CA94191-2DF7-453E-8886-0358982A766B}"/>
              </a:ext>
            </a:extLst>
          </p:cNvPr>
          <p:cNvSpPr>
            <a:spLocks noGrp="1"/>
          </p:cNvSpPr>
          <p:nvPr>
            <p:ph sz="half" idx="1"/>
          </p:nvPr>
        </p:nvSpPr>
        <p:spPr>
          <a:xfrm>
            <a:off x="380955" y="1098536"/>
            <a:ext cx="8382090" cy="3242728"/>
          </a:xfrm>
        </p:spPr>
        <p:txBody>
          <a:bodyPr/>
          <a:lstStyle/>
          <a:p>
            <a:pPr>
              <a:buNone/>
            </a:pPr>
            <a:r>
              <a:rPr lang="en-US" dirty="0" smtClean="0"/>
              <a:t>Master Plan Learning Outcome </a:t>
            </a:r>
            <a:r>
              <a:rPr lang="en-US" dirty="0" smtClean="0"/>
              <a:t>8 </a:t>
            </a:r>
            <a:r>
              <a:rPr lang="en-US" dirty="0" smtClean="0"/>
              <a:t>– </a:t>
            </a:r>
            <a:r>
              <a:rPr lang="en-US" dirty="0" smtClean="0"/>
              <a:t>Impact of Renewable Energy (RE) on society and the environment </a:t>
            </a:r>
            <a:endParaRPr lang="en-US" dirty="0" smtClean="0"/>
          </a:p>
          <a:p>
            <a:pPr>
              <a:buNone/>
            </a:pPr>
            <a:r>
              <a:rPr lang="en-US" dirty="0" smtClean="0"/>
              <a:t>An ability </a:t>
            </a:r>
            <a:r>
              <a:rPr lang="en-US" dirty="0" smtClean="0"/>
              <a:t>to analyze aspects of RE activities. This includes an understanding of the interactions that RE projects have with the economic, societal, health, safety, legal, and cultural aspects of society; the uncertainties in the prediction of such interactions; and sustainable design and development, and environmental stewardship. </a:t>
            </a:r>
          </a:p>
          <a:p>
            <a:pPr>
              <a:buNone/>
            </a:pPr>
            <a:endParaRPr lang="en-US" dirty="0"/>
          </a:p>
        </p:txBody>
      </p:sp>
      <p:pic>
        <p:nvPicPr>
          <p:cNvPr id="6" name="Picture 5" descr="Calculator and notepad">
            <a:extLst>
              <a:ext uri="{FF2B5EF4-FFF2-40B4-BE49-F238E27FC236}">
                <a16:creationId xmlns:a16="http://schemas.microsoft.com/office/drawing/2014/main" xmlns="" id="{6A439DCD-276A-4FDF-8653-1C033F784AA7}"/>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34003" b="35194"/>
          <a:stretch/>
        </p:blipFill>
        <p:spPr>
          <a:xfrm>
            <a:off x="0" y="4556990"/>
            <a:ext cx="9144000" cy="1880075"/>
          </a:xfrm>
          <a:prstGeom prst="rect">
            <a:avLst/>
          </a:prstGeom>
        </p:spPr>
      </p:pic>
    </p:spTree>
    <p:extLst>
      <p:ext uri="{BB962C8B-B14F-4D97-AF65-F5344CB8AC3E}">
        <p14:creationId xmlns:p14="http://schemas.microsoft.com/office/powerpoint/2010/main" xmlns="" val="2243314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A0CF1-C700-456B-A537-2B2C638437DE}"/>
              </a:ext>
            </a:extLst>
          </p:cNvPr>
          <p:cNvSpPr>
            <a:spLocks noGrp="1"/>
          </p:cNvSpPr>
          <p:nvPr>
            <p:ph type="title"/>
          </p:nvPr>
        </p:nvSpPr>
        <p:spPr>
          <a:xfrm>
            <a:off x="148590" y="70872"/>
            <a:ext cx="4775102" cy="675204"/>
          </a:xfrm>
        </p:spPr>
        <p:txBody>
          <a:bodyPr/>
          <a:lstStyle/>
          <a:p>
            <a:r>
              <a:rPr lang="en-US" dirty="0" smtClean="0"/>
              <a:t>3. Master Plan Learning Outcomes</a:t>
            </a:r>
            <a:endParaRPr lang="en-US" dirty="0"/>
          </a:p>
        </p:txBody>
      </p:sp>
      <p:sp>
        <p:nvSpPr>
          <p:cNvPr id="3" name="Content Placeholder 2">
            <a:extLst>
              <a:ext uri="{FF2B5EF4-FFF2-40B4-BE49-F238E27FC236}">
                <a16:creationId xmlns:a16="http://schemas.microsoft.com/office/drawing/2014/main" xmlns="" id="{6CA94191-2DF7-453E-8886-0358982A766B}"/>
              </a:ext>
            </a:extLst>
          </p:cNvPr>
          <p:cNvSpPr>
            <a:spLocks noGrp="1"/>
          </p:cNvSpPr>
          <p:nvPr>
            <p:ph sz="half" idx="1"/>
          </p:nvPr>
        </p:nvSpPr>
        <p:spPr>
          <a:xfrm>
            <a:off x="380955" y="1098536"/>
            <a:ext cx="8382090" cy="3242728"/>
          </a:xfrm>
        </p:spPr>
        <p:txBody>
          <a:bodyPr/>
          <a:lstStyle/>
          <a:p>
            <a:pPr>
              <a:buNone/>
            </a:pPr>
            <a:r>
              <a:rPr lang="en-US" dirty="0" smtClean="0"/>
              <a:t>Master Plan Learning Outcome </a:t>
            </a:r>
            <a:r>
              <a:rPr lang="en-US" dirty="0" smtClean="0"/>
              <a:t>9 </a:t>
            </a:r>
            <a:r>
              <a:rPr lang="en-US" dirty="0" smtClean="0"/>
              <a:t>– </a:t>
            </a:r>
            <a:r>
              <a:rPr lang="en-US" dirty="0" smtClean="0"/>
              <a:t>Ethics and equity  </a:t>
            </a:r>
            <a:endParaRPr lang="en-US" dirty="0" smtClean="0"/>
          </a:p>
          <a:p>
            <a:pPr>
              <a:buNone/>
            </a:pPr>
            <a:r>
              <a:rPr lang="en-US" dirty="0" smtClean="0"/>
              <a:t>An ability </a:t>
            </a:r>
            <a:r>
              <a:rPr lang="en-US" dirty="0" smtClean="0"/>
              <a:t>to apply ethics, accountability, and equity.  </a:t>
            </a:r>
          </a:p>
          <a:p>
            <a:pPr>
              <a:buNone/>
            </a:pPr>
            <a:endParaRPr lang="en-US" dirty="0"/>
          </a:p>
        </p:txBody>
      </p:sp>
      <p:pic>
        <p:nvPicPr>
          <p:cNvPr id="6" name="Picture 5" descr="Calculator and notepad">
            <a:extLst>
              <a:ext uri="{FF2B5EF4-FFF2-40B4-BE49-F238E27FC236}">
                <a16:creationId xmlns:a16="http://schemas.microsoft.com/office/drawing/2014/main" xmlns="" id="{6A439DCD-276A-4FDF-8653-1C033F784AA7}"/>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34003" b="35194"/>
          <a:stretch/>
        </p:blipFill>
        <p:spPr>
          <a:xfrm>
            <a:off x="0" y="4556990"/>
            <a:ext cx="9144000" cy="1880075"/>
          </a:xfrm>
          <a:prstGeom prst="rect">
            <a:avLst/>
          </a:prstGeom>
        </p:spPr>
      </p:pic>
    </p:spTree>
    <p:extLst>
      <p:ext uri="{BB962C8B-B14F-4D97-AF65-F5344CB8AC3E}">
        <p14:creationId xmlns:p14="http://schemas.microsoft.com/office/powerpoint/2010/main" xmlns="" val="2243314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A0CF1-C700-456B-A537-2B2C638437DE}"/>
              </a:ext>
            </a:extLst>
          </p:cNvPr>
          <p:cNvSpPr>
            <a:spLocks noGrp="1"/>
          </p:cNvSpPr>
          <p:nvPr>
            <p:ph type="title"/>
          </p:nvPr>
        </p:nvSpPr>
        <p:spPr>
          <a:xfrm>
            <a:off x="148590" y="70872"/>
            <a:ext cx="4775102" cy="675204"/>
          </a:xfrm>
        </p:spPr>
        <p:txBody>
          <a:bodyPr/>
          <a:lstStyle/>
          <a:p>
            <a:r>
              <a:rPr lang="en-US" dirty="0" smtClean="0"/>
              <a:t>3. Master Plan Learning Outcomes</a:t>
            </a:r>
            <a:endParaRPr lang="en-US" dirty="0"/>
          </a:p>
        </p:txBody>
      </p:sp>
      <p:sp>
        <p:nvSpPr>
          <p:cNvPr id="3" name="Content Placeholder 2">
            <a:extLst>
              <a:ext uri="{FF2B5EF4-FFF2-40B4-BE49-F238E27FC236}">
                <a16:creationId xmlns:a16="http://schemas.microsoft.com/office/drawing/2014/main" xmlns="" id="{6CA94191-2DF7-453E-8886-0358982A766B}"/>
              </a:ext>
            </a:extLst>
          </p:cNvPr>
          <p:cNvSpPr>
            <a:spLocks noGrp="1"/>
          </p:cNvSpPr>
          <p:nvPr>
            <p:ph sz="half" idx="1"/>
          </p:nvPr>
        </p:nvSpPr>
        <p:spPr>
          <a:xfrm>
            <a:off x="380955" y="1098536"/>
            <a:ext cx="8382090" cy="3242728"/>
          </a:xfrm>
        </p:spPr>
        <p:txBody>
          <a:bodyPr/>
          <a:lstStyle/>
          <a:p>
            <a:pPr>
              <a:buNone/>
            </a:pPr>
            <a:r>
              <a:rPr lang="en-US" dirty="0" smtClean="0"/>
              <a:t>Master Plan Learning Outcome </a:t>
            </a:r>
            <a:r>
              <a:rPr lang="en-US" dirty="0" smtClean="0"/>
              <a:t>10 </a:t>
            </a:r>
            <a:r>
              <a:rPr lang="en-US" dirty="0" smtClean="0"/>
              <a:t>– </a:t>
            </a:r>
            <a:r>
              <a:rPr lang="en-US" dirty="0" smtClean="0"/>
              <a:t>Economics and project management  </a:t>
            </a:r>
            <a:endParaRPr lang="en-US" dirty="0" smtClean="0"/>
          </a:p>
          <a:p>
            <a:pPr>
              <a:buNone/>
            </a:pPr>
            <a:r>
              <a:rPr lang="en-US" dirty="0" smtClean="0"/>
              <a:t>An ability </a:t>
            </a:r>
            <a:r>
              <a:rPr lang="en-US" dirty="0" smtClean="0"/>
              <a:t>to appropriately incorporate economics and business practices including project, risk, and change management into the practice of renewable energy, and to understand limitations.   </a:t>
            </a:r>
          </a:p>
          <a:p>
            <a:pPr>
              <a:buNone/>
            </a:pPr>
            <a:endParaRPr lang="en-US" dirty="0"/>
          </a:p>
        </p:txBody>
      </p:sp>
      <p:pic>
        <p:nvPicPr>
          <p:cNvPr id="6" name="Picture 5" descr="Calculator and notepad">
            <a:extLst>
              <a:ext uri="{FF2B5EF4-FFF2-40B4-BE49-F238E27FC236}">
                <a16:creationId xmlns:a16="http://schemas.microsoft.com/office/drawing/2014/main" xmlns="" id="{6A439DCD-276A-4FDF-8653-1C033F784AA7}"/>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34003" b="35194"/>
          <a:stretch/>
        </p:blipFill>
        <p:spPr>
          <a:xfrm>
            <a:off x="0" y="4556990"/>
            <a:ext cx="9144000" cy="1880075"/>
          </a:xfrm>
          <a:prstGeom prst="rect">
            <a:avLst/>
          </a:prstGeom>
        </p:spPr>
      </p:pic>
    </p:spTree>
    <p:extLst>
      <p:ext uri="{BB962C8B-B14F-4D97-AF65-F5344CB8AC3E}">
        <p14:creationId xmlns:p14="http://schemas.microsoft.com/office/powerpoint/2010/main" xmlns="" val="2243314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6BB8B2-D378-0A75-B8B4-0CBA67A07DF2}"/>
              </a:ext>
            </a:extLst>
          </p:cNvPr>
          <p:cNvSpPr>
            <a:spLocks noGrp="1"/>
          </p:cNvSpPr>
          <p:nvPr>
            <p:ph type="title"/>
          </p:nvPr>
        </p:nvSpPr>
        <p:spPr/>
        <p:txBody>
          <a:bodyPr/>
          <a:lstStyle/>
          <a:p>
            <a:r>
              <a:rPr lang="en-US" dirty="0" smtClean="0"/>
              <a:t>4. C 45 in Term 4 of Program</a:t>
            </a:r>
            <a:endParaRPr lang="en-CA" dirty="0"/>
          </a:p>
        </p:txBody>
      </p:sp>
      <p:sp>
        <p:nvSpPr>
          <p:cNvPr id="6" name="Rectangle 1">
            <a:extLst>
              <a:ext uri="{FF2B5EF4-FFF2-40B4-BE49-F238E27FC236}">
                <a16:creationId xmlns="" xmlns:a16="http://schemas.microsoft.com/office/drawing/2014/main" id="{6100244F-C057-0139-7251-A94AD1CAD3D5}"/>
              </a:ext>
            </a:extLst>
          </p:cNvPr>
          <p:cNvSpPr>
            <a:spLocks noChangeArrowheads="1"/>
          </p:cNvSpPr>
          <p:nvPr/>
        </p:nvSpPr>
        <p:spPr bwMode="auto">
          <a:xfrm>
            <a:off x="-148590" y="-1026160"/>
            <a:ext cx="20425820" cy="8125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A"/>
          </a:p>
        </p:txBody>
      </p:sp>
      <p:pic>
        <p:nvPicPr>
          <p:cNvPr id="1027" name="Picture 3"/>
          <p:cNvPicPr>
            <a:picLocks noGrp="1" noChangeAspect="1" noChangeArrowheads="1"/>
          </p:cNvPicPr>
          <p:nvPr>
            <p:ph sz="half" idx="1"/>
          </p:nvPr>
        </p:nvPicPr>
        <p:blipFill>
          <a:blip r:embed="rId2"/>
          <a:srcRect/>
          <a:stretch>
            <a:fillRect/>
          </a:stretch>
        </p:blipFill>
        <p:spPr bwMode="auto">
          <a:xfrm>
            <a:off x="259949" y="1190785"/>
            <a:ext cx="8491004" cy="5210015"/>
          </a:xfrm>
          <a:prstGeom prst="rect">
            <a:avLst/>
          </a:prstGeom>
          <a:noFill/>
          <a:ln w="9525">
            <a:noFill/>
            <a:miter lim="800000"/>
            <a:headEnd/>
            <a:tailEnd/>
          </a:ln>
          <a:effectLst/>
        </p:spPr>
      </p:pic>
    </p:spTree>
    <p:extLst>
      <p:ext uri="{BB962C8B-B14F-4D97-AF65-F5344CB8AC3E}">
        <p14:creationId xmlns="" xmlns:p14="http://schemas.microsoft.com/office/powerpoint/2010/main" val="1327192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820226" cy="675204"/>
          </a:xfrm>
        </p:spPr>
        <p:txBody>
          <a:bodyPr/>
          <a:lstStyle/>
          <a:p>
            <a:r>
              <a:rPr lang="en-US" dirty="0" smtClean="0"/>
              <a:t>4. Description of Course </a:t>
            </a:r>
            <a:r>
              <a:rPr lang="en-US" dirty="0" smtClean="0"/>
              <a:t>45</a:t>
            </a:r>
            <a:endParaRPr lang="en-US" dirty="0"/>
          </a:p>
        </p:txBody>
      </p:sp>
      <p:sp>
        <p:nvSpPr>
          <p:cNvPr id="3" name="Content Placeholder 2">
            <a:extLst>
              <a:ext uri="{FF2B5EF4-FFF2-40B4-BE49-F238E27FC236}">
                <a16:creationId xmlns="" xmlns:a16="http://schemas.microsoft.com/office/drawing/2014/main" id="{804FC456-C9F6-4BCA-93E5-F8F57D70BA56}"/>
              </a:ext>
            </a:extLst>
          </p:cNvPr>
          <p:cNvSpPr>
            <a:spLocks noGrp="1"/>
          </p:cNvSpPr>
          <p:nvPr>
            <p:ph sz="half" idx="1"/>
          </p:nvPr>
        </p:nvSpPr>
        <p:spPr>
          <a:xfrm>
            <a:off x="266254" y="746076"/>
            <a:ext cx="8729156" cy="3432818"/>
          </a:xfrm>
        </p:spPr>
        <p:txBody>
          <a:bodyPr/>
          <a:lstStyle/>
          <a:p>
            <a:r>
              <a:rPr lang="en-US" sz="2800" dirty="0" smtClean="0"/>
              <a:t>Small Wind Design and Operations </a:t>
            </a:r>
            <a:r>
              <a:rPr lang="en-US" sz="2800" dirty="0"/>
              <a:t>(Term </a:t>
            </a:r>
            <a:r>
              <a:rPr lang="en-US" sz="2800" dirty="0" smtClean="0"/>
              <a:t>4, </a:t>
            </a:r>
            <a:r>
              <a:rPr lang="en-US" sz="2800" dirty="0"/>
              <a:t>Year </a:t>
            </a:r>
            <a:r>
              <a:rPr lang="en-US" sz="2800" dirty="0" smtClean="0"/>
              <a:t>2) </a:t>
            </a:r>
            <a:endParaRPr lang="en-US" sz="2800" dirty="0"/>
          </a:p>
          <a:p>
            <a:r>
              <a:rPr lang="en-US" sz="2800" dirty="0" smtClean="0"/>
              <a:t>48 </a:t>
            </a:r>
            <a:r>
              <a:rPr lang="en-US" sz="2800" dirty="0"/>
              <a:t>Classroom Hours </a:t>
            </a:r>
            <a:r>
              <a:rPr lang="en-US" sz="2800" dirty="0" smtClean="0"/>
              <a:t>as 12 </a:t>
            </a:r>
            <a:r>
              <a:rPr lang="en-US" sz="2800" dirty="0"/>
              <a:t>weeks x </a:t>
            </a:r>
            <a:r>
              <a:rPr lang="en-US" sz="2800" dirty="0" smtClean="0"/>
              <a:t>6 </a:t>
            </a:r>
            <a:r>
              <a:rPr lang="en-US" sz="2800" dirty="0"/>
              <a:t>periods / week </a:t>
            </a:r>
          </a:p>
          <a:p>
            <a:r>
              <a:rPr lang="en-US" sz="2800" dirty="0"/>
              <a:t>3 periods </a:t>
            </a:r>
            <a:r>
              <a:rPr lang="en-US" sz="2800" dirty="0" smtClean="0"/>
              <a:t>Tue. am </a:t>
            </a:r>
            <a:r>
              <a:rPr lang="en-US" sz="2800" dirty="0"/>
              <a:t>and </a:t>
            </a:r>
            <a:r>
              <a:rPr lang="en-US" sz="2800" dirty="0" smtClean="0"/>
              <a:t>3 </a:t>
            </a:r>
            <a:r>
              <a:rPr lang="en-US" sz="2800" dirty="0"/>
              <a:t>Periods </a:t>
            </a:r>
            <a:r>
              <a:rPr lang="en-US" sz="2800" dirty="0" smtClean="0"/>
              <a:t>Thursday </a:t>
            </a:r>
            <a:r>
              <a:rPr lang="en-US" sz="2800" dirty="0" smtClean="0"/>
              <a:t>am</a:t>
            </a:r>
          </a:p>
          <a:p>
            <a:r>
              <a:rPr lang="en-US" sz="2800" dirty="0" smtClean="0"/>
              <a:t>16 Lab hours as 6 Labs (Weeks 2, 3, 6, 7, 10, 11)</a:t>
            </a:r>
            <a:endParaRPr lang="en-US" sz="2800" dirty="0"/>
          </a:p>
          <a:p>
            <a:pPr marL="514350" indent="-514350">
              <a:buNone/>
            </a:pPr>
            <a:r>
              <a:rPr lang="en-US" sz="2800" u="sng" dirty="0"/>
              <a:t>Marking Breakdown</a:t>
            </a:r>
            <a:r>
              <a:rPr lang="en-US" sz="2800" dirty="0"/>
              <a:t>  </a:t>
            </a:r>
          </a:p>
          <a:p>
            <a:pPr marL="514350" indent="-514350">
              <a:buNone/>
            </a:pPr>
            <a:r>
              <a:rPr lang="en-US" sz="2800" dirty="0"/>
              <a:t>20% Individual Tests         30% Individual Projects </a:t>
            </a:r>
          </a:p>
          <a:p>
            <a:pPr marL="514350" indent="-514350">
              <a:buNone/>
            </a:pPr>
            <a:r>
              <a:rPr lang="en-US" sz="2800" dirty="0"/>
              <a:t>40% Group Projects          10% Employability Skills</a:t>
            </a:r>
          </a:p>
        </p:txBody>
      </p:sp>
      <p:pic>
        <p:nvPicPr>
          <p:cNvPr id="5" name="Picture 4" descr="Yellow school bus">
            <a:extLst>
              <a:ext uri="{FF2B5EF4-FFF2-40B4-BE49-F238E27FC236}">
                <a16:creationId xmlns="" xmlns:a16="http://schemas.microsoft.com/office/drawing/2014/main" id="{2F203B36-F764-430C-AB5D-ABC81F32029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 xmlns:a16="http://schemas.microsoft.com/office/drawing/2014/main" id="{A83578AE-6AC5-4F5D-AAE1-28C95E7C582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 xmlns:a16="http://schemas.microsoft.com/office/drawing/2014/main" id="{A1C78565-3196-475C-A97A-72DF707CD21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54361" y="4830712"/>
            <a:ext cx="2289638" cy="1526645"/>
          </a:xfrm>
          <a:prstGeom prst="rect">
            <a:avLst/>
          </a:prstGeom>
        </p:spPr>
      </p:pic>
    </p:spTree>
    <p:extLst>
      <p:ext uri="{BB962C8B-B14F-4D97-AF65-F5344CB8AC3E}">
        <p14:creationId xmlns="" xmlns:p14="http://schemas.microsoft.com/office/powerpoint/2010/main" val="2103645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805247" cy="675204"/>
          </a:xfrm>
        </p:spPr>
        <p:txBody>
          <a:bodyPr/>
          <a:lstStyle/>
          <a:p>
            <a:r>
              <a:rPr lang="en-US" dirty="0"/>
              <a:t>4. Description of Course </a:t>
            </a:r>
            <a:r>
              <a:rPr lang="en-US" dirty="0" smtClean="0"/>
              <a:t>45</a:t>
            </a:r>
            <a:endParaRPr lang="en-US" dirty="0"/>
          </a:p>
        </p:txBody>
      </p:sp>
      <p:sp>
        <p:nvSpPr>
          <p:cNvPr id="3" name="Content Placeholder 2">
            <a:extLst>
              <a:ext uri="{FF2B5EF4-FFF2-40B4-BE49-F238E27FC236}">
                <a16:creationId xmlns:a16="http://schemas.microsoft.com/office/drawing/2014/main" xmlns="" id="{804FC456-C9F6-4BCA-93E5-F8F57D70BA56}"/>
              </a:ext>
            </a:extLst>
          </p:cNvPr>
          <p:cNvSpPr>
            <a:spLocks noGrp="1"/>
          </p:cNvSpPr>
          <p:nvPr>
            <p:ph sz="half" idx="1"/>
          </p:nvPr>
        </p:nvSpPr>
        <p:spPr>
          <a:xfrm>
            <a:off x="308983" y="1111907"/>
            <a:ext cx="8729156" cy="3372998"/>
          </a:xfrm>
        </p:spPr>
        <p:txBody>
          <a:bodyPr/>
          <a:lstStyle/>
          <a:p>
            <a:pPr marL="0" indent="0">
              <a:buNone/>
            </a:pPr>
            <a:r>
              <a:rPr lang="en-US" u="sng" dirty="0" smtClean="0"/>
              <a:t>C </a:t>
            </a:r>
            <a:r>
              <a:rPr lang="en-US" u="sng" dirty="0" smtClean="0"/>
              <a:t>45; Small Wind Design and Operation </a:t>
            </a:r>
            <a:endParaRPr lang="en-US" u="sng" dirty="0" smtClean="0"/>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625" b="0" i="0" u="none" strike="noStrike" kern="1200" cap="none" spc="0" normalizeH="0" baseline="0" noProof="0" dirty="0" smtClean="0">
                <a:ln>
                  <a:noFill/>
                </a:ln>
                <a:solidFill>
                  <a:prstClr val="white"/>
                </a:solidFill>
                <a:effectLst/>
                <a:uLnTx/>
                <a:uFillTx/>
                <a:latin typeface="Franklin Gothic Book"/>
                <a:ea typeface="+mn-ea"/>
                <a:cs typeface="+mn-cs"/>
              </a:rPr>
              <a:t>Examples </a:t>
            </a:r>
            <a:r>
              <a:rPr kumimoji="0" lang="en-US" sz="2625" b="0" i="0" u="none" strike="noStrike" kern="1200" cap="none" spc="0" normalizeH="0" baseline="0" noProof="0" dirty="0">
                <a:ln>
                  <a:noFill/>
                </a:ln>
                <a:solidFill>
                  <a:prstClr val="white"/>
                </a:solidFill>
                <a:effectLst/>
                <a:uLnTx/>
                <a:uFillTx/>
                <a:latin typeface="Franklin Gothic Book"/>
                <a:ea typeface="+mn-ea"/>
                <a:cs typeface="+mn-cs"/>
              </a:rPr>
              <a:t>of anticipated outcomes after course completion</a:t>
            </a: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25" b="0" i="0" u="none" strike="noStrike" kern="1200" cap="none" spc="0" normalizeH="0" baseline="0" noProof="0" dirty="0" smtClean="0">
                <a:ln>
                  <a:noFill/>
                </a:ln>
                <a:solidFill>
                  <a:prstClr val="white"/>
                </a:solidFill>
                <a:effectLst/>
                <a:uLnTx/>
                <a:uFillTx/>
                <a:latin typeface="Franklin Gothic Book"/>
                <a:ea typeface="+mn-ea"/>
                <a:cs typeface="+mn-cs"/>
              </a:rPr>
              <a:t>Propose </a:t>
            </a:r>
            <a:r>
              <a:rPr kumimoji="0" lang="en-US" sz="2625" b="0" i="0" u="none" strike="noStrike" kern="1200" cap="none" spc="0" normalizeH="0" baseline="0" noProof="0" dirty="0" smtClean="0">
                <a:ln>
                  <a:noFill/>
                </a:ln>
                <a:solidFill>
                  <a:prstClr val="white"/>
                </a:solidFill>
                <a:effectLst/>
                <a:uLnTx/>
                <a:uFillTx/>
                <a:latin typeface="Franklin Gothic Book"/>
                <a:ea typeface="+mn-ea"/>
                <a:cs typeface="+mn-cs"/>
              </a:rPr>
              <a:t>equipment in response to site assessment of potential demand, avail. wind resource, &amp; site limitations </a:t>
            </a:r>
            <a:endParaRPr kumimoji="0" lang="en-US" sz="2625" b="0" i="0" u="none" strike="noStrike" kern="1200" cap="none" spc="0" normalizeH="0" baseline="0" noProof="0" dirty="0" smtClean="0">
              <a:ln>
                <a:noFill/>
              </a:ln>
              <a:solidFill>
                <a:prstClr val="white"/>
              </a:solidFill>
              <a:effectLst/>
              <a:uLnTx/>
              <a:uFillTx/>
              <a:latin typeface="Franklin Gothic Book"/>
              <a:ea typeface="+mn-ea"/>
              <a:cs typeface="+mn-cs"/>
            </a:endParaRP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smtClean="0">
                <a:solidFill>
                  <a:prstClr val="white"/>
                </a:solidFill>
                <a:latin typeface="Franklin Gothic Book"/>
              </a:rPr>
              <a:t>Design, layout, construction, and connections for project </a:t>
            </a:r>
            <a:r>
              <a:rPr kumimoji="0" lang="en-US" sz="2625" b="0" i="0" u="none" strike="noStrike" kern="1200" cap="none" spc="0" normalizeH="0" baseline="0" noProof="0" dirty="0" smtClean="0">
                <a:ln>
                  <a:noFill/>
                </a:ln>
                <a:solidFill>
                  <a:prstClr val="white"/>
                </a:solidFill>
                <a:effectLst/>
                <a:uLnTx/>
                <a:uFillTx/>
                <a:latin typeface="Franklin Gothic Book"/>
                <a:ea typeface="+mn-ea"/>
                <a:cs typeface="+mn-cs"/>
              </a:rPr>
              <a:t>  </a:t>
            </a:r>
            <a:endParaRPr kumimoji="0" lang="en-US" sz="2625" b="0" i="0" u="none" strike="noStrike" kern="1200" cap="none" spc="0" normalizeH="0" baseline="0" noProof="0" dirty="0" smtClean="0">
              <a:ln>
                <a:noFill/>
              </a:ln>
              <a:solidFill>
                <a:prstClr val="white"/>
              </a:solidFill>
              <a:effectLst/>
              <a:uLnTx/>
              <a:uFillTx/>
              <a:latin typeface="Franklin Gothic Book"/>
              <a:ea typeface="+mn-ea"/>
              <a:cs typeface="+mn-cs"/>
            </a:endParaRP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smtClean="0">
                <a:solidFill>
                  <a:prstClr val="white"/>
                </a:solidFill>
                <a:latin typeface="Franklin Gothic Book"/>
              </a:rPr>
              <a:t>Installation, testing, commission, </a:t>
            </a:r>
            <a:r>
              <a:rPr lang="en-US" dirty="0" smtClean="0">
                <a:solidFill>
                  <a:prstClr val="white"/>
                </a:solidFill>
                <a:latin typeface="Franklin Gothic Book"/>
              </a:rPr>
              <a:t>operations and troubleshooting of project equipment at customer site</a:t>
            </a:r>
            <a:endParaRPr kumimoji="0" lang="en-US" sz="2625"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6" name="Picture 5" descr="Waves by the sea">
            <a:extLst>
              <a:ext uri="{FF2B5EF4-FFF2-40B4-BE49-F238E27FC236}">
                <a16:creationId xmlns:a16="http://schemas.microsoft.com/office/drawing/2014/main" xmlns="" id="{2BF77251-A263-4121-A91E-B1DF7A2B51B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13674" b="55360"/>
          <a:stretch/>
        </p:blipFill>
        <p:spPr>
          <a:xfrm>
            <a:off x="0" y="4794278"/>
            <a:ext cx="9144000" cy="1888621"/>
          </a:xfrm>
          <a:prstGeom prst="rect">
            <a:avLst/>
          </a:prstGeom>
        </p:spPr>
      </p:pic>
    </p:spTree>
    <p:extLst>
      <p:ext uri="{BB962C8B-B14F-4D97-AF65-F5344CB8AC3E}">
        <p14:creationId xmlns:p14="http://schemas.microsoft.com/office/powerpoint/2010/main" xmlns="" val="470760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US" dirty="0"/>
              <a:t>4. Description of Course </a:t>
            </a:r>
            <a:r>
              <a:rPr lang="en-US" dirty="0" smtClean="0"/>
              <a:t>45</a:t>
            </a:r>
            <a:endParaRPr lang="en-US"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pic>
        <p:nvPicPr>
          <p:cNvPr id="12" name="Picture 11"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6114463" y="273132"/>
            <a:ext cx="2746797" cy="1503260"/>
          </a:xfrm>
          <a:prstGeom prst="rect">
            <a:avLst/>
          </a:prstGeom>
        </p:spPr>
      </p:pic>
      <p:sp>
        <p:nvSpPr>
          <p:cNvPr id="3" name="Content Placeholder 2">
            <a:extLst>
              <a:ext uri="{FF2B5EF4-FFF2-40B4-BE49-F238E27FC236}">
                <a16:creationId xmlns:a16="http://schemas.microsoft.com/office/drawing/2014/main" xmlns="" id="{71779844-4E4F-816A-BFA4-A7E15D70A3E3}"/>
              </a:ext>
            </a:extLst>
          </p:cNvPr>
          <p:cNvSpPr>
            <a:spLocks noGrp="1"/>
          </p:cNvSpPr>
          <p:nvPr>
            <p:ph sz="half" idx="1"/>
          </p:nvPr>
        </p:nvSpPr>
        <p:spPr>
          <a:xfrm>
            <a:off x="428624" y="746076"/>
            <a:ext cx="8248016" cy="4997202"/>
          </a:xfrm>
        </p:spPr>
        <p:txBody>
          <a:bodyPr/>
          <a:lstStyle/>
          <a:p>
            <a:pPr marL="0" indent="0">
              <a:buNone/>
            </a:pPr>
            <a:r>
              <a:rPr lang="en-US" u="sng" dirty="0"/>
              <a:t>C </a:t>
            </a:r>
            <a:r>
              <a:rPr lang="en-US" u="sng" dirty="0" smtClean="0"/>
              <a:t>45; Small Wind Design &amp; Operations </a:t>
            </a:r>
            <a:endParaRPr lang="en-US" u="sng" dirty="0"/>
          </a:p>
          <a:p>
            <a:r>
              <a:rPr lang="en-US" dirty="0" err="1" smtClean="0"/>
              <a:t>Sm</a:t>
            </a:r>
            <a:r>
              <a:rPr lang="en-US" dirty="0" smtClean="0"/>
              <a:t> Wind </a:t>
            </a:r>
            <a:r>
              <a:rPr lang="en-US" dirty="0" smtClean="0"/>
              <a:t>(</a:t>
            </a:r>
            <a:r>
              <a:rPr lang="en-US" dirty="0"/>
              <a:t>in Calendar Table)</a:t>
            </a:r>
          </a:p>
          <a:p>
            <a:r>
              <a:rPr lang="en-US" dirty="0" smtClean="0"/>
              <a:t>(T1) </a:t>
            </a:r>
            <a:r>
              <a:rPr lang="en-US" sz="2630" dirty="0" smtClean="0"/>
              <a:t>Understand </a:t>
            </a:r>
            <a:r>
              <a:rPr lang="en-US" sz="2630" dirty="0" smtClean="0"/>
              <a:t>fundamentals of wind systems</a:t>
            </a:r>
            <a:endParaRPr lang="en-US" sz="2630" dirty="0" smtClean="0"/>
          </a:p>
          <a:p>
            <a:r>
              <a:rPr lang="en-US" dirty="0" smtClean="0"/>
              <a:t>(T2) </a:t>
            </a:r>
            <a:r>
              <a:rPr lang="en-US" sz="2630" dirty="0" smtClean="0"/>
              <a:t>Indentify </a:t>
            </a:r>
            <a:r>
              <a:rPr lang="en-US" sz="2630" dirty="0" smtClean="0"/>
              <a:t>Small Wind (SW) system applications and uses</a:t>
            </a:r>
            <a:endParaRPr lang="en-US" sz="2630" dirty="0" smtClean="0"/>
          </a:p>
          <a:p>
            <a:r>
              <a:rPr lang="en-US" dirty="0" smtClean="0"/>
              <a:t>(T3) </a:t>
            </a:r>
            <a:r>
              <a:rPr lang="en-US" sz="2630" dirty="0" smtClean="0"/>
              <a:t>Understand </a:t>
            </a:r>
            <a:r>
              <a:rPr lang="en-US" sz="2630" dirty="0" smtClean="0"/>
              <a:t>the fundamentals of SM Turbines (incl. science, theory, and system components)</a:t>
            </a:r>
            <a:endParaRPr lang="en-US" sz="2630" dirty="0" smtClean="0"/>
          </a:p>
        </p:txBody>
      </p:sp>
      <p:pic>
        <p:nvPicPr>
          <p:cNvPr id="10" name="Picture 2" descr="View Larger Image 3"/>
          <p:cNvPicPr>
            <a:picLocks noChangeAspect="1" noChangeArrowheads="1"/>
          </p:cNvPicPr>
          <p:nvPr/>
        </p:nvPicPr>
        <p:blipFill>
          <a:blip r:embed="rId6" cstate="print"/>
          <a:srcRect/>
          <a:stretch>
            <a:fillRect/>
          </a:stretch>
        </p:blipFill>
        <p:spPr bwMode="auto">
          <a:xfrm>
            <a:off x="7470777" y="284871"/>
            <a:ext cx="1433760" cy="1433760"/>
          </a:xfrm>
          <a:prstGeom prst="rect">
            <a:avLst/>
          </a:prstGeom>
          <a:noFill/>
        </p:spPr>
      </p:pic>
      <p:pic>
        <p:nvPicPr>
          <p:cNvPr id="31746" name="Picture 2" descr="View Larger Image 4"/>
          <p:cNvPicPr>
            <a:picLocks noChangeAspect="1" noChangeArrowheads="1"/>
          </p:cNvPicPr>
          <p:nvPr/>
        </p:nvPicPr>
        <p:blipFill>
          <a:blip r:embed="rId7" cstate="print"/>
          <a:srcRect/>
          <a:stretch>
            <a:fillRect/>
          </a:stretch>
        </p:blipFill>
        <p:spPr bwMode="auto">
          <a:xfrm>
            <a:off x="6125800" y="286440"/>
            <a:ext cx="1442788" cy="1442788"/>
          </a:xfrm>
          <a:prstGeom prst="rect">
            <a:avLst/>
          </a:prstGeom>
          <a:noFill/>
        </p:spPr>
      </p:pic>
    </p:spTree>
    <p:extLst>
      <p:ext uri="{BB962C8B-B14F-4D97-AF65-F5344CB8AC3E}">
        <p14:creationId xmlns:p14="http://schemas.microsoft.com/office/powerpoint/2010/main" xmlns="" val="594607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US" dirty="0"/>
              <a:t>4. Description of Course </a:t>
            </a:r>
            <a:r>
              <a:rPr lang="en-US" dirty="0" smtClean="0"/>
              <a:t>45</a:t>
            </a:r>
            <a:endParaRPr lang="en-US"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pic>
        <p:nvPicPr>
          <p:cNvPr id="12" name="Picture 11"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6114463" y="273132"/>
            <a:ext cx="2746797" cy="1503260"/>
          </a:xfrm>
          <a:prstGeom prst="rect">
            <a:avLst/>
          </a:prstGeom>
        </p:spPr>
      </p:pic>
      <p:sp>
        <p:nvSpPr>
          <p:cNvPr id="3" name="Content Placeholder 2">
            <a:extLst>
              <a:ext uri="{FF2B5EF4-FFF2-40B4-BE49-F238E27FC236}">
                <a16:creationId xmlns:a16="http://schemas.microsoft.com/office/drawing/2014/main" xmlns="" id="{71779844-4E4F-816A-BFA4-A7E15D70A3E3}"/>
              </a:ext>
            </a:extLst>
          </p:cNvPr>
          <p:cNvSpPr>
            <a:spLocks noGrp="1"/>
          </p:cNvSpPr>
          <p:nvPr>
            <p:ph sz="half" idx="1"/>
          </p:nvPr>
        </p:nvSpPr>
        <p:spPr>
          <a:xfrm>
            <a:off x="428624" y="746076"/>
            <a:ext cx="8248016" cy="4997202"/>
          </a:xfrm>
        </p:spPr>
        <p:txBody>
          <a:bodyPr/>
          <a:lstStyle/>
          <a:p>
            <a:pPr marL="0" indent="0">
              <a:buNone/>
            </a:pPr>
            <a:r>
              <a:rPr lang="en-US" u="sng" dirty="0" smtClean="0"/>
              <a:t>C 45; Small Wind Design &amp; Operations </a:t>
            </a:r>
          </a:p>
          <a:p>
            <a:r>
              <a:rPr lang="en-US" sz="2630" dirty="0" smtClean="0"/>
              <a:t>(T4) List considerations for towers, </a:t>
            </a:r>
          </a:p>
          <a:p>
            <a:pPr>
              <a:buNone/>
            </a:pPr>
            <a:r>
              <a:rPr lang="en-US" sz="2630" dirty="0" smtClean="0"/>
              <a:t>		foundations, and system installation</a:t>
            </a:r>
          </a:p>
          <a:p>
            <a:r>
              <a:rPr lang="en-US" sz="2630" dirty="0" smtClean="0"/>
              <a:t>(T5) Prepare site assessment of available wind resource</a:t>
            </a:r>
          </a:p>
          <a:p>
            <a:r>
              <a:rPr lang="en-US" sz="2630" dirty="0" smtClean="0"/>
              <a:t>(T6) Prepare site assessment of potential for a SW project</a:t>
            </a:r>
          </a:p>
          <a:p>
            <a:r>
              <a:rPr lang="en-US" sz="2630" dirty="0" smtClean="0"/>
              <a:t>(T7) Size the small wind components </a:t>
            </a:r>
          </a:p>
        </p:txBody>
      </p:sp>
      <p:pic>
        <p:nvPicPr>
          <p:cNvPr id="10" name="Picture 2" descr="View Larger Image 3"/>
          <p:cNvPicPr>
            <a:picLocks noChangeAspect="1" noChangeArrowheads="1"/>
          </p:cNvPicPr>
          <p:nvPr/>
        </p:nvPicPr>
        <p:blipFill>
          <a:blip r:embed="rId6" cstate="print"/>
          <a:srcRect/>
          <a:stretch>
            <a:fillRect/>
          </a:stretch>
        </p:blipFill>
        <p:spPr bwMode="auto">
          <a:xfrm>
            <a:off x="7470777" y="284871"/>
            <a:ext cx="1433760" cy="1433760"/>
          </a:xfrm>
          <a:prstGeom prst="rect">
            <a:avLst/>
          </a:prstGeom>
          <a:noFill/>
        </p:spPr>
      </p:pic>
      <p:pic>
        <p:nvPicPr>
          <p:cNvPr id="31746" name="Picture 2" descr="View Larger Image 4"/>
          <p:cNvPicPr>
            <a:picLocks noChangeAspect="1" noChangeArrowheads="1"/>
          </p:cNvPicPr>
          <p:nvPr/>
        </p:nvPicPr>
        <p:blipFill>
          <a:blip r:embed="rId7" cstate="print"/>
          <a:srcRect/>
          <a:stretch>
            <a:fillRect/>
          </a:stretch>
        </p:blipFill>
        <p:spPr bwMode="auto">
          <a:xfrm>
            <a:off x="6125800" y="286440"/>
            <a:ext cx="1442788" cy="1442788"/>
          </a:xfrm>
          <a:prstGeom prst="rect">
            <a:avLst/>
          </a:prstGeom>
          <a:noFill/>
        </p:spPr>
      </p:pic>
    </p:spTree>
    <p:extLst>
      <p:ext uri="{BB962C8B-B14F-4D97-AF65-F5344CB8AC3E}">
        <p14:creationId xmlns:p14="http://schemas.microsoft.com/office/powerpoint/2010/main" xmlns="" val="594607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90" y="70872"/>
            <a:ext cx="4831034" cy="675204"/>
          </a:xfrm>
        </p:spPr>
        <p:txBody>
          <a:bodyPr wrap="square" anchor="ctr">
            <a:normAutofit fontScale="90000"/>
          </a:bodyPr>
          <a:lstStyle/>
          <a:p>
            <a:r>
              <a:rPr lang="en-CA" dirty="0" smtClean="0"/>
              <a:t>C45 – Small Wind Design &amp; Operation</a:t>
            </a:r>
            <a:endParaRPr lang="en-CA" dirty="0"/>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434566" y="917297"/>
            <a:ext cx="8378928" cy="5677608"/>
          </a:xfrm>
        </p:spPr>
        <p:txBody>
          <a:bodyPr/>
          <a:lstStyle/>
          <a:p>
            <a:pPr marL="514350" indent="-514350">
              <a:buNone/>
            </a:pPr>
            <a:r>
              <a:rPr lang="en-US" sz="3175" dirty="0" smtClean="0"/>
              <a:t>Overview and Description  </a:t>
            </a:r>
            <a:endParaRPr lang="en-US" sz="3175" dirty="0"/>
          </a:p>
          <a:p>
            <a:pPr marL="514350" indent="-514350">
              <a:buNone/>
            </a:pPr>
            <a:endParaRPr lang="en-US" sz="3175" dirty="0" smtClean="0"/>
          </a:p>
          <a:p>
            <a:pPr marL="514350" indent="-514350">
              <a:buNone/>
            </a:pPr>
            <a:r>
              <a:rPr lang="en-US" sz="3175" dirty="0" smtClean="0"/>
              <a:t>This course will introduce the learner to the basic components of small wind turbine systems. The course will model the performance of small wind turbines in various locations. The learner will identify operation, maintenance, and troubleshooting procedures. The learner will be able to identify considerations for towers, foundations, and system installations.</a:t>
            </a:r>
            <a:endParaRPr lang="en-US" sz="3175" dirty="0"/>
          </a:p>
        </p:txBody>
      </p:sp>
    </p:spTree>
    <p:extLst>
      <p:ext uri="{BB962C8B-B14F-4D97-AF65-F5344CB8AC3E}">
        <p14:creationId xmlns:p14="http://schemas.microsoft.com/office/powerpoint/2010/main" xmlns="" val="31500952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US" dirty="0"/>
              <a:t>4. Description of Course </a:t>
            </a:r>
            <a:r>
              <a:rPr lang="en-US" dirty="0" smtClean="0"/>
              <a:t>45</a:t>
            </a:r>
            <a:endParaRPr lang="en-US"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pic>
        <p:nvPicPr>
          <p:cNvPr id="12" name="Picture 11"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6114463" y="273132"/>
            <a:ext cx="2746797" cy="1503260"/>
          </a:xfrm>
          <a:prstGeom prst="rect">
            <a:avLst/>
          </a:prstGeom>
        </p:spPr>
      </p:pic>
      <p:sp>
        <p:nvSpPr>
          <p:cNvPr id="3" name="Content Placeholder 2">
            <a:extLst>
              <a:ext uri="{FF2B5EF4-FFF2-40B4-BE49-F238E27FC236}">
                <a16:creationId xmlns:a16="http://schemas.microsoft.com/office/drawing/2014/main" xmlns="" id="{71779844-4E4F-816A-BFA4-A7E15D70A3E3}"/>
              </a:ext>
            </a:extLst>
          </p:cNvPr>
          <p:cNvSpPr>
            <a:spLocks noGrp="1"/>
          </p:cNvSpPr>
          <p:nvPr>
            <p:ph sz="half" idx="1"/>
          </p:nvPr>
        </p:nvSpPr>
        <p:spPr>
          <a:xfrm>
            <a:off x="428624" y="746076"/>
            <a:ext cx="8248016" cy="4997202"/>
          </a:xfrm>
        </p:spPr>
        <p:txBody>
          <a:bodyPr/>
          <a:lstStyle/>
          <a:p>
            <a:pPr marL="0" indent="0">
              <a:buNone/>
            </a:pPr>
            <a:r>
              <a:rPr lang="en-US" u="sng" dirty="0"/>
              <a:t>C </a:t>
            </a:r>
            <a:r>
              <a:rPr lang="en-US" u="sng" dirty="0" smtClean="0"/>
              <a:t>45; Small Wind Design &amp; Operations </a:t>
            </a:r>
            <a:endParaRPr lang="en-US" u="sng" dirty="0"/>
          </a:p>
          <a:p>
            <a:r>
              <a:rPr lang="en-US" sz="2630" dirty="0" smtClean="0"/>
              <a:t>(T8) Identify operation, maintenance,</a:t>
            </a:r>
          </a:p>
          <a:p>
            <a:pPr>
              <a:buNone/>
            </a:pPr>
            <a:r>
              <a:rPr lang="en-US" sz="2630" dirty="0" smtClean="0"/>
              <a:t>		 and trouble shooting procedures</a:t>
            </a:r>
          </a:p>
          <a:p>
            <a:r>
              <a:rPr lang="en-US" sz="2630" dirty="0" smtClean="0"/>
              <a:t>(T9) Apply safety methods and best practices </a:t>
            </a:r>
          </a:p>
          <a:p>
            <a:r>
              <a:rPr lang="en-US" sz="2630" dirty="0" smtClean="0"/>
              <a:t>(T10) Understand the impacts and challenges of small wind systems</a:t>
            </a:r>
          </a:p>
        </p:txBody>
      </p:sp>
      <p:pic>
        <p:nvPicPr>
          <p:cNvPr id="10" name="Picture 2" descr="View Larger Image 3"/>
          <p:cNvPicPr>
            <a:picLocks noChangeAspect="1" noChangeArrowheads="1"/>
          </p:cNvPicPr>
          <p:nvPr/>
        </p:nvPicPr>
        <p:blipFill>
          <a:blip r:embed="rId6" cstate="print"/>
          <a:srcRect/>
          <a:stretch>
            <a:fillRect/>
          </a:stretch>
        </p:blipFill>
        <p:spPr bwMode="auto">
          <a:xfrm>
            <a:off x="7470777" y="284871"/>
            <a:ext cx="1433760" cy="1433760"/>
          </a:xfrm>
          <a:prstGeom prst="rect">
            <a:avLst/>
          </a:prstGeom>
          <a:noFill/>
        </p:spPr>
      </p:pic>
      <p:pic>
        <p:nvPicPr>
          <p:cNvPr id="31746" name="Picture 2" descr="View Larger Image 4"/>
          <p:cNvPicPr>
            <a:picLocks noChangeAspect="1" noChangeArrowheads="1"/>
          </p:cNvPicPr>
          <p:nvPr/>
        </p:nvPicPr>
        <p:blipFill>
          <a:blip r:embed="rId7" cstate="print"/>
          <a:srcRect/>
          <a:stretch>
            <a:fillRect/>
          </a:stretch>
        </p:blipFill>
        <p:spPr bwMode="auto">
          <a:xfrm>
            <a:off x="6125800" y="286440"/>
            <a:ext cx="1442788" cy="1442788"/>
          </a:xfrm>
          <a:prstGeom prst="rect">
            <a:avLst/>
          </a:prstGeom>
          <a:noFill/>
        </p:spPr>
      </p:pic>
    </p:spTree>
    <p:extLst>
      <p:ext uri="{BB962C8B-B14F-4D97-AF65-F5344CB8AC3E}">
        <p14:creationId xmlns:p14="http://schemas.microsoft.com/office/powerpoint/2010/main" xmlns="" val="594607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US" dirty="0"/>
              <a:t>4. Description of Course </a:t>
            </a:r>
            <a:r>
              <a:rPr lang="en-US" dirty="0" smtClean="0"/>
              <a:t>45</a:t>
            </a:r>
            <a:endParaRPr lang="en-US"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pic>
        <p:nvPicPr>
          <p:cNvPr id="12" name="Picture 11"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6114463" y="273132"/>
            <a:ext cx="2746797" cy="1503260"/>
          </a:xfrm>
          <a:prstGeom prst="rect">
            <a:avLst/>
          </a:prstGeom>
        </p:spPr>
      </p:pic>
      <p:sp>
        <p:nvSpPr>
          <p:cNvPr id="3" name="Content Placeholder 2">
            <a:extLst>
              <a:ext uri="{FF2B5EF4-FFF2-40B4-BE49-F238E27FC236}">
                <a16:creationId xmlns:a16="http://schemas.microsoft.com/office/drawing/2014/main" xmlns="" id="{71779844-4E4F-816A-BFA4-A7E15D70A3E3}"/>
              </a:ext>
            </a:extLst>
          </p:cNvPr>
          <p:cNvSpPr>
            <a:spLocks noGrp="1"/>
          </p:cNvSpPr>
          <p:nvPr>
            <p:ph sz="half" idx="1"/>
          </p:nvPr>
        </p:nvSpPr>
        <p:spPr>
          <a:xfrm>
            <a:off x="428624" y="746076"/>
            <a:ext cx="8248016" cy="4997202"/>
          </a:xfrm>
        </p:spPr>
        <p:txBody>
          <a:bodyPr/>
          <a:lstStyle/>
          <a:p>
            <a:pPr>
              <a:buNone/>
            </a:pPr>
            <a:r>
              <a:rPr lang="en-US" sz="2800" dirty="0" smtClean="0"/>
              <a:t>From Learning Outcomes and Tasks </a:t>
            </a:r>
          </a:p>
          <a:p>
            <a:pPr>
              <a:buNone/>
            </a:pPr>
            <a:r>
              <a:rPr lang="en-US" sz="2800" dirty="0" smtClean="0"/>
              <a:t>Task 01 </a:t>
            </a:r>
          </a:p>
          <a:p>
            <a:pPr>
              <a:buNone/>
            </a:pPr>
            <a:r>
              <a:rPr lang="en-US" sz="2800" u="sng" dirty="0" smtClean="0"/>
              <a:t>Understand </a:t>
            </a:r>
            <a:r>
              <a:rPr lang="en-US" sz="2800" u="sng" dirty="0" smtClean="0"/>
              <a:t>fundamentals of wind systems</a:t>
            </a:r>
            <a:endParaRPr lang="en-US" sz="2800" u="sng" dirty="0" smtClean="0"/>
          </a:p>
          <a:p>
            <a:r>
              <a:rPr lang="en-US" sz="2800" dirty="0" smtClean="0"/>
              <a:t>Load &amp; elec. bill analysis for sizing off grid systems</a:t>
            </a:r>
          </a:p>
          <a:p>
            <a:r>
              <a:rPr lang="en-US" sz="2800" dirty="0" smtClean="0"/>
              <a:t>Relative efficiencies with larger sizes and scale</a:t>
            </a:r>
          </a:p>
          <a:p>
            <a:r>
              <a:rPr lang="en-US" sz="2800" dirty="0" smtClean="0"/>
              <a:t>Wind speed / voltage / amps / kW-hr (e.g. for the 400W Wind Turbine used as lab equipment)</a:t>
            </a:r>
          </a:p>
          <a:p>
            <a:r>
              <a:rPr lang="en-US" sz="2800" dirty="0" smtClean="0"/>
              <a:t>Off-grid applications / describe an On-grid system</a:t>
            </a:r>
            <a:endParaRPr lang="en-US" sz="2630" dirty="0" smtClean="0"/>
          </a:p>
        </p:txBody>
      </p:sp>
      <p:pic>
        <p:nvPicPr>
          <p:cNvPr id="10" name="Picture 2" descr="View Larger Image 3"/>
          <p:cNvPicPr>
            <a:picLocks noChangeAspect="1" noChangeArrowheads="1"/>
          </p:cNvPicPr>
          <p:nvPr/>
        </p:nvPicPr>
        <p:blipFill>
          <a:blip r:embed="rId6" cstate="print"/>
          <a:srcRect/>
          <a:stretch>
            <a:fillRect/>
          </a:stretch>
        </p:blipFill>
        <p:spPr bwMode="auto">
          <a:xfrm>
            <a:off x="7470777" y="284871"/>
            <a:ext cx="1433760" cy="1433760"/>
          </a:xfrm>
          <a:prstGeom prst="rect">
            <a:avLst/>
          </a:prstGeom>
          <a:noFill/>
        </p:spPr>
      </p:pic>
      <p:pic>
        <p:nvPicPr>
          <p:cNvPr id="31746" name="Picture 2" descr="View Larger Image 4"/>
          <p:cNvPicPr>
            <a:picLocks noChangeAspect="1" noChangeArrowheads="1"/>
          </p:cNvPicPr>
          <p:nvPr/>
        </p:nvPicPr>
        <p:blipFill>
          <a:blip r:embed="rId7" cstate="print"/>
          <a:srcRect/>
          <a:stretch>
            <a:fillRect/>
          </a:stretch>
        </p:blipFill>
        <p:spPr bwMode="auto">
          <a:xfrm>
            <a:off x="6125800" y="286440"/>
            <a:ext cx="1442788" cy="1442788"/>
          </a:xfrm>
          <a:prstGeom prst="rect">
            <a:avLst/>
          </a:prstGeom>
          <a:noFill/>
        </p:spPr>
      </p:pic>
    </p:spTree>
    <p:extLst>
      <p:ext uri="{BB962C8B-B14F-4D97-AF65-F5344CB8AC3E}">
        <p14:creationId xmlns:p14="http://schemas.microsoft.com/office/powerpoint/2010/main" xmlns="" val="594607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US" dirty="0"/>
              <a:t>4. Description of Course </a:t>
            </a:r>
            <a:r>
              <a:rPr lang="en-US" dirty="0" smtClean="0"/>
              <a:t>45</a:t>
            </a:r>
            <a:endParaRPr lang="en-US"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pic>
        <p:nvPicPr>
          <p:cNvPr id="12" name="Picture 11"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6114463" y="273132"/>
            <a:ext cx="2746797" cy="1503260"/>
          </a:xfrm>
          <a:prstGeom prst="rect">
            <a:avLst/>
          </a:prstGeom>
        </p:spPr>
      </p:pic>
      <p:sp>
        <p:nvSpPr>
          <p:cNvPr id="3" name="Content Placeholder 2">
            <a:extLst>
              <a:ext uri="{FF2B5EF4-FFF2-40B4-BE49-F238E27FC236}">
                <a16:creationId xmlns:a16="http://schemas.microsoft.com/office/drawing/2014/main" xmlns="" id="{71779844-4E4F-816A-BFA4-A7E15D70A3E3}"/>
              </a:ext>
            </a:extLst>
          </p:cNvPr>
          <p:cNvSpPr>
            <a:spLocks noGrp="1"/>
          </p:cNvSpPr>
          <p:nvPr>
            <p:ph sz="half" idx="1"/>
          </p:nvPr>
        </p:nvSpPr>
        <p:spPr>
          <a:xfrm>
            <a:off x="428624" y="746076"/>
            <a:ext cx="8248016" cy="4997202"/>
          </a:xfrm>
        </p:spPr>
        <p:txBody>
          <a:bodyPr/>
          <a:lstStyle/>
          <a:p>
            <a:pPr>
              <a:buNone/>
            </a:pPr>
            <a:r>
              <a:rPr lang="en-US" sz="2800" dirty="0" smtClean="0"/>
              <a:t>From Learning Outcomes and Tasks </a:t>
            </a:r>
          </a:p>
          <a:p>
            <a:pPr>
              <a:buNone/>
            </a:pPr>
            <a:r>
              <a:rPr lang="en-US" sz="2800" dirty="0" smtClean="0"/>
              <a:t>Task </a:t>
            </a:r>
            <a:r>
              <a:rPr lang="en-US" sz="2800" dirty="0" smtClean="0"/>
              <a:t>02 </a:t>
            </a:r>
            <a:endParaRPr lang="en-US" sz="2800" dirty="0" smtClean="0"/>
          </a:p>
          <a:p>
            <a:pPr>
              <a:buNone/>
            </a:pPr>
            <a:r>
              <a:rPr lang="en-US" sz="2800" u="sng" dirty="0" smtClean="0"/>
              <a:t>Indentify </a:t>
            </a:r>
            <a:r>
              <a:rPr lang="en-US" sz="2800" u="sng" dirty="0" smtClean="0"/>
              <a:t>Small Wind (SW) system applications </a:t>
            </a:r>
            <a:r>
              <a:rPr lang="en-US" sz="2800" u="sng" dirty="0" smtClean="0"/>
              <a:t>&amp; </a:t>
            </a:r>
            <a:r>
              <a:rPr lang="en-US" sz="2800" u="sng" dirty="0" smtClean="0"/>
              <a:t>uses</a:t>
            </a:r>
          </a:p>
          <a:p>
            <a:r>
              <a:rPr lang="en-US" sz="2800" dirty="0" smtClean="0"/>
              <a:t>End uses (e.g. electrical load reduction, remote or stand alone loads, telecommunications, water pumping, heating, transportation)  </a:t>
            </a:r>
          </a:p>
          <a:p>
            <a:r>
              <a:rPr lang="en-US" sz="2800" dirty="0" smtClean="0"/>
              <a:t>M</a:t>
            </a:r>
            <a:r>
              <a:rPr lang="en-US" sz="2800" dirty="0" smtClean="0"/>
              <a:t>arket (e.g. residential, agricultural, commercial, industrial, educational, scale = 1 site or 2+ sites) </a:t>
            </a:r>
          </a:p>
          <a:p>
            <a:r>
              <a:rPr lang="en-US" sz="2800" dirty="0" smtClean="0"/>
              <a:t>Q</a:t>
            </a:r>
          </a:p>
          <a:p>
            <a:r>
              <a:rPr lang="en-US" sz="2800" dirty="0" smtClean="0"/>
              <a:t>Q  </a:t>
            </a:r>
            <a:r>
              <a:rPr lang="en-US" sz="2630" dirty="0" smtClean="0"/>
              <a:t>		</a:t>
            </a:r>
          </a:p>
        </p:txBody>
      </p:sp>
      <p:pic>
        <p:nvPicPr>
          <p:cNvPr id="10" name="Picture 2" descr="View Larger Image 3"/>
          <p:cNvPicPr>
            <a:picLocks noChangeAspect="1" noChangeArrowheads="1"/>
          </p:cNvPicPr>
          <p:nvPr/>
        </p:nvPicPr>
        <p:blipFill>
          <a:blip r:embed="rId6" cstate="print"/>
          <a:srcRect/>
          <a:stretch>
            <a:fillRect/>
          </a:stretch>
        </p:blipFill>
        <p:spPr bwMode="auto">
          <a:xfrm>
            <a:off x="7470777" y="284871"/>
            <a:ext cx="1433760" cy="1433760"/>
          </a:xfrm>
          <a:prstGeom prst="rect">
            <a:avLst/>
          </a:prstGeom>
          <a:noFill/>
        </p:spPr>
      </p:pic>
      <p:pic>
        <p:nvPicPr>
          <p:cNvPr id="31746" name="Picture 2" descr="View Larger Image 4"/>
          <p:cNvPicPr>
            <a:picLocks noChangeAspect="1" noChangeArrowheads="1"/>
          </p:cNvPicPr>
          <p:nvPr/>
        </p:nvPicPr>
        <p:blipFill>
          <a:blip r:embed="rId7" cstate="print"/>
          <a:srcRect/>
          <a:stretch>
            <a:fillRect/>
          </a:stretch>
        </p:blipFill>
        <p:spPr bwMode="auto">
          <a:xfrm>
            <a:off x="6125800" y="286440"/>
            <a:ext cx="1442788" cy="1442788"/>
          </a:xfrm>
          <a:prstGeom prst="rect">
            <a:avLst/>
          </a:prstGeom>
          <a:noFill/>
        </p:spPr>
      </p:pic>
    </p:spTree>
    <p:extLst>
      <p:ext uri="{BB962C8B-B14F-4D97-AF65-F5344CB8AC3E}">
        <p14:creationId xmlns:p14="http://schemas.microsoft.com/office/powerpoint/2010/main" xmlns="" val="594607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US" dirty="0"/>
              <a:t>4. Description of Course </a:t>
            </a:r>
            <a:r>
              <a:rPr lang="en-US" dirty="0" smtClean="0"/>
              <a:t>45</a:t>
            </a:r>
            <a:endParaRPr lang="en-US"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pic>
        <p:nvPicPr>
          <p:cNvPr id="12" name="Picture 11"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6114463" y="273132"/>
            <a:ext cx="2746797" cy="1503260"/>
          </a:xfrm>
          <a:prstGeom prst="rect">
            <a:avLst/>
          </a:prstGeom>
        </p:spPr>
      </p:pic>
      <p:sp>
        <p:nvSpPr>
          <p:cNvPr id="3" name="Content Placeholder 2">
            <a:extLst>
              <a:ext uri="{FF2B5EF4-FFF2-40B4-BE49-F238E27FC236}">
                <a16:creationId xmlns:a16="http://schemas.microsoft.com/office/drawing/2014/main" xmlns="" id="{71779844-4E4F-816A-BFA4-A7E15D70A3E3}"/>
              </a:ext>
            </a:extLst>
          </p:cNvPr>
          <p:cNvSpPr>
            <a:spLocks noGrp="1"/>
          </p:cNvSpPr>
          <p:nvPr>
            <p:ph sz="half" idx="1"/>
          </p:nvPr>
        </p:nvSpPr>
        <p:spPr>
          <a:xfrm>
            <a:off x="428624" y="746076"/>
            <a:ext cx="8248016" cy="4997202"/>
          </a:xfrm>
        </p:spPr>
        <p:txBody>
          <a:bodyPr/>
          <a:lstStyle/>
          <a:p>
            <a:pPr>
              <a:buNone/>
            </a:pPr>
            <a:r>
              <a:rPr lang="en-US" sz="2800" dirty="0" smtClean="0"/>
              <a:t>From Learning Outcomes and Tasks </a:t>
            </a:r>
          </a:p>
          <a:p>
            <a:pPr>
              <a:buNone/>
            </a:pPr>
            <a:r>
              <a:rPr lang="en-US" sz="2800" dirty="0" smtClean="0"/>
              <a:t>Task </a:t>
            </a:r>
            <a:r>
              <a:rPr lang="en-US" sz="2800" dirty="0" smtClean="0"/>
              <a:t>03 </a:t>
            </a:r>
            <a:endParaRPr lang="en-US" sz="2800" dirty="0" smtClean="0"/>
          </a:p>
          <a:p>
            <a:pPr>
              <a:buNone/>
            </a:pPr>
            <a:r>
              <a:rPr lang="en-US" sz="2800" u="sng" dirty="0" smtClean="0"/>
              <a:t>Understand </a:t>
            </a:r>
            <a:r>
              <a:rPr lang="en-US" sz="2800" u="sng" dirty="0" smtClean="0"/>
              <a:t>the fundamentals of </a:t>
            </a:r>
            <a:r>
              <a:rPr lang="en-US" sz="2800" u="sng" dirty="0" smtClean="0"/>
              <a:t>Small Wind </a:t>
            </a:r>
            <a:r>
              <a:rPr lang="en-US" sz="2800" u="sng" dirty="0" smtClean="0"/>
              <a:t>Turbines (incl. science, theory, and system components)</a:t>
            </a:r>
          </a:p>
          <a:p>
            <a:r>
              <a:rPr lang="en-US" sz="2800" dirty="0" smtClean="0"/>
              <a:t>Converting wind to electrical energy by turbines</a:t>
            </a:r>
          </a:p>
          <a:p>
            <a:r>
              <a:rPr lang="en-US" sz="2800" dirty="0" smtClean="0"/>
              <a:t>Component descriptions and functions (e.g. Rotor, generator, and rotor over-speed protection devices)  </a:t>
            </a:r>
          </a:p>
          <a:p>
            <a:r>
              <a:rPr lang="en-US" sz="2800" dirty="0" smtClean="0"/>
              <a:t>Pros and cons of various wind turbine designs  </a:t>
            </a:r>
            <a:r>
              <a:rPr lang="en-US" sz="2630" dirty="0" smtClean="0"/>
              <a:t>		</a:t>
            </a:r>
          </a:p>
        </p:txBody>
      </p:sp>
      <p:pic>
        <p:nvPicPr>
          <p:cNvPr id="10" name="Picture 2" descr="View Larger Image 3"/>
          <p:cNvPicPr>
            <a:picLocks noChangeAspect="1" noChangeArrowheads="1"/>
          </p:cNvPicPr>
          <p:nvPr/>
        </p:nvPicPr>
        <p:blipFill>
          <a:blip r:embed="rId6" cstate="print"/>
          <a:srcRect/>
          <a:stretch>
            <a:fillRect/>
          </a:stretch>
        </p:blipFill>
        <p:spPr bwMode="auto">
          <a:xfrm>
            <a:off x="7470777" y="284871"/>
            <a:ext cx="1433760" cy="1433760"/>
          </a:xfrm>
          <a:prstGeom prst="rect">
            <a:avLst/>
          </a:prstGeom>
          <a:noFill/>
        </p:spPr>
      </p:pic>
      <p:pic>
        <p:nvPicPr>
          <p:cNvPr id="31746" name="Picture 2" descr="View Larger Image 4"/>
          <p:cNvPicPr>
            <a:picLocks noChangeAspect="1" noChangeArrowheads="1"/>
          </p:cNvPicPr>
          <p:nvPr/>
        </p:nvPicPr>
        <p:blipFill>
          <a:blip r:embed="rId7" cstate="print"/>
          <a:srcRect/>
          <a:stretch>
            <a:fillRect/>
          </a:stretch>
        </p:blipFill>
        <p:spPr bwMode="auto">
          <a:xfrm>
            <a:off x="6125800" y="286440"/>
            <a:ext cx="1442788" cy="1442788"/>
          </a:xfrm>
          <a:prstGeom prst="rect">
            <a:avLst/>
          </a:prstGeom>
          <a:noFill/>
        </p:spPr>
      </p:pic>
    </p:spTree>
    <p:extLst>
      <p:ext uri="{BB962C8B-B14F-4D97-AF65-F5344CB8AC3E}">
        <p14:creationId xmlns:p14="http://schemas.microsoft.com/office/powerpoint/2010/main" xmlns="" val="594607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US" dirty="0"/>
              <a:t>4. Description of Course </a:t>
            </a:r>
            <a:r>
              <a:rPr lang="en-US" dirty="0" smtClean="0"/>
              <a:t>45</a:t>
            </a:r>
            <a:endParaRPr lang="en-US"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pic>
        <p:nvPicPr>
          <p:cNvPr id="12" name="Picture 11"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6114463" y="273132"/>
            <a:ext cx="2746797" cy="1503260"/>
          </a:xfrm>
          <a:prstGeom prst="rect">
            <a:avLst/>
          </a:prstGeom>
        </p:spPr>
      </p:pic>
      <p:sp>
        <p:nvSpPr>
          <p:cNvPr id="3" name="Content Placeholder 2">
            <a:extLst>
              <a:ext uri="{FF2B5EF4-FFF2-40B4-BE49-F238E27FC236}">
                <a16:creationId xmlns:a16="http://schemas.microsoft.com/office/drawing/2014/main" xmlns="" id="{71779844-4E4F-816A-BFA4-A7E15D70A3E3}"/>
              </a:ext>
            </a:extLst>
          </p:cNvPr>
          <p:cNvSpPr>
            <a:spLocks noGrp="1"/>
          </p:cNvSpPr>
          <p:nvPr>
            <p:ph sz="half" idx="1"/>
          </p:nvPr>
        </p:nvSpPr>
        <p:spPr>
          <a:xfrm>
            <a:off x="428624" y="746076"/>
            <a:ext cx="8248016" cy="4997202"/>
          </a:xfrm>
        </p:spPr>
        <p:txBody>
          <a:bodyPr/>
          <a:lstStyle/>
          <a:p>
            <a:pPr>
              <a:buNone/>
            </a:pPr>
            <a:r>
              <a:rPr lang="en-US" sz="2800" dirty="0" smtClean="0"/>
              <a:t>From Learning Outcomes and Tasks </a:t>
            </a:r>
          </a:p>
          <a:p>
            <a:pPr>
              <a:buNone/>
            </a:pPr>
            <a:r>
              <a:rPr lang="en-US" sz="2800" dirty="0" smtClean="0"/>
              <a:t>Task </a:t>
            </a:r>
            <a:r>
              <a:rPr lang="en-US" sz="2800" dirty="0" smtClean="0"/>
              <a:t>03 </a:t>
            </a:r>
            <a:endParaRPr lang="en-US" sz="2800" dirty="0" smtClean="0"/>
          </a:p>
          <a:p>
            <a:pPr>
              <a:buNone/>
            </a:pPr>
            <a:r>
              <a:rPr lang="en-US" sz="2800" u="sng" dirty="0" smtClean="0"/>
              <a:t>Understand </a:t>
            </a:r>
            <a:r>
              <a:rPr lang="en-US" sz="2800" u="sng" dirty="0" smtClean="0"/>
              <a:t>the fundamentals of </a:t>
            </a:r>
            <a:r>
              <a:rPr lang="en-US" sz="2800" u="sng" dirty="0" smtClean="0"/>
              <a:t>Small Wind </a:t>
            </a:r>
            <a:r>
              <a:rPr lang="en-US" sz="2800" u="sng" dirty="0" smtClean="0"/>
              <a:t>Turbines (incl. science, theory, and system components)</a:t>
            </a:r>
          </a:p>
          <a:p>
            <a:r>
              <a:rPr lang="en-US" sz="2800" dirty="0" smtClean="0"/>
              <a:t>Converting wind to electrical energy by turbines</a:t>
            </a:r>
          </a:p>
          <a:p>
            <a:r>
              <a:rPr lang="en-US" sz="2800" dirty="0" smtClean="0"/>
              <a:t>Component descriptions and functions (e.g. Rotor, generator, and rotor over-speed protection devices)  </a:t>
            </a:r>
          </a:p>
          <a:p>
            <a:r>
              <a:rPr lang="en-US" sz="2800" dirty="0" smtClean="0"/>
              <a:t>Pros and cons of various wind turbine designs  </a:t>
            </a:r>
            <a:r>
              <a:rPr lang="en-US" sz="2630" dirty="0" smtClean="0"/>
              <a:t>		</a:t>
            </a:r>
          </a:p>
        </p:txBody>
      </p:sp>
      <p:pic>
        <p:nvPicPr>
          <p:cNvPr id="10" name="Picture 2" descr="View Larger Image 3"/>
          <p:cNvPicPr>
            <a:picLocks noChangeAspect="1" noChangeArrowheads="1"/>
          </p:cNvPicPr>
          <p:nvPr/>
        </p:nvPicPr>
        <p:blipFill>
          <a:blip r:embed="rId6" cstate="print"/>
          <a:srcRect/>
          <a:stretch>
            <a:fillRect/>
          </a:stretch>
        </p:blipFill>
        <p:spPr bwMode="auto">
          <a:xfrm>
            <a:off x="7470777" y="284871"/>
            <a:ext cx="1433760" cy="1433760"/>
          </a:xfrm>
          <a:prstGeom prst="rect">
            <a:avLst/>
          </a:prstGeom>
          <a:noFill/>
        </p:spPr>
      </p:pic>
      <p:pic>
        <p:nvPicPr>
          <p:cNvPr id="31746" name="Picture 2" descr="View Larger Image 4"/>
          <p:cNvPicPr>
            <a:picLocks noChangeAspect="1" noChangeArrowheads="1"/>
          </p:cNvPicPr>
          <p:nvPr/>
        </p:nvPicPr>
        <p:blipFill>
          <a:blip r:embed="rId7" cstate="print"/>
          <a:srcRect/>
          <a:stretch>
            <a:fillRect/>
          </a:stretch>
        </p:blipFill>
        <p:spPr bwMode="auto">
          <a:xfrm>
            <a:off x="6125800" y="286440"/>
            <a:ext cx="1442788" cy="1442788"/>
          </a:xfrm>
          <a:prstGeom prst="rect">
            <a:avLst/>
          </a:prstGeom>
          <a:noFill/>
        </p:spPr>
      </p:pic>
    </p:spTree>
    <p:extLst>
      <p:ext uri="{BB962C8B-B14F-4D97-AF65-F5344CB8AC3E}">
        <p14:creationId xmlns:p14="http://schemas.microsoft.com/office/powerpoint/2010/main" xmlns="" val="594607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89" y="70872"/>
            <a:ext cx="4820975" cy="675204"/>
          </a:xfrm>
        </p:spPr>
        <p:txBody>
          <a:bodyPr wrap="square" anchor="ctr">
            <a:normAutofit/>
          </a:bodyPr>
          <a:lstStyle/>
          <a:p>
            <a:r>
              <a:rPr lang="en-US" dirty="0" smtClean="0"/>
              <a:t>4. C45 Task </a:t>
            </a:r>
            <a:r>
              <a:rPr lang="en-US" dirty="0" smtClean="0"/>
              <a:t>3 </a:t>
            </a:r>
            <a:r>
              <a:rPr lang="en-US" dirty="0" smtClean="0"/>
              <a:t>– </a:t>
            </a:r>
            <a:r>
              <a:rPr lang="en-US" dirty="0" smtClean="0"/>
              <a:t>Wind Turbines</a:t>
            </a:r>
            <a:endParaRPr lang="en-CA"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1" y="1195387"/>
            <a:ext cx="8824512"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Understand fundamentals of wind systems.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What is a wind system?</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 this module a wind system is a complete wind generator and the balance of </a:t>
            </a:r>
            <a:r>
              <a:rPr lang="en-US" sz="2800" dirty="0" smtClean="0">
                <a:latin typeface="Arial" panose="020B0604020202020204" pitchFamily="34" charset="0"/>
                <a:ea typeface="Calibri" panose="020F0502020204030204" pitchFamily="34" charset="0"/>
                <a:cs typeface="Arial" panose="020B0604020202020204" pitchFamily="34" charset="0"/>
              </a:rPr>
              <a:t>system components</a:t>
            </a:r>
            <a:r>
              <a:rPr lang="en-US" sz="2800" dirty="0">
                <a:latin typeface="Arial" panose="020B0604020202020204" pitchFamily="34" charset="0"/>
                <a:ea typeface="Calibri" panose="020F0502020204030204" pitchFamily="34" charset="0"/>
                <a:cs typeface="Arial" panose="020B0604020202020204" pitchFamily="34" charset="0"/>
              </a:rPr>
              <a:t>.</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298242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89" y="70872"/>
            <a:ext cx="4820975" cy="675204"/>
          </a:xfrm>
        </p:spPr>
        <p:txBody>
          <a:bodyPr wrap="square" anchor="ctr">
            <a:normAutofit/>
          </a:bodyPr>
          <a:lstStyle/>
          <a:p>
            <a:r>
              <a:rPr lang="en-US" dirty="0" smtClean="0"/>
              <a:t>4. C45 Task 3 – Wind Turbines</a:t>
            </a:r>
            <a:endParaRPr lang="en-CA"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1" y="1195387"/>
            <a:ext cx="8189843"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First let’s take a look at a wind generator.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Instead of electricity turning blades like a fan to make wind, </a:t>
            </a:r>
            <a:r>
              <a:rPr lang="en-US" sz="2800" dirty="0" smtClean="0">
                <a:latin typeface="Arial" panose="020B0604020202020204" pitchFamily="34" charset="0"/>
                <a:ea typeface="Calibri" panose="020F0502020204030204" pitchFamily="34" charset="0"/>
                <a:cs typeface="Arial" panose="020B0604020202020204" pitchFamily="34" charset="0"/>
              </a:rPr>
              <a:t>the </a:t>
            </a:r>
            <a:r>
              <a:rPr lang="en-US" sz="2800" dirty="0">
                <a:latin typeface="Arial" panose="020B0604020202020204" pitchFamily="34" charset="0"/>
                <a:ea typeface="Calibri" panose="020F0502020204030204" pitchFamily="34" charset="0"/>
                <a:cs typeface="Arial" panose="020B0604020202020204" pitchFamily="34" charset="0"/>
              </a:rPr>
              <a:t>wind </a:t>
            </a:r>
            <a:r>
              <a:rPr lang="en-US" sz="2800" dirty="0" smtClean="0">
                <a:latin typeface="Arial" panose="020B0604020202020204" pitchFamily="34" charset="0"/>
                <a:ea typeface="Calibri" panose="020F0502020204030204" pitchFamily="34" charset="0"/>
                <a:cs typeface="Arial" panose="020B0604020202020204" pitchFamily="34" charset="0"/>
              </a:rPr>
              <a:t>turning the blades </a:t>
            </a:r>
            <a:r>
              <a:rPr lang="en-US" sz="2800" dirty="0">
                <a:latin typeface="Arial" panose="020B0604020202020204" pitchFamily="34" charset="0"/>
                <a:ea typeface="Calibri" panose="020F0502020204030204" pitchFamily="34" charset="0"/>
                <a:cs typeface="Arial" panose="020B0604020202020204" pitchFamily="34" charset="0"/>
              </a:rPr>
              <a:t>of a </a:t>
            </a:r>
            <a:r>
              <a:rPr lang="en-US" sz="2800" dirty="0" smtClean="0">
                <a:latin typeface="Arial" panose="020B0604020202020204" pitchFamily="34" charset="0"/>
                <a:ea typeface="Calibri" panose="020F0502020204030204" pitchFamily="34" charset="0"/>
                <a:cs typeface="Arial" panose="020B0604020202020204" pitchFamily="34" charset="0"/>
              </a:rPr>
              <a:t>turbine, spins </a:t>
            </a:r>
            <a:r>
              <a:rPr lang="en-US" sz="2800" dirty="0">
                <a:latin typeface="Arial" panose="020B0604020202020204" pitchFamily="34" charset="0"/>
                <a:ea typeface="Calibri" panose="020F0502020204030204" pitchFamily="34" charset="0"/>
                <a:cs typeface="Arial" panose="020B0604020202020204" pitchFamily="34" charset="0"/>
              </a:rPr>
              <a:t>a </a:t>
            </a:r>
            <a:r>
              <a:rPr lang="en-US" sz="2800" dirty="0" smtClean="0">
                <a:latin typeface="Arial" panose="020B0604020202020204" pitchFamily="34" charset="0"/>
                <a:ea typeface="Calibri" panose="020F0502020204030204" pitchFamily="34" charset="0"/>
                <a:cs typeface="Arial" panose="020B0604020202020204" pitchFamily="34" charset="0"/>
              </a:rPr>
              <a:t>generator, which creates </a:t>
            </a:r>
            <a:r>
              <a:rPr lang="en-US" sz="2800" dirty="0">
                <a:latin typeface="Arial" panose="020B0604020202020204" pitchFamily="34" charset="0"/>
                <a:ea typeface="Calibri" panose="020F0502020204030204" pitchFamily="34" charset="0"/>
                <a:cs typeface="Arial" panose="020B0604020202020204" pitchFamily="34" charset="0"/>
              </a:rPr>
              <a:t>electricity.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651690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89" y="70872"/>
            <a:ext cx="4820975" cy="675204"/>
          </a:xfrm>
        </p:spPr>
        <p:txBody>
          <a:bodyPr wrap="square" anchor="ctr">
            <a:normAutofit/>
          </a:bodyPr>
          <a:lstStyle/>
          <a:p>
            <a:r>
              <a:rPr lang="en-US" dirty="0" smtClean="0"/>
              <a:t>4. C45 Task 3 – Wind Turbines</a:t>
            </a:r>
            <a:endParaRPr lang="en-CA"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1" y="1195387"/>
            <a:ext cx="8189843"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What is wind?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It is a form of solar energy:</a:t>
            </a:r>
          </a:p>
          <a:p>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Sun heats the earth unevenly</a:t>
            </a: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Variations in the surface of the earth</a:t>
            </a:r>
          </a:p>
          <a:p>
            <a:pPr marL="428625" lvl="1"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Rotation of the earth</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466613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89" y="70872"/>
            <a:ext cx="4820975" cy="675204"/>
          </a:xfrm>
        </p:spPr>
        <p:txBody>
          <a:bodyPr wrap="square" anchor="ctr">
            <a:normAutofit/>
          </a:bodyPr>
          <a:lstStyle/>
          <a:p>
            <a:r>
              <a:rPr lang="en-US" dirty="0" smtClean="0"/>
              <a:t>4. C45 Task 3 – Wind Turbines</a:t>
            </a:r>
            <a:endParaRPr lang="en-CA"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1" y="1195387"/>
            <a:ext cx="8189843"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Temperature differences cause wind currents.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Atmospheric pressure differences builds wind.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Hot air rising, cold air falling.</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889796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89" y="70872"/>
            <a:ext cx="4820975" cy="675204"/>
          </a:xfrm>
        </p:spPr>
        <p:txBody>
          <a:bodyPr wrap="square" anchor="ctr">
            <a:normAutofit/>
          </a:bodyPr>
          <a:lstStyle/>
          <a:p>
            <a:r>
              <a:rPr lang="en-US" dirty="0" smtClean="0"/>
              <a:t>4. C45 Task 3 – Wind Turbines</a:t>
            </a:r>
            <a:endParaRPr lang="en-CA"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1" y="1195387"/>
            <a:ext cx="8189843"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Wind can provide torque through blades.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Torque can be used to rotate a mechanical shaft.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Shaft can drive pumps, gristmill, sawmill etc.</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word mill is used to </a:t>
            </a:r>
            <a:r>
              <a:rPr lang="en-US" sz="2800" dirty="0" smtClean="0">
                <a:latin typeface="Arial" panose="020B0604020202020204" pitchFamily="34" charset="0"/>
                <a:ea typeface="Calibri" panose="020F0502020204030204" pitchFamily="34" charset="0"/>
                <a:cs typeface="Arial" panose="020B0604020202020204" pitchFamily="34" charset="0"/>
              </a:rPr>
              <a:t>describe </a:t>
            </a:r>
            <a:r>
              <a:rPr lang="en-US" sz="2800" dirty="0">
                <a:latin typeface="Arial" panose="020B0604020202020204" pitchFamily="34" charset="0"/>
                <a:ea typeface="Calibri" panose="020F0502020204030204" pitchFamily="34" charset="0"/>
                <a:cs typeface="Arial" panose="020B0604020202020204" pitchFamily="34" charset="0"/>
              </a:rPr>
              <a:t>the breaking of solid materials into smaller pieces by grinding, crushing, or cutting.</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904273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2200" dirty="0" smtClean="0"/>
              <a:t>C45 – Small Wind </a:t>
            </a:r>
            <a:r>
              <a:rPr lang="en-CA" sz="2200" dirty="0" smtClean="0"/>
              <a:t>Lab Equipment</a:t>
            </a:r>
            <a:endParaRPr lang="en-CA" sz="2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1" y="1195387"/>
            <a:ext cx="8189843" cy="5214938"/>
          </a:xfrm>
        </p:spPr>
        <p:txBody>
          <a:bodyPr/>
          <a:lstStyle/>
          <a:p>
            <a:r>
              <a:rPr lang="en-US" sz="2800" dirty="0" smtClean="0">
                <a:latin typeface="Arial" panose="020B0604020202020204" pitchFamily="34" charset="0"/>
                <a:ea typeface="Calibri" panose="020F0502020204030204" pitchFamily="34" charset="0"/>
                <a:cs typeface="Arial" panose="020B0604020202020204" pitchFamily="34" charset="0"/>
              </a:rPr>
              <a:t> Wind turbine for Lab use</a:t>
            </a:r>
          </a:p>
          <a:p>
            <a:r>
              <a:rPr lang="en-US" sz="2800" dirty="0" smtClean="0">
                <a:latin typeface="Arial" panose="020B0604020202020204" pitchFamily="34" charset="0"/>
                <a:ea typeface="Calibri" panose="020F0502020204030204" pitchFamily="34" charset="0"/>
                <a:cs typeface="Arial" panose="020B0604020202020204" pitchFamily="34" charset="0"/>
              </a:rPr>
              <a:t>Coleman 400 Watt</a:t>
            </a:r>
          </a:p>
          <a:p>
            <a:r>
              <a:rPr lang="en-US" sz="2800" dirty="0" smtClean="0">
                <a:latin typeface="Arial" panose="020B0604020202020204" pitchFamily="34" charset="0"/>
                <a:ea typeface="Calibri" panose="020F0502020204030204" pitchFamily="34" charset="0"/>
                <a:cs typeface="Arial" panose="020B0604020202020204" pitchFamily="34" charset="0"/>
              </a:rPr>
              <a:t>~ $US 600 (or $BZ 1200?) </a:t>
            </a:r>
          </a:p>
          <a:p>
            <a:r>
              <a:rPr lang="en-US" sz="2800" dirty="0" smtClean="0">
                <a:latin typeface="Arial" panose="020B0604020202020204" pitchFamily="34" charset="0"/>
                <a:ea typeface="Calibri" panose="020F0502020204030204" pitchFamily="34" charset="0"/>
                <a:cs typeface="Arial" panose="020B0604020202020204" pitchFamily="34" charset="0"/>
              </a:rPr>
              <a:t>Example of “Small Wind” </a:t>
            </a:r>
          </a:p>
          <a:p>
            <a:endParaRPr lang="en-US" sz="2800" dirty="0" smtClean="0">
              <a:latin typeface="Arial" panose="020B0604020202020204" pitchFamily="34" charset="0"/>
              <a:ea typeface="Calibri" panose="020F0502020204030204" pitchFamily="34" charset="0"/>
              <a:cs typeface="Arial" panose="020B0604020202020204" pitchFamily="34" charset="0"/>
            </a:endParaRPr>
          </a:p>
          <a:p>
            <a:r>
              <a:rPr lang="en-US" sz="2800" dirty="0" smtClean="0">
                <a:latin typeface="Arial" panose="020B0604020202020204" pitchFamily="34" charset="0"/>
                <a:ea typeface="Calibri" panose="020F0502020204030204" pitchFamily="34" charset="0"/>
                <a:cs typeface="Arial" panose="020B0604020202020204" pitchFamily="34" charset="0"/>
              </a:rPr>
              <a:t>5 – 7 amp for &gt; 5.5 m/s </a:t>
            </a:r>
          </a:p>
          <a:p>
            <a:pPr>
              <a:buNone/>
            </a:pPr>
            <a:r>
              <a:rPr lang="en-US" sz="2800" dirty="0" smtClean="0">
                <a:latin typeface="Arial" panose="020B0604020202020204" pitchFamily="34" charset="0"/>
                <a:ea typeface="Calibri" panose="020F0502020204030204" pitchFamily="34" charset="0"/>
                <a:cs typeface="Arial" panose="020B0604020202020204" pitchFamily="34" charset="0"/>
              </a:rPr>
              <a:t>	average annual wind speed </a:t>
            </a:r>
          </a:p>
          <a:p>
            <a:pPr>
              <a:buNone/>
            </a:pPr>
            <a:r>
              <a:rPr lang="en-US" sz="2800" dirty="0" smtClean="0">
                <a:latin typeface="Arial" panose="020B0604020202020204" pitchFamily="34" charset="0"/>
                <a:ea typeface="Calibri" panose="020F0502020204030204" pitchFamily="34" charset="0"/>
                <a:cs typeface="Arial" panose="020B0604020202020204" pitchFamily="34" charset="0"/>
              </a:rPr>
              <a:t>(building code = local wind m/s)</a:t>
            </a:r>
            <a:endParaRPr lang="en-US" sz="2800" dirty="0" smtClean="0">
              <a:latin typeface="Arial" panose="020B0604020202020204" pitchFamily="34" charset="0"/>
              <a:ea typeface="Calibri" panose="020F0502020204030204" pitchFamily="34" charset="0"/>
              <a:cs typeface="Arial" panose="020B0604020202020204" pitchFamily="34" charset="0"/>
            </a:endParaRPr>
          </a:p>
          <a:p>
            <a:endParaRPr lang="en-US" sz="2800" dirty="0" smtClean="0">
              <a:latin typeface="Arial" panose="020B0604020202020204" pitchFamily="34" charset="0"/>
              <a:ea typeface="Calibri" panose="020F0502020204030204" pitchFamily="34" charset="0"/>
              <a:cs typeface="Arial" panose="020B0604020202020204" pitchFamily="34" charset="0"/>
            </a:endParaRPr>
          </a:p>
          <a:p>
            <a:r>
              <a:rPr lang="en-US" sz="2800" dirty="0" smtClean="0">
                <a:latin typeface="Arial" panose="020B0604020202020204" pitchFamily="34" charset="0"/>
                <a:ea typeface="Calibri" panose="020F0502020204030204" pitchFamily="34" charset="0"/>
                <a:cs typeface="Arial" panose="020B0604020202020204" pitchFamily="34" charset="0"/>
              </a:rPr>
              <a:t>From wind to battery storage</a:t>
            </a:r>
          </a:p>
        </p:txBody>
      </p:sp>
      <p:pic>
        <p:nvPicPr>
          <p:cNvPr id="4" name="Picture 3">
            <a:extLst>
              <a:ext uri="{FF2B5EF4-FFF2-40B4-BE49-F238E27FC236}">
                <a16:creationId xmlns:a16="http://schemas.microsoft.com/office/drawing/2014/main" xmlns="" id="{7A299504-80DA-27CF-276E-CC9080D8C547}"/>
              </a:ext>
            </a:extLst>
          </p:cNvPr>
          <p:cNvPicPr>
            <a:picLocks noChangeAspect="1"/>
          </p:cNvPicPr>
          <p:nvPr/>
        </p:nvPicPr>
        <p:blipFill>
          <a:blip r:embed="rId2"/>
          <a:stretch>
            <a:fillRect/>
          </a:stretch>
        </p:blipFill>
        <p:spPr>
          <a:xfrm>
            <a:off x="5365214" y="177273"/>
            <a:ext cx="3540725" cy="6515294"/>
          </a:xfrm>
          <a:prstGeom prst="rect">
            <a:avLst/>
          </a:prstGeom>
        </p:spPr>
      </p:pic>
    </p:spTree>
    <p:extLst>
      <p:ext uri="{BB962C8B-B14F-4D97-AF65-F5344CB8AC3E}">
        <p14:creationId xmlns:p14="http://schemas.microsoft.com/office/powerpoint/2010/main" xmlns="" val="1372292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89" y="70872"/>
            <a:ext cx="4820975" cy="675204"/>
          </a:xfrm>
        </p:spPr>
        <p:txBody>
          <a:bodyPr wrap="square" anchor="ctr">
            <a:normAutofit/>
          </a:bodyPr>
          <a:lstStyle/>
          <a:p>
            <a:r>
              <a:rPr lang="en-US" dirty="0" smtClean="0"/>
              <a:t>4. C45 Task 3 – Wind Turbines</a:t>
            </a:r>
            <a:endParaRPr lang="en-CA"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1" y="1195387"/>
            <a:ext cx="8189843"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 turbine is </a:t>
            </a:r>
            <a:r>
              <a:rPr lang="en-US" sz="2800" b="0" i="0" dirty="0">
                <a:effectLst/>
                <a:latin typeface="arial" panose="020B0604020202020204" pitchFamily="34" charset="0"/>
              </a:rPr>
              <a:t>a machine for producing power in which a rotor is fitted with vanes or blades.</a:t>
            </a:r>
          </a:p>
          <a:p>
            <a:endParaRPr lang="en-US" sz="2800" dirty="0">
              <a:latin typeface="arial" panose="020B0604020202020204" pitchFamily="34" charset="0"/>
            </a:endParaRPr>
          </a:p>
          <a:p>
            <a:r>
              <a:rPr lang="en-US" sz="2800" b="0" i="0" dirty="0">
                <a:effectLst/>
                <a:latin typeface="arial" panose="020B0604020202020204" pitchFamily="34" charset="0"/>
              </a:rPr>
              <a:t>It is made to revolve by a fast-moving flow of water, steam, gas, air, or other fluid.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 rotor is the part of the generator that rotates.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Usually has magnets spinning past a stator.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Stator is stationary having wire wound into coils.</a:t>
            </a: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539823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89" y="70872"/>
            <a:ext cx="4820975" cy="675204"/>
          </a:xfrm>
        </p:spPr>
        <p:txBody>
          <a:bodyPr wrap="square" anchor="ctr">
            <a:normAutofit/>
          </a:bodyPr>
          <a:lstStyle/>
          <a:p>
            <a:r>
              <a:rPr lang="en-US" dirty="0" smtClean="0"/>
              <a:t>4. C45 Task 3 – Wind Turbines</a:t>
            </a:r>
            <a:endParaRPr lang="en-CA"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1" y="1195387"/>
            <a:ext cx="8189843"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 wind turbine uses blades exposed to the wind and allows a shaft with magnets to spin past coils of wire to produce electricity.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is a basic description of a wind turbine.</a:t>
            </a:r>
          </a:p>
          <a:p>
            <a:endParaRPr lang="en-US" sz="2800" b="0" i="0" dirty="0">
              <a:effectLst/>
              <a:latin typeface="Arial" panose="020B0604020202020204" pitchFamily="34" charset="0"/>
              <a:cs typeface="Arial" panose="020B0604020202020204" pitchFamily="34" charset="0"/>
            </a:endParaRPr>
          </a:p>
          <a:p>
            <a:endParaRPr lang="en-US" sz="2800" b="0" i="0" dirty="0">
              <a:effectLst/>
              <a:latin typeface="arial" panose="020B0604020202020204" pitchFamily="34" charset="0"/>
            </a:endParaRPr>
          </a:p>
          <a:p>
            <a:endParaRPr lang="en-US" sz="2800" dirty="0">
              <a:latin typeface="arial" panose="020B0604020202020204" pitchFamily="34" charset="0"/>
            </a:endParaRPr>
          </a:p>
        </p:txBody>
      </p:sp>
    </p:spTree>
    <p:extLst>
      <p:ext uri="{BB962C8B-B14F-4D97-AF65-F5344CB8AC3E}">
        <p14:creationId xmlns:p14="http://schemas.microsoft.com/office/powerpoint/2010/main" xmlns="" val="4113476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89" y="70872"/>
            <a:ext cx="4820975" cy="675204"/>
          </a:xfrm>
        </p:spPr>
        <p:txBody>
          <a:bodyPr wrap="square" anchor="ctr">
            <a:normAutofit/>
          </a:bodyPr>
          <a:lstStyle/>
          <a:p>
            <a:r>
              <a:rPr lang="en-US" dirty="0" smtClean="0"/>
              <a:t>4. C45 Task 3 – Wind Turbines</a:t>
            </a:r>
            <a:endParaRPr lang="en-CA"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1" y="1195387"/>
            <a:ext cx="8189843" cy="5214938"/>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wind turbine used in this course is the “Coleman 400-Watt Wind Turbine”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manual is found in the drive containing other files for this course.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turbine is made by </a:t>
            </a:r>
            <a:r>
              <a:rPr lang="en-US" sz="2800" dirty="0" err="1">
                <a:latin typeface="Arial" panose="020B0604020202020204" pitchFamily="34" charset="0"/>
                <a:ea typeface="Calibri" panose="020F0502020204030204" pitchFamily="34" charset="0"/>
                <a:cs typeface="Arial" panose="020B0604020202020204" pitchFamily="34" charset="0"/>
              </a:rPr>
              <a:t>Sunforce</a:t>
            </a:r>
            <a:r>
              <a:rPr lang="en-US" sz="2800" dirty="0">
                <a:latin typeface="Arial" panose="020B0604020202020204" pitchFamily="34" charset="0"/>
                <a:ea typeface="Calibri" panose="020F0502020204030204" pitchFamily="34" charset="0"/>
                <a:cs typeface="Arial" panose="020B0604020202020204" pitchFamily="34" charset="0"/>
              </a:rPr>
              <a:t> model 44444.</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It is made to connect to and charge a 12-volt battery system.</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251416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US" dirty="0"/>
              <a:t>4. Description of Course </a:t>
            </a:r>
            <a:r>
              <a:rPr lang="en-US" dirty="0" smtClean="0"/>
              <a:t>45</a:t>
            </a:r>
            <a:endParaRPr lang="en-US"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pic>
        <p:nvPicPr>
          <p:cNvPr id="12" name="Picture 11"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6114463" y="273132"/>
            <a:ext cx="2746797" cy="1503260"/>
          </a:xfrm>
          <a:prstGeom prst="rect">
            <a:avLst/>
          </a:prstGeom>
        </p:spPr>
      </p:pic>
      <p:sp>
        <p:nvSpPr>
          <p:cNvPr id="3" name="Content Placeholder 2">
            <a:extLst>
              <a:ext uri="{FF2B5EF4-FFF2-40B4-BE49-F238E27FC236}">
                <a16:creationId xmlns:a16="http://schemas.microsoft.com/office/drawing/2014/main" xmlns="" id="{71779844-4E4F-816A-BFA4-A7E15D70A3E3}"/>
              </a:ext>
            </a:extLst>
          </p:cNvPr>
          <p:cNvSpPr>
            <a:spLocks noGrp="1"/>
          </p:cNvSpPr>
          <p:nvPr>
            <p:ph sz="half" idx="1"/>
          </p:nvPr>
        </p:nvSpPr>
        <p:spPr>
          <a:xfrm>
            <a:off x="428624" y="746076"/>
            <a:ext cx="8248016" cy="4997202"/>
          </a:xfrm>
        </p:spPr>
        <p:txBody>
          <a:bodyPr/>
          <a:lstStyle/>
          <a:p>
            <a:pPr>
              <a:buNone/>
            </a:pPr>
            <a:r>
              <a:rPr lang="en-US" sz="2800" dirty="0" smtClean="0"/>
              <a:t>From Learning Outcomes and Tasks </a:t>
            </a:r>
          </a:p>
          <a:p>
            <a:pPr>
              <a:buNone/>
            </a:pPr>
            <a:r>
              <a:rPr lang="en-US" sz="2800" dirty="0" smtClean="0"/>
              <a:t>Task </a:t>
            </a:r>
            <a:r>
              <a:rPr lang="en-US" sz="2800" dirty="0" smtClean="0"/>
              <a:t>04 </a:t>
            </a:r>
            <a:endParaRPr lang="en-US" sz="2800" dirty="0" smtClean="0"/>
          </a:p>
          <a:p>
            <a:pPr>
              <a:buNone/>
            </a:pPr>
            <a:r>
              <a:rPr lang="en-US" sz="2800" u="sng" dirty="0" smtClean="0"/>
              <a:t>List considerations for towers</a:t>
            </a:r>
            <a:r>
              <a:rPr lang="en-US" sz="2800" u="sng" dirty="0" smtClean="0"/>
              <a:t>, foundations</a:t>
            </a:r>
            <a:r>
              <a:rPr lang="en-US" sz="2800" u="sng" dirty="0" smtClean="0"/>
              <a:t>, and system installation</a:t>
            </a:r>
          </a:p>
          <a:p>
            <a:r>
              <a:rPr lang="en-US" sz="2800" dirty="0" smtClean="0"/>
              <a:t>Pros and cons of 5 types of Towers</a:t>
            </a:r>
          </a:p>
          <a:p>
            <a:r>
              <a:rPr lang="en-US" sz="2800" dirty="0" smtClean="0"/>
              <a:t>Foundation design (e.g. height, wind loading, soil type, turbine, connections to buildings / structures) </a:t>
            </a:r>
          </a:p>
          <a:p>
            <a:r>
              <a:rPr lang="en-US" sz="2800" dirty="0" smtClean="0"/>
              <a:t>Site conditions affecting installation and methods  </a:t>
            </a:r>
            <a:r>
              <a:rPr lang="en-US" sz="2630" dirty="0" smtClean="0"/>
              <a:t>		</a:t>
            </a:r>
          </a:p>
        </p:txBody>
      </p:sp>
      <p:pic>
        <p:nvPicPr>
          <p:cNvPr id="10" name="Picture 2" descr="View Larger Image 3"/>
          <p:cNvPicPr>
            <a:picLocks noChangeAspect="1" noChangeArrowheads="1"/>
          </p:cNvPicPr>
          <p:nvPr/>
        </p:nvPicPr>
        <p:blipFill>
          <a:blip r:embed="rId6" cstate="print"/>
          <a:srcRect/>
          <a:stretch>
            <a:fillRect/>
          </a:stretch>
        </p:blipFill>
        <p:spPr bwMode="auto">
          <a:xfrm>
            <a:off x="7470777" y="284871"/>
            <a:ext cx="1433760" cy="1433760"/>
          </a:xfrm>
          <a:prstGeom prst="rect">
            <a:avLst/>
          </a:prstGeom>
          <a:noFill/>
        </p:spPr>
      </p:pic>
      <p:pic>
        <p:nvPicPr>
          <p:cNvPr id="31746" name="Picture 2" descr="View Larger Image 4"/>
          <p:cNvPicPr>
            <a:picLocks noChangeAspect="1" noChangeArrowheads="1"/>
          </p:cNvPicPr>
          <p:nvPr/>
        </p:nvPicPr>
        <p:blipFill>
          <a:blip r:embed="rId7" cstate="print"/>
          <a:srcRect/>
          <a:stretch>
            <a:fillRect/>
          </a:stretch>
        </p:blipFill>
        <p:spPr bwMode="auto">
          <a:xfrm>
            <a:off x="6125800" y="286440"/>
            <a:ext cx="1442788" cy="1442788"/>
          </a:xfrm>
          <a:prstGeom prst="rect">
            <a:avLst/>
          </a:prstGeom>
          <a:noFill/>
        </p:spPr>
      </p:pic>
    </p:spTree>
    <p:extLst>
      <p:ext uri="{BB962C8B-B14F-4D97-AF65-F5344CB8AC3E}">
        <p14:creationId xmlns:p14="http://schemas.microsoft.com/office/powerpoint/2010/main" xmlns="" val="5946071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US" dirty="0"/>
              <a:t>4. Description of Course </a:t>
            </a:r>
            <a:r>
              <a:rPr lang="en-US" dirty="0" smtClean="0"/>
              <a:t>45</a:t>
            </a:r>
            <a:endParaRPr lang="en-US"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pic>
        <p:nvPicPr>
          <p:cNvPr id="12" name="Picture 11"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6114463" y="273132"/>
            <a:ext cx="2746797" cy="1503260"/>
          </a:xfrm>
          <a:prstGeom prst="rect">
            <a:avLst/>
          </a:prstGeom>
        </p:spPr>
      </p:pic>
      <p:sp>
        <p:nvSpPr>
          <p:cNvPr id="3" name="Content Placeholder 2">
            <a:extLst>
              <a:ext uri="{FF2B5EF4-FFF2-40B4-BE49-F238E27FC236}">
                <a16:creationId xmlns:a16="http://schemas.microsoft.com/office/drawing/2014/main" xmlns="" id="{71779844-4E4F-816A-BFA4-A7E15D70A3E3}"/>
              </a:ext>
            </a:extLst>
          </p:cNvPr>
          <p:cNvSpPr>
            <a:spLocks noGrp="1"/>
          </p:cNvSpPr>
          <p:nvPr>
            <p:ph sz="half" idx="1"/>
          </p:nvPr>
        </p:nvSpPr>
        <p:spPr>
          <a:xfrm>
            <a:off x="428624" y="746076"/>
            <a:ext cx="8248016" cy="4997202"/>
          </a:xfrm>
        </p:spPr>
        <p:txBody>
          <a:bodyPr/>
          <a:lstStyle/>
          <a:p>
            <a:pPr>
              <a:buNone/>
            </a:pPr>
            <a:r>
              <a:rPr lang="en-US" sz="2800" dirty="0" smtClean="0"/>
              <a:t>From Learning Outcomes and Tasks </a:t>
            </a:r>
          </a:p>
          <a:p>
            <a:pPr>
              <a:buNone/>
            </a:pPr>
            <a:r>
              <a:rPr lang="en-US" sz="2800" dirty="0" smtClean="0"/>
              <a:t>Task </a:t>
            </a:r>
            <a:r>
              <a:rPr lang="en-US" sz="2800" dirty="0" smtClean="0"/>
              <a:t>05 </a:t>
            </a:r>
            <a:endParaRPr lang="en-US" sz="2800" dirty="0" smtClean="0"/>
          </a:p>
          <a:p>
            <a:pPr>
              <a:buNone/>
            </a:pPr>
            <a:r>
              <a:rPr lang="en-US" sz="2800" u="sng" dirty="0" smtClean="0"/>
              <a:t>Prepare </a:t>
            </a:r>
            <a:r>
              <a:rPr lang="en-US" sz="2800" u="sng" dirty="0" smtClean="0"/>
              <a:t>site assessment of available wind resource</a:t>
            </a:r>
          </a:p>
          <a:p>
            <a:r>
              <a:rPr lang="en-US" sz="2800" dirty="0" smtClean="0"/>
              <a:t>Average annual wind speed, variability, and peak</a:t>
            </a:r>
          </a:p>
          <a:p>
            <a:r>
              <a:rPr lang="en-US" sz="2800" dirty="0" smtClean="0"/>
              <a:t>General mapping (e.g. Belize) &amp; local building code </a:t>
            </a:r>
          </a:p>
          <a:p>
            <a:r>
              <a:rPr lang="en-US" sz="2800" dirty="0" smtClean="0"/>
              <a:t>Influences from site and micro-conditions </a:t>
            </a:r>
          </a:p>
          <a:p>
            <a:r>
              <a:rPr lang="en-US" sz="2800" dirty="0" smtClean="0"/>
              <a:t>Peak loads and (automatic) equipment shut off   </a:t>
            </a:r>
            <a:r>
              <a:rPr lang="en-US" sz="2630" dirty="0" smtClean="0"/>
              <a:t>		</a:t>
            </a:r>
          </a:p>
        </p:txBody>
      </p:sp>
      <p:pic>
        <p:nvPicPr>
          <p:cNvPr id="10" name="Picture 2" descr="View Larger Image 3"/>
          <p:cNvPicPr>
            <a:picLocks noChangeAspect="1" noChangeArrowheads="1"/>
          </p:cNvPicPr>
          <p:nvPr/>
        </p:nvPicPr>
        <p:blipFill>
          <a:blip r:embed="rId6" cstate="print"/>
          <a:srcRect/>
          <a:stretch>
            <a:fillRect/>
          </a:stretch>
        </p:blipFill>
        <p:spPr bwMode="auto">
          <a:xfrm>
            <a:off x="7470777" y="284871"/>
            <a:ext cx="1433760" cy="1433760"/>
          </a:xfrm>
          <a:prstGeom prst="rect">
            <a:avLst/>
          </a:prstGeom>
          <a:noFill/>
        </p:spPr>
      </p:pic>
      <p:pic>
        <p:nvPicPr>
          <p:cNvPr id="31746" name="Picture 2" descr="View Larger Image 4"/>
          <p:cNvPicPr>
            <a:picLocks noChangeAspect="1" noChangeArrowheads="1"/>
          </p:cNvPicPr>
          <p:nvPr/>
        </p:nvPicPr>
        <p:blipFill>
          <a:blip r:embed="rId7" cstate="print"/>
          <a:srcRect/>
          <a:stretch>
            <a:fillRect/>
          </a:stretch>
        </p:blipFill>
        <p:spPr bwMode="auto">
          <a:xfrm>
            <a:off x="6125800" y="286440"/>
            <a:ext cx="1442788" cy="1442788"/>
          </a:xfrm>
          <a:prstGeom prst="rect">
            <a:avLst/>
          </a:prstGeom>
          <a:noFill/>
        </p:spPr>
      </p:pic>
    </p:spTree>
    <p:extLst>
      <p:ext uri="{BB962C8B-B14F-4D97-AF65-F5344CB8AC3E}">
        <p14:creationId xmlns:p14="http://schemas.microsoft.com/office/powerpoint/2010/main" xmlns="" val="5946071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89" y="70872"/>
            <a:ext cx="4820975" cy="675204"/>
          </a:xfrm>
        </p:spPr>
        <p:txBody>
          <a:bodyPr wrap="square" anchor="ctr">
            <a:normAutofit/>
          </a:bodyPr>
          <a:lstStyle/>
          <a:p>
            <a:r>
              <a:rPr lang="en-US" dirty="0" smtClean="0"/>
              <a:t>4. C45 Task 5 – Wind Resource</a:t>
            </a:r>
            <a:endParaRPr lang="en-CA"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1" y="1195387"/>
            <a:ext cx="8189843"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Wind is the movement of air current.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Wind has energy.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Wind has power.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Wind is used for sailing, drying clothes, etc.</a:t>
            </a:r>
          </a:p>
        </p:txBody>
      </p:sp>
    </p:spTree>
    <p:extLst>
      <p:ext uri="{BB962C8B-B14F-4D97-AF65-F5344CB8AC3E}">
        <p14:creationId xmlns:p14="http://schemas.microsoft.com/office/powerpoint/2010/main" xmlns="" val="708642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89" y="70872"/>
            <a:ext cx="4820975" cy="675204"/>
          </a:xfrm>
        </p:spPr>
        <p:txBody>
          <a:bodyPr wrap="square" anchor="ctr">
            <a:normAutofit/>
          </a:bodyPr>
          <a:lstStyle/>
          <a:p>
            <a:r>
              <a:rPr lang="en-US" dirty="0" smtClean="0"/>
              <a:t>4. C45 </a:t>
            </a:r>
            <a:r>
              <a:rPr lang="en-US" dirty="0" smtClean="0"/>
              <a:t>Task 5 – Wind Resource</a:t>
            </a:r>
            <a:endParaRPr lang="en-CA"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1" y="1195387"/>
            <a:ext cx="8189843"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How much wind does an area have?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 wind resource map will provide this information.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Wind maps have an average wind speed for a given period of time and at various elevations.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These resources are found at various websites.</a:t>
            </a:r>
          </a:p>
          <a:p>
            <a:endParaRPr lang="en-US" sz="2800" b="0" i="0" dirty="0">
              <a:effectLst/>
              <a:latin typeface="Arial" panose="020B0604020202020204" pitchFamily="34" charset="0"/>
              <a:cs typeface="Arial" panose="020B0604020202020204" pitchFamily="34" charset="0"/>
            </a:endParaRPr>
          </a:p>
          <a:p>
            <a:endParaRPr lang="en-US" sz="2800" b="0" i="0" dirty="0">
              <a:effectLst/>
              <a:latin typeface="arial" panose="020B0604020202020204" pitchFamily="34" charset="0"/>
            </a:endParaRPr>
          </a:p>
          <a:p>
            <a:endParaRPr lang="en-US" sz="2800" dirty="0">
              <a:latin typeface="arial" panose="020B0604020202020204" pitchFamily="34" charset="0"/>
            </a:endParaRPr>
          </a:p>
        </p:txBody>
      </p:sp>
    </p:spTree>
    <p:extLst>
      <p:ext uri="{BB962C8B-B14F-4D97-AF65-F5344CB8AC3E}">
        <p14:creationId xmlns:p14="http://schemas.microsoft.com/office/powerpoint/2010/main" xmlns="" val="32449064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89" y="70872"/>
            <a:ext cx="4820975" cy="675204"/>
          </a:xfrm>
        </p:spPr>
        <p:txBody>
          <a:bodyPr wrap="square" anchor="ctr">
            <a:normAutofit/>
          </a:bodyPr>
          <a:lstStyle/>
          <a:p>
            <a:r>
              <a:rPr lang="en-US" dirty="0" smtClean="0"/>
              <a:t>4. C45 Task 5 – Wind Resource</a:t>
            </a:r>
            <a:endParaRPr lang="en-CA"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1" y="1195386"/>
            <a:ext cx="8189843" cy="5545311"/>
          </a:xfrm>
        </p:spPr>
        <p:txBody>
          <a:bodyPr/>
          <a:lstStyle/>
          <a:p>
            <a:r>
              <a:rPr lang="en-US" sz="2800" dirty="0">
                <a:effectLst/>
                <a:latin typeface="Arial" panose="020B0604020202020204" pitchFamily="34" charset="0"/>
                <a:ea typeface="Calibri" panose="020F0502020204030204" pitchFamily="34" charset="0"/>
                <a:cs typeface="Arial" panose="020B0604020202020204" pitchFamily="34" charset="0"/>
              </a:rPr>
              <a:t>This map shows Belize from</a:t>
            </a:r>
          </a:p>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a:effectLst/>
                <a:latin typeface="Arial" panose="020B0604020202020204" pitchFamily="34" charset="0"/>
                <a:ea typeface="Calibri" panose="020F0502020204030204" pitchFamily="34" charset="0"/>
                <a:cs typeface="Arial" panose="020B0604020202020204" pitchFamily="34" charset="0"/>
              </a:rPr>
              <a:t> 1998 – 2017.</a:t>
            </a:r>
          </a:p>
          <a:p>
            <a:r>
              <a:rPr lang="en-US" sz="2800" dirty="0">
                <a:latin typeface="Arial" panose="020B0604020202020204" pitchFamily="34" charset="0"/>
                <a:ea typeface="Calibri" panose="020F0502020204030204" pitchFamily="34" charset="0"/>
                <a:cs typeface="Arial" panose="020B0604020202020204" pitchFamily="34" charset="0"/>
              </a:rPr>
              <a:t>Measured at </a:t>
            </a:r>
          </a:p>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   100 meters.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7E906654-7AA6-D504-A45D-4AB1551085B2}"/>
              </a:ext>
            </a:extLst>
          </p:cNvPr>
          <p:cNvPicPr>
            <a:picLocks noChangeAspect="1"/>
          </p:cNvPicPr>
          <p:nvPr/>
        </p:nvPicPr>
        <p:blipFill>
          <a:blip r:embed="rId2"/>
          <a:stretch>
            <a:fillRect/>
          </a:stretch>
        </p:blipFill>
        <p:spPr>
          <a:xfrm>
            <a:off x="5112468" y="117302"/>
            <a:ext cx="3314992" cy="6858000"/>
          </a:xfrm>
          <a:prstGeom prst="rect">
            <a:avLst/>
          </a:prstGeom>
        </p:spPr>
      </p:pic>
      <p:pic>
        <p:nvPicPr>
          <p:cNvPr id="5" name="Picture 4">
            <a:extLst>
              <a:ext uri="{FF2B5EF4-FFF2-40B4-BE49-F238E27FC236}">
                <a16:creationId xmlns:a16="http://schemas.microsoft.com/office/drawing/2014/main" xmlns="" id="{DD9BB072-D552-91DC-3E27-4E64B6250431}"/>
              </a:ext>
            </a:extLst>
          </p:cNvPr>
          <p:cNvPicPr>
            <a:picLocks noChangeAspect="1"/>
          </p:cNvPicPr>
          <p:nvPr/>
        </p:nvPicPr>
        <p:blipFill>
          <a:blip r:embed="rId3"/>
          <a:stretch>
            <a:fillRect/>
          </a:stretch>
        </p:blipFill>
        <p:spPr>
          <a:xfrm>
            <a:off x="3141285" y="2157432"/>
            <a:ext cx="1590675" cy="4505325"/>
          </a:xfrm>
          <a:prstGeom prst="rect">
            <a:avLst/>
          </a:prstGeom>
        </p:spPr>
      </p:pic>
      <p:sp>
        <p:nvSpPr>
          <p:cNvPr id="7" name="TextBox 6">
            <a:extLst>
              <a:ext uri="{FF2B5EF4-FFF2-40B4-BE49-F238E27FC236}">
                <a16:creationId xmlns:a16="http://schemas.microsoft.com/office/drawing/2014/main" xmlns="" id="{BEDD1ECA-2EC3-A2C1-D211-D4BDB71B0DF3}"/>
              </a:ext>
            </a:extLst>
          </p:cNvPr>
          <p:cNvSpPr txBox="1"/>
          <p:nvPr/>
        </p:nvSpPr>
        <p:spPr>
          <a:xfrm>
            <a:off x="5719004" y="6478091"/>
            <a:ext cx="3128010" cy="369332"/>
          </a:xfrm>
          <a:prstGeom prst="rect">
            <a:avLst/>
          </a:prstGeom>
          <a:noFill/>
        </p:spPr>
        <p:txBody>
          <a:bodyPr wrap="square" rtlCol="0">
            <a:spAutoFit/>
          </a:bodyPr>
          <a:lstStyle/>
          <a:p>
            <a:r>
              <a:rPr lang="en-CA" dirty="0"/>
              <a:t>https://globalwindatlas.info/en</a:t>
            </a:r>
          </a:p>
        </p:txBody>
      </p:sp>
    </p:spTree>
    <p:extLst>
      <p:ext uri="{BB962C8B-B14F-4D97-AF65-F5344CB8AC3E}">
        <p14:creationId xmlns:p14="http://schemas.microsoft.com/office/powerpoint/2010/main" xmlns="" val="15082477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0B0E6B9-E560-64E7-F615-71565873FDCB}"/>
              </a:ext>
            </a:extLst>
          </p:cNvPr>
          <p:cNvPicPr>
            <a:picLocks noChangeAspect="1"/>
          </p:cNvPicPr>
          <p:nvPr/>
        </p:nvPicPr>
        <p:blipFill>
          <a:blip r:embed="rId2"/>
          <a:stretch>
            <a:fillRect/>
          </a:stretch>
        </p:blipFill>
        <p:spPr>
          <a:xfrm>
            <a:off x="5107273" y="70872"/>
            <a:ext cx="4036727" cy="6858000"/>
          </a:xfrm>
          <a:prstGeom prst="rect">
            <a:avLst/>
          </a:prstGeom>
        </p:spPr>
      </p:pic>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89" y="70872"/>
            <a:ext cx="4820975" cy="675204"/>
          </a:xfrm>
        </p:spPr>
        <p:txBody>
          <a:bodyPr wrap="square" anchor="ctr">
            <a:normAutofit/>
          </a:bodyPr>
          <a:lstStyle/>
          <a:p>
            <a:r>
              <a:rPr lang="en-US" dirty="0" smtClean="0"/>
              <a:t>4. C45 Task 5 – Wind Resource</a:t>
            </a:r>
            <a:endParaRPr lang="en-CA"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1" y="1195386"/>
            <a:ext cx="8189843" cy="5545311"/>
          </a:xfrm>
        </p:spPr>
        <p:txBody>
          <a:bodyPr/>
          <a:lstStyle/>
          <a:p>
            <a:r>
              <a:rPr lang="en-US" sz="2800" dirty="0">
                <a:effectLst/>
                <a:latin typeface="Arial" panose="020B0604020202020204" pitchFamily="34" charset="0"/>
                <a:ea typeface="Calibri" panose="020F0502020204030204" pitchFamily="34" charset="0"/>
                <a:cs typeface="Arial" panose="020B0604020202020204" pitchFamily="34" charset="0"/>
              </a:rPr>
              <a:t>This map shows Belize from</a:t>
            </a:r>
          </a:p>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a:effectLst/>
                <a:latin typeface="Arial" panose="020B0604020202020204" pitchFamily="34" charset="0"/>
                <a:ea typeface="Calibri" panose="020F0502020204030204" pitchFamily="34" charset="0"/>
                <a:cs typeface="Arial" panose="020B0604020202020204" pitchFamily="34" charset="0"/>
              </a:rPr>
              <a:t> 1998 – 2017.</a:t>
            </a:r>
          </a:p>
          <a:p>
            <a:r>
              <a:rPr lang="en-US" sz="2800" dirty="0">
                <a:latin typeface="Arial" panose="020B0604020202020204" pitchFamily="34" charset="0"/>
                <a:ea typeface="Calibri" panose="020F0502020204030204" pitchFamily="34" charset="0"/>
                <a:cs typeface="Arial" panose="020B0604020202020204" pitchFamily="34" charset="0"/>
              </a:rPr>
              <a:t>Measured at </a:t>
            </a:r>
          </a:p>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   10 meters.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BEDD1ECA-2EC3-A2C1-D211-D4BDB71B0DF3}"/>
              </a:ext>
            </a:extLst>
          </p:cNvPr>
          <p:cNvSpPr txBox="1"/>
          <p:nvPr/>
        </p:nvSpPr>
        <p:spPr>
          <a:xfrm>
            <a:off x="5719004" y="6478091"/>
            <a:ext cx="3128010" cy="369332"/>
          </a:xfrm>
          <a:prstGeom prst="rect">
            <a:avLst/>
          </a:prstGeom>
          <a:noFill/>
        </p:spPr>
        <p:txBody>
          <a:bodyPr wrap="square" rtlCol="0">
            <a:spAutoFit/>
          </a:bodyPr>
          <a:lstStyle/>
          <a:p>
            <a:r>
              <a:rPr lang="en-CA" dirty="0"/>
              <a:t>https://globalwindatlas.info/en</a:t>
            </a:r>
          </a:p>
        </p:txBody>
      </p:sp>
      <p:pic>
        <p:nvPicPr>
          <p:cNvPr id="6" name="Picture 5">
            <a:extLst>
              <a:ext uri="{FF2B5EF4-FFF2-40B4-BE49-F238E27FC236}">
                <a16:creationId xmlns:a16="http://schemas.microsoft.com/office/drawing/2014/main" xmlns="" id="{2A146BF1-7290-650C-1973-5569FCD40063}"/>
              </a:ext>
            </a:extLst>
          </p:cNvPr>
          <p:cNvPicPr>
            <a:picLocks noChangeAspect="1"/>
          </p:cNvPicPr>
          <p:nvPr/>
        </p:nvPicPr>
        <p:blipFill>
          <a:blip r:embed="rId3"/>
          <a:stretch>
            <a:fillRect/>
          </a:stretch>
        </p:blipFill>
        <p:spPr>
          <a:xfrm>
            <a:off x="3386352" y="2138382"/>
            <a:ext cx="1533525" cy="4524375"/>
          </a:xfrm>
          <a:prstGeom prst="rect">
            <a:avLst/>
          </a:prstGeom>
        </p:spPr>
      </p:pic>
    </p:spTree>
    <p:extLst>
      <p:ext uri="{BB962C8B-B14F-4D97-AF65-F5344CB8AC3E}">
        <p14:creationId xmlns:p14="http://schemas.microsoft.com/office/powerpoint/2010/main" xmlns="" val="1636724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89" y="70872"/>
            <a:ext cx="4820975" cy="675204"/>
          </a:xfrm>
        </p:spPr>
        <p:txBody>
          <a:bodyPr wrap="square" anchor="ctr">
            <a:normAutofit/>
          </a:bodyPr>
          <a:lstStyle/>
          <a:p>
            <a:r>
              <a:rPr lang="en-US" dirty="0" smtClean="0"/>
              <a:t>4. C45 Task 5 – Wind Resource</a:t>
            </a:r>
            <a:endParaRPr lang="en-CA"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1" y="1195387"/>
            <a:ext cx="8189843"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Note that the higher the measurement is taken the greater the wind energy potential.</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RETScreen has wind speeds in its database and can model the potential.</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Just like the solar site assessment, wind site assessments need to be made.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819169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2200" dirty="0" smtClean="0"/>
              <a:t>C45 – Small Wind Lab Equipment</a:t>
            </a:r>
            <a:endParaRPr lang="en-CA" sz="2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1" y="1195386"/>
            <a:ext cx="9001126" cy="5591741"/>
          </a:xfrm>
        </p:spPr>
        <p:txBody>
          <a:bodyPr/>
          <a:lstStyle/>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C7CC809E-DBA7-1B52-A058-FD99BD2E0C0A}"/>
              </a:ext>
            </a:extLst>
          </p:cNvPr>
          <p:cNvPicPr>
            <a:picLocks noChangeAspect="1"/>
          </p:cNvPicPr>
          <p:nvPr/>
        </p:nvPicPr>
        <p:blipFill>
          <a:blip r:embed="rId2"/>
          <a:stretch>
            <a:fillRect/>
          </a:stretch>
        </p:blipFill>
        <p:spPr>
          <a:xfrm>
            <a:off x="308473" y="813544"/>
            <a:ext cx="8296045" cy="5714353"/>
          </a:xfrm>
          <a:prstGeom prst="rect">
            <a:avLst/>
          </a:prstGeom>
        </p:spPr>
      </p:pic>
    </p:spTree>
    <p:extLst>
      <p:ext uri="{BB962C8B-B14F-4D97-AF65-F5344CB8AC3E}">
        <p14:creationId xmlns:p14="http://schemas.microsoft.com/office/powerpoint/2010/main" xmlns="" val="28251499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89" y="70872"/>
            <a:ext cx="4820975" cy="675204"/>
          </a:xfrm>
        </p:spPr>
        <p:txBody>
          <a:bodyPr wrap="square" anchor="ctr">
            <a:normAutofit/>
          </a:bodyPr>
          <a:lstStyle/>
          <a:p>
            <a:r>
              <a:rPr lang="en-US" dirty="0" smtClean="0"/>
              <a:t>4. C45 Task 5 – Wind Resource</a:t>
            </a:r>
            <a:endParaRPr lang="en-CA"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1" y="1195387"/>
            <a:ext cx="8189843"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Looking at a wind resource map it shows that the wind speed on average varies due to different geographic conditions such as:</a:t>
            </a:r>
          </a:p>
          <a:p>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Terrain differences</a:t>
            </a: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Bodies of water</a:t>
            </a: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Vegetation</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5433424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US" dirty="0"/>
              <a:t>4. Description of Course </a:t>
            </a:r>
            <a:r>
              <a:rPr lang="en-US" dirty="0" smtClean="0"/>
              <a:t>45</a:t>
            </a:r>
            <a:endParaRPr lang="en-US"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pic>
        <p:nvPicPr>
          <p:cNvPr id="12" name="Picture 11"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6114463" y="273132"/>
            <a:ext cx="2746797" cy="1503260"/>
          </a:xfrm>
          <a:prstGeom prst="rect">
            <a:avLst/>
          </a:prstGeom>
        </p:spPr>
      </p:pic>
      <p:sp>
        <p:nvSpPr>
          <p:cNvPr id="3" name="Content Placeholder 2">
            <a:extLst>
              <a:ext uri="{FF2B5EF4-FFF2-40B4-BE49-F238E27FC236}">
                <a16:creationId xmlns:a16="http://schemas.microsoft.com/office/drawing/2014/main" xmlns="" id="{71779844-4E4F-816A-BFA4-A7E15D70A3E3}"/>
              </a:ext>
            </a:extLst>
          </p:cNvPr>
          <p:cNvSpPr>
            <a:spLocks noGrp="1"/>
          </p:cNvSpPr>
          <p:nvPr>
            <p:ph sz="half" idx="1"/>
          </p:nvPr>
        </p:nvSpPr>
        <p:spPr>
          <a:xfrm>
            <a:off x="428624" y="746076"/>
            <a:ext cx="8248016" cy="4997202"/>
          </a:xfrm>
        </p:spPr>
        <p:txBody>
          <a:bodyPr/>
          <a:lstStyle/>
          <a:p>
            <a:pPr>
              <a:buNone/>
            </a:pPr>
            <a:r>
              <a:rPr lang="en-US" sz="2800" dirty="0" smtClean="0"/>
              <a:t>From Learning Outcomes and Tasks </a:t>
            </a:r>
          </a:p>
          <a:p>
            <a:pPr>
              <a:buNone/>
            </a:pPr>
            <a:r>
              <a:rPr lang="en-US" sz="2800" dirty="0" smtClean="0"/>
              <a:t>Task </a:t>
            </a:r>
            <a:r>
              <a:rPr lang="en-US" sz="2800" dirty="0" smtClean="0"/>
              <a:t>06 </a:t>
            </a:r>
            <a:endParaRPr lang="en-US" sz="2800" dirty="0" smtClean="0"/>
          </a:p>
          <a:p>
            <a:pPr>
              <a:buNone/>
            </a:pPr>
            <a:r>
              <a:rPr lang="en-US" sz="2800" u="sng" dirty="0" smtClean="0"/>
              <a:t>Prepare </a:t>
            </a:r>
            <a:r>
              <a:rPr lang="en-US" sz="2800" u="sng" dirty="0" smtClean="0"/>
              <a:t>site assessment of potential for a SW project</a:t>
            </a:r>
          </a:p>
          <a:p>
            <a:r>
              <a:rPr lang="en-US" sz="2800" dirty="0" smtClean="0"/>
              <a:t>Setbacks (property line, right of ways, power and communications line routes and heights)</a:t>
            </a:r>
          </a:p>
          <a:p>
            <a:r>
              <a:rPr lang="en-US" sz="2800" dirty="0" smtClean="0"/>
              <a:t>On site buildings, structures, trees, connections to battery or other energy storage  </a:t>
            </a:r>
          </a:p>
          <a:p>
            <a:r>
              <a:rPr lang="en-US" sz="2800" dirty="0" smtClean="0"/>
              <a:t>Building vs. ground mounted vs. mobile (e.g. ship)   </a:t>
            </a:r>
            <a:r>
              <a:rPr lang="en-US" sz="2630" dirty="0" smtClean="0"/>
              <a:t>		</a:t>
            </a:r>
          </a:p>
        </p:txBody>
      </p:sp>
      <p:pic>
        <p:nvPicPr>
          <p:cNvPr id="10" name="Picture 2" descr="View Larger Image 3"/>
          <p:cNvPicPr>
            <a:picLocks noChangeAspect="1" noChangeArrowheads="1"/>
          </p:cNvPicPr>
          <p:nvPr/>
        </p:nvPicPr>
        <p:blipFill>
          <a:blip r:embed="rId6" cstate="print"/>
          <a:srcRect/>
          <a:stretch>
            <a:fillRect/>
          </a:stretch>
        </p:blipFill>
        <p:spPr bwMode="auto">
          <a:xfrm>
            <a:off x="7470777" y="284871"/>
            <a:ext cx="1433760" cy="1433760"/>
          </a:xfrm>
          <a:prstGeom prst="rect">
            <a:avLst/>
          </a:prstGeom>
          <a:noFill/>
        </p:spPr>
      </p:pic>
      <p:pic>
        <p:nvPicPr>
          <p:cNvPr id="31746" name="Picture 2" descr="View Larger Image 4"/>
          <p:cNvPicPr>
            <a:picLocks noChangeAspect="1" noChangeArrowheads="1"/>
          </p:cNvPicPr>
          <p:nvPr/>
        </p:nvPicPr>
        <p:blipFill>
          <a:blip r:embed="rId7" cstate="print"/>
          <a:srcRect/>
          <a:stretch>
            <a:fillRect/>
          </a:stretch>
        </p:blipFill>
        <p:spPr bwMode="auto">
          <a:xfrm>
            <a:off x="6125800" y="286440"/>
            <a:ext cx="1442788" cy="1442788"/>
          </a:xfrm>
          <a:prstGeom prst="rect">
            <a:avLst/>
          </a:prstGeom>
          <a:noFill/>
        </p:spPr>
      </p:pic>
    </p:spTree>
    <p:extLst>
      <p:ext uri="{BB962C8B-B14F-4D97-AF65-F5344CB8AC3E}">
        <p14:creationId xmlns:p14="http://schemas.microsoft.com/office/powerpoint/2010/main" xmlns="" val="5946071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US" dirty="0"/>
              <a:t>4. Description of Course </a:t>
            </a:r>
            <a:r>
              <a:rPr lang="en-US" dirty="0" smtClean="0"/>
              <a:t>45</a:t>
            </a:r>
            <a:endParaRPr lang="en-US"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pic>
        <p:nvPicPr>
          <p:cNvPr id="12" name="Picture 11"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6114463" y="273132"/>
            <a:ext cx="2746797" cy="1503260"/>
          </a:xfrm>
          <a:prstGeom prst="rect">
            <a:avLst/>
          </a:prstGeom>
        </p:spPr>
      </p:pic>
      <p:sp>
        <p:nvSpPr>
          <p:cNvPr id="3" name="Content Placeholder 2">
            <a:extLst>
              <a:ext uri="{FF2B5EF4-FFF2-40B4-BE49-F238E27FC236}">
                <a16:creationId xmlns:a16="http://schemas.microsoft.com/office/drawing/2014/main" xmlns="" id="{71779844-4E4F-816A-BFA4-A7E15D70A3E3}"/>
              </a:ext>
            </a:extLst>
          </p:cNvPr>
          <p:cNvSpPr>
            <a:spLocks noGrp="1"/>
          </p:cNvSpPr>
          <p:nvPr>
            <p:ph sz="half" idx="1"/>
          </p:nvPr>
        </p:nvSpPr>
        <p:spPr>
          <a:xfrm>
            <a:off x="428624" y="746076"/>
            <a:ext cx="8248016" cy="4997202"/>
          </a:xfrm>
        </p:spPr>
        <p:txBody>
          <a:bodyPr/>
          <a:lstStyle/>
          <a:p>
            <a:pPr>
              <a:buNone/>
            </a:pPr>
            <a:r>
              <a:rPr lang="en-US" sz="2800" dirty="0" smtClean="0"/>
              <a:t>From Learning Outcomes and Tasks </a:t>
            </a:r>
          </a:p>
          <a:p>
            <a:pPr>
              <a:buNone/>
            </a:pPr>
            <a:r>
              <a:rPr lang="en-US" sz="2800" dirty="0" smtClean="0"/>
              <a:t>Task </a:t>
            </a:r>
            <a:r>
              <a:rPr lang="en-US" sz="2800" dirty="0" smtClean="0"/>
              <a:t>07 </a:t>
            </a:r>
            <a:endParaRPr lang="en-US" sz="2800" dirty="0" smtClean="0"/>
          </a:p>
          <a:p>
            <a:pPr>
              <a:buNone/>
            </a:pPr>
            <a:r>
              <a:rPr lang="en-US" sz="2800" u="sng" dirty="0" smtClean="0"/>
              <a:t>Size </a:t>
            </a:r>
            <a:r>
              <a:rPr lang="en-US" sz="2800" u="sng" dirty="0" smtClean="0"/>
              <a:t>the small wind components </a:t>
            </a:r>
          </a:p>
          <a:p>
            <a:r>
              <a:rPr lang="en-US" sz="2800" dirty="0" smtClean="0"/>
              <a:t>Consider situations where small wind is not viable</a:t>
            </a:r>
          </a:p>
          <a:p>
            <a:r>
              <a:rPr lang="en-US" sz="2800" dirty="0" smtClean="0"/>
              <a:t>Monthly wind speed for sizing off-grid systems</a:t>
            </a:r>
          </a:p>
          <a:p>
            <a:r>
              <a:rPr lang="en-US" sz="2800" dirty="0" smtClean="0"/>
              <a:t>Characterize electrical demand load to be supported by stored Small Wind system output </a:t>
            </a:r>
          </a:p>
          <a:p>
            <a:r>
              <a:rPr lang="en-US" sz="2800" dirty="0" smtClean="0"/>
              <a:t>Sizing SW system components for elec. demand   </a:t>
            </a:r>
            <a:r>
              <a:rPr lang="en-US" sz="2630" dirty="0" smtClean="0"/>
              <a:t>		</a:t>
            </a:r>
          </a:p>
        </p:txBody>
      </p:sp>
      <p:pic>
        <p:nvPicPr>
          <p:cNvPr id="10" name="Picture 2" descr="View Larger Image 3"/>
          <p:cNvPicPr>
            <a:picLocks noChangeAspect="1" noChangeArrowheads="1"/>
          </p:cNvPicPr>
          <p:nvPr/>
        </p:nvPicPr>
        <p:blipFill>
          <a:blip r:embed="rId6" cstate="print"/>
          <a:srcRect/>
          <a:stretch>
            <a:fillRect/>
          </a:stretch>
        </p:blipFill>
        <p:spPr bwMode="auto">
          <a:xfrm>
            <a:off x="7470777" y="284871"/>
            <a:ext cx="1433760" cy="1433760"/>
          </a:xfrm>
          <a:prstGeom prst="rect">
            <a:avLst/>
          </a:prstGeom>
          <a:noFill/>
        </p:spPr>
      </p:pic>
      <p:pic>
        <p:nvPicPr>
          <p:cNvPr id="31746" name="Picture 2" descr="View Larger Image 4"/>
          <p:cNvPicPr>
            <a:picLocks noChangeAspect="1" noChangeArrowheads="1"/>
          </p:cNvPicPr>
          <p:nvPr/>
        </p:nvPicPr>
        <p:blipFill>
          <a:blip r:embed="rId7" cstate="print"/>
          <a:srcRect/>
          <a:stretch>
            <a:fillRect/>
          </a:stretch>
        </p:blipFill>
        <p:spPr bwMode="auto">
          <a:xfrm>
            <a:off x="6125800" y="286440"/>
            <a:ext cx="1442788" cy="1442788"/>
          </a:xfrm>
          <a:prstGeom prst="rect">
            <a:avLst/>
          </a:prstGeom>
          <a:noFill/>
        </p:spPr>
      </p:pic>
    </p:spTree>
    <p:extLst>
      <p:ext uri="{BB962C8B-B14F-4D97-AF65-F5344CB8AC3E}">
        <p14:creationId xmlns:p14="http://schemas.microsoft.com/office/powerpoint/2010/main" xmlns="" val="5946071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US" dirty="0"/>
              <a:t>4. Description of Course </a:t>
            </a:r>
            <a:r>
              <a:rPr lang="en-US" dirty="0" smtClean="0"/>
              <a:t>45</a:t>
            </a:r>
            <a:endParaRPr lang="en-US"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pic>
        <p:nvPicPr>
          <p:cNvPr id="12" name="Picture 11"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6114463" y="273132"/>
            <a:ext cx="2746797" cy="1503260"/>
          </a:xfrm>
          <a:prstGeom prst="rect">
            <a:avLst/>
          </a:prstGeom>
        </p:spPr>
      </p:pic>
      <p:sp>
        <p:nvSpPr>
          <p:cNvPr id="3" name="Content Placeholder 2">
            <a:extLst>
              <a:ext uri="{FF2B5EF4-FFF2-40B4-BE49-F238E27FC236}">
                <a16:creationId xmlns:a16="http://schemas.microsoft.com/office/drawing/2014/main" xmlns="" id="{71779844-4E4F-816A-BFA4-A7E15D70A3E3}"/>
              </a:ext>
            </a:extLst>
          </p:cNvPr>
          <p:cNvSpPr>
            <a:spLocks noGrp="1"/>
          </p:cNvSpPr>
          <p:nvPr>
            <p:ph sz="half" idx="1"/>
          </p:nvPr>
        </p:nvSpPr>
        <p:spPr>
          <a:xfrm>
            <a:off x="428624" y="746076"/>
            <a:ext cx="8248016" cy="4997202"/>
          </a:xfrm>
        </p:spPr>
        <p:txBody>
          <a:bodyPr/>
          <a:lstStyle/>
          <a:p>
            <a:pPr>
              <a:buNone/>
            </a:pPr>
            <a:r>
              <a:rPr lang="en-US" sz="2800" dirty="0" smtClean="0"/>
              <a:t>From Learning Outcomes and Tasks </a:t>
            </a:r>
          </a:p>
          <a:p>
            <a:pPr>
              <a:buNone/>
            </a:pPr>
            <a:r>
              <a:rPr lang="en-US" sz="2800" dirty="0" smtClean="0"/>
              <a:t>Task </a:t>
            </a:r>
            <a:r>
              <a:rPr lang="en-US" sz="2800" dirty="0" smtClean="0"/>
              <a:t>08 </a:t>
            </a:r>
            <a:endParaRPr lang="en-US" sz="2800" dirty="0" smtClean="0"/>
          </a:p>
          <a:p>
            <a:pPr>
              <a:buNone/>
            </a:pPr>
            <a:r>
              <a:rPr lang="en-US" sz="2800" u="sng" dirty="0" smtClean="0"/>
              <a:t>Identify </a:t>
            </a:r>
            <a:r>
              <a:rPr lang="en-US" sz="2800" u="sng" dirty="0" smtClean="0"/>
              <a:t>operation, maintenance</a:t>
            </a:r>
            <a:r>
              <a:rPr lang="en-US" sz="2800" u="sng" dirty="0" smtClean="0"/>
              <a:t>, and </a:t>
            </a:r>
            <a:r>
              <a:rPr lang="en-US" sz="2800" u="sng" dirty="0" smtClean="0"/>
              <a:t>trouble shooting procedures</a:t>
            </a:r>
          </a:p>
          <a:p>
            <a:r>
              <a:rPr lang="en-US" sz="2800" dirty="0" smtClean="0"/>
              <a:t>Trouble shooting (problem recognition, symptom observation, cause diagnosis, corrective action)  </a:t>
            </a:r>
          </a:p>
          <a:p>
            <a:r>
              <a:rPr lang="en-US" sz="2800" dirty="0" smtClean="0"/>
              <a:t>Inspection and maintenance activities and intervals</a:t>
            </a:r>
          </a:p>
          <a:p>
            <a:r>
              <a:rPr lang="en-US" sz="2800" dirty="0" smtClean="0"/>
              <a:t>Testing equipment, meters, QA/QC, documentation   </a:t>
            </a:r>
            <a:r>
              <a:rPr lang="en-US" sz="2630" dirty="0" smtClean="0"/>
              <a:t>		</a:t>
            </a:r>
          </a:p>
        </p:txBody>
      </p:sp>
      <p:pic>
        <p:nvPicPr>
          <p:cNvPr id="10" name="Picture 2" descr="View Larger Image 3"/>
          <p:cNvPicPr>
            <a:picLocks noChangeAspect="1" noChangeArrowheads="1"/>
          </p:cNvPicPr>
          <p:nvPr/>
        </p:nvPicPr>
        <p:blipFill>
          <a:blip r:embed="rId6" cstate="print"/>
          <a:srcRect/>
          <a:stretch>
            <a:fillRect/>
          </a:stretch>
        </p:blipFill>
        <p:spPr bwMode="auto">
          <a:xfrm>
            <a:off x="7470777" y="284871"/>
            <a:ext cx="1433760" cy="1433760"/>
          </a:xfrm>
          <a:prstGeom prst="rect">
            <a:avLst/>
          </a:prstGeom>
          <a:noFill/>
        </p:spPr>
      </p:pic>
      <p:pic>
        <p:nvPicPr>
          <p:cNvPr id="31746" name="Picture 2" descr="View Larger Image 4"/>
          <p:cNvPicPr>
            <a:picLocks noChangeAspect="1" noChangeArrowheads="1"/>
          </p:cNvPicPr>
          <p:nvPr/>
        </p:nvPicPr>
        <p:blipFill>
          <a:blip r:embed="rId7" cstate="print"/>
          <a:srcRect/>
          <a:stretch>
            <a:fillRect/>
          </a:stretch>
        </p:blipFill>
        <p:spPr bwMode="auto">
          <a:xfrm>
            <a:off x="6125800" y="286440"/>
            <a:ext cx="1442788" cy="1442788"/>
          </a:xfrm>
          <a:prstGeom prst="rect">
            <a:avLst/>
          </a:prstGeom>
          <a:noFill/>
        </p:spPr>
      </p:pic>
    </p:spTree>
    <p:extLst>
      <p:ext uri="{BB962C8B-B14F-4D97-AF65-F5344CB8AC3E}">
        <p14:creationId xmlns:p14="http://schemas.microsoft.com/office/powerpoint/2010/main" xmlns="" val="5946071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US" dirty="0"/>
              <a:t>4. Description of Course </a:t>
            </a:r>
            <a:r>
              <a:rPr lang="en-US" dirty="0" smtClean="0"/>
              <a:t>45</a:t>
            </a:r>
            <a:endParaRPr lang="en-US"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pic>
        <p:nvPicPr>
          <p:cNvPr id="12" name="Picture 11"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6114463" y="273132"/>
            <a:ext cx="2746797" cy="1503260"/>
          </a:xfrm>
          <a:prstGeom prst="rect">
            <a:avLst/>
          </a:prstGeom>
        </p:spPr>
      </p:pic>
      <p:sp>
        <p:nvSpPr>
          <p:cNvPr id="3" name="Content Placeholder 2">
            <a:extLst>
              <a:ext uri="{FF2B5EF4-FFF2-40B4-BE49-F238E27FC236}">
                <a16:creationId xmlns:a16="http://schemas.microsoft.com/office/drawing/2014/main" xmlns="" id="{71779844-4E4F-816A-BFA4-A7E15D70A3E3}"/>
              </a:ext>
            </a:extLst>
          </p:cNvPr>
          <p:cNvSpPr>
            <a:spLocks noGrp="1"/>
          </p:cNvSpPr>
          <p:nvPr>
            <p:ph sz="half" idx="1"/>
          </p:nvPr>
        </p:nvSpPr>
        <p:spPr>
          <a:xfrm>
            <a:off x="428624" y="746076"/>
            <a:ext cx="8248016" cy="4997202"/>
          </a:xfrm>
        </p:spPr>
        <p:txBody>
          <a:bodyPr/>
          <a:lstStyle/>
          <a:p>
            <a:pPr>
              <a:buNone/>
            </a:pPr>
            <a:r>
              <a:rPr lang="en-US" sz="2800" dirty="0" smtClean="0"/>
              <a:t>From Learning Outcomes and Tasks </a:t>
            </a:r>
          </a:p>
          <a:p>
            <a:pPr>
              <a:buNone/>
            </a:pPr>
            <a:r>
              <a:rPr lang="en-US" sz="2800" dirty="0" smtClean="0"/>
              <a:t>Task </a:t>
            </a:r>
            <a:r>
              <a:rPr lang="en-US" sz="2800" dirty="0" smtClean="0"/>
              <a:t>09 </a:t>
            </a:r>
            <a:endParaRPr lang="en-US" sz="2800" dirty="0" smtClean="0"/>
          </a:p>
          <a:p>
            <a:pPr>
              <a:buNone/>
            </a:pPr>
            <a:r>
              <a:rPr lang="en-US" sz="2800" u="sng" dirty="0" smtClean="0"/>
              <a:t>Apply </a:t>
            </a:r>
            <a:r>
              <a:rPr lang="en-US" sz="2800" u="sng" dirty="0" smtClean="0"/>
              <a:t>safety methods and best </a:t>
            </a:r>
            <a:r>
              <a:rPr lang="en-US" sz="2800" u="sng" dirty="0" smtClean="0"/>
              <a:t>practices</a:t>
            </a:r>
            <a:endParaRPr lang="en-US" sz="2800" u="sng" dirty="0" smtClean="0"/>
          </a:p>
          <a:p>
            <a:r>
              <a:rPr lang="en-US" sz="2800" dirty="0" smtClean="0"/>
              <a:t>Electrical safety hazards (e.g. lock out / tag out) </a:t>
            </a:r>
          </a:p>
          <a:p>
            <a:r>
              <a:rPr lang="en-US" sz="2800" dirty="0" smtClean="0"/>
              <a:t>Fall protection equipment and practices</a:t>
            </a:r>
          </a:p>
          <a:p>
            <a:r>
              <a:rPr lang="en-US" sz="2800" dirty="0" smtClean="0"/>
              <a:t>Sequence and tasks for maintenance &amp; inspection  </a:t>
            </a:r>
            <a:r>
              <a:rPr lang="en-US" sz="2630" dirty="0" smtClean="0"/>
              <a:t>		</a:t>
            </a:r>
          </a:p>
        </p:txBody>
      </p:sp>
      <p:pic>
        <p:nvPicPr>
          <p:cNvPr id="10" name="Picture 2" descr="View Larger Image 3"/>
          <p:cNvPicPr>
            <a:picLocks noChangeAspect="1" noChangeArrowheads="1"/>
          </p:cNvPicPr>
          <p:nvPr/>
        </p:nvPicPr>
        <p:blipFill>
          <a:blip r:embed="rId6" cstate="print"/>
          <a:srcRect/>
          <a:stretch>
            <a:fillRect/>
          </a:stretch>
        </p:blipFill>
        <p:spPr bwMode="auto">
          <a:xfrm>
            <a:off x="7470777" y="284871"/>
            <a:ext cx="1433760" cy="1433760"/>
          </a:xfrm>
          <a:prstGeom prst="rect">
            <a:avLst/>
          </a:prstGeom>
          <a:noFill/>
        </p:spPr>
      </p:pic>
      <p:pic>
        <p:nvPicPr>
          <p:cNvPr id="31746" name="Picture 2" descr="View Larger Image 4"/>
          <p:cNvPicPr>
            <a:picLocks noChangeAspect="1" noChangeArrowheads="1"/>
          </p:cNvPicPr>
          <p:nvPr/>
        </p:nvPicPr>
        <p:blipFill>
          <a:blip r:embed="rId7" cstate="print"/>
          <a:srcRect/>
          <a:stretch>
            <a:fillRect/>
          </a:stretch>
        </p:blipFill>
        <p:spPr bwMode="auto">
          <a:xfrm>
            <a:off x="6125800" y="286440"/>
            <a:ext cx="1442788" cy="1442788"/>
          </a:xfrm>
          <a:prstGeom prst="rect">
            <a:avLst/>
          </a:prstGeom>
          <a:noFill/>
        </p:spPr>
      </p:pic>
    </p:spTree>
    <p:extLst>
      <p:ext uri="{BB962C8B-B14F-4D97-AF65-F5344CB8AC3E}">
        <p14:creationId xmlns:p14="http://schemas.microsoft.com/office/powerpoint/2010/main" xmlns="" val="5946071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89" y="70872"/>
            <a:ext cx="4820975" cy="675204"/>
          </a:xfrm>
        </p:spPr>
        <p:txBody>
          <a:bodyPr wrap="square" anchor="ctr">
            <a:normAutofit/>
          </a:bodyPr>
          <a:lstStyle/>
          <a:p>
            <a:r>
              <a:rPr lang="en-US" dirty="0" smtClean="0"/>
              <a:t>4. </a:t>
            </a:r>
            <a:r>
              <a:rPr lang="en-US" dirty="0" smtClean="0"/>
              <a:t>C45 Small Wind Task 9 - Safety</a:t>
            </a:r>
            <a:endParaRPr lang="en-CA"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1" y="1195386"/>
            <a:ext cx="8991601" cy="5591741"/>
          </a:xfrm>
        </p:spPr>
        <p:txBody>
          <a:bodyPr/>
          <a:lstStyle/>
          <a:p>
            <a:pPr>
              <a:buNone/>
            </a:pPr>
            <a:r>
              <a:rPr lang="en-US" sz="2800" b="1" u="sng" dirty="0">
                <a:latin typeface="Arial" panose="020B0604020202020204" pitchFamily="34" charset="0"/>
                <a:cs typeface="Arial" panose="020B0604020202020204" pitchFamily="34" charset="0"/>
              </a:rPr>
              <a:t>Mechanical Hazard </a:t>
            </a:r>
          </a:p>
          <a:p>
            <a:r>
              <a:rPr lang="en-US" sz="2800" dirty="0">
                <a:latin typeface="Arial" panose="020B0604020202020204" pitchFamily="34" charset="0"/>
                <a:cs typeface="Arial" panose="020B0604020202020204" pitchFamily="34" charset="0"/>
              </a:rPr>
              <a:t>Rotating blades present the most serious mechanical hazard. </a:t>
            </a:r>
          </a:p>
          <a:p>
            <a:r>
              <a:rPr lang="en-US" sz="2800" dirty="0">
                <a:latin typeface="Arial" panose="020B0604020202020204" pitchFamily="34" charset="0"/>
                <a:cs typeface="Arial" panose="020B0604020202020204" pitchFamily="34" charset="0"/>
              </a:rPr>
              <a:t>The rotor blades are made of very strong thermoplastic. </a:t>
            </a:r>
          </a:p>
          <a:p>
            <a:r>
              <a:rPr lang="en-US" sz="2800" dirty="0">
                <a:latin typeface="Arial" panose="020B0604020202020204" pitchFamily="34" charset="0"/>
                <a:cs typeface="Arial" panose="020B0604020202020204" pitchFamily="34" charset="0"/>
              </a:rPr>
              <a:t>At the tip, the blades may be moving at velocities over 15m/s. </a:t>
            </a:r>
          </a:p>
          <a:p>
            <a:r>
              <a:rPr lang="en-US" sz="2800" dirty="0">
                <a:latin typeface="Arial" panose="020B0604020202020204" pitchFamily="34" charset="0"/>
                <a:cs typeface="Arial" panose="020B0604020202020204" pitchFamily="34" charset="0"/>
              </a:rPr>
              <a:t>At this speed, the tip of a blade is nearly invisible and can cause serious injury. </a:t>
            </a:r>
          </a:p>
          <a:p>
            <a:r>
              <a:rPr lang="en-US" sz="2800" dirty="0">
                <a:latin typeface="Arial" panose="020B0604020202020204" pitchFamily="34" charset="0"/>
                <a:cs typeface="Arial" panose="020B0604020202020204" pitchFamily="34" charset="0"/>
              </a:rPr>
              <a:t>Under no circumstances should you install the turbine where a person could come in contact with moving rotor blades.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1613456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89" y="70872"/>
            <a:ext cx="4820975" cy="675204"/>
          </a:xfrm>
        </p:spPr>
        <p:txBody>
          <a:bodyPr wrap="square" anchor="ctr">
            <a:normAutofit/>
          </a:bodyPr>
          <a:lstStyle/>
          <a:p>
            <a:r>
              <a:rPr lang="en-US" dirty="0" smtClean="0"/>
              <a:t>4. C45 Small Wind Task 9 - Safety</a:t>
            </a:r>
            <a:endParaRPr lang="en-CA"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1" y="1195386"/>
            <a:ext cx="9001126" cy="5591741"/>
          </a:xfrm>
        </p:spPr>
        <p:txBody>
          <a:bodyPr/>
          <a:lstStyle/>
          <a:p>
            <a:pPr>
              <a:buNone/>
            </a:pPr>
            <a:r>
              <a:rPr lang="en-US" sz="2800" b="1" u="sng" dirty="0">
                <a:latin typeface="Arial" panose="020B0604020202020204" pitchFamily="34" charset="0"/>
                <a:cs typeface="Arial" panose="020B0604020202020204" pitchFamily="34" charset="0"/>
              </a:rPr>
              <a:t>Electrical Hazard </a:t>
            </a:r>
          </a:p>
          <a:p>
            <a:r>
              <a:rPr lang="en-US" sz="2800" dirty="0">
                <a:latin typeface="Arial" panose="020B0604020202020204" pitchFamily="34" charset="0"/>
                <a:cs typeface="Arial" panose="020B0604020202020204" pitchFamily="34" charset="0"/>
              </a:rPr>
              <a:t>The Coleman Wind Turbine is equipped with sophisticated electronics designed to provide protection from electrical dangers. </a:t>
            </a:r>
          </a:p>
          <a:p>
            <a:r>
              <a:rPr lang="en-US" sz="2800" dirty="0">
                <a:latin typeface="Arial" panose="020B0604020202020204" pitchFamily="34" charset="0"/>
                <a:cs typeface="Arial" panose="020B0604020202020204" pitchFamily="34" charset="0"/>
              </a:rPr>
              <a:t>Please note that the inherent personal dangers from electrical current still exist, therefore caution should always be used when connecting this and other electrical devices. </a:t>
            </a:r>
          </a:p>
          <a:p>
            <a:r>
              <a:rPr lang="en-US" sz="2800" dirty="0">
                <a:latin typeface="Arial" panose="020B0604020202020204" pitchFamily="34" charset="0"/>
                <a:cs typeface="Arial" panose="020B0604020202020204" pitchFamily="34" charset="0"/>
              </a:rPr>
              <a:t>Heat in a wiring system is often a result of too much current flowing through an undersized wire or through a bad connection</a:t>
            </a:r>
            <a:endParaRPr lang="en-CA"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3463633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89" y="70872"/>
            <a:ext cx="4820975" cy="675204"/>
          </a:xfrm>
        </p:spPr>
        <p:txBody>
          <a:bodyPr wrap="square" anchor="ctr">
            <a:normAutofit/>
          </a:bodyPr>
          <a:lstStyle/>
          <a:p>
            <a:r>
              <a:rPr lang="en-US" dirty="0" smtClean="0"/>
              <a:t>4. C45 Small Wind Task 9 - Safety</a:t>
            </a:r>
            <a:endParaRPr lang="en-CA"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1" y="1195386"/>
            <a:ext cx="9001126" cy="5591741"/>
          </a:xfrm>
        </p:spPr>
        <p:txBody>
          <a:bodyPr/>
          <a:lstStyle/>
          <a:p>
            <a:pPr>
              <a:buNone/>
            </a:pPr>
            <a:r>
              <a:rPr lang="en-US" sz="2800" b="1" u="sng" dirty="0">
                <a:latin typeface="Arial" panose="020B0604020202020204" pitchFamily="34" charset="0"/>
                <a:cs typeface="Arial" panose="020B0604020202020204" pitchFamily="34" charset="0"/>
              </a:rPr>
              <a:t>Important Safety Instructions </a:t>
            </a:r>
          </a:p>
          <a:p>
            <a:pPr>
              <a:buNone/>
            </a:pPr>
            <a:r>
              <a:rPr lang="en-US" sz="2800" dirty="0" smtClean="0">
                <a:latin typeface="Arial" panose="020B0604020202020204" pitchFamily="34" charset="0"/>
                <a:cs typeface="Arial" panose="020B0604020202020204" pitchFamily="34" charset="0"/>
              </a:rPr>
              <a:t>Read </a:t>
            </a:r>
            <a:r>
              <a:rPr lang="en-US" sz="2800" dirty="0">
                <a:latin typeface="Arial" panose="020B0604020202020204" pitchFamily="34" charset="0"/>
                <a:cs typeface="Arial" panose="020B0604020202020204" pitchFamily="34" charset="0"/>
              </a:rPr>
              <a:t>through this manual prior to assembly</a:t>
            </a:r>
            <a:r>
              <a:rPr lang="en-US" sz="2800" dirty="0" smtClean="0">
                <a:latin typeface="Arial" panose="020B0604020202020204" pitchFamily="34" charset="0"/>
                <a:cs typeface="Arial" panose="020B0604020202020204" pitchFamily="34" charset="0"/>
              </a:rPr>
              <a:t>.</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1) Place this instruction manual in a safe place for reference. </a:t>
            </a:r>
          </a:p>
          <a:p>
            <a:r>
              <a:rPr lang="en-US" sz="2800" dirty="0">
                <a:latin typeface="Arial" panose="020B0604020202020204" pitchFamily="34" charset="0"/>
                <a:cs typeface="Arial" panose="020B0604020202020204" pitchFamily="34" charset="0"/>
              </a:rPr>
              <a:t>2) Wait until a calm day to install or perform maintenance on your Turbine. </a:t>
            </a:r>
          </a:p>
          <a:p>
            <a:r>
              <a:rPr lang="en-US" sz="2800" dirty="0">
                <a:latin typeface="Arial" panose="020B0604020202020204" pitchFamily="34" charset="0"/>
                <a:cs typeface="Arial" panose="020B0604020202020204" pitchFamily="34" charset="0"/>
              </a:rPr>
              <a:t>3) Listen to your Turbine should you hear any mechanical noise, maintenance may be required, please contact </a:t>
            </a:r>
            <a:r>
              <a:rPr lang="en-US" sz="2800" dirty="0" err="1">
                <a:latin typeface="Arial" panose="020B0604020202020204" pitchFamily="34" charset="0"/>
                <a:cs typeface="Arial" panose="020B0604020202020204" pitchFamily="34" charset="0"/>
              </a:rPr>
              <a:t>Sunforce</a:t>
            </a:r>
            <a:r>
              <a:rPr lang="en-US" sz="2800" dirty="0">
                <a:latin typeface="Arial" panose="020B0604020202020204" pitchFamily="34" charset="0"/>
                <a:cs typeface="Arial" panose="020B0604020202020204" pitchFamily="34" charset="0"/>
              </a:rPr>
              <a:t> Products Customer Service. </a:t>
            </a: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9122472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89" y="70872"/>
            <a:ext cx="4820975" cy="675204"/>
          </a:xfrm>
        </p:spPr>
        <p:txBody>
          <a:bodyPr wrap="square" anchor="ctr">
            <a:normAutofit/>
          </a:bodyPr>
          <a:lstStyle/>
          <a:p>
            <a:r>
              <a:rPr lang="en-US" dirty="0" smtClean="0"/>
              <a:t>4. C45 Small Wind Task 9 - Safety</a:t>
            </a:r>
            <a:endParaRPr lang="en-CA"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1" y="1195386"/>
            <a:ext cx="9001126" cy="5591741"/>
          </a:xfrm>
        </p:spPr>
        <p:txBody>
          <a:bodyPr/>
          <a:lstStyle/>
          <a:p>
            <a:r>
              <a:rPr lang="en-US" sz="2800" dirty="0">
                <a:latin typeface="Arial" panose="020B0604020202020204" pitchFamily="34" charset="0"/>
                <a:cs typeface="Arial" panose="020B0604020202020204" pitchFamily="34" charset="0"/>
              </a:rPr>
              <a:t>4) After installation re-adjust and tighten the screws and bolts. </a:t>
            </a:r>
          </a:p>
          <a:p>
            <a:r>
              <a:rPr lang="en-US" sz="2800" dirty="0">
                <a:latin typeface="Arial" panose="020B0604020202020204" pitchFamily="34" charset="0"/>
                <a:cs typeface="Arial" panose="020B0604020202020204" pitchFamily="34" charset="0"/>
              </a:rPr>
              <a:t>5) Adhere to proper grounding techniques as established by the NEC. </a:t>
            </a:r>
          </a:p>
          <a:p>
            <a:r>
              <a:rPr lang="en-US" sz="2800" dirty="0">
                <a:latin typeface="Arial" panose="020B0604020202020204" pitchFamily="34" charset="0"/>
                <a:cs typeface="Arial" panose="020B0604020202020204" pitchFamily="34" charset="0"/>
              </a:rPr>
              <a:t>6) Your Coleman Wind Turbine must be installed in accordance with this manual and local and national building code. Incorrect installation may void your warranty. </a:t>
            </a:r>
          </a:p>
          <a:p>
            <a:r>
              <a:rPr lang="en-US" sz="2800" dirty="0">
                <a:latin typeface="Arial" panose="020B0604020202020204" pitchFamily="34" charset="0"/>
                <a:cs typeface="Arial" panose="020B0604020202020204" pitchFamily="34" charset="0"/>
              </a:rPr>
              <a:t>7) Wind turbine blades spin at a potentially dangerous speed. Installation instructions must therefore be followed carefully and respected. Never approach a turbine in motion</a:t>
            </a: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2571175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US" dirty="0"/>
              <a:t>4. Description of Course </a:t>
            </a:r>
            <a:r>
              <a:rPr lang="en-US" dirty="0" smtClean="0"/>
              <a:t>45</a:t>
            </a:r>
            <a:endParaRPr lang="en-US"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pic>
        <p:nvPicPr>
          <p:cNvPr id="12" name="Picture 11"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6114463" y="273132"/>
            <a:ext cx="2746797" cy="1503260"/>
          </a:xfrm>
          <a:prstGeom prst="rect">
            <a:avLst/>
          </a:prstGeom>
        </p:spPr>
      </p:pic>
      <p:sp>
        <p:nvSpPr>
          <p:cNvPr id="3" name="Content Placeholder 2">
            <a:extLst>
              <a:ext uri="{FF2B5EF4-FFF2-40B4-BE49-F238E27FC236}">
                <a16:creationId xmlns:a16="http://schemas.microsoft.com/office/drawing/2014/main" xmlns="" id="{71779844-4E4F-816A-BFA4-A7E15D70A3E3}"/>
              </a:ext>
            </a:extLst>
          </p:cNvPr>
          <p:cNvSpPr>
            <a:spLocks noGrp="1"/>
          </p:cNvSpPr>
          <p:nvPr>
            <p:ph sz="half" idx="1"/>
          </p:nvPr>
        </p:nvSpPr>
        <p:spPr>
          <a:xfrm>
            <a:off x="428624" y="746076"/>
            <a:ext cx="8248016" cy="4997202"/>
          </a:xfrm>
        </p:spPr>
        <p:txBody>
          <a:bodyPr/>
          <a:lstStyle/>
          <a:p>
            <a:pPr>
              <a:buNone/>
            </a:pPr>
            <a:r>
              <a:rPr lang="en-US" sz="2800" dirty="0" smtClean="0"/>
              <a:t>From Learning Outcomes and Tasks </a:t>
            </a:r>
          </a:p>
          <a:p>
            <a:pPr>
              <a:buNone/>
            </a:pPr>
            <a:r>
              <a:rPr lang="en-US" sz="2800" dirty="0" smtClean="0"/>
              <a:t>Task </a:t>
            </a:r>
            <a:r>
              <a:rPr lang="en-US" sz="2800" dirty="0" smtClean="0"/>
              <a:t>10 </a:t>
            </a:r>
            <a:endParaRPr lang="en-US" sz="2800" dirty="0" smtClean="0"/>
          </a:p>
          <a:p>
            <a:pPr>
              <a:buNone/>
            </a:pPr>
            <a:r>
              <a:rPr lang="en-US" sz="2800" u="sng" dirty="0" smtClean="0"/>
              <a:t>Understand </a:t>
            </a:r>
            <a:r>
              <a:rPr lang="en-US" sz="2800" u="sng" dirty="0" smtClean="0"/>
              <a:t>the impacts and challenges of small wind systems </a:t>
            </a:r>
          </a:p>
          <a:p>
            <a:r>
              <a:rPr lang="en-US" sz="2800" dirty="0" smtClean="0"/>
              <a:t>Influence of local permitting and zoning regulations</a:t>
            </a:r>
          </a:p>
          <a:p>
            <a:r>
              <a:rPr lang="en-US" sz="2800" dirty="0" smtClean="0"/>
              <a:t>Economic pay back period vs. evolving solar options </a:t>
            </a:r>
          </a:p>
          <a:p>
            <a:r>
              <a:rPr lang="en-US" sz="2800" dirty="0" smtClean="0"/>
              <a:t>Adapting off-the-shelf units to site specific conditions (e.g. elec. demand and battery storage)   </a:t>
            </a:r>
            <a:r>
              <a:rPr lang="en-US" sz="2630" dirty="0" smtClean="0"/>
              <a:t>		</a:t>
            </a:r>
          </a:p>
        </p:txBody>
      </p:sp>
      <p:pic>
        <p:nvPicPr>
          <p:cNvPr id="10" name="Picture 2" descr="View Larger Image 3"/>
          <p:cNvPicPr>
            <a:picLocks noChangeAspect="1" noChangeArrowheads="1"/>
          </p:cNvPicPr>
          <p:nvPr/>
        </p:nvPicPr>
        <p:blipFill>
          <a:blip r:embed="rId6" cstate="print"/>
          <a:srcRect/>
          <a:stretch>
            <a:fillRect/>
          </a:stretch>
        </p:blipFill>
        <p:spPr bwMode="auto">
          <a:xfrm>
            <a:off x="7470777" y="284871"/>
            <a:ext cx="1433760" cy="1433760"/>
          </a:xfrm>
          <a:prstGeom prst="rect">
            <a:avLst/>
          </a:prstGeom>
          <a:noFill/>
        </p:spPr>
      </p:pic>
      <p:pic>
        <p:nvPicPr>
          <p:cNvPr id="31746" name="Picture 2" descr="View Larger Image 4"/>
          <p:cNvPicPr>
            <a:picLocks noChangeAspect="1" noChangeArrowheads="1"/>
          </p:cNvPicPr>
          <p:nvPr/>
        </p:nvPicPr>
        <p:blipFill>
          <a:blip r:embed="rId7" cstate="print"/>
          <a:srcRect/>
          <a:stretch>
            <a:fillRect/>
          </a:stretch>
        </p:blipFill>
        <p:spPr bwMode="auto">
          <a:xfrm>
            <a:off x="6125800" y="286440"/>
            <a:ext cx="1442788" cy="1442788"/>
          </a:xfrm>
          <a:prstGeom prst="rect">
            <a:avLst/>
          </a:prstGeom>
          <a:noFill/>
        </p:spPr>
      </p:pic>
    </p:spTree>
    <p:extLst>
      <p:ext uri="{BB962C8B-B14F-4D97-AF65-F5344CB8AC3E}">
        <p14:creationId xmlns:p14="http://schemas.microsoft.com/office/powerpoint/2010/main" xmlns="" val="594607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dirty="0" smtClean="0"/>
              <a:t>C45 – Small Wind Lab Equipment</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1" y="1195386"/>
            <a:ext cx="9001126" cy="5591741"/>
          </a:xfrm>
        </p:spPr>
        <p:txBody>
          <a:bodyPr/>
          <a:lstStyle/>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DF5D46FE-DA9B-AEBA-9001-AE6C75419594}"/>
              </a:ext>
            </a:extLst>
          </p:cNvPr>
          <p:cNvPicPr>
            <a:picLocks noChangeAspect="1"/>
          </p:cNvPicPr>
          <p:nvPr/>
        </p:nvPicPr>
        <p:blipFill>
          <a:blip r:embed="rId2"/>
          <a:stretch>
            <a:fillRect/>
          </a:stretch>
        </p:blipFill>
        <p:spPr>
          <a:xfrm>
            <a:off x="139833" y="1248389"/>
            <a:ext cx="4333015" cy="4241931"/>
          </a:xfrm>
          <a:prstGeom prst="rect">
            <a:avLst/>
          </a:prstGeom>
        </p:spPr>
      </p:pic>
      <p:pic>
        <p:nvPicPr>
          <p:cNvPr id="7" name="Picture 6">
            <a:extLst>
              <a:ext uri="{FF2B5EF4-FFF2-40B4-BE49-F238E27FC236}">
                <a16:creationId xmlns:a16="http://schemas.microsoft.com/office/drawing/2014/main" xmlns="" id="{5B5F0B01-1E41-43E9-65F4-6A37E0F0E3C2}"/>
              </a:ext>
            </a:extLst>
          </p:cNvPr>
          <p:cNvPicPr>
            <a:picLocks noChangeAspect="1"/>
          </p:cNvPicPr>
          <p:nvPr/>
        </p:nvPicPr>
        <p:blipFill>
          <a:blip r:embed="rId3"/>
          <a:stretch>
            <a:fillRect/>
          </a:stretch>
        </p:blipFill>
        <p:spPr>
          <a:xfrm>
            <a:off x="4107970" y="1250318"/>
            <a:ext cx="4826709" cy="1954742"/>
          </a:xfrm>
          <a:prstGeom prst="rect">
            <a:avLst/>
          </a:prstGeom>
        </p:spPr>
      </p:pic>
      <p:pic>
        <p:nvPicPr>
          <p:cNvPr id="10" name="Picture 9">
            <a:extLst>
              <a:ext uri="{FF2B5EF4-FFF2-40B4-BE49-F238E27FC236}">
                <a16:creationId xmlns:a16="http://schemas.microsoft.com/office/drawing/2014/main" xmlns="" id="{AF24D015-B7D7-EEA6-0CC7-A22BC9017096}"/>
              </a:ext>
            </a:extLst>
          </p:cNvPr>
          <p:cNvPicPr>
            <a:picLocks noChangeAspect="1"/>
          </p:cNvPicPr>
          <p:nvPr/>
        </p:nvPicPr>
        <p:blipFill>
          <a:blip r:embed="rId4"/>
          <a:stretch>
            <a:fillRect/>
          </a:stretch>
        </p:blipFill>
        <p:spPr>
          <a:xfrm>
            <a:off x="4445477" y="3145890"/>
            <a:ext cx="4485686" cy="2351527"/>
          </a:xfrm>
          <a:prstGeom prst="rect">
            <a:avLst/>
          </a:prstGeom>
        </p:spPr>
      </p:pic>
    </p:spTree>
    <p:extLst>
      <p:ext uri="{BB962C8B-B14F-4D97-AF65-F5344CB8AC3E}">
        <p14:creationId xmlns:p14="http://schemas.microsoft.com/office/powerpoint/2010/main" xmlns="" val="30906868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US" dirty="0"/>
              <a:t>4. Description of Course </a:t>
            </a:r>
            <a:r>
              <a:rPr lang="en-US" dirty="0" smtClean="0"/>
              <a:t>45</a:t>
            </a:r>
            <a:endParaRPr lang="en-US" dirty="0"/>
          </a:p>
        </p:txBody>
      </p:sp>
      <p:sp>
        <p:nvSpPr>
          <p:cNvPr id="3" name="Content Placeholder 2">
            <a:extLst>
              <a:ext uri="{FF2B5EF4-FFF2-40B4-BE49-F238E27FC236}">
                <a16:creationId xmlns:a16="http://schemas.microsoft.com/office/drawing/2014/main" xmlns="" id="{804FC456-C9F6-4BCA-93E5-F8F57D70BA56}"/>
              </a:ext>
            </a:extLst>
          </p:cNvPr>
          <p:cNvSpPr>
            <a:spLocks noGrp="1"/>
          </p:cNvSpPr>
          <p:nvPr>
            <p:ph sz="half" idx="1"/>
          </p:nvPr>
        </p:nvSpPr>
        <p:spPr>
          <a:xfrm>
            <a:off x="266254" y="746076"/>
            <a:ext cx="8729156" cy="3432818"/>
          </a:xfrm>
        </p:spPr>
        <p:txBody>
          <a:bodyPr/>
          <a:lstStyle/>
          <a:p>
            <a:pPr>
              <a:buNone/>
            </a:pPr>
            <a:r>
              <a:rPr lang="en-US" sz="2800" u="sng" dirty="0"/>
              <a:t>Marking Breakdown </a:t>
            </a:r>
          </a:p>
          <a:p>
            <a:pPr marL="514350" indent="-514350"/>
            <a:r>
              <a:rPr lang="en-US" sz="2800" dirty="0"/>
              <a:t>20% Individual Tests         </a:t>
            </a:r>
          </a:p>
          <a:p>
            <a:pPr marL="514350" indent="-514350"/>
            <a:r>
              <a:rPr lang="en-US" sz="2800" dirty="0"/>
              <a:t>30% Individual Projects </a:t>
            </a:r>
          </a:p>
          <a:p>
            <a:pPr marL="514350" indent="-514350"/>
            <a:r>
              <a:rPr lang="en-US" sz="2800" dirty="0"/>
              <a:t>40% Group Projects          </a:t>
            </a:r>
          </a:p>
          <a:p>
            <a:pPr marL="514350" indent="-514350"/>
            <a:r>
              <a:rPr lang="en-US" sz="2800" dirty="0"/>
              <a:t>10% Employability Skills </a:t>
            </a:r>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pic>
        <p:nvPicPr>
          <p:cNvPr id="10" name="Picture 9"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29668" y="232791"/>
            <a:ext cx="2254890" cy="1503260"/>
          </a:xfrm>
          <a:prstGeom prst="rect">
            <a:avLst/>
          </a:prstGeom>
        </p:spPr>
      </p:pic>
    </p:spTree>
    <p:extLst>
      <p:ext uri="{BB962C8B-B14F-4D97-AF65-F5344CB8AC3E}">
        <p14:creationId xmlns:p14="http://schemas.microsoft.com/office/powerpoint/2010/main" xmlns="" val="14124171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US" dirty="0"/>
              <a:t>4. Description of Course </a:t>
            </a:r>
            <a:r>
              <a:rPr lang="en-US" dirty="0" smtClean="0"/>
              <a:t>45</a:t>
            </a:r>
            <a:endParaRPr lang="en-US" dirty="0"/>
          </a:p>
        </p:txBody>
      </p:sp>
      <p:sp>
        <p:nvSpPr>
          <p:cNvPr id="3" name="Content Placeholder 2">
            <a:extLst>
              <a:ext uri="{FF2B5EF4-FFF2-40B4-BE49-F238E27FC236}">
                <a16:creationId xmlns:a16="http://schemas.microsoft.com/office/drawing/2014/main" xmlns="" id="{804FC456-C9F6-4BCA-93E5-F8F57D70BA56}"/>
              </a:ext>
            </a:extLst>
          </p:cNvPr>
          <p:cNvSpPr>
            <a:spLocks noGrp="1"/>
          </p:cNvSpPr>
          <p:nvPr>
            <p:ph sz="half" idx="1"/>
          </p:nvPr>
        </p:nvSpPr>
        <p:spPr>
          <a:xfrm>
            <a:off x="266254" y="746076"/>
            <a:ext cx="8729156" cy="3432818"/>
          </a:xfrm>
        </p:spPr>
        <p:txBody>
          <a:bodyPr/>
          <a:lstStyle/>
          <a:p>
            <a:pPr>
              <a:buNone/>
            </a:pPr>
            <a:r>
              <a:rPr lang="en-US" sz="2800" u="sng" dirty="0"/>
              <a:t>Marking Breakdown</a:t>
            </a:r>
          </a:p>
          <a:p>
            <a:pPr marL="514350" indent="-514350">
              <a:buNone/>
            </a:pPr>
            <a:r>
              <a:rPr lang="en-US" sz="2800" u="sng" dirty="0"/>
              <a:t>20% Individual Tests (Examples)         </a:t>
            </a:r>
          </a:p>
          <a:p>
            <a:pPr marL="514350" indent="-514350"/>
            <a:r>
              <a:rPr lang="en-US" sz="2800" dirty="0"/>
              <a:t>Task 1 </a:t>
            </a:r>
            <a:r>
              <a:rPr lang="en-US" sz="2800" dirty="0" smtClean="0"/>
              <a:t>Understand </a:t>
            </a:r>
            <a:r>
              <a:rPr lang="en-US" sz="2800" dirty="0" smtClean="0"/>
              <a:t>fundamentals of wind systems  </a:t>
            </a:r>
            <a:endParaRPr lang="en-US" sz="2800" dirty="0"/>
          </a:p>
          <a:p>
            <a:pPr marL="514350" indent="-514350"/>
            <a:r>
              <a:rPr lang="en-US" sz="2800" dirty="0"/>
              <a:t>Task </a:t>
            </a:r>
            <a:r>
              <a:rPr lang="en-US" sz="2800" dirty="0" smtClean="0"/>
              <a:t>2 Identify </a:t>
            </a:r>
            <a:r>
              <a:rPr lang="en-US" sz="2800" dirty="0" smtClean="0"/>
              <a:t>Small Wind (SW) system applications and uses</a:t>
            </a:r>
          </a:p>
          <a:p>
            <a:pPr marL="514350" indent="-514350"/>
            <a:r>
              <a:rPr lang="en-US" sz="2800" dirty="0" smtClean="0"/>
              <a:t>Task 4 List considerations for towers, foundations, and system installation</a:t>
            </a:r>
            <a:r>
              <a:rPr lang="en-US" sz="2800" dirty="0" smtClean="0"/>
              <a:t>   </a:t>
            </a:r>
            <a:endParaRPr lang="en-US" sz="2800" dirty="0"/>
          </a:p>
          <a:p>
            <a:pPr marL="514350" indent="-514350"/>
            <a:endParaRPr lang="en-US" sz="2800" dirty="0"/>
          </a:p>
          <a:p>
            <a:pPr marL="514350" indent="-514350"/>
            <a:endParaRPr lang="en-US" sz="2800"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pic>
        <p:nvPicPr>
          <p:cNvPr id="10" name="Picture 9"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29668" y="232791"/>
            <a:ext cx="2254890" cy="1503260"/>
          </a:xfrm>
          <a:prstGeom prst="rect">
            <a:avLst/>
          </a:prstGeom>
        </p:spPr>
      </p:pic>
    </p:spTree>
    <p:extLst>
      <p:ext uri="{BB962C8B-B14F-4D97-AF65-F5344CB8AC3E}">
        <p14:creationId xmlns:p14="http://schemas.microsoft.com/office/powerpoint/2010/main" xmlns="" val="2637102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US" dirty="0"/>
              <a:t>4. Description of Course </a:t>
            </a:r>
            <a:r>
              <a:rPr lang="en-US" dirty="0" smtClean="0"/>
              <a:t>45</a:t>
            </a:r>
            <a:endParaRPr lang="en-US" dirty="0"/>
          </a:p>
        </p:txBody>
      </p:sp>
      <p:sp>
        <p:nvSpPr>
          <p:cNvPr id="3" name="Content Placeholder 2">
            <a:extLst>
              <a:ext uri="{FF2B5EF4-FFF2-40B4-BE49-F238E27FC236}">
                <a16:creationId xmlns:a16="http://schemas.microsoft.com/office/drawing/2014/main" xmlns="" id="{804FC456-C9F6-4BCA-93E5-F8F57D70BA56}"/>
              </a:ext>
            </a:extLst>
          </p:cNvPr>
          <p:cNvSpPr>
            <a:spLocks noGrp="1"/>
          </p:cNvSpPr>
          <p:nvPr>
            <p:ph sz="half" idx="1"/>
          </p:nvPr>
        </p:nvSpPr>
        <p:spPr>
          <a:xfrm>
            <a:off x="266254" y="746076"/>
            <a:ext cx="8729156" cy="3432818"/>
          </a:xfrm>
        </p:spPr>
        <p:txBody>
          <a:bodyPr/>
          <a:lstStyle/>
          <a:p>
            <a:pPr>
              <a:buNone/>
            </a:pPr>
            <a:r>
              <a:rPr lang="en-US" sz="2800" u="sng" dirty="0"/>
              <a:t>Marking Breakdown</a:t>
            </a:r>
          </a:p>
          <a:p>
            <a:pPr marL="514350" indent="-514350">
              <a:buNone/>
            </a:pPr>
            <a:r>
              <a:rPr lang="en-US" sz="2800" u="sng" dirty="0"/>
              <a:t>30% Individual Projects (Examples)         </a:t>
            </a:r>
          </a:p>
          <a:p>
            <a:pPr marL="514350" indent="-514350"/>
            <a:r>
              <a:rPr lang="en-US" sz="2800" dirty="0" smtClean="0"/>
              <a:t>Task 3 </a:t>
            </a:r>
            <a:r>
              <a:rPr lang="en-US" sz="2800" dirty="0" smtClean="0"/>
              <a:t>Understand fundamentals of Small Wind Turbines (incl. system components, science &amp; theory) </a:t>
            </a:r>
            <a:endParaRPr lang="en-US" sz="2800" dirty="0" smtClean="0"/>
          </a:p>
          <a:p>
            <a:pPr marL="514350" indent="-514350"/>
            <a:r>
              <a:rPr lang="en-US" sz="2800" dirty="0" smtClean="0"/>
              <a:t>Task </a:t>
            </a:r>
            <a:r>
              <a:rPr lang="en-US" sz="2800" dirty="0" smtClean="0"/>
              <a:t>5 Prepare site assessment of available wind resource  </a:t>
            </a:r>
            <a:endParaRPr lang="en-US" sz="2800" dirty="0" smtClean="0"/>
          </a:p>
          <a:p>
            <a:pPr marL="514350" indent="-514350"/>
            <a:r>
              <a:rPr lang="en-US" sz="2800" dirty="0" smtClean="0"/>
              <a:t>Task </a:t>
            </a:r>
            <a:r>
              <a:rPr lang="en-US" sz="2800" dirty="0" smtClean="0"/>
              <a:t>6 Prepare site assessment of the potential viability for a Small Wind project   </a:t>
            </a:r>
            <a:endParaRPr lang="en-US" sz="2800" dirty="0"/>
          </a:p>
          <a:p>
            <a:pPr marL="514350" indent="-514350"/>
            <a:endParaRPr lang="en-US" sz="2800"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pic>
        <p:nvPicPr>
          <p:cNvPr id="10" name="Picture 9"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29668" y="232791"/>
            <a:ext cx="2254890" cy="1503260"/>
          </a:xfrm>
          <a:prstGeom prst="rect">
            <a:avLst/>
          </a:prstGeom>
        </p:spPr>
      </p:pic>
    </p:spTree>
    <p:extLst>
      <p:ext uri="{BB962C8B-B14F-4D97-AF65-F5344CB8AC3E}">
        <p14:creationId xmlns:p14="http://schemas.microsoft.com/office/powerpoint/2010/main" xmlns="" val="16096053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US" dirty="0"/>
              <a:t>4. Description of Course </a:t>
            </a:r>
            <a:r>
              <a:rPr lang="en-US" dirty="0" smtClean="0"/>
              <a:t>45</a:t>
            </a:r>
            <a:endParaRPr lang="en-US" dirty="0"/>
          </a:p>
        </p:txBody>
      </p:sp>
      <p:sp>
        <p:nvSpPr>
          <p:cNvPr id="3" name="Content Placeholder 2">
            <a:extLst>
              <a:ext uri="{FF2B5EF4-FFF2-40B4-BE49-F238E27FC236}">
                <a16:creationId xmlns:a16="http://schemas.microsoft.com/office/drawing/2014/main" xmlns="" id="{804FC456-C9F6-4BCA-93E5-F8F57D70BA56}"/>
              </a:ext>
            </a:extLst>
          </p:cNvPr>
          <p:cNvSpPr>
            <a:spLocks noGrp="1"/>
          </p:cNvSpPr>
          <p:nvPr>
            <p:ph sz="half" idx="1"/>
          </p:nvPr>
        </p:nvSpPr>
        <p:spPr>
          <a:xfrm>
            <a:off x="266254" y="746076"/>
            <a:ext cx="8729156" cy="3432818"/>
          </a:xfrm>
        </p:spPr>
        <p:txBody>
          <a:bodyPr/>
          <a:lstStyle/>
          <a:p>
            <a:pPr>
              <a:buNone/>
            </a:pPr>
            <a:r>
              <a:rPr lang="en-US" sz="2800" u="sng" dirty="0"/>
              <a:t>Marking Breakdown</a:t>
            </a:r>
          </a:p>
          <a:p>
            <a:pPr marL="514350" indent="-514350">
              <a:buNone/>
            </a:pPr>
            <a:r>
              <a:rPr lang="en-US" sz="2800" u="sng" dirty="0"/>
              <a:t>40% Group Projects (Examples)         </a:t>
            </a:r>
          </a:p>
          <a:p>
            <a:pPr marL="514350" indent="-514350"/>
            <a:r>
              <a:rPr lang="en-US" sz="2800" dirty="0" smtClean="0"/>
              <a:t>Task 7 Size the small wind system components</a:t>
            </a:r>
          </a:p>
          <a:p>
            <a:pPr marL="514350" indent="-514350"/>
            <a:r>
              <a:rPr lang="en-US" sz="2800" dirty="0" smtClean="0"/>
              <a:t>T</a:t>
            </a:r>
            <a:r>
              <a:rPr lang="en-US" sz="2800" dirty="0" smtClean="0"/>
              <a:t>ask 8 Identify operation, maintenance, and troubleshooting procedures</a:t>
            </a:r>
          </a:p>
          <a:p>
            <a:pPr marL="514350" indent="-514350"/>
            <a:r>
              <a:rPr lang="en-US" sz="2800" dirty="0" smtClean="0"/>
              <a:t>Task 9 Apply safety methods and best practices</a:t>
            </a:r>
          </a:p>
          <a:p>
            <a:pPr marL="514350" indent="-514350"/>
            <a:r>
              <a:rPr lang="en-US" sz="2800" dirty="0" smtClean="0"/>
              <a:t>Task 10 Understand the impacts and challenges of small wind systems  </a:t>
            </a:r>
            <a:endParaRPr lang="en-US" sz="2800" dirty="0" smtClean="0"/>
          </a:p>
          <a:p>
            <a:pPr marL="514350" indent="-514350">
              <a:buNone/>
            </a:pPr>
            <a:r>
              <a:rPr lang="en-US" sz="2800" dirty="0" smtClean="0"/>
              <a:t>     </a:t>
            </a:r>
            <a:r>
              <a:rPr lang="en-US" sz="2800" dirty="0" smtClean="0"/>
              <a:t>     </a:t>
            </a:r>
            <a:endParaRPr lang="en-US" sz="2800" dirty="0" smtClean="0"/>
          </a:p>
          <a:p>
            <a:pPr marL="514350" indent="-514350"/>
            <a:endParaRPr lang="en-US" sz="2800" dirty="0" smtClean="0"/>
          </a:p>
          <a:p>
            <a:pPr marL="514350" indent="-514350"/>
            <a:r>
              <a:rPr lang="en-US" sz="2800" dirty="0" smtClean="0"/>
              <a:t> </a:t>
            </a:r>
            <a:endParaRPr lang="en-US" sz="2800" dirty="0"/>
          </a:p>
          <a:p>
            <a:pPr marL="514350" indent="-514350">
              <a:buNone/>
            </a:pPr>
            <a:r>
              <a:rPr lang="en-US" sz="2800" dirty="0" smtClean="0"/>
              <a:t>           </a:t>
            </a:r>
            <a:endParaRPr lang="en-US" sz="2800"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pic>
        <p:nvPicPr>
          <p:cNvPr id="10" name="Picture 9"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29668" y="232791"/>
            <a:ext cx="2254890" cy="1503260"/>
          </a:xfrm>
          <a:prstGeom prst="rect">
            <a:avLst/>
          </a:prstGeom>
        </p:spPr>
      </p:pic>
    </p:spTree>
    <p:extLst>
      <p:ext uri="{BB962C8B-B14F-4D97-AF65-F5344CB8AC3E}">
        <p14:creationId xmlns:p14="http://schemas.microsoft.com/office/powerpoint/2010/main" xmlns="" val="26548772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US" dirty="0"/>
              <a:t>4. Description of Course </a:t>
            </a:r>
            <a:r>
              <a:rPr lang="en-US" dirty="0" smtClean="0"/>
              <a:t>45</a:t>
            </a:r>
            <a:endParaRPr lang="en-US" dirty="0"/>
          </a:p>
        </p:txBody>
      </p:sp>
      <p:sp>
        <p:nvSpPr>
          <p:cNvPr id="3" name="Content Placeholder 2">
            <a:extLst>
              <a:ext uri="{FF2B5EF4-FFF2-40B4-BE49-F238E27FC236}">
                <a16:creationId xmlns:a16="http://schemas.microsoft.com/office/drawing/2014/main" xmlns="" id="{804FC456-C9F6-4BCA-93E5-F8F57D70BA56}"/>
              </a:ext>
            </a:extLst>
          </p:cNvPr>
          <p:cNvSpPr>
            <a:spLocks noGrp="1"/>
          </p:cNvSpPr>
          <p:nvPr>
            <p:ph sz="half" idx="1"/>
          </p:nvPr>
        </p:nvSpPr>
        <p:spPr>
          <a:xfrm>
            <a:off x="266254" y="746076"/>
            <a:ext cx="8729156" cy="3432818"/>
          </a:xfrm>
        </p:spPr>
        <p:txBody>
          <a:bodyPr/>
          <a:lstStyle/>
          <a:p>
            <a:pPr>
              <a:buNone/>
            </a:pPr>
            <a:r>
              <a:rPr lang="en-US" sz="2800" u="sng" dirty="0"/>
              <a:t>Marking Breakdown</a:t>
            </a:r>
          </a:p>
          <a:p>
            <a:pPr marL="514350" indent="-514350">
              <a:buNone/>
            </a:pPr>
            <a:r>
              <a:rPr lang="en-US" sz="2800" u="sng" dirty="0"/>
              <a:t>10% Employability Skills (Examples)         </a:t>
            </a:r>
          </a:p>
          <a:p>
            <a:pPr marL="514350" indent="-514350"/>
            <a:r>
              <a:rPr lang="en-US" sz="2800" dirty="0"/>
              <a:t>Those used in ITVET Belize communications courses  </a:t>
            </a:r>
          </a:p>
          <a:p>
            <a:pPr marL="514350" indent="-514350"/>
            <a:r>
              <a:rPr lang="en-US" sz="2800" dirty="0"/>
              <a:t>Attendance           </a:t>
            </a:r>
          </a:p>
          <a:p>
            <a:pPr marL="514350" indent="-514350"/>
            <a:r>
              <a:rPr lang="en-US" sz="2800" dirty="0"/>
              <a:t>Timeliness </a:t>
            </a:r>
          </a:p>
          <a:p>
            <a:pPr marL="514350" indent="-514350"/>
            <a:r>
              <a:rPr lang="en-US" sz="2800" dirty="0"/>
              <a:t>Attention to detail </a:t>
            </a:r>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pic>
        <p:nvPicPr>
          <p:cNvPr id="10" name="Picture 9"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29668" y="232791"/>
            <a:ext cx="2254890" cy="1503260"/>
          </a:xfrm>
          <a:prstGeom prst="rect">
            <a:avLst/>
          </a:prstGeom>
        </p:spPr>
      </p:pic>
    </p:spTree>
    <p:extLst>
      <p:ext uri="{BB962C8B-B14F-4D97-AF65-F5344CB8AC3E}">
        <p14:creationId xmlns:p14="http://schemas.microsoft.com/office/powerpoint/2010/main" xmlns="" val="32786274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734909" cy="675204"/>
          </a:xfrm>
        </p:spPr>
        <p:txBody>
          <a:bodyPr/>
          <a:lstStyle/>
          <a:p>
            <a:r>
              <a:rPr lang="en-US" dirty="0"/>
              <a:t>5. Development of Course </a:t>
            </a:r>
            <a:r>
              <a:rPr lang="en-US" dirty="0" smtClean="0"/>
              <a:t>45</a:t>
            </a:r>
            <a:endParaRPr lang="en-US" dirty="0"/>
          </a:p>
        </p:txBody>
      </p:sp>
      <p:sp>
        <p:nvSpPr>
          <p:cNvPr id="3" name="Content Placeholder 2">
            <a:extLst>
              <a:ext uri="{FF2B5EF4-FFF2-40B4-BE49-F238E27FC236}">
                <a16:creationId xmlns:a16="http://schemas.microsoft.com/office/drawing/2014/main" xmlns="" id="{804FC456-C9F6-4BCA-93E5-F8F57D70BA56}"/>
              </a:ext>
            </a:extLst>
          </p:cNvPr>
          <p:cNvSpPr>
            <a:spLocks noGrp="1"/>
          </p:cNvSpPr>
          <p:nvPr>
            <p:ph sz="half" idx="1"/>
          </p:nvPr>
        </p:nvSpPr>
        <p:spPr>
          <a:xfrm>
            <a:off x="266254" y="746076"/>
            <a:ext cx="8729156" cy="3432818"/>
          </a:xfrm>
        </p:spPr>
        <p:txBody>
          <a:bodyPr/>
          <a:lstStyle/>
          <a:p>
            <a:pPr>
              <a:buNone/>
            </a:pPr>
            <a:r>
              <a:rPr lang="en-US" sz="2800" u="sng" dirty="0"/>
              <a:t>Development of Course</a:t>
            </a:r>
          </a:p>
          <a:p>
            <a:pPr marL="514350" indent="-514350">
              <a:buNone/>
            </a:pPr>
            <a:r>
              <a:rPr lang="en-US" sz="2800" u="sng" dirty="0"/>
              <a:t>From Theory to Practical Application         </a:t>
            </a:r>
          </a:p>
          <a:p>
            <a:pPr marL="514350" indent="-514350"/>
            <a:r>
              <a:rPr lang="en-US" sz="2800" dirty="0" smtClean="0"/>
              <a:t>Elaborate on NABCEP Small Wind documentation</a:t>
            </a:r>
          </a:p>
          <a:p>
            <a:pPr marL="514350" indent="-514350"/>
            <a:r>
              <a:rPr lang="en-US" sz="2800" dirty="0" smtClean="0"/>
              <a:t>Elaborate on Coleman 400 W Manual</a:t>
            </a:r>
            <a:endParaRPr lang="en-US" sz="2800" dirty="0"/>
          </a:p>
          <a:p>
            <a:pPr marL="514350" indent="-514350"/>
            <a:r>
              <a:rPr lang="en-US" sz="2800" dirty="0" smtClean="0"/>
              <a:t>“</a:t>
            </a:r>
            <a:r>
              <a:rPr lang="en-US" sz="2800" dirty="0" smtClean="0"/>
              <a:t>Small group sessions” in 2023 on </a:t>
            </a:r>
            <a:r>
              <a:rPr lang="en-US" sz="2800" dirty="0"/>
              <a:t>Course </a:t>
            </a:r>
            <a:r>
              <a:rPr lang="en-US" sz="2800" dirty="0" smtClean="0"/>
              <a:t>45  </a:t>
            </a:r>
            <a:endParaRPr lang="en-US" sz="2800" dirty="0"/>
          </a:p>
        </p:txBody>
      </p:sp>
      <p:pic>
        <p:nvPicPr>
          <p:cNvPr id="5" name="Picture 4" descr="Yellow school bus">
            <a:extLst>
              <a:ext uri="{FF2B5EF4-FFF2-40B4-BE49-F238E27FC236}">
                <a16:creationId xmlns:a16="http://schemas.microsoft.com/office/drawing/2014/main" xmlns="" id="{2F203B36-F764-430C-AB5D-ABC81F3202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a16="http://schemas.microsoft.com/office/drawing/2014/main" xmlns="" id="{3D01D343-006C-4100-A26E-998CC2FF695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a16="http://schemas.microsoft.com/office/drawing/2014/main" xmlns="" id="{A1C78565-3196-475C-A97A-72DF707CD21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4361" y="4830712"/>
            <a:ext cx="2289638" cy="1526645"/>
          </a:xfrm>
          <a:prstGeom prst="rect">
            <a:avLst/>
          </a:prstGeom>
        </p:spPr>
      </p:pic>
      <p:pic>
        <p:nvPicPr>
          <p:cNvPr id="12" name="Picture 11" descr="Rows of solar panels">
            <a:extLst>
              <a:ext uri="{FF2B5EF4-FFF2-40B4-BE49-F238E27FC236}">
                <a16:creationId xmlns:a16="http://schemas.microsoft.com/office/drawing/2014/main" xmlns="" id="{A83578AE-6AC5-4F5D-AAE1-28C95E7C582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7909"/>
          <a:stretch/>
        </p:blipFill>
        <p:spPr>
          <a:xfrm>
            <a:off x="6114463" y="273132"/>
            <a:ext cx="2746797" cy="1503260"/>
          </a:xfrm>
          <a:prstGeom prst="rect">
            <a:avLst/>
          </a:prstGeom>
        </p:spPr>
      </p:pic>
    </p:spTree>
    <p:extLst>
      <p:ext uri="{BB962C8B-B14F-4D97-AF65-F5344CB8AC3E}">
        <p14:creationId xmlns:p14="http://schemas.microsoft.com/office/powerpoint/2010/main" xmlns="" val="34524011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9CBCA1-3A68-4B91-ACA9-57F2AC49B742}"/>
              </a:ext>
            </a:extLst>
          </p:cNvPr>
          <p:cNvSpPr>
            <a:spLocks noGrp="1"/>
          </p:cNvSpPr>
          <p:nvPr>
            <p:ph type="title"/>
          </p:nvPr>
        </p:nvSpPr>
        <p:spPr/>
        <p:txBody>
          <a:bodyPr/>
          <a:lstStyle/>
          <a:p>
            <a:r>
              <a:rPr lang="en-US" dirty="0"/>
              <a:t>Summary</a:t>
            </a:r>
          </a:p>
        </p:txBody>
      </p:sp>
      <p:sp>
        <p:nvSpPr>
          <p:cNvPr id="15" name="Content Placeholder 2">
            <a:extLst>
              <a:ext uri="{FF2B5EF4-FFF2-40B4-BE49-F238E27FC236}">
                <a16:creationId xmlns:a16="http://schemas.microsoft.com/office/drawing/2014/main" xmlns="" id="{525DE385-12F0-40DF-AFE0-30ED9FFB5A08}"/>
              </a:ext>
            </a:extLst>
          </p:cNvPr>
          <p:cNvSpPr txBox="1">
            <a:spLocks/>
          </p:cNvSpPr>
          <p:nvPr/>
        </p:nvSpPr>
        <p:spPr bwMode="auto">
          <a:xfrm>
            <a:off x="239282" y="761377"/>
            <a:ext cx="8597069" cy="5947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21469" indent="-321469" algn="l" rtl="0" eaLnBrk="1" fontAlgn="base" hangingPunct="1">
              <a:spcBef>
                <a:spcPct val="20000"/>
              </a:spcBef>
              <a:spcAft>
                <a:spcPct val="0"/>
              </a:spcAft>
              <a:buFont typeface="Arial" panose="020B0604020202020204" pitchFamily="34" charset="0"/>
              <a:buChar char="•"/>
              <a:defRPr sz="2625" kern="1200">
                <a:solidFill>
                  <a:schemeClr val="bg1"/>
                </a:solidFill>
                <a:latin typeface="+mn-lt"/>
                <a:ea typeface="+mn-ea"/>
                <a:cs typeface="+mn-cs"/>
              </a:defRPr>
            </a:lvl1pPr>
            <a:lvl2pPr marL="696516" indent="-267891" algn="l" rtl="0" eaLnBrk="1" fontAlgn="base" hangingPunct="1">
              <a:spcBef>
                <a:spcPct val="20000"/>
              </a:spcBef>
              <a:spcAft>
                <a:spcPct val="0"/>
              </a:spcAft>
              <a:buFont typeface="Arial" panose="020B0604020202020204" pitchFamily="34" charset="0"/>
              <a:buChar char="–"/>
              <a:defRPr sz="2250" kern="1200">
                <a:solidFill>
                  <a:schemeClr val="bg1"/>
                </a:solidFill>
                <a:latin typeface="+mn-lt"/>
                <a:ea typeface="+mn-ea"/>
                <a:cs typeface="+mn-cs"/>
              </a:defRPr>
            </a:lvl2pPr>
            <a:lvl3pPr marL="1071563"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3pPr>
            <a:lvl4pPr marL="1500188" indent="-214313" algn="l" rtl="0" eaLnBrk="1" fontAlgn="base" hangingPunct="1">
              <a:spcBef>
                <a:spcPct val="20000"/>
              </a:spcBef>
              <a:spcAft>
                <a:spcPct val="0"/>
              </a:spcAft>
              <a:buFont typeface="Arial" panose="020B0604020202020204" pitchFamily="34" charset="0"/>
              <a:buChar char="–"/>
              <a:defRPr sz="1688" kern="1200">
                <a:solidFill>
                  <a:schemeClr val="bg1"/>
                </a:solidFill>
                <a:latin typeface="+mn-lt"/>
                <a:ea typeface="+mn-ea"/>
                <a:cs typeface="+mn-cs"/>
              </a:defRPr>
            </a:lvl4pPr>
            <a:lvl5pPr marL="1928813" indent="-214313" algn="l" rtl="0" eaLnBrk="1" fontAlgn="base" hangingPunct="1">
              <a:spcBef>
                <a:spcPct val="20000"/>
              </a:spcBef>
              <a:spcAft>
                <a:spcPct val="0"/>
              </a:spcAft>
              <a:buFont typeface="Arial" panose="020B0604020202020204" pitchFamily="34" charset="0"/>
              <a:buChar char="»"/>
              <a:defRPr sz="1688" kern="1200">
                <a:solidFill>
                  <a:schemeClr val="bg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9pPr>
          </a:lstStyle>
          <a:p>
            <a:pPr>
              <a:buNone/>
            </a:pPr>
            <a:r>
              <a:rPr lang="en-US" u="sng" dirty="0" smtClean="0"/>
              <a:t>C45 Small Wind Design </a:t>
            </a:r>
          </a:p>
          <a:p>
            <a:pPr>
              <a:buNone/>
            </a:pPr>
            <a:r>
              <a:rPr lang="en-US" u="sng" dirty="0" smtClean="0"/>
              <a:t>And Operation </a:t>
            </a:r>
            <a:endParaRPr lang="en-US" u="sng" dirty="0"/>
          </a:p>
          <a:p>
            <a:r>
              <a:rPr lang="en-US" dirty="0" smtClean="0"/>
              <a:t>48 </a:t>
            </a:r>
            <a:r>
              <a:rPr lang="en-US" dirty="0"/>
              <a:t>Classroom </a:t>
            </a:r>
            <a:r>
              <a:rPr lang="en-US" dirty="0" smtClean="0"/>
              <a:t>hours</a:t>
            </a:r>
          </a:p>
          <a:p>
            <a:r>
              <a:rPr lang="en-US" dirty="0" smtClean="0"/>
              <a:t>16 Lab hours</a:t>
            </a:r>
            <a:endParaRPr lang="en-US" dirty="0"/>
          </a:p>
          <a:p>
            <a:r>
              <a:rPr lang="en-US" dirty="0" smtClean="0"/>
              <a:t>12 </a:t>
            </a:r>
            <a:r>
              <a:rPr lang="en-US" dirty="0"/>
              <a:t>Week Term </a:t>
            </a:r>
            <a:r>
              <a:rPr lang="en-US" dirty="0" smtClean="0"/>
              <a:t>4, </a:t>
            </a:r>
            <a:r>
              <a:rPr lang="en-US" dirty="0"/>
              <a:t>Year </a:t>
            </a:r>
            <a:r>
              <a:rPr lang="en-US" dirty="0" smtClean="0"/>
              <a:t>2 </a:t>
            </a:r>
          </a:p>
          <a:p>
            <a:pPr marL="514350" indent="-514350">
              <a:buFont typeface="+mj-lt"/>
              <a:buAutoNum type="arabicPeriod"/>
            </a:pPr>
            <a:r>
              <a:rPr lang="en-US" sz="2800" dirty="0" smtClean="0"/>
              <a:t>Applied Science Courses </a:t>
            </a:r>
            <a:r>
              <a:rPr lang="en-US" sz="2800" dirty="0"/>
              <a:t>in 2 year RE EE Program </a:t>
            </a:r>
          </a:p>
          <a:p>
            <a:pPr marL="514350" indent="-514350">
              <a:buFont typeface="+mj-lt"/>
              <a:buAutoNum type="arabicPeriod"/>
            </a:pPr>
            <a:r>
              <a:rPr lang="en-US" sz="2800" dirty="0"/>
              <a:t>What does “success” look </a:t>
            </a:r>
            <a:r>
              <a:rPr lang="en-US" sz="2800" dirty="0" smtClean="0"/>
              <a:t>like?   </a:t>
            </a:r>
            <a:endParaRPr lang="en-US" sz="2800" dirty="0"/>
          </a:p>
          <a:p>
            <a:pPr marL="514350" indent="-514350">
              <a:buFont typeface="+mj-lt"/>
              <a:buAutoNum type="arabicPeriod"/>
            </a:pPr>
            <a:r>
              <a:rPr lang="en-US" sz="2800" dirty="0" smtClean="0"/>
              <a:t>Master Plan Learning Outcomes and TDAPS   </a:t>
            </a:r>
            <a:endParaRPr lang="en-US" sz="2800" dirty="0"/>
          </a:p>
          <a:p>
            <a:pPr marL="514350" indent="-514350">
              <a:buFont typeface="+mj-lt"/>
              <a:buAutoNum type="arabicPeriod"/>
            </a:pPr>
            <a:r>
              <a:rPr lang="en-US" sz="2800" dirty="0"/>
              <a:t>Description of Course </a:t>
            </a:r>
            <a:r>
              <a:rPr lang="en-US" sz="2800" dirty="0" smtClean="0"/>
              <a:t>45 </a:t>
            </a:r>
            <a:r>
              <a:rPr lang="en-US" sz="2800" dirty="0"/>
              <a:t>in Term </a:t>
            </a:r>
            <a:r>
              <a:rPr lang="en-US" sz="2800" dirty="0" smtClean="0"/>
              <a:t>4 </a:t>
            </a:r>
            <a:r>
              <a:rPr lang="en-US" sz="2800" dirty="0"/>
              <a:t>of Year </a:t>
            </a:r>
            <a:r>
              <a:rPr lang="en-US" sz="2800" dirty="0" smtClean="0"/>
              <a:t>2</a:t>
            </a:r>
            <a:endParaRPr lang="en-US" sz="2800" dirty="0"/>
          </a:p>
          <a:p>
            <a:pPr marL="514350" indent="-514350">
              <a:buFont typeface="+mj-lt"/>
              <a:buAutoNum type="arabicPeriod"/>
            </a:pPr>
            <a:r>
              <a:rPr lang="en-US" sz="2800" dirty="0"/>
              <a:t>Development of Course </a:t>
            </a:r>
            <a:r>
              <a:rPr lang="en-US" sz="2800" dirty="0" smtClean="0"/>
              <a:t>45 </a:t>
            </a:r>
            <a:endParaRPr lang="en-US" sz="2800" dirty="0"/>
          </a:p>
          <a:p>
            <a:pPr marL="889397" lvl="1" indent="-514350"/>
            <a:r>
              <a:rPr lang="en-US" sz="2425" dirty="0" smtClean="0"/>
              <a:t>Elaborate on NABCEP and Coleman Turbine documents  </a:t>
            </a:r>
            <a:r>
              <a:rPr lang="en-US" sz="2425" dirty="0"/>
              <a:t>in </a:t>
            </a:r>
            <a:r>
              <a:rPr lang="en-US" sz="2425" dirty="0" smtClean="0"/>
              <a:t>other 2023 Sessions</a:t>
            </a:r>
            <a:endParaRPr lang="en-US" dirty="0"/>
          </a:p>
        </p:txBody>
      </p:sp>
      <p:pic>
        <p:nvPicPr>
          <p:cNvPr id="6" name="Picture 5" descr="Underwater view of teeming tropical reef near tropical beach">
            <a:extLst>
              <a:ext uri="{FF2B5EF4-FFF2-40B4-BE49-F238E27FC236}">
                <a16:creationId xmlns:a16="http://schemas.microsoft.com/office/drawing/2014/main" xmlns="" id="{453569C0-9BBC-4436-87D1-76139576F14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44569" y="149551"/>
            <a:ext cx="3760150" cy="2998143"/>
          </a:xfrm>
          <a:prstGeom prst="rect">
            <a:avLst/>
          </a:prstGeom>
        </p:spPr>
      </p:pic>
    </p:spTree>
    <p:extLst>
      <p:ext uri="{BB962C8B-B14F-4D97-AF65-F5344CB8AC3E}">
        <p14:creationId xmlns:p14="http://schemas.microsoft.com/office/powerpoint/2010/main" xmlns="" val="34934184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9CBCA1-3A68-4B91-ACA9-57F2AC49B742}"/>
              </a:ext>
            </a:extLst>
          </p:cNvPr>
          <p:cNvSpPr>
            <a:spLocks noGrp="1"/>
          </p:cNvSpPr>
          <p:nvPr>
            <p:ph type="title"/>
          </p:nvPr>
        </p:nvSpPr>
        <p:spPr>
          <a:xfrm>
            <a:off x="148589" y="70872"/>
            <a:ext cx="4834471" cy="675204"/>
          </a:xfrm>
        </p:spPr>
        <p:txBody>
          <a:bodyPr/>
          <a:lstStyle/>
          <a:p>
            <a:r>
              <a:rPr lang="en-CA" dirty="0"/>
              <a:t>For Today:</a:t>
            </a:r>
            <a:endParaRPr lang="en-US" dirty="0"/>
          </a:p>
        </p:txBody>
      </p:sp>
      <p:sp>
        <p:nvSpPr>
          <p:cNvPr id="15" name="Content Placeholder 2">
            <a:extLst>
              <a:ext uri="{FF2B5EF4-FFF2-40B4-BE49-F238E27FC236}">
                <a16:creationId xmlns:a16="http://schemas.microsoft.com/office/drawing/2014/main" xmlns="" id="{525DE385-12F0-40DF-AFE0-30ED9FFB5A08}"/>
              </a:ext>
            </a:extLst>
          </p:cNvPr>
          <p:cNvSpPr txBox="1">
            <a:spLocks/>
          </p:cNvSpPr>
          <p:nvPr/>
        </p:nvSpPr>
        <p:spPr bwMode="auto">
          <a:xfrm>
            <a:off x="239282" y="761377"/>
            <a:ext cx="8597069" cy="5947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21469" indent="-321469" algn="l" rtl="0" eaLnBrk="1" fontAlgn="base" hangingPunct="1">
              <a:spcBef>
                <a:spcPct val="20000"/>
              </a:spcBef>
              <a:spcAft>
                <a:spcPct val="0"/>
              </a:spcAft>
              <a:buFont typeface="Arial" panose="020B0604020202020204" pitchFamily="34" charset="0"/>
              <a:buChar char="•"/>
              <a:defRPr sz="2625" kern="1200">
                <a:solidFill>
                  <a:schemeClr val="bg1"/>
                </a:solidFill>
                <a:latin typeface="+mn-lt"/>
                <a:ea typeface="+mn-ea"/>
                <a:cs typeface="+mn-cs"/>
              </a:defRPr>
            </a:lvl1pPr>
            <a:lvl2pPr marL="696516" indent="-267891" algn="l" rtl="0" eaLnBrk="1" fontAlgn="base" hangingPunct="1">
              <a:spcBef>
                <a:spcPct val="20000"/>
              </a:spcBef>
              <a:spcAft>
                <a:spcPct val="0"/>
              </a:spcAft>
              <a:buFont typeface="Arial" panose="020B0604020202020204" pitchFamily="34" charset="0"/>
              <a:buChar char="–"/>
              <a:defRPr sz="2250" kern="1200">
                <a:solidFill>
                  <a:schemeClr val="bg1"/>
                </a:solidFill>
                <a:latin typeface="+mn-lt"/>
                <a:ea typeface="+mn-ea"/>
                <a:cs typeface="+mn-cs"/>
              </a:defRPr>
            </a:lvl2pPr>
            <a:lvl3pPr marL="1071563"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3pPr>
            <a:lvl4pPr marL="1500188" indent="-214313" algn="l" rtl="0" eaLnBrk="1" fontAlgn="base" hangingPunct="1">
              <a:spcBef>
                <a:spcPct val="20000"/>
              </a:spcBef>
              <a:spcAft>
                <a:spcPct val="0"/>
              </a:spcAft>
              <a:buFont typeface="Arial" panose="020B0604020202020204" pitchFamily="34" charset="0"/>
              <a:buChar char="–"/>
              <a:defRPr sz="1688" kern="1200">
                <a:solidFill>
                  <a:schemeClr val="bg1"/>
                </a:solidFill>
                <a:latin typeface="+mn-lt"/>
                <a:ea typeface="+mn-ea"/>
                <a:cs typeface="+mn-cs"/>
              </a:defRPr>
            </a:lvl4pPr>
            <a:lvl5pPr marL="1928813" indent="-214313" algn="l" rtl="0" eaLnBrk="1" fontAlgn="base" hangingPunct="1">
              <a:spcBef>
                <a:spcPct val="20000"/>
              </a:spcBef>
              <a:spcAft>
                <a:spcPct val="0"/>
              </a:spcAft>
              <a:buFont typeface="Arial" panose="020B0604020202020204" pitchFamily="34" charset="0"/>
              <a:buChar char="»"/>
              <a:defRPr sz="1688" kern="1200">
                <a:solidFill>
                  <a:schemeClr val="bg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9pPr>
          </a:lstStyle>
          <a:p>
            <a:pPr>
              <a:buNone/>
            </a:pPr>
            <a:r>
              <a:rPr lang="en-US" u="sng" dirty="0" smtClean="0"/>
              <a:t>C45 Small Wind Design </a:t>
            </a:r>
            <a:endParaRPr lang="en-US" u="sng" dirty="0" smtClean="0"/>
          </a:p>
          <a:p>
            <a:pPr>
              <a:buNone/>
            </a:pPr>
            <a:r>
              <a:rPr lang="en-US" u="sng" dirty="0" smtClean="0"/>
              <a:t>and Operation</a:t>
            </a:r>
            <a:endParaRPr lang="en-US" u="sng" dirty="0" smtClean="0"/>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smtClean="0">
                <a:solidFill>
                  <a:prstClr val="white"/>
                </a:solidFill>
                <a:latin typeface="Franklin Gothic Book"/>
              </a:rPr>
              <a:t>Instructor </a:t>
            </a:r>
            <a:r>
              <a:rPr lang="en-US" dirty="0">
                <a:solidFill>
                  <a:prstClr val="white"/>
                </a:solidFill>
                <a:latin typeface="Franklin Gothic Book"/>
              </a:rPr>
              <a:t>Comments? </a:t>
            </a: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25" b="0" i="0" u="none" strike="noStrike" kern="1200" cap="none" spc="0" normalizeH="0" baseline="0" noProof="0" dirty="0">
                <a:ln>
                  <a:noFill/>
                </a:ln>
                <a:solidFill>
                  <a:prstClr val="white"/>
                </a:solidFill>
                <a:effectLst/>
                <a:uLnTx/>
                <a:uFillTx/>
                <a:latin typeface="Franklin Gothic Book"/>
                <a:ea typeface="+mn-ea"/>
                <a:cs typeface="+mn-cs"/>
              </a:rPr>
              <a:t>Instructor Discussion?</a:t>
            </a: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a:solidFill>
                  <a:prstClr val="white"/>
                </a:solidFill>
                <a:latin typeface="Franklin Gothic Book"/>
              </a:rPr>
              <a:t>Instructor Suggestions? </a:t>
            </a:r>
            <a:r>
              <a:rPr kumimoji="0" lang="en-US" sz="2625" b="0" i="0" u="none" strike="noStrike" kern="1200" cap="none" spc="0" normalizeH="0" baseline="0" noProof="0" dirty="0">
                <a:ln>
                  <a:noFill/>
                </a:ln>
                <a:solidFill>
                  <a:prstClr val="white"/>
                </a:solidFill>
                <a:effectLst/>
                <a:uLnTx/>
                <a:uFillTx/>
                <a:latin typeface="Franklin Gothic Book"/>
                <a:ea typeface="+mn-ea"/>
                <a:cs typeface="+mn-cs"/>
              </a:rPr>
              <a:t>  </a:t>
            </a: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25" b="0" i="0" u="none" strike="noStrike" kern="1200" cap="none" spc="0" normalizeH="0" baseline="0" noProof="0" dirty="0">
                <a:ln>
                  <a:noFill/>
                </a:ln>
                <a:solidFill>
                  <a:prstClr val="white"/>
                </a:solidFill>
                <a:effectLst/>
                <a:uLnTx/>
                <a:uFillTx/>
                <a:latin typeface="Franklin Gothic Book"/>
                <a:ea typeface="+mn-ea"/>
                <a:cs typeface="+mn-cs"/>
              </a:rPr>
              <a:t>“Real World” Applications?  </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endParaRPr kumimoji="0" lang="en-US" sz="2625"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6" name="Picture 5" descr="Underwater view of teeming tropical reef near tropical beach">
            <a:extLst>
              <a:ext uri="{FF2B5EF4-FFF2-40B4-BE49-F238E27FC236}">
                <a16:creationId xmlns:a16="http://schemas.microsoft.com/office/drawing/2014/main" xmlns="" id="{453569C0-9BBC-4436-87D1-76139576F14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44569" y="149551"/>
            <a:ext cx="3760150" cy="2998143"/>
          </a:xfrm>
          <a:prstGeom prst="rect">
            <a:avLst/>
          </a:prstGeom>
        </p:spPr>
      </p:pic>
    </p:spTree>
    <p:extLst>
      <p:ext uri="{BB962C8B-B14F-4D97-AF65-F5344CB8AC3E}">
        <p14:creationId xmlns:p14="http://schemas.microsoft.com/office/powerpoint/2010/main" xmlns="" val="19092803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xmlns="" id="{94F39A9D-FBAA-DA14-4F85-34EC0AEFF028}"/>
              </a:ext>
            </a:extLst>
          </p:cNvPr>
          <p:cNvSpPr>
            <a:spLocks noGrp="1"/>
          </p:cNvSpPr>
          <p:nvPr>
            <p:ph type="subTitle" idx="1"/>
          </p:nvPr>
        </p:nvSpPr>
        <p:spPr>
          <a:xfrm>
            <a:off x="1571625" y="1057276"/>
            <a:ext cx="6000750" cy="3193256"/>
          </a:xfrm>
        </p:spPr>
        <p:txBody>
          <a:bodyPr/>
          <a:lstStyle/>
          <a:p>
            <a:r>
              <a:rPr lang="en-US" sz="7200" dirty="0"/>
              <a:t>Questions?</a:t>
            </a:r>
          </a:p>
          <a:p>
            <a:r>
              <a:rPr lang="en-US" sz="7200" dirty="0"/>
              <a:t>Comments?</a:t>
            </a:r>
          </a:p>
          <a:p>
            <a:r>
              <a:rPr lang="en-US" sz="7200" dirty="0"/>
              <a:t>Suggestions?</a:t>
            </a:r>
          </a:p>
          <a:p>
            <a:r>
              <a:rPr lang="en-US" sz="7200" dirty="0"/>
              <a:t>Thank you</a:t>
            </a:r>
          </a:p>
        </p:txBody>
      </p:sp>
    </p:spTree>
    <p:extLst>
      <p:ext uri="{BB962C8B-B14F-4D97-AF65-F5344CB8AC3E}">
        <p14:creationId xmlns:p14="http://schemas.microsoft.com/office/powerpoint/2010/main" xmlns="" val="16286293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dirty="0" smtClean="0"/>
              <a:t>C45 – Small Wind Lab Equipment</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1" y="1195386"/>
            <a:ext cx="9001126" cy="5591741"/>
          </a:xfrm>
        </p:spPr>
        <p:txBody>
          <a:bodyPr/>
          <a:lstStyle/>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2054" name="Picture 6" descr="https://cdn-tp4.mozu.com/29977-49838/cms/49838/files/6bd74bb4-7e49-41a8-a940-76f686b79932?max=600&amp;_mzCb=_1676398433893"/>
          <p:cNvPicPr>
            <a:picLocks noChangeAspect="1" noChangeArrowheads="1"/>
          </p:cNvPicPr>
          <p:nvPr/>
        </p:nvPicPr>
        <p:blipFill>
          <a:blip r:embed="rId2"/>
          <a:srcRect/>
          <a:stretch>
            <a:fillRect/>
          </a:stretch>
        </p:blipFill>
        <p:spPr bwMode="auto">
          <a:xfrm>
            <a:off x="1742003" y="980502"/>
            <a:ext cx="5715000" cy="5715000"/>
          </a:xfrm>
          <a:prstGeom prst="rect">
            <a:avLst/>
          </a:prstGeom>
          <a:noFill/>
        </p:spPr>
      </p:pic>
    </p:spTree>
    <p:extLst>
      <p:ext uri="{BB962C8B-B14F-4D97-AF65-F5344CB8AC3E}">
        <p14:creationId xmlns:p14="http://schemas.microsoft.com/office/powerpoint/2010/main" xmlns="" val="3090686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dirty="0" smtClean="0"/>
              <a:t>C45 – Small Wind Lab Equipment</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1" y="1195386"/>
            <a:ext cx="9001126" cy="5591741"/>
          </a:xfrm>
        </p:spPr>
        <p:txBody>
          <a:bodyPr/>
          <a:lstStyle/>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1026" name="Picture 2" descr="Coleman 400W Wind Turbine : Amazon.ca: Patio, Lawn &amp; Garden"/>
          <p:cNvPicPr>
            <a:picLocks noChangeAspect="1" noChangeArrowheads="1"/>
          </p:cNvPicPr>
          <p:nvPr/>
        </p:nvPicPr>
        <p:blipFill>
          <a:blip r:embed="rId2"/>
          <a:srcRect/>
          <a:stretch>
            <a:fillRect/>
          </a:stretch>
        </p:blipFill>
        <p:spPr bwMode="auto">
          <a:xfrm>
            <a:off x="-1" y="1222871"/>
            <a:ext cx="4428782" cy="4428782"/>
          </a:xfrm>
          <a:prstGeom prst="rect">
            <a:avLst/>
          </a:prstGeom>
          <a:noFill/>
        </p:spPr>
      </p:pic>
      <p:pic>
        <p:nvPicPr>
          <p:cNvPr id="1028" name="Picture 4" descr="400 Watt, 12-Volt Wind Generator - SunForce Products Inc."/>
          <p:cNvPicPr>
            <a:picLocks noChangeAspect="1" noChangeArrowheads="1"/>
          </p:cNvPicPr>
          <p:nvPr/>
        </p:nvPicPr>
        <p:blipFill>
          <a:blip r:embed="rId3"/>
          <a:srcRect/>
          <a:stretch>
            <a:fillRect/>
          </a:stretch>
        </p:blipFill>
        <p:spPr bwMode="auto">
          <a:xfrm>
            <a:off x="4527934" y="1222871"/>
            <a:ext cx="4452152" cy="4452152"/>
          </a:xfrm>
          <a:prstGeom prst="rect">
            <a:avLst/>
          </a:prstGeom>
          <a:noFill/>
        </p:spPr>
      </p:pic>
    </p:spTree>
    <p:extLst>
      <p:ext uri="{BB962C8B-B14F-4D97-AF65-F5344CB8AC3E}">
        <p14:creationId xmlns:p14="http://schemas.microsoft.com/office/powerpoint/2010/main" xmlns="" val="3090686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90" y="70872"/>
            <a:ext cx="4831034" cy="675204"/>
          </a:xfrm>
        </p:spPr>
        <p:txBody>
          <a:bodyPr wrap="square" anchor="ctr">
            <a:normAutofit fontScale="90000"/>
          </a:bodyPr>
          <a:lstStyle/>
          <a:p>
            <a:r>
              <a:rPr lang="en-CA" dirty="0" smtClean="0"/>
              <a:t>C45 – Small Wind Design &amp; Operation</a:t>
            </a:r>
            <a:endParaRPr lang="en-CA" dirty="0"/>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434566" y="917297"/>
            <a:ext cx="8378928" cy="5677608"/>
          </a:xfrm>
        </p:spPr>
        <p:txBody>
          <a:bodyPr/>
          <a:lstStyle/>
          <a:p>
            <a:pPr marL="514350" indent="-514350">
              <a:buNone/>
            </a:pPr>
            <a:r>
              <a:rPr lang="en-US" sz="3175" dirty="0" smtClean="0"/>
              <a:t>Tasks for Course C 45  </a:t>
            </a:r>
            <a:endParaRPr lang="en-US" sz="3175" dirty="0"/>
          </a:p>
          <a:p>
            <a:pPr marL="514350" indent="-514350">
              <a:buNone/>
            </a:pPr>
            <a:r>
              <a:rPr lang="en-US" sz="3175" dirty="0" smtClean="0"/>
              <a:t>T1 - Understand fundamentals of wind systems</a:t>
            </a:r>
          </a:p>
          <a:p>
            <a:pPr marL="514350" indent="-514350">
              <a:buNone/>
            </a:pPr>
            <a:r>
              <a:rPr lang="en-US" sz="3175" dirty="0" smtClean="0"/>
              <a:t>T2 - Indentify Small Wind (SW) system applications and uses</a:t>
            </a:r>
          </a:p>
          <a:p>
            <a:pPr marL="514350" indent="-514350">
              <a:buNone/>
            </a:pPr>
            <a:r>
              <a:rPr lang="en-US" sz="3175" dirty="0" smtClean="0"/>
              <a:t>T3 - Understand the fundamentals of Small Wind Turbines (incl. science, theory, and system components)</a:t>
            </a:r>
          </a:p>
          <a:p>
            <a:pPr marL="514350" indent="-514350">
              <a:buNone/>
            </a:pPr>
            <a:r>
              <a:rPr lang="en-US" sz="3175" dirty="0" smtClean="0"/>
              <a:t>T4 – List considerations for towers, foundations, and system installation</a:t>
            </a:r>
          </a:p>
          <a:p>
            <a:pPr marL="514350" indent="-514350">
              <a:buNone/>
            </a:pPr>
            <a:r>
              <a:rPr lang="en-US" sz="3175" dirty="0" smtClean="0"/>
              <a:t>T5 – Prepare site assessment of available wind resource</a:t>
            </a:r>
          </a:p>
          <a:p>
            <a:pPr marL="514350" indent="-514350">
              <a:buNone/>
            </a:pPr>
            <a:endParaRPr lang="en-US" sz="3175" dirty="0" smtClean="0"/>
          </a:p>
        </p:txBody>
      </p:sp>
    </p:spTree>
    <p:extLst>
      <p:ext uri="{BB962C8B-B14F-4D97-AF65-F5344CB8AC3E}">
        <p14:creationId xmlns:p14="http://schemas.microsoft.com/office/powerpoint/2010/main" xmlns="" val="3150095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IDB Belize Minimal Presentation - Design_ TEMP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ry template" id="{5B5A9EEE-5E55-4EF9-89C9-65D33258FE22}" vid="{7483052C-6CA1-48FA-975E-243096064F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A75FC7B6BF7C498CD7B3EAD8D4130F" ma:contentTypeVersion="14" ma:contentTypeDescription="Create a new document." ma:contentTypeScope="" ma:versionID="dbad931daf054155005239db3e568307">
  <xsd:schema xmlns:xsd="http://www.w3.org/2001/XMLSchema" xmlns:xs="http://www.w3.org/2001/XMLSchema" xmlns:p="http://schemas.microsoft.com/office/2006/metadata/properties" xmlns:ns3="1cbb6d17-cf84-4448-90bc-9c37ac7b8820" xmlns:ns4="2b3f11d3-e06f-483e-85d2-fc50beb488a5" targetNamespace="http://schemas.microsoft.com/office/2006/metadata/properties" ma:root="true" ma:fieldsID="b68d6c0bb9ec33ea8672a22a1a92e3cb" ns3:_="" ns4:_="">
    <xsd:import namespace="1cbb6d17-cf84-4448-90bc-9c37ac7b8820"/>
    <xsd:import namespace="2b3f11d3-e06f-483e-85d2-fc50beb488a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bb6d17-cf84-4448-90bc-9c37ac7b88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3f11d3-e06f-483e-85d2-fc50beb488a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07AA6A-79EC-4BA2-B0D4-5A8A17592359}">
  <ds:schemaRefs>
    <ds:schemaRef ds:uri="http://schemas.microsoft.com/sharepoint/v3/contenttype/forms"/>
  </ds:schemaRefs>
</ds:datastoreItem>
</file>

<file path=customXml/itemProps2.xml><?xml version="1.0" encoding="utf-8"?>
<ds:datastoreItem xmlns:ds="http://schemas.openxmlformats.org/officeDocument/2006/customXml" ds:itemID="{0A67B24D-EB55-4E51-836D-832A9BC96B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bb6d17-cf84-4448-90bc-9c37ac7b8820"/>
    <ds:schemaRef ds:uri="2b3f11d3-e06f-483e-85d2-fc50beb488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4951A3-8628-4E4A-83F6-9A5215FC1F79}">
  <ds:schemaRefs>
    <ds:schemaRef ds:uri="http://purl.org/dc/elements/1.1/"/>
    <ds:schemaRef ds:uri="http://schemas.openxmlformats.org/package/2006/metadata/core-properties"/>
    <ds:schemaRef ds:uri="http://schemas.microsoft.com/office/2006/documentManagement/types"/>
    <ds:schemaRef ds:uri="1cbb6d17-cf84-4448-90bc-9c37ac7b8820"/>
    <ds:schemaRef ds:uri="http://www.w3.org/XML/1998/namespace"/>
    <ds:schemaRef ds:uri="http://purl.org/dc/terms/"/>
    <ds:schemaRef ds:uri="2b3f11d3-e06f-483e-85d2-fc50beb488a5"/>
    <ds:schemaRef ds:uri="http://purl.org/dc/dcmityp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Beliz Background template</Template>
  <TotalTime>50642</TotalTime>
  <Words>3462</Words>
  <Application>Microsoft Office PowerPoint</Application>
  <PresentationFormat>On-screen Show (4:3)</PresentationFormat>
  <Paragraphs>494</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IDB Belize Minimal Presentation - Design_ TEMPLATE</vt:lpstr>
      <vt:lpstr>Slide 1</vt:lpstr>
      <vt:lpstr>For Today:</vt:lpstr>
      <vt:lpstr>C45 – Small Wind Design &amp; Operation</vt:lpstr>
      <vt:lpstr>C45 – Small Wind Lab Equipment</vt:lpstr>
      <vt:lpstr>C45 – Small Wind Lab Equipment</vt:lpstr>
      <vt:lpstr>C45 – Small Wind Lab Equipment</vt:lpstr>
      <vt:lpstr>C45 – Small Wind Lab Equipment</vt:lpstr>
      <vt:lpstr>C45 – Small Wind Lab Equipment</vt:lpstr>
      <vt:lpstr>C45 – Small Wind Design &amp; Operation</vt:lpstr>
      <vt:lpstr>C45 – Small Wind Design &amp; Operation</vt:lpstr>
      <vt:lpstr>1. Applied Science Courses in 2 Year Program </vt:lpstr>
      <vt:lpstr>1. Program Overview (Term 4)</vt:lpstr>
      <vt:lpstr>1. Term 4 Course Introductions </vt:lpstr>
      <vt:lpstr>C 45: Small Wind Design &amp; Operation</vt:lpstr>
      <vt:lpstr>2. What does “success” look like? </vt:lpstr>
      <vt:lpstr>2. What does “success” look like? </vt:lpstr>
      <vt:lpstr>3. Master Plan and TDAP Use</vt:lpstr>
      <vt:lpstr>3. Master Plan and TDAP Use</vt:lpstr>
      <vt:lpstr>3. Master Plan Learning Outcomes</vt:lpstr>
      <vt:lpstr>3. Master Plan Learning Outcomes</vt:lpstr>
      <vt:lpstr>3. Master Plan Learning Outcomes</vt:lpstr>
      <vt:lpstr>3. Master Plan Learning Outcomes</vt:lpstr>
      <vt:lpstr>3. Master Plan Learning Outcomes</vt:lpstr>
      <vt:lpstr>3. Master Plan Learning Outcomes</vt:lpstr>
      <vt:lpstr>4. C 45 in Term 4 of Program</vt:lpstr>
      <vt:lpstr>4. Description of Course 45</vt:lpstr>
      <vt:lpstr>4. Description of Course 45</vt:lpstr>
      <vt:lpstr>4. Description of Course 45</vt:lpstr>
      <vt:lpstr>4. Description of Course 45</vt:lpstr>
      <vt:lpstr>4. Description of Course 45</vt:lpstr>
      <vt:lpstr>4. Description of Course 45</vt:lpstr>
      <vt:lpstr>4. Description of Course 45</vt:lpstr>
      <vt:lpstr>4. Description of Course 45</vt:lpstr>
      <vt:lpstr>4. Description of Course 45</vt:lpstr>
      <vt:lpstr>4. C45 Task 3 – Wind Turbines</vt:lpstr>
      <vt:lpstr>4. C45 Task 3 – Wind Turbines</vt:lpstr>
      <vt:lpstr>4. C45 Task 3 – Wind Turbines</vt:lpstr>
      <vt:lpstr>4. C45 Task 3 – Wind Turbines</vt:lpstr>
      <vt:lpstr>4. C45 Task 3 – Wind Turbines</vt:lpstr>
      <vt:lpstr>4. C45 Task 3 – Wind Turbines</vt:lpstr>
      <vt:lpstr>4. C45 Task 3 – Wind Turbines</vt:lpstr>
      <vt:lpstr>4. C45 Task 3 – Wind Turbines</vt:lpstr>
      <vt:lpstr>4. Description of Course 45</vt:lpstr>
      <vt:lpstr>4. Description of Course 45</vt:lpstr>
      <vt:lpstr>4. C45 Task 5 – Wind Resource</vt:lpstr>
      <vt:lpstr>4. C45 Task 5 – Wind Resource</vt:lpstr>
      <vt:lpstr>4. C45 Task 5 – Wind Resource</vt:lpstr>
      <vt:lpstr>4. C45 Task 5 – Wind Resource</vt:lpstr>
      <vt:lpstr>4. C45 Task 5 – Wind Resource</vt:lpstr>
      <vt:lpstr>4. C45 Task 5 – Wind Resource</vt:lpstr>
      <vt:lpstr>4. Description of Course 45</vt:lpstr>
      <vt:lpstr>4. Description of Course 45</vt:lpstr>
      <vt:lpstr>4. Description of Course 45</vt:lpstr>
      <vt:lpstr>4. Description of Course 45</vt:lpstr>
      <vt:lpstr>4. C45 Small Wind Task 9 - Safety</vt:lpstr>
      <vt:lpstr>4. C45 Small Wind Task 9 - Safety</vt:lpstr>
      <vt:lpstr>4. C45 Small Wind Task 9 - Safety</vt:lpstr>
      <vt:lpstr>4. C45 Small Wind Task 9 - Safety</vt:lpstr>
      <vt:lpstr>4. Description of Course 45</vt:lpstr>
      <vt:lpstr>4. Description of Course 45</vt:lpstr>
      <vt:lpstr>4. Description of Course 45</vt:lpstr>
      <vt:lpstr>4. Description of Course 45</vt:lpstr>
      <vt:lpstr>4. Description of Course 45</vt:lpstr>
      <vt:lpstr>4. Description of Course 45</vt:lpstr>
      <vt:lpstr>5. Development of Course 45</vt:lpstr>
      <vt:lpstr>Summary</vt:lpstr>
      <vt:lpstr>For Today:</vt:lpstr>
      <vt:lpstr>Slide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Wilkie,Gordon</dc:creator>
  <cp:lastModifiedBy>GATEWAY</cp:lastModifiedBy>
  <cp:revision>239</cp:revision>
  <cp:lastPrinted>2022-03-14T17:26:26Z</cp:lastPrinted>
  <dcterms:created xsi:type="dcterms:W3CDTF">2022-03-03T12:11:22Z</dcterms:created>
  <dcterms:modified xsi:type="dcterms:W3CDTF">2023-02-24T14:12:52Z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0x0101000CA75FC7B6BF7C498CD7B3EAD8D4130F</vt:lpwstr>
  </property>
</Properties>
</file>