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9"/>
  </p:notesMasterIdLst>
  <p:sldIdLst>
    <p:sldId id="258" r:id="rId5"/>
    <p:sldId id="626" r:id="rId6"/>
    <p:sldId id="651" r:id="rId7"/>
    <p:sldId id="675" r:id="rId8"/>
    <p:sldId id="677" r:id="rId9"/>
    <p:sldId id="678" r:id="rId10"/>
    <p:sldId id="676" r:id="rId11"/>
    <p:sldId id="540" r:id="rId12"/>
    <p:sldId id="541" r:id="rId13"/>
    <p:sldId id="313" r:id="rId14"/>
    <p:sldId id="539" r:id="rId15"/>
    <p:sldId id="543" r:id="rId16"/>
    <p:sldId id="417" r:id="rId17"/>
    <p:sldId id="669" r:id="rId18"/>
    <p:sldId id="670" r:id="rId19"/>
    <p:sldId id="671" r:id="rId20"/>
    <p:sldId id="679" r:id="rId21"/>
    <p:sldId id="680" r:id="rId22"/>
    <p:sldId id="681" r:id="rId23"/>
    <p:sldId id="682" r:id="rId24"/>
    <p:sldId id="683" r:id="rId25"/>
    <p:sldId id="641" r:id="rId26"/>
    <p:sldId id="663" r:id="rId27"/>
    <p:sldId id="664" r:id="rId28"/>
    <p:sldId id="662" r:id="rId29"/>
    <p:sldId id="645" r:id="rId30"/>
    <p:sldId id="561" r:id="rId31"/>
    <p:sldId id="559" r:id="rId32"/>
    <p:sldId id="654" r:id="rId33"/>
    <p:sldId id="685" r:id="rId34"/>
    <p:sldId id="652" r:id="rId35"/>
    <p:sldId id="657" r:id="rId36"/>
    <p:sldId id="655" r:id="rId37"/>
    <p:sldId id="656" r:id="rId38"/>
    <p:sldId id="568" r:id="rId39"/>
    <p:sldId id="570" r:id="rId40"/>
    <p:sldId id="571" r:id="rId41"/>
    <p:sldId id="572" r:id="rId42"/>
    <p:sldId id="573" r:id="rId43"/>
    <p:sldId id="574" r:id="rId44"/>
    <p:sldId id="684" r:id="rId45"/>
    <p:sldId id="648" r:id="rId46"/>
    <p:sldId id="646" r:id="rId47"/>
    <p:sldId id="587" r:id="rId48"/>
  </p:sldIdLst>
  <p:sldSz cx="9144000" cy="6858000" type="screen4x3"/>
  <p:notesSz cx="6858000" cy="9144000"/>
  <p:defaultTextStyle>
    <a:defPPr>
      <a:defRPr lang="en-CA"/>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66"/>
    <a:srgbClr val="E72C07"/>
    <a:srgbClr val="FF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6283" autoAdjust="0"/>
  </p:normalViewPr>
  <p:slideViewPr>
    <p:cSldViewPr snapToGrid="0">
      <p:cViewPr>
        <p:scale>
          <a:sx n="100" d="100"/>
          <a:sy n="100" d="100"/>
        </p:scale>
        <p:origin x="-918" y="-30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80B18B-0B89-4F83-B093-001A2A975881}" type="datetimeFigureOut">
              <a:rPr lang="en-US" smtClean="0"/>
              <a:pPr/>
              <a:t>4/20/2023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C134C6-403D-4428-9F20-F15D9913DB64}" type="slidenum">
              <a:rPr lang="en-US" smtClean="0"/>
              <a:pPr/>
              <a:t>‹#›</a:t>
            </a:fld>
            <a:endParaRPr lang="en-US"/>
          </a:p>
        </p:txBody>
      </p:sp>
    </p:spTree>
    <p:extLst>
      <p:ext uri="{BB962C8B-B14F-4D97-AF65-F5344CB8AC3E}">
        <p14:creationId xmlns="" xmlns:p14="http://schemas.microsoft.com/office/powerpoint/2010/main" val="2080825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4417" y="2006977"/>
            <a:ext cx="7286625" cy="1378148"/>
          </a:xfrm>
        </p:spPr>
        <p:txBody>
          <a:bodyPr/>
          <a:lstStyle>
            <a:lvl1pPr>
              <a:defRPr>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697355" y="3643312"/>
            <a:ext cx="6000750" cy="1643063"/>
          </a:xfrm>
        </p:spPr>
        <p:txBody>
          <a:bodyPr/>
          <a:lstStyle>
            <a:lvl1pPr marL="0" indent="0" algn="ctr">
              <a:buNone/>
              <a:defRPr sz="3200">
                <a:solidFill>
                  <a:schemeClr val="bg2"/>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 xmlns:p14="http://schemas.microsoft.com/office/powerpoint/2010/main" val="26582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DFC9F4C-AFBF-4F5D-A4E8-91E16EDAD6AA}"/>
              </a:ext>
            </a:extLst>
          </p:cNvPr>
          <p:cNvSpPr>
            <a:spLocks noGrp="1"/>
          </p:cNvSpPr>
          <p:nvPr>
            <p:ph type="dt" sz="half" idx="10"/>
          </p:nvPr>
        </p:nvSpPr>
        <p:spPr/>
        <p:txBody>
          <a:bodyPr/>
          <a:lstStyle>
            <a:lvl1pPr>
              <a:defRPr/>
            </a:lvl1pPr>
          </a:lstStyle>
          <a:p>
            <a:fld id="{15D8D739-10B1-4E41-898A-F4A5A661E1FB}" type="datetimeFigureOut">
              <a:rPr lang="en-CA" smtClean="0"/>
              <a:pPr/>
              <a:t>2023-04-20</a:t>
            </a:fld>
            <a:endParaRPr lang="en-CA"/>
          </a:p>
        </p:txBody>
      </p:sp>
      <p:sp>
        <p:nvSpPr>
          <p:cNvPr id="5" name="Footer Placeholder 4">
            <a:extLst>
              <a:ext uri="{FF2B5EF4-FFF2-40B4-BE49-F238E27FC236}">
                <a16:creationId xmlns="" xmlns:a16="http://schemas.microsoft.com/office/drawing/2014/main" id="{C586BF26-1986-4BD1-B784-EF04E4ADCCE6}"/>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 xmlns:a16="http://schemas.microsoft.com/office/drawing/2014/main" id="{6D9E6AF3-C456-4BDD-892A-45F0FF9B6F2E}"/>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 xmlns:p14="http://schemas.microsoft.com/office/powerpoint/2010/main" val="399408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5062" y="257473"/>
            <a:ext cx="1928813"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257473"/>
            <a:ext cx="5643563"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59786A3-8417-4021-82F2-D693CDB7D19E}"/>
              </a:ext>
            </a:extLst>
          </p:cNvPr>
          <p:cNvSpPr>
            <a:spLocks noGrp="1"/>
          </p:cNvSpPr>
          <p:nvPr>
            <p:ph type="dt" sz="half" idx="10"/>
          </p:nvPr>
        </p:nvSpPr>
        <p:spPr/>
        <p:txBody>
          <a:bodyPr/>
          <a:lstStyle>
            <a:lvl1pPr>
              <a:defRPr/>
            </a:lvl1pPr>
          </a:lstStyle>
          <a:p>
            <a:fld id="{15D8D739-10B1-4E41-898A-F4A5A661E1FB}" type="datetimeFigureOut">
              <a:rPr lang="en-CA" smtClean="0"/>
              <a:pPr/>
              <a:t>2023-04-20</a:t>
            </a:fld>
            <a:endParaRPr lang="en-CA"/>
          </a:p>
        </p:txBody>
      </p:sp>
      <p:sp>
        <p:nvSpPr>
          <p:cNvPr id="5" name="Footer Placeholder 4">
            <a:extLst>
              <a:ext uri="{FF2B5EF4-FFF2-40B4-BE49-F238E27FC236}">
                <a16:creationId xmlns="" xmlns:a16="http://schemas.microsoft.com/office/drawing/2014/main" id="{AD9785DB-52F6-4904-9C81-18075E2495CB}"/>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 xmlns:a16="http://schemas.microsoft.com/office/drawing/2014/main" id="{6EC5421A-5857-491E-9E35-303392C331A1}"/>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 xmlns:p14="http://schemas.microsoft.com/office/powerpoint/2010/main" val="161644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833F354-C2D7-470F-A588-425F72599E5F}"/>
              </a:ext>
            </a:extLst>
          </p:cNvPr>
          <p:cNvSpPr>
            <a:spLocks noGrp="1"/>
          </p:cNvSpPr>
          <p:nvPr>
            <p:ph type="dt" sz="half" idx="10"/>
          </p:nvPr>
        </p:nvSpPr>
        <p:spPr/>
        <p:txBody>
          <a:bodyPr/>
          <a:lstStyle>
            <a:lvl1pPr>
              <a:defRPr/>
            </a:lvl1pPr>
          </a:lstStyle>
          <a:p>
            <a:fld id="{15D8D739-10B1-4E41-898A-F4A5A661E1FB}" type="datetimeFigureOut">
              <a:rPr lang="en-CA" smtClean="0"/>
              <a:pPr/>
              <a:t>2023-04-20</a:t>
            </a:fld>
            <a:endParaRPr lang="en-CA"/>
          </a:p>
        </p:txBody>
      </p:sp>
      <p:sp>
        <p:nvSpPr>
          <p:cNvPr id="5" name="Footer Placeholder 4">
            <a:extLst>
              <a:ext uri="{FF2B5EF4-FFF2-40B4-BE49-F238E27FC236}">
                <a16:creationId xmlns="" xmlns:a16="http://schemas.microsoft.com/office/drawing/2014/main" id="{A930239E-E498-417E-B7AA-8A057C4494E0}"/>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 xmlns:a16="http://schemas.microsoft.com/office/drawing/2014/main" id="{5D323703-9839-45ED-A5D4-D701A0A9CAEA}"/>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 xmlns:p14="http://schemas.microsoft.com/office/powerpoint/2010/main" val="756509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7108" y="176689"/>
            <a:ext cx="7286625" cy="1276945"/>
          </a:xfrm>
        </p:spPr>
        <p:txBody>
          <a:bodyPr anchor="t"/>
          <a:lstStyle>
            <a:lvl1pPr algn="l">
              <a:defRPr sz="2000" b="1" cap="all"/>
            </a:lvl1pPr>
          </a:lstStyle>
          <a:p>
            <a:r>
              <a:rPr lang="en-US"/>
              <a:t>Click to edit Master title style</a:t>
            </a:r>
            <a:endParaRPr lang="en-US" dirty="0"/>
          </a:p>
        </p:txBody>
      </p:sp>
      <p:sp>
        <p:nvSpPr>
          <p:cNvPr id="3" name="Text Placeholder 2"/>
          <p:cNvSpPr>
            <a:spLocks noGrp="1"/>
          </p:cNvSpPr>
          <p:nvPr>
            <p:ph type="body" idx="1"/>
          </p:nvPr>
        </p:nvSpPr>
        <p:spPr>
          <a:xfrm>
            <a:off x="677168" y="2725044"/>
            <a:ext cx="7286625" cy="1406425"/>
          </a:xfrm>
        </p:spPr>
        <p:txBody>
          <a:bodyPr anchor="b"/>
          <a:lstStyle>
            <a:lvl1pPr marL="0" indent="0">
              <a:buNone/>
              <a:defRPr sz="1875">
                <a:solidFill>
                  <a:schemeClr val="tx1">
                    <a:tint val="7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A0E5E78-F63C-419B-9E57-2941BA5D7C3C}"/>
              </a:ext>
            </a:extLst>
          </p:cNvPr>
          <p:cNvSpPr>
            <a:spLocks noGrp="1"/>
          </p:cNvSpPr>
          <p:nvPr>
            <p:ph type="dt" sz="half" idx="10"/>
          </p:nvPr>
        </p:nvSpPr>
        <p:spPr/>
        <p:txBody>
          <a:bodyPr/>
          <a:lstStyle>
            <a:lvl1pPr>
              <a:defRPr/>
            </a:lvl1pPr>
          </a:lstStyle>
          <a:p>
            <a:fld id="{15D8D739-10B1-4E41-898A-F4A5A661E1FB}" type="datetimeFigureOut">
              <a:rPr lang="en-CA" smtClean="0"/>
              <a:pPr/>
              <a:t>2023-04-20</a:t>
            </a:fld>
            <a:endParaRPr lang="en-CA"/>
          </a:p>
        </p:txBody>
      </p:sp>
      <p:sp>
        <p:nvSpPr>
          <p:cNvPr id="5" name="Footer Placeholder 4">
            <a:extLst>
              <a:ext uri="{FF2B5EF4-FFF2-40B4-BE49-F238E27FC236}">
                <a16:creationId xmlns="" xmlns:a16="http://schemas.microsoft.com/office/drawing/2014/main" id="{F0EE6243-9F6E-440D-88D1-CAC14DD10450}"/>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 xmlns:a16="http://schemas.microsoft.com/office/drawing/2014/main" id="{32625ED1-CDA2-46B5-87A8-52AB98692570}"/>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 xmlns:p14="http://schemas.microsoft.com/office/powerpoint/2010/main" val="282553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8625" y="1500188"/>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57687" y="1500188"/>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AF352716-F24B-4BC2-AF26-C073664D65B9}"/>
              </a:ext>
            </a:extLst>
          </p:cNvPr>
          <p:cNvSpPr>
            <a:spLocks noGrp="1"/>
          </p:cNvSpPr>
          <p:nvPr>
            <p:ph type="dt" sz="half" idx="10"/>
          </p:nvPr>
        </p:nvSpPr>
        <p:spPr/>
        <p:txBody>
          <a:bodyPr/>
          <a:lstStyle>
            <a:lvl1pPr>
              <a:defRPr/>
            </a:lvl1pPr>
          </a:lstStyle>
          <a:p>
            <a:fld id="{15D8D739-10B1-4E41-898A-F4A5A661E1FB}" type="datetimeFigureOut">
              <a:rPr lang="en-CA" smtClean="0"/>
              <a:pPr/>
              <a:t>2023-04-20</a:t>
            </a:fld>
            <a:endParaRPr lang="en-CA"/>
          </a:p>
        </p:txBody>
      </p:sp>
      <p:sp>
        <p:nvSpPr>
          <p:cNvPr id="6" name="Footer Placeholder 4">
            <a:extLst>
              <a:ext uri="{FF2B5EF4-FFF2-40B4-BE49-F238E27FC236}">
                <a16:creationId xmlns="" xmlns:a16="http://schemas.microsoft.com/office/drawing/2014/main" id="{68BEF213-0434-49E5-B44D-D3B6996CDAA5}"/>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 xmlns:a16="http://schemas.microsoft.com/office/drawing/2014/main" id="{5A2A6405-7F06-45AA-B19A-F01CDC46728B}"/>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 xmlns:p14="http://schemas.microsoft.com/office/powerpoint/2010/main" val="268934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8625" y="1439168"/>
            <a:ext cx="3787676"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428625" y="2038945"/>
            <a:ext cx="3787676"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354711" y="1439168"/>
            <a:ext cx="3789164"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354711" y="2038945"/>
            <a:ext cx="3789164"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212DA733-8E1B-4CDD-A136-5421A97098E9}"/>
              </a:ext>
            </a:extLst>
          </p:cNvPr>
          <p:cNvSpPr>
            <a:spLocks noGrp="1"/>
          </p:cNvSpPr>
          <p:nvPr>
            <p:ph type="dt" sz="half" idx="10"/>
          </p:nvPr>
        </p:nvSpPr>
        <p:spPr/>
        <p:txBody>
          <a:bodyPr/>
          <a:lstStyle>
            <a:lvl1pPr>
              <a:defRPr/>
            </a:lvl1pPr>
          </a:lstStyle>
          <a:p>
            <a:fld id="{15D8D739-10B1-4E41-898A-F4A5A661E1FB}" type="datetimeFigureOut">
              <a:rPr lang="en-CA" smtClean="0"/>
              <a:pPr/>
              <a:t>2023-04-20</a:t>
            </a:fld>
            <a:endParaRPr lang="en-CA"/>
          </a:p>
        </p:txBody>
      </p:sp>
      <p:sp>
        <p:nvSpPr>
          <p:cNvPr id="8" name="Footer Placeholder 4">
            <a:extLst>
              <a:ext uri="{FF2B5EF4-FFF2-40B4-BE49-F238E27FC236}">
                <a16:creationId xmlns="" xmlns:a16="http://schemas.microsoft.com/office/drawing/2014/main" id="{3ECBA0EA-025F-433A-B3DA-C5755D1B0BEC}"/>
              </a:ext>
            </a:extLst>
          </p:cNvPr>
          <p:cNvSpPr>
            <a:spLocks noGrp="1"/>
          </p:cNvSpPr>
          <p:nvPr>
            <p:ph type="ftr" sz="quarter" idx="11"/>
          </p:nvPr>
        </p:nvSpPr>
        <p:spPr/>
        <p:txBody>
          <a:bodyPr/>
          <a:lstStyle>
            <a:lvl1pPr>
              <a:defRPr/>
            </a:lvl1pPr>
          </a:lstStyle>
          <a:p>
            <a:endParaRPr lang="en-CA"/>
          </a:p>
        </p:txBody>
      </p:sp>
      <p:sp>
        <p:nvSpPr>
          <p:cNvPr id="9" name="Slide Number Placeholder 5">
            <a:extLst>
              <a:ext uri="{FF2B5EF4-FFF2-40B4-BE49-F238E27FC236}">
                <a16:creationId xmlns="" xmlns:a16="http://schemas.microsoft.com/office/drawing/2014/main" id="{26AE12ED-4F4C-428F-B896-8F108B8883F5}"/>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 xmlns:p14="http://schemas.microsoft.com/office/powerpoint/2010/main" val="104583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71D9D54E-A7AE-4FE8-9523-9BE9D9A755D7}"/>
              </a:ext>
            </a:extLst>
          </p:cNvPr>
          <p:cNvSpPr>
            <a:spLocks noGrp="1"/>
          </p:cNvSpPr>
          <p:nvPr>
            <p:ph type="dt" sz="half" idx="10"/>
          </p:nvPr>
        </p:nvSpPr>
        <p:spPr/>
        <p:txBody>
          <a:bodyPr/>
          <a:lstStyle>
            <a:lvl1pPr>
              <a:defRPr/>
            </a:lvl1pPr>
          </a:lstStyle>
          <a:p>
            <a:fld id="{15D8D739-10B1-4E41-898A-F4A5A661E1FB}" type="datetimeFigureOut">
              <a:rPr lang="en-CA" smtClean="0"/>
              <a:pPr/>
              <a:t>2023-04-20</a:t>
            </a:fld>
            <a:endParaRPr lang="en-CA"/>
          </a:p>
        </p:txBody>
      </p:sp>
      <p:sp>
        <p:nvSpPr>
          <p:cNvPr id="4" name="Footer Placeholder 4">
            <a:extLst>
              <a:ext uri="{FF2B5EF4-FFF2-40B4-BE49-F238E27FC236}">
                <a16:creationId xmlns="" xmlns:a16="http://schemas.microsoft.com/office/drawing/2014/main" id="{871AE07C-5A10-4F48-B857-1E36118158C0}"/>
              </a:ext>
            </a:extLst>
          </p:cNvPr>
          <p:cNvSpPr>
            <a:spLocks noGrp="1"/>
          </p:cNvSpPr>
          <p:nvPr>
            <p:ph type="ftr" sz="quarter" idx="11"/>
          </p:nvPr>
        </p:nvSpPr>
        <p:spPr/>
        <p:txBody>
          <a:bodyPr/>
          <a:lstStyle>
            <a:lvl1pPr>
              <a:defRPr/>
            </a:lvl1pPr>
          </a:lstStyle>
          <a:p>
            <a:endParaRPr lang="en-CA"/>
          </a:p>
        </p:txBody>
      </p:sp>
      <p:sp>
        <p:nvSpPr>
          <p:cNvPr id="5" name="Slide Number Placeholder 5">
            <a:extLst>
              <a:ext uri="{FF2B5EF4-FFF2-40B4-BE49-F238E27FC236}">
                <a16:creationId xmlns="" xmlns:a16="http://schemas.microsoft.com/office/drawing/2014/main" id="{FDF7AE76-D0C0-4B70-8FA3-25AD54E52E49}"/>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 xmlns:p14="http://schemas.microsoft.com/office/powerpoint/2010/main" val="256828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53C8ECF2-BEB7-47B6-AA46-6F738D49A061}"/>
              </a:ext>
            </a:extLst>
          </p:cNvPr>
          <p:cNvSpPr>
            <a:spLocks noGrp="1"/>
          </p:cNvSpPr>
          <p:nvPr>
            <p:ph type="dt" sz="half" idx="10"/>
          </p:nvPr>
        </p:nvSpPr>
        <p:spPr/>
        <p:txBody>
          <a:bodyPr/>
          <a:lstStyle>
            <a:lvl1pPr>
              <a:defRPr/>
            </a:lvl1pPr>
          </a:lstStyle>
          <a:p>
            <a:fld id="{15D8D739-10B1-4E41-898A-F4A5A661E1FB}" type="datetimeFigureOut">
              <a:rPr lang="en-CA" smtClean="0"/>
              <a:pPr/>
              <a:t>2023-04-20</a:t>
            </a:fld>
            <a:endParaRPr lang="en-CA"/>
          </a:p>
        </p:txBody>
      </p:sp>
      <p:sp>
        <p:nvSpPr>
          <p:cNvPr id="3" name="Footer Placeholder 4">
            <a:extLst>
              <a:ext uri="{FF2B5EF4-FFF2-40B4-BE49-F238E27FC236}">
                <a16:creationId xmlns="" xmlns:a16="http://schemas.microsoft.com/office/drawing/2014/main" id="{AB5E2D8B-600A-4ABC-A989-A2928AC369CD}"/>
              </a:ext>
            </a:extLst>
          </p:cNvPr>
          <p:cNvSpPr>
            <a:spLocks noGrp="1"/>
          </p:cNvSpPr>
          <p:nvPr>
            <p:ph type="ftr" sz="quarter" idx="11"/>
          </p:nvPr>
        </p:nvSpPr>
        <p:spPr/>
        <p:txBody>
          <a:bodyPr/>
          <a:lstStyle>
            <a:lvl1pPr>
              <a:defRPr/>
            </a:lvl1pPr>
          </a:lstStyle>
          <a:p>
            <a:endParaRPr lang="en-CA"/>
          </a:p>
        </p:txBody>
      </p:sp>
      <p:sp>
        <p:nvSpPr>
          <p:cNvPr id="4" name="Slide Number Placeholder 5">
            <a:extLst>
              <a:ext uri="{FF2B5EF4-FFF2-40B4-BE49-F238E27FC236}">
                <a16:creationId xmlns="" xmlns:a16="http://schemas.microsoft.com/office/drawing/2014/main" id="{3536F2DA-9CFA-4191-AA0D-7B87F1BF467B}"/>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 xmlns:p14="http://schemas.microsoft.com/office/powerpoint/2010/main" val="191854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626" y="255984"/>
            <a:ext cx="2820293" cy="108942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3351609" y="255985"/>
            <a:ext cx="4792266"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8626" y="1345406"/>
            <a:ext cx="2820293" cy="439787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3">
            <a:extLst>
              <a:ext uri="{FF2B5EF4-FFF2-40B4-BE49-F238E27FC236}">
                <a16:creationId xmlns="" xmlns:a16="http://schemas.microsoft.com/office/drawing/2014/main" id="{162919D7-C9BD-41D1-B75A-296EDA655AE8}"/>
              </a:ext>
            </a:extLst>
          </p:cNvPr>
          <p:cNvSpPr>
            <a:spLocks noGrp="1"/>
          </p:cNvSpPr>
          <p:nvPr>
            <p:ph type="dt" sz="half" idx="10"/>
          </p:nvPr>
        </p:nvSpPr>
        <p:spPr/>
        <p:txBody>
          <a:bodyPr/>
          <a:lstStyle>
            <a:lvl1pPr>
              <a:defRPr/>
            </a:lvl1pPr>
          </a:lstStyle>
          <a:p>
            <a:fld id="{15D8D739-10B1-4E41-898A-F4A5A661E1FB}" type="datetimeFigureOut">
              <a:rPr lang="en-CA" smtClean="0"/>
              <a:pPr/>
              <a:t>2023-04-20</a:t>
            </a:fld>
            <a:endParaRPr lang="en-CA"/>
          </a:p>
        </p:txBody>
      </p:sp>
      <p:sp>
        <p:nvSpPr>
          <p:cNvPr id="6" name="Footer Placeholder 4">
            <a:extLst>
              <a:ext uri="{FF2B5EF4-FFF2-40B4-BE49-F238E27FC236}">
                <a16:creationId xmlns="" xmlns:a16="http://schemas.microsoft.com/office/drawing/2014/main" id="{B84A4CF1-53C2-4759-9E48-0697A09404D3}"/>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 xmlns:a16="http://schemas.microsoft.com/office/drawing/2014/main" id="{F9D58E26-E1ED-4C04-B09B-D509731D4D4D}"/>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 xmlns:p14="http://schemas.microsoft.com/office/powerpoint/2010/main" val="186510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0270" y="4500562"/>
            <a:ext cx="5143500" cy="53131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1680270" y="574477"/>
            <a:ext cx="5143500" cy="3857625"/>
          </a:xfrm>
        </p:spPr>
        <p:txBody>
          <a:bodyPr rtlCol="0">
            <a:normAutofit/>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r>
              <a:rPr lang="en-US" noProof="0"/>
              <a:t>Click icon to add picture</a:t>
            </a:r>
          </a:p>
        </p:txBody>
      </p:sp>
      <p:sp>
        <p:nvSpPr>
          <p:cNvPr id="4" name="Text Placeholder 3"/>
          <p:cNvSpPr>
            <a:spLocks noGrp="1"/>
          </p:cNvSpPr>
          <p:nvPr>
            <p:ph type="body" sz="half" idx="2"/>
          </p:nvPr>
        </p:nvSpPr>
        <p:spPr>
          <a:xfrm>
            <a:off x="1680270" y="5031879"/>
            <a:ext cx="5143500" cy="754558"/>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3">
            <a:extLst>
              <a:ext uri="{FF2B5EF4-FFF2-40B4-BE49-F238E27FC236}">
                <a16:creationId xmlns="" xmlns:a16="http://schemas.microsoft.com/office/drawing/2014/main" id="{DBAD6B19-A033-473C-804A-66A34F68917F}"/>
              </a:ext>
            </a:extLst>
          </p:cNvPr>
          <p:cNvSpPr>
            <a:spLocks noGrp="1"/>
          </p:cNvSpPr>
          <p:nvPr>
            <p:ph type="dt" sz="half" idx="10"/>
          </p:nvPr>
        </p:nvSpPr>
        <p:spPr/>
        <p:txBody>
          <a:bodyPr/>
          <a:lstStyle>
            <a:lvl1pPr>
              <a:defRPr/>
            </a:lvl1pPr>
          </a:lstStyle>
          <a:p>
            <a:fld id="{15D8D739-10B1-4E41-898A-F4A5A661E1FB}" type="datetimeFigureOut">
              <a:rPr lang="en-CA" smtClean="0"/>
              <a:pPr/>
              <a:t>2023-04-20</a:t>
            </a:fld>
            <a:endParaRPr lang="en-CA"/>
          </a:p>
        </p:txBody>
      </p:sp>
      <p:sp>
        <p:nvSpPr>
          <p:cNvPr id="6" name="Footer Placeholder 4">
            <a:extLst>
              <a:ext uri="{FF2B5EF4-FFF2-40B4-BE49-F238E27FC236}">
                <a16:creationId xmlns="" xmlns:a16="http://schemas.microsoft.com/office/drawing/2014/main" id="{3C7FAAA0-A5D7-41CA-85DE-864E0C49B949}"/>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 xmlns:a16="http://schemas.microsoft.com/office/drawing/2014/main" id="{FB466F24-7951-4459-B31C-8C99935F6C3B}"/>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 xmlns:p14="http://schemas.microsoft.com/office/powerpoint/2010/main" val="127241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7" name="Text Placeholder 2">
            <a:extLst>
              <a:ext uri="{FF2B5EF4-FFF2-40B4-BE49-F238E27FC236}">
                <a16:creationId xmlns="" xmlns:a16="http://schemas.microsoft.com/office/drawing/2014/main" id="{65934E32-267C-4407-87B5-EE8B158ECDAB}"/>
              </a:ext>
            </a:extLst>
          </p:cNvPr>
          <p:cNvSpPr>
            <a:spLocks noGrp="1" noChangeArrowheads="1"/>
          </p:cNvSpPr>
          <p:nvPr>
            <p:ph type="body" idx="1"/>
          </p:nvPr>
        </p:nvSpPr>
        <p:spPr bwMode="auto">
          <a:xfrm>
            <a:off x="428625" y="1307455"/>
            <a:ext cx="7715250" cy="4243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dirty="0"/>
          </a:p>
        </p:txBody>
      </p:sp>
      <p:sp>
        <p:nvSpPr>
          <p:cNvPr id="4" name="Date Placeholder 3">
            <a:extLst>
              <a:ext uri="{FF2B5EF4-FFF2-40B4-BE49-F238E27FC236}">
                <a16:creationId xmlns="" xmlns:a16="http://schemas.microsoft.com/office/drawing/2014/main" id="{9C31EDD7-1C4F-4E85-B0CF-954A506894F0}"/>
              </a:ext>
            </a:extLst>
          </p:cNvPr>
          <p:cNvSpPr>
            <a:spLocks noGrp="1"/>
          </p:cNvSpPr>
          <p:nvPr>
            <p:ph type="dt" sz="half" idx="2"/>
          </p:nvPr>
        </p:nvSpPr>
        <p:spPr>
          <a:xfrm>
            <a:off x="428625" y="5959078"/>
            <a:ext cx="2000250" cy="342305"/>
          </a:xfrm>
          <a:prstGeom prst="rect">
            <a:avLst/>
          </a:prstGeom>
        </p:spPr>
        <p:txBody>
          <a:bodyPr vert="horz" lIns="91440" tIns="45720" rIns="91440" bIns="45720" rtlCol="0" anchor="ctr"/>
          <a:lstStyle>
            <a:lvl1pPr algn="l" eaLnBrk="1" fontAlgn="auto" hangingPunct="1">
              <a:spcBef>
                <a:spcPts val="0"/>
              </a:spcBef>
              <a:spcAft>
                <a:spcPts val="0"/>
              </a:spcAft>
              <a:defRPr sz="1125" smtClean="0">
                <a:solidFill>
                  <a:schemeClr val="tx1">
                    <a:tint val="75000"/>
                  </a:schemeClr>
                </a:solidFill>
                <a:latin typeface="+mn-lt"/>
              </a:defRPr>
            </a:lvl1pPr>
          </a:lstStyle>
          <a:p>
            <a:fld id="{15D8D739-10B1-4E41-898A-F4A5A661E1FB}" type="datetimeFigureOut">
              <a:rPr lang="en-CA" smtClean="0"/>
              <a:pPr/>
              <a:t>2023-04-20</a:t>
            </a:fld>
            <a:endParaRPr lang="en-CA"/>
          </a:p>
        </p:txBody>
      </p:sp>
      <p:sp>
        <p:nvSpPr>
          <p:cNvPr id="5" name="Footer Placeholder 4">
            <a:extLst>
              <a:ext uri="{FF2B5EF4-FFF2-40B4-BE49-F238E27FC236}">
                <a16:creationId xmlns="" xmlns:a16="http://schemas.microsoft.com/office/drawing/2014/main" id="{CC540201-63CB-4A9F-8758-1A674FCB1454}"/>
              </a:ext>
            </a:extLst>
          </p:cNvPr>
          <p:cNvSpPr>
            <a:spLocks noGrp="1"/>
          </p:cNvSpPr>
          <p:nvPr>
            <p:ph type="ftr" sz="quarter" idx="3"/>
          </p:nvPr>
        </p:nvSpPr>
        <p:spPr>
          <a:xfrm>
            <a:off x="2928938" y="5959078"/>
            <a:ext cx="2714625" cy="342305"/>
          </a:xfrm>
          <a:prstGeom prst="rect">
            <a:avLst/>
          </a:prstGeom>
        </p:spPr>
        <p:txBody>
          <a:bodyPr vert="horz" lIns="91440" tIns="45720" rIns="91440" bIns="45720" rtlCol="0" anchor="ctr"/>
          <a:lstStyle>
            <a:lvl1pPr algn="ctr" eaLnBrk="1" fontAlgn="auto" hangingPunct="1">
              <a:spcBef>
                <a:spcPts val="0"/>
              </a:spcBef>
              <a:spcAft>
                <a:spcPts val="0"/>
              </a:spcAft>
              <a:defRPr sz="1125">
                <a:solidFill>
                  <a:schemeClr val="tx1">
                    <a:tint val="75000"/>
                  </a:schemeClr>
                </a:solidFill>
                <a:latin typeface="+mn-lt"/>
              </a:defRPr>
            </a:lvl1pPr>
          </a:lstStyle>
          <a:p>
            <a:endParaRPr lang="en-CA"/>
          </a:p>
        </p:txBody>
      </p:sp>
      <p:sp>
        <p:nvSpPr>
          <p:cNvPr id="6" name="Slide Number Placeholder 5">
            <a:extLst>
              <a:ext uri="{FF2B5EF4-FFF2-40B4-BE49-F238E27FC236}">
                <a16:creationId xmlns="" xmlns:a16="http://schemas.microsoft.com/office/drawing/2014/main" id="{2DAB49E4-A0B7-470A-8CC0-E6243A240047}"/>
              </a:ext>
            </a:extLst>
          </p:cNvPr>
          <p:cNvSpPr>
            <a:spLocks noGrp="1"/>
          </p:cNvSpPr>
          <p:nvPr>
            <p:ph type="sldNum" sz="quarter" idx="4"/>
          </p:nvPr>
        </p:nvSpPr>
        <p:spPr>
          <a:xfrm>
            <a:off x="6143625" y="5959078"/>
            <a:ext cx="2000250" cy="342305"/>
          </a:xfrm>
          <a:prstGeom prst="rect">
            <a:avLst/>
          </a:prstGeom>
        </p:spPr>
        <p:txBody>
          <a:bodyPr vert="horz" lIns="91440" tIns="45720" rIns="91440" bIns="45720" rtlCol="0" anchor="ctr"/>
          <a:lstStyle>
            <a:lvl1pPr algn="r" eaLnBrk="1" fontAlgn="auto" hangingPunct="1">
              <a:spcBef>
                <a:spcPts val="0"/>
              </a:spcBef>
              <a:spcAft>
                <a:spcPts val="0"/>
              </a:spcAft>
              <a:defRPr sz="1125" smtClean="0">
                <a:solidFill>
                  <a:schemeClr val="tx1">
                    <a:tint val="75000"/>
                  </a:schemeClr>
                </a:solidFill>
                <a:latin typeface="+mn-lt"/>
              </a:defRPr>
            </a:lvl1pPr>
          </a:lstStyle>
          <a:p>
            <a:fld id="{1F295870-6E49-49B3-8DA7-68540E0A3415}" type="slidenum">
              <a:rPr lang="en-CA" smtClean="0"/>
              <a:pPr/>
              <a:t>‹#›</a:t>
            </a:fld>
            <a:endParaRPr lang="en-CA"/>
          </a:p>
        </p:txBody>
      </p:sp>
      <p:sp>
        <p:nvSpPr>
          <p:cNvPr id="3" name="Rectangle 2">
            <a:extLst>
              <a:ext uri="{FF2B5EF4-FFF2-40B4-BE49-F238E27FC236}">
                <a16:creationId xmlns="" xmlns:a16="http://schemas.microsoft.com/office/drawing/2014/main" id="{3C556769-3A6E-4D3B-86A6-AA99A2F274AB}"/>
              </a:ext>
            </a:extLst>
          </p:cNvPr>
          <p:cNvSpPr/>
          <p:nvPr userDrawn="1"/>
        </p:nvSpPr>
        <p:spPr>
          <a:xfrm>
            <a:off x="0" y="160020"/>
            <a:ext cx="4949190" cy="51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26" name="Title Placeholder 1">
            <a:extLst>
              <a:ext uri="{FF2B5EF4-FFF2-40B4-BE49-F238E27FC236}">
                <a16:creationId xmlns="" xmlns:a16="http://schemas.microsoft.com/office/drawing/2014/main" id="{D36FAA11-82AE-4EF6-B591-009735C04AB5}"/>
              </a:ext>
            </a:extLst>
          </p:cNvPr>
          <p:cNvSpPr>
            <a:spLocks noGrp="1" noChangeArrowheads="1"/>
          </p:cNvSpPr>
          <p:nvPr>
            <p:ph type="title"/>
          </p:nvPr>
        </p:nvSpPr>
        <p:spPr bwMode="auto">
          <a:xfrm>
            <a:off x="148590" y="70872"/>
            <a:ext cx="4137660" cy="675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dirty="0"/>
          </a:p>
        </p:txBody>
      </p:sp>
    </p:spTree>
    <p:extLst>
      <p:ext uri="{BB962C8B-B14F-4D97-AF65-F5344CB8AC3E}">
        <p14:creationId xmlns="" xmlns:p14="http://schemas.microsoft.com/office/powerpoint/2010/main" val="28560226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2400" kern="1200">
          <a:solidFill>
            <a:schemeClr val="tx1"/>
          </a:solidFill>
          <a:latin typeface="+mj-lt"/>
          <a:ea typeface="+mj-ea"/>
          <a:cs typeface="+mj-cs"/>
        </a:defRPr>
      </a:lvl1pPr>
      <a:lvl2pPr algn="ctr" rtl="0" eaLnBrk="1" fontAlgn="base" hangingPunct="1">
        <a:spcBef>
          <a:spcPct val="0"/>
        </a:spcBef>
        <a:spcAft>
          <a:spcPct val="0"/>
        </a:spcAft>
        <a:defRPr sz="4125">
          <a:solidFill>
            <a:schemeClr val="tx1"/>
          </a:solidFill>
          <a:latin typeface="Calibri" panose="020F0502020204030204" pitchFamily="34" charset="0"/>
        </a:defRPr>
      </a:lvl2pPr>
      <a:lvl3pPr algn="ctr" rtl="0" eaLnBrk="1" fontAlgn="base" hangingPunct="1">
        <a:spcBef>
          <a:spcPct val="0"/>
        </a:spcBef>
        <a:spcAft>
          <a:spcPct val="0"/>
        </a:spcAft>
        <a:defRPr sz="4125">
          <a:solidFill>
            <a:schemeClr val="tx1"/>
          </a:solidFill>
          <a:latin typeface="Calibri" panose="020F0502020204030204" pitchFamily="34" charset="0"/>
        </a:defRPr>
      </a:lvl3pPr>
      <a:lvl4pPr algn="ctr" rtl="0" eaLnBrk="1" fontAlgn="base" hangingPunct="1">
        <a:spcBef>
          <a:spcPct val="0"/>
        </a:spcBef>
        <a:spcAft>
          <a:spcPct val="0"/>
        </a:spcAft>
        <a:defRPr sz="4125">
          <a:solidFill>
            <a:schemeClr val="tx1"/>
          </a:solidFill>
          <a:latin typeface="Calibri" panose="020F0502020204030204" pitchFamily="34" charset="0"/>
        </a:defRPr>
      </a:lvl4pPr>
      <a:lvl5pPr algn="ctr" rtl="0" eaLnBrk="1" fontAlgn="base" hangingPunct="1">
        <a:spcBef>
          <a:spcPct val="0"/>
        </a:spcBef>
        <a:spcAft>
          <a:spcPct val="0"/>
        </a:spcAft>
        <a:defRPr sz="4125">
          <a:solidFill>
            <a:schemeClr val="tx1"/>
          </a:solidFill>
          <a:latin typeface="Calibri" panose="020F0502020204030204" pitchFamily="34" charset="0"/>
        </a:defRPr>
      </a:lvl5pPr>
      <a:lvl6pPr marL="428625" algn="ctr" rtl="0" eaLnBrk="1" fontAlgn="base" hangingPunct="1">
        <a:spcBef>
          <a:spcPct val="0"/>
        </a:spcBef>
        <a:spcAft>
          <a:spcPct val="0"/>
        </a:spcAft>
        <a:defRPr sz="4125">
          <a:solidFill>
            <a:schemeClr val="tx1"/>
          </a:solidFill>
          <a:latin typeface="Calibri" panose="020F0502020204030204" pitchFamily="34" charset="0"/>
        </a:defRPr>
      </a:lvl6pPr>
      <a:lvl7pPr marL="857250" algn="ctr" rtl="0" eaLnBrk="1" fontAlgn="base" hangingPunct="1">
        <a:spcBef>
          <a:spcPct val="0"/>
        </a:spcBef>
        <a:spcAft>
          <a:spcPct val="0"/>
        </a:spcAft>
        <a:defRPr sz="4125">
          <a:solidFill>
            <a:schemeClr val="tx1"/>
          </a:solidFill>
          <a:latin typeface="Calibri" panose="020F0502020204030204" pitchFamily="34" charset="0"/>
        </a:defRPr>
      </a:lvl7pPr>
      <a:lvl8pPr marL="1285875" algn="ctr" rtl="0" eaLnBrk="1" fontAlgn="base" hangingPunct="1">
        <a:spcBef>
          <a:spcPct val="0"/>
        </a:spcBef>
        <a:spcAft>
          <a:spcPct val="0"/>
        </a:spcAft>
        <a:defRPr sz="4125">
          <a:solidFill>
            <a:schemeClr val="tx1"/>
          </a:solidFill>
          <a:latin typeface="Calibri" panose="020F0502020204030204" pitchFamily="34" charset="0"/>
        </a:defRPr>
      </a:lvl8pPr>
      <a:lvl9pPr marL="1714500" algn="ctr" rtl="0" eaLnBrk="1" fontAlgn="base" hangingPunct="1">
        <a:spcBef>
          <a:spcPct val="0"/>
        </a:spcBef>
        <a:spcAft>
          <a:spcPct val="0"/>
        </a:spcAft>
        <a:defRPr sz="4125">
          <a:solidFill>
            <a:schemeClr val="tx1"/>
          </a:solidFill>
          <a:latin typeface="Calibri" panose="020F0502020204030204" pitchFamily="34" charset="0"/>
        </a:defRPr>
      </a:lvl9pPr>
    </p:titleStyle>
    <p:bodyStyle>
      <a:lvl1pPr marL="321469" indent="-321469" algn="l" rtl="0" eaLnBrk="1" fontAlgn="base" hangingPunct="1">
        <a:spcBef>
          <a:spcPct val="20000"/>
        </a:spcBef>
        <a:spcAft>
          <a:spcPct val="0"/>
        </a:spcAft>
        <a:buFont typeface="Arial" panose="020B0604020202020204" pitchFamily="34" charset="0"/>
        <a:buChar char="•"/>
        <a:defRPr sz="3000" kern="1200">
          <a:solidFill>
            <a:schemeClr val="bg1"/>
          </a:solidFill>
          <a:latin typeface="+mn-lt"/>
          <a:ea typeface="+mn-ea"/>
          <a:cs typeface="+mn-cs"/>
        </a:defRPr>
      </a:lvl1pPr>
      <a:lvl2pPr marL="696516" indent="-267891" algn="l" rtl="0" eaLnBrk="1" fontAlgn="base" hangingPunct="1">
        <a:spcBef>
          <a:spcPct val="20000"/>
        </a:spcBef>
        <a:spcAft>
          <a:spcPct val="0"/>
        </a:spcAft>
        <a:buFont typeface="Arial" panose="020B0604020202020204" pitchFamily="34" charset="0"/>
        <a:buChar char="–"/>
        <a:defRPr sz="2625" kern="1200">
          <a:solidFill>
            <a:schemeClr val="bg1"/>
          </a:solidFill>
          <a:latin typeface="+mn-lt"/>
          <a:ea typeface="+mn-ea"/>
          <a:cs typeface="+mn-cs"/>
        </a:defRPr>
      </a:lvl2pPr>
      <a:lvl3pPr marL="1071563" indent="-214313" algn="l" rtl="0" eaLnBrk="1" fontAlgn="base" hangingPunct="1">
        <a:spcBef>
          <a:spcPct val="20000"/>
        </a:spcBef>
        <a:spcAft>
          <a:spcPct val="0"/>
        </a:spcAft>
        <a:buFont typeface="Arial" panose="020B0604020202020204" pitchFamily="34" charset="0"/>
        <a:buChar char="•"/>
        <a:defRPr sz="2250" kern="1200">
          <a:solidFill>
            <a:schemeClr val="bg1"/>
          </a:solidFill>
          <a:latin typeface="+mn-lt"/>
          <a:ea typeface="+mn-ea"/>
          <a:cs typeface="+mn-cs"/>
        </a:defRPr>
      </a:lvl3pPr>
      <a:lvl4pPr marL="1500188"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4pPr>
      <a:lvl5pPr marL="1928813"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13.jpeg"/><Relationship Id="rId4" Type="http://schemas.openxmlformats.org/officeDocument/2006/relationships/image" Target="../media/image12.jpeg"/></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ennis court with palm trees&#10;&#10;Description automatically generated with medium confidence">
            <a:extLst>
              <a:ext uri="{FF2B5EF4-FFF2-40B4-BE49-F238E27FC236}">
                <a16:creationId xmlns="" xmlns:a16="http://schemas.microsoft.com/office/drawing/2014/main" id="{54751BC6-ECB8-0748-AF08-BEFB97606B52}"/>
              </a:ext>
            </a:extLst>
          </p:cNvPr>
          <p:cNvPicPr>
            <a:picLocks noChangeAspect="1"/>
          </p:cNvPicPr>
          <p:nvPr/>
        </p:nvPicPr>
        <p:blipFill>
          <a:blip r:embed="rId2"/>
          <a:stretch>
            <a:fillRect/>
          </a:stretch>
        </p:blipFill>
        <p:spPr>
          <a:xfrm>
            <a:off x="-109243" y="305733"/>
            <a:ext cx="9441332" cy="6299139"/>
          </a:xfrm>
          <a:prstGeom prst="rect">
            <a:avLst/>
          </a:prstGeom>
        </p:spPr>
      </p:pic>
      <p:sp>
        <p:nvSpPr>
          <p:cNvPr id="4" name="Rectangle 3">
            <a:extLst>
              <a:ext uri="{FF2B5EF4-FFF2-40B4-BE49-F238E27FC236}">
                <a16:creationId xmlns="" xmlns:a16="http://schemas.microsoft.com/office/drawing/2014/main" id="{B74FB872-804A-F54A-8317-B1BD8F3F1A78}"/>
              </a:ext>
            </a:extLst>
          </p:cNvPr>
          <p:cNvSpPr/>
          <p:nvPr/>
        </p:nvSpPr>
        <p:spPr>
          <a:xfrm>
            <a:off x="-616352" y="510014"/>
            <a:ext cx="10266028" cy="1276109"/>
          </a:xfrm>
          <a:prstGeom prst="rect">
            <a:avLst/>
          </a:prstGeom>
          <a:solidFill>
            <a:schemeClr val="tx1">
              <a:lumMod val="50000"/>
              <a:lumOff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riangle 1">
            <a:extLst>
              <a:ext uri="{FF2B5EF4-FFF2-40B4-BE49-F238E27FC236}">
                <a16:creationId xmlns="" xmlns:a16="http://schemas.microsoft.com/office/drawing/2014/main" id="{01C572AF-A586-AC45-A4BF-58191406BCE9}"/>
              </a:ext>
            </a:extLst>
          </p:cNvPr>
          <p:cNvSpPr/>
          <p:nvPr/>
        </p:nvSpPr>
        <p:spPr>
          <a:xfrm rot="20712204">
            <a:off x="-2821251" y="-1281538"/>
            <a:ext cx="8075654" cy="9103068"/>
          </a:xfrm>
          <a:prstGeom prst="triangle">
            <a:avLst/>
          </a:prstGeom>
          <a:solidFill>
            <a:srgbClr val="10497E">
              <a:alpha val="867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 xmlns:a16="http://schemas.microsoft.com/office/drawing/2014/main" id="{56F24F58-9C31-E443-A04B-717FE2D08411}"/>
              </a:ext>
            </a:extLst>
          </p:cNvPr>
          <p:cNvSpPr txBox="1"/>
          <p:nvPr/>
        </p:nvSpPr>
        <p:spPr>
          <a:xfrm>
            <a:off x="0" y="2621538"/>
            <a:ext cx="4079924" cy="1477328"/>
          </a:xfrm>
          <a:prstGeom prst="rect">
            <a:avLst/>
          </a:prstGeom>
          <a:noFill/>
        </p:spPr>
        <p:txBody>
          <a:bodyPr wrap="square" rtlCol="0">
            <a:spAutoFit/>
          </a:bodyPr>
          <a:lstStyle/>
          <a:p>
            <a:r>
              <a:rPr lang="en-US" sz="2100" b="1" dirty="0">
                <a:solidFill>
                  <a:schemeClr val="bg1"/>
                </a:solidFill>
                <a:latin typeface="Arial" panose="020B0604020202020204" pitchFamily="34" charset="0"/>
                <a:cs typeface="Arial" panose="020B0604020202020204" pitchFamily="34" charset="0"/>
              </a:rPr>
              <a:t>Design and Implementation of Pilot of a TVET Renewable Energy Course </a:t>
            </a:r>
            <a:endParaRPr lang="en-CA" sz="2100" b="1" dirty="0">
              <a:solidFill>
                <a:schemeClr val="bg1"/>
              </a:solidFill>
              <a:latin typeface="Arial" panose="020B0604020202020204" pitchFamily="34" charset="0"/>
              <a:cs typeface="Arial" panose="020B0604020202020204" pitchFamily="34" charset="0"/>
            </a:endParaRPr>
          </a:p>
          <a:p>
            <a:endParaRPr lang="en-US" sz="27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41070E36-A84C-1C45-A804-243B343AE34B}"/>
              </a:ext>
            </a:extLst>
          </p:cNvPr>
          <p:cNvSpPr txBox="1"/>
          <p:nvPr/>
        </p:nvSpPr>
        <p:spPr>
          <a:xfrm>
            <a:off x="0" y="3930190"/>
            <a:ext cx="3585258" cy="923330"/>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DELIVERABLE #5 - TRAINING COURSES &amp; PROFESSIONAL DEVELOPMENT</a:t>
            </a:r>
          </a:p>
        </p:txBody>
      </p:sp>
      <p:pic>
        <p:nvPicPr>
          <p:cNvPr id="20" name="Picture 19" descr="Logo&#10;&#10;Description automatically generated">
            <a:extLst>
              <a:ext uri="{FF2B5EF4-FFF2-40B4-BE49-F238E27FC236}">
                <a16:creationId xmlns="" xmlns:a16="http://schemas.microsoft.com/office/drawing/2014/main" id="{5A1FD6FA-1557-EC45-9A09-17E0F4C629FB}"/>
              </a:ext>
            </a:extLst>
          </p:cNvPr>
          <p:cNvPicPr>
            <a:picLocks noChangeAspect="1"/>
          </p:cNvPicPr>
          <p:nvPr/>
        </p:nvPicPr>
        <p:blipFill>
          <a:blip r:embed="rId3" cstate="print"/>
          <a:stretch>
            <a:fillRect/>
          </a:stretch>
        </p:blipFill>
        <p:spPr>
          <a:xfrm>
            <a:off x="2790456" y="1110291"/>
            <a:ext cx="1303646" cy="432000"/>
          </a:xfrm>
          <a:prstGeom prst="rect">
            <a:avLst/>
          </a:prstGeom>
        </p:spPr>
      </p:pic>
      <p:sp>
        <p:nvSpPr>
          <p:cNvPr id="21" name="TextBox 20">
            <a:extLst>
              <a:ext uri="{FF2B5EF4-FFF2-40B4-BE49-F238E27FC236}">
                <a16:creationId xmlns="" xmlns:a16="http://schemas.microsoft.com/office/drawing/2014/main" id="{AC5D84BA-C6D1-7542-99D8-CD38963AB23C}"/>
              </a:ext>
            </a:extLst>
          </p:cNvPr>
          <p:cNvSpPr txBox="1"/>
          <p:nvPr/>
        </p:nvSpPr>
        <p:spPr>
          <a:xfrm>
            <a:off x="-2" y="5107435"/>
            <a:ext cx="3619502" cy="507831"/>
          </a:xfrm>
          <a:prstGeom prst="rect">
            <a:avLst/>
          </a:prstGeom>
          <a:noFill/>
        </p:spPr>
        <p:txBody>
          <a:bodyPr wrap="square" rtlCol="0">
            <a:spAutoFit/>
          </a:bodyPr>
          <a:lstStyle/>
          <a:p>
            <a:r>
              <a:rPr lang="en-US" sz="1350" dirty="0">
                <a:solidFill>
                  <a:schemeClr val="bg1"/>
                </a:solidFill>
                <a:latin typeface="Arial" panose="020B0604020202020204" pitchFamily="34" charset="0"/>
                <a:cs typeface="Arial" panose="020B0604020202020204" pitchFamily="34" charset="0"/>
              </a:rPr>
              <a:t>Session </a:t>
            </a:r>
            <a:r>
              <a:rPr lang="en-US" sz="1350" dirty="0" smtClean="0">
                <a:solidFill>
                  <a:schemeClr val="bg1"/>
                </a:solidFill>
                <a:latin typeface="Arial" panose="020B0604020202020204" pitchFamily="34" charset="0"/>
                <a:cs typeface="Arial" panose="020B0604020202020204" pitchFamily="34" charset="0"/>
              </a:rPr>
              <a:t>75 (31 March 2023) </a:t>
            </a:r>
            <a:r>
              <a:rPr lang="en-US" sz="1350" dirty="0">
                <a:solidFill>
                  <a:schemeClr val="bg1"/>
                </a:solidFill>
                <a:latin typeface="Arial" panose="020B0604020202020204" pitchFamily="34" charset="0"/>
                <a:cs typeface="Arial" panose="020B0604020202020204" pitchFamily="34" charset="0"/>
              </a:rPr>
              <a:t>– Term </a:t>
            </a:r>
            <a:r>
              <a:rPr lang="en-US" sz="1350" dirty="0" smtClean="0">
                <a:solidFill>
                  <a:schemeClr val="bg1"/>
                </a:solidFill>
                <a:latin typeface="Arial" panose="020B0604020202020204" pitchFamily="34" charset="0"/>
                <a:cs typeface="Arial" panose="020B0604020202020204" pitchFamily="34" charset="0"/>
              </a:rPr>
              <a:t>5           C53 – Economic Analysis of Energy Systems    </a:t>
            </a:r>
            <a:endParaRPr lang="en-US" sz="1350" dirty="0">
              <a:solidFill>
                <a:schemeClr val="bg1"/>
              </a:solidFill>
              <a:latin typeface="Arial" panose="020B0604020202020204" pitchFamily="34" charset="0"/>
              <a:cs typeface="Arial" panose="020B0604020202020204" pitchFamily="34" charset="0"/>
            </a:endParaRPr>
          </a:p>
        </p:txBody>
      </p:sp>
      <p:pic>
        <p:nvPicPr>
          <p:cNvPr id="12" name="Picture 11" descr="A picture containing text, blur&#10;&#10;Description automatically generated">
            <a:extLst>
              <a:ext uri="{FF2B5EF4-FFF2-40B4-BE49-F238E27FC236}">
                <a16:creationId xmlns="" xmlns:a16="http://schemas.microsoft.com/office/drawing/2014/main" id="{9BAADFDD-0779-BE3F-62D5-56918A820C12}"/>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157828" y="711777"/>
            <a:ext cx="1048545" cy="720000"/>
          </a:xfrm>
          <a:prstGeom prst="rect">
            <a:avLst/>
          </a:prstGeom>
        </p:spPr>
      </p:pic>
      <p:pic>
        <p:nvPicPr>
          <p:cNvPr id="15" name="Picture 14" descr="Logo, company name&#10;&#10;Description automatically generated">
            <a:extLst>
              <a:ext uri="{FF2B5EF4-FFF2-40B4-BE49-F238E27FC236}">
                <a16:creationId xmlns="" xmlns:a16="http://schemas.microsoft.com/office/drawing/2014/main" id="{22C7F23F-E6FD-4E79-1432-8DEF0B86981B}"/>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969018" y="1071777"/>
            <a:ext cx="1167568" cy="432000"/>
          </a:xfrm>
          <a:prstGeom prst="rect">
            <a:avLst/>
          </a:prstGeom>
        </p:spPr>
      </p:pic>
    </p:spTree>
    <p:extLst>
      <p:ext uri="{BB962C8B-B14F-4D97-AF65-F5344CB8AC3E}">
        <p14:creationId xmlns="" xmlns:p14="http://schemas.microsoft.com/office/powerpoint/2010/main" val="2334611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53971C-23D5-4C5C-B036-2861C56CAC46}"/>
              </a:ext>
            </a:extLst>
          </p:cNvPr>
          <p:cNvSpPr>
            <a:spLocks noGrp="1"/>
          </p:cNvSpPr>
          <p:nvPr>
            <p:ph type="title"/>
          </p:nvPr>
        </p:nvSpPr>
        <p:spPr>
          <a:xfrm>
            <a:off x="94002" y="52001"/>
            <a:ext cx="4879931" cy="675204"/>
          </a:xfrm>
        </p:spPr>
        <p:txBody>
          <a:bodyPr wrap="square" anchor="ctr">
            <a:normAutofit/>
          </a:bodyPr>
          <a:lstStyle/>
          <a:p>
            <a:r>
              <a:rPr lang="en-US" dirty="0"/>
              <a:t>1. Program Overview (Courses)  </a:t>
            </a:r>
            <a:endParaRPr lang="en-CA" dirty="0"/>
          </a:p>
        </p:txBody>
      </p:sp>
      <p:graphicFrame>
        <p:nvGraphicFramePr>
          <p:cNvPr id="7" name="Table 6">
            <a:extLst>
              <a:ext uri="{FF2B5EF4-FFF2-40B4-BE49-F238E27FC236}">
                <a16:creationId xmlns="" xmlns:a16="http://schemas.microsoft.com/office/drawing/2014/main" id="{33CE58F7-2921-4ED5-83BC-D22C24890D5F}"/>
              </a:ext>
            </a:extLst>
          </p:cNvPr>
          <p:cNvGraphicFramePr>
            <a:graphicFrameLocks noGrp="1"/>
          </p:cNvGraphicFramePr>
          <p:nvPr>
            <p:extLst>
              <p:ext uri="{D42A27DB-BD31-4B8C-83A1-F6EECF244321}">
                <p14:modId xmlns="" xmlns:p14="http://schemas.microsoft.com/office/powerpoint/2010/main" val="1919123855"/>
              </p:ext>
            </p:extLst>
          </p:nvPr>
        </p:nvGraphicFramePr>
        <p:xfrm>
          <a:off x="0" y="786939"/>
          <a:ext cx="9201568" cy="6121387"/>
        </p:xfrm>
        <a:graphic>
          <a:graphicData uri="http://schemas.openxmlformats.org/drawingml/2006/table">
            <a:tbl>
              <a:tblPr firstRow="1" firstCol="1" bandRow="1"/>
              <a:tblGrid>
                <a:gridCol w="668905">
                  <a:extLst>
                    <a:ext uri="{9D8B030D-6E8A-4147-A177-3AD203B41FA5}">
                      <a16:colId xmlns="" xmlns:a16="http://schemas.microsoft.com/office/drawing/2014/main" val="2606309048"/>
                    </a:ext>
                  </a:extLst>
                </a:gridCol>
                <a:gridCol w="668905">
                  <a:extLst>
                    <a:ext uri="{9D8B030D-6E8A-4147-A177-3AD203B41FA5}">
                      <a16:colId xmlns="" xmlns:a16="http://schemas.microsoft.com/office/drawing/2014/main" val="1473377065"/>
                    </a:ext>
                  </a:extLst>
                </a:gridCol>
                <a:gridCol w="1560776">
                  <a:extLst>
                    <a:ext uri="{9D8B030D-6E8A-4147-A177-3AD203B41FA5}">
                      <a16:colId xmlns="" xmlns:a16="http://schemas.microsoft.com/office/drawing/2014/main" val="1249528835"/>
                    </a:ext>
                  </a:extLst>
                </a:gridCol>
                <a:gridCol w="1586824">
                  <a:extLst>
                    <a:ext uri="{9D8B030D-6E8A-4147-A177-3AD203B41FA5}">
                      <a16:colId xmlns="" xmlns:a16="http://schemas.microsoft.com/office/drawing/2014/main" val="1204878905"/>
                    </a:ext>
                  </a:extLst>
                </a:gridCol>
                <a:gridCol w="1076499">
                  <a:extLst>
                    <a:ext uri="{9D8B030D-6E8A-4147-A177-3AD203B41FA5}">
                      <a16:colId xmlns="" xmlns:a16="http://schemas.microsoft.com/office/drawing/2014/main" val="2332402162"/>
                    </a:ext>
                  </a:extLst>
                </a:gridCol>
                <a:gridCol w="666404">
                  <a:extLst>
                    <a:ext uri="{9D8B030D-6E8A-4147-A177-3AD203B41FA5}">
                      <a16:colId xmlns="" xmlns:a16="http://schemas.microsoft.com/office/drawing/2014/main" val="1734535023"/>
                    </a:ext>
                  </a:extLst>
                </a:gridCol>
                <a:gridCol w="692852">
                  <a:extLst>
                    <a:ext uri="{9D8B030D-6E8A-4147-A177-3AD203B41FA5}">
                      <a16:colId xmlns="" xmlns:a16="http://schemas.microsoft.com/office/drawing/2014/main" val="3653918835"/>
                    </a:ext>
                  </a:extLst>
                </a:gridCol>
                <a:gridCol w="1119825">
                  <a:extLst>
                    <a:ext uri="{9D8B030D-6E8A-4147-A177-3AD203B41FA5}">
                      <a16:colId xmlns="" xmlns:a16="http://schemas.microsoft.com/office/drawing/2014/main" val="20010"/>
                    </a:ext>
                  </a:extLst>
                </a:gridCol>
                <a:gridCol w="1160578">
                  <a:extLst>
                    <a:ext uri="{9D8B030D-6E8A-4147-A177-3AD203B41FA5}">
                      <a16:colId xmlns="" xmlns:a16="http://schemas.microsoft.com/office/drawing/2014/main" val="3921763635"/>
                    </a:ext>
                  </a:extLst>
                </a:gridCol>
              </a:tblGrid>
              <a:tr h="634845">
                <a:tc gridSpan="9">
                  <a:txBody>
                    <a:bodyPr/>
                    <a:lstStyle/>
                    <a:p>
                      <a:pPr marL="0" marR="0" algn="ctr">
                        <a:spcBef>
                          <a:spcPts val="0"/>
                        </a:spcBef>
                        <a:spcAft>
                          <a:spcPts val="0"/>
                        </a:spcAft>
                      </a:pP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Year (~32 Course) RE EE Program Overview</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 xmlns:a16="http://schemas.microsoft.com/office/drawing/2014/main" val="984159189"/>
                  </a:ext>
                </a:extLst>
              </a:tr>
              <a:tr h="844893">
                <a:tc rowSpan="3">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1st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Term 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cations 1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 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Applied </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Math 1</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Math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l" defTabSz="85725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Intro to Ener. Sci.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Ener Sci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2">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Applications </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Appl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B0F0"/>
                    </a:solidFill>
                  </a:tcPr>
                </a:tc>
                <a:tc hMerge="1">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F4B083"/>
                    </a:solidFill>
                  </a:tcPr>
                </a:tc>
                <a:tc>
                  <a:txBody>
                    <a:bodyPr/>
                    <a:lstStyle/>
                    <a:p>
                      <a:pPr marL="0" marR="0" indent="0" algn="l" defTabSz="85725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 and Circuits 1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 Cir. 1</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Integrated Lab 1</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 Lab 1</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 xmlns:a16="http://schemas.microsoft.com/office/drawing/2014/main" val="1221965325"/>
                  </a:ext>
                </a:extLst>
              </a:tr>
              <a:tr h="880217">
                <a:tc vMerge="1">
                  <a:txBody>
                    <a:bodyPr/>
                    <a:lstStyle/>
                    <a:p>
                      <a:endParaRPr lang="en-US"/>
                    </a:p>
                  </a:txBody>
                  <a:tcPr/>
                </a:tc>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Term 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-cations 2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 2 </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Energy Model. and Analysis </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Ener M A</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gridSpan="2">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Electricity and Circuits 2</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 Cir. 2</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gridSpan="2">
                  <a:txBody>
                    <a:bodyPr/>
                    <a:lstStyle/>
                    <a:p>
                      <a:r>
                        <a:rPr lang="en-US" sz="1800" u="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Grid Tied Design</a:t>
                      </a:r>
                    </a:p>
                    <a:p>
                      <a:r>
                        <a:rPr lang="en-US" sz="1800" u="sng" dirty="0">
                          <a:solidFill>
                            <a:srgbClr val="000000"/>
                          </a:solidFill>
                          <a:effectLst/>
                          <a:latin typeface="Calibri" panose="020F0502020204030204" pitchFamily="34" charset="0"/>
                          <a:cs typeface="Times New Roman" panose="02020603050405020304" pitchFamily="18" charset="0"/>
                        </a:rPr>
                        <a:t>PV GT De</a:t>
                      </a:r>
                      <a:endParaRPr lang="en-US" u="sng"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Integrated Lab 2</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 Lab 2</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 xmlns:a16="http://schemas.microsoft.com/office/drawing/2014/main" val="1734571990"/>
                  </a:ext>
                </a:extLst>
              </a:tr>
              <a:tr h="589660">
                <a:tc vMerge="1">
                  <a:txBody>
                    <a:bodyPr/>
                    <a:lstStyle/>
                    <a:p>
                      <a:endParaRPr lang="en-US"/>
                    </a:p>
                  </a:txBody>
                  <a:tcPr/>
                </a:tc>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Term 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cations 3</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 3</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Applied </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Math 2</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Math 2</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marL="0" marR="0" indent="0" algn="l" defTabSz="85725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Solar Hot Water Systems</a:t>
                      </a:r>
                    </a:p>
                    <a:p>
                      <a:pPr marL="0" marR="0" indent="0" algn="l" defTabSz="857250" rtl="0" eaLnBrk="1" fontAlgn="auto" latinLnBrk="0" hangingPunct="1">
                        <a:lnSpc>
                          <a:spcPct val="100000"/>
                        </a:lnSpc>
                        <a:spcBef>
                          <a:spcPts val="0"/>
                        </a:spcBef>
                        <a:spcAft>
                          <a:spcPts val="0"/>
                        </a:spcAft>
                        <a:buClrTx/>
                        <a:buSzTx/>
                        <a:buFontTx/>
                        <a:buNone/>
                        <a:tabLst/>
                        <a:defRPr/>
                      </a:pPr>
                      <a:r>
                        <a:rPr lang="en-US" sz="1800" u="sng" dirty="0">
                          <a:solidFill>
                            <a:srgbClr val="000000"/>
                          </a:solidFill>
                          <a:effectLst/>
                          <a:latin typeface="Calibri" panose="020F0502020204030204" pitchFamily="34" charset="0"/>
                          <a:cs typeface="Times New Roman" panose="02020603050405020304" pitchFamily="18" charset="0"/>
                        </a:rPr>
                        <a:t>Sol H W S</a:t>
                      </a:r>
                      <a:endParaRPr lang="en-US" sz="1800" u="sng"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2">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Solar Panel Installations </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a:t>
                      </a:r>
                      <a:r>
                        <a:rPr lang="en-US" sz="1800" u="sng"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Instal</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Technical Drawing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Tec Dwg</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 xmlns:a16="http://schemas.microsoft.com/office/drawing/2014/main" val="1641122844"/>
                  </a:ext>
                </a:extLst>
              </a:tr>
              <a:tr h="1190335">
                <a:tc rowSpan="3">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2nd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Term 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Audits 1 – Customer Relations</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Audits 1</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Energy Eff. Measure. &amp; Verification </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 </a:t>
                      </a:r>
                      <a:r>
                        <a:rPr lang="en-US" sz="1800" u="sng"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 V</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marL="0" marR="0">
                        <a:spcBef>
                          <a:spcPts val="0"/>
                        </a:spcBef>
                        <a:spcAft>
                          <a:spcPts val="0"/>
                        </a:spcAft>
                      </a:pPr>
                      <a:r>
                        <a:rPr lang="en-US" sz="1800" dirty="0">
                          <a:solidFill>
                            <a:srgbClr val="000000"/>
                          </a:solidFill>
                          <a:effectLst/>
                          <a:latin typeface="Calibri" panose="020F0502020204030204" pitchFamily="34" charset="0"/>
                          <a:cs typeface="Times New Roman" panose="02020603050405020304" pitchFamily="18" charset="0"/>
                        </a:rPr>
                        <a:t>PV Stand Alone System  Design </a:t>
                      </a:r>
                    </a:p>
                    <a:p>
                      <a:pPr marL="0" marR="0">
                        <a:spcBef>
                          <a:spcPts val="0"/>
                        </a:spcBef>
                        <a:spcAft>
                          <a:spcPts val="0"/>
                        </a:spcAft>
                      </a:pPr>
                      <a:r>
                        <a:rPr lang="en-US" sz="1800" u="sng" dirty="0">
                          <a:solidFill>
                            <a:srgbClr val="000000"/>
                          </a:solidFill>
                          <a:effectLst/>
                          <a:latin typeface="Calibri" panose="020F0502020204030204" pitchFamily="34" charset="0"/>
                          <a:cs typeface="Times New Roman" panose="02020603050405020304" pitchFamily="18" charset="0"/>
                        </a:rPr>
                        <a:t>PV SASD</a:t>
                      </a:r>
                      <a:endParaRPr lang="en-US" sz="1800" u="sng"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Stand Alone Syst.  Design </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SASD</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Battery Based Installations </a:t>
                      </a:r>
                    </a:p>
                    <a:p>
                      <a:r>
                        <a:rPr lang="en-US" sz="1800" u="sng" dirty="0">
                          <a:solidFill>
                            <a:srgbClr val="000000"/>
                          </a:solidFill>
                          <a:effectLst/>
                          <a:latin typeface="Calibri" panose="020F0502020204030204" pitchFamily="34" charset="0"/>
                          <a:cs typeface="Times New Roman" panose="02020603050405020304" pitchFamily="18" charset="0"/>
                        </a:rPr>
                        <a:t>PV Bat 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 Wind Design &amp; Operation</a:t>
                      </a:r>
                    </a:p>
                    <a:p>
                      <a:pPr marL="0" marR="0">
                        <a:spcBef>
                          <a:spcPts val="0"/>
                        </a:spcBef>
                        <a:spcAft>
                          <a:spcPts val="0"/>
                        </a:spcAft>
                      </a:pPr>
                      <a:r>
                        <a:rPr lang="en-US" sz="1800" u="sng"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Wind</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 xmlns:a16="http://schemas.microsoft.com/office/drawing/2014/main" val="294304170"/>
                  </a:ext>
                </a:extLst>
              </a:tr>
              <a:tr h="591369">
                <a:tc vMerge="1">
                  <a:txBody>
                    <a:bodyPr/>
                    <a:lstStyle/>
                    <a:p>
                      <a:endParaRPr lang="en-US"/>
                    </a:p>
                  </a:txBody>
                  <a:tcPr/>
                </a:tc>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Term 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Projects and Comms 1</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 Comm</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Audits 2 – Load Analysis</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Audits 2 </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marL="0" marR="0">
                        <a:spcBef>
                          <a:spcPts val="0"/>
                        </a:spcBef>
                        <a:spcAft>
                          <a:spcPts val="0"/>
                        </a:spcAft>
                      </a:pPr>
                      <a:r>
                        <a:rPr lang="en-US" sz="1800" u="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 Analysis of Energy Systems</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 A E S </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gridSpan="2">
                  <a:txBody>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 Codes and Regulations</a:t>
                      </a:r>
                    </a:p>
                    <a:p>
                      <a:r>
                        <a:rPr lang="en-US" sz="1800" u="sng" dirty="0">
                          <a:solidFill>
                            <a:srgbClr val="000000"/>
                          </a:solidFill>
                          <a:effectLst/>
                          <a:latin typeface="Calibri" panose="020F0502020204030204" pitchFamily="34" charset="0"/>
                          <a:cs typeface="Times New Roman" panose="02020603050405020304" pitchFamily="18" charset="0"/>
                        </a:rPr>
                        <a:t>Elec C A R</a:t>
                      </a:r>
                      <a:endParaRPr lang="en-US" u="sng"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Project Planning</a:t>
                      </a:r>
                    </a:p>
                    <a:p>
                      <a:pPr marL="0" marR="0">
                        <a:spcBef>
                          <a:spcPts val="0"/>
                        </a:spcBef>
                        <a:spcAft>
                          <a:spcPts val="0"/>
                        </a:spcAft>
                      </a:pPr>
                      <a:r>
                        <a:rPr lang="en-US" sz="1800" u="sng"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Plan</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 xmlns:a16="http://schemas.microsoft.com/office/drawing/2014/main" val="3302094120"/>
                  </a:ext>
                </a:extLst>
              </a:tr>
              <a:tr h="925177">
                <a:tc vMerge="1">
                  <a:txBody>
                    <a:bodyPr/>
                    <a:lstStyle/>
                    <a:p>
                      <a:endParaRPr lang="en-US"/>
                    </a:p>
                  </a:txBody>
                  <a:tcPr/>
                </a:tc>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Term 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 Energy System Design </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AES Des </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Final Project </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(Classroom)</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 </a:t>
                      </a:r>
                      <a:r>
                        <a:rPr lang="en-US" sz="1800" u="sng"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Bus. Operations &amp; Entrepreneurs.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Bus O &amp; E</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gridSpan="2">
                  <a:txBody>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Sys.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Maint</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&amp; Operation</a:t>
                      </a:r>
                    </a:p>
                    <a:p>
                      <a:r>
                        <a:rPr lang="en-US" sz="1800" u="sng" dirty="0">
                          <a:solidFill>
                            <a:srgbClr val="000000"/>
                          </a:solidFill>
                          <a:effectLst/>
                          <a:latin typeface="Calibri" panose="020F0502020204030204" pitchFamily="34" charset="0"/>
                          <a:cs typeface="Times New Roman" panose="02020603050405020304" pitchFamily="18" charset="0"/>
                        </a:rPr>
                        <a:t>PV M &amp; O</a:t>
                      </a:r>
                      <a:endParaRPr lang="en-US" u="sng"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Final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(Lab)</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 Pro</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 xmlns:a16="http://schemas.microsoft.com/office/drawing/2014/main" val="2492166904"/>
                  </a:ext>
                </a:extLst>
              </a:tr>
            </a:tbl>
          </a:graphicData>
        </a:graphic>
      </p:graphicFrame>
      <p:sp>
        <p:nvSpPr>
          <p:cNvPr id="6" name="Oval 5">
            <a:extLst>
              <a:ext uri="{FF2B5EF4-FFF2-40B4-BE49-F238E27FC236}">
                <a16:creationId xmlns="" xmlns:a16="http://schemas.microsoft.com/office/drawing/2014/main" id="{75599811-E057-4390-AA9F-3825051AAC23}"/>
              </a:ext>
            </a:extLst>
          </p:cNvPr>
          <p:cNvSpPr/>
          <p:nvPr/>
        </p:nvSpPr>
        <p:spPr>
          <a:xfrm>
            <a:off x="2562225" y="3848099"/>
            <a:ext cx="1743075" cy="13239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 xmlns:a16="http://schemas.microsoft.com/office/drawing/2014/main" id="{75599811-E057-4390-AA9F-3825051AAC23}"/>
              </a:ext>
            </a:extLst>
          </p:cNvPr>
          <p:cNvSpPr/>
          <p:nvPr/>
        </p:nvSpPr>
        <p:spPr>
          <a:xfrm>
            <a:off x="4315142" y="4867275"/>
            <a:ext cx="1952308" cy="139064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 xmlns:a16="http://schemas.microsoft.com/office/drawing/2014/main" id="{75599811-E057-4390-AA9F-3825051AAC23}"/>
              </a:ext>
            </a:extLst>
          </p:cNvPr>
          <p:cNvSpPr/>
          <p:nvPr/>
        </p:nvSpPr>
        <p:spPr>
          <a:xfrm>
            <a:off x="2524125" y="5057775"/>
            <a:ext cx="2047875" cy="11049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75599811-E057-4390-AA9F-3825051AAC23}"/>
              </a:ext>
            </a:extLst>
          </p:cNvPr>
          <p:cNvSpPr/>
          <p:nvPr/>
        </p:nvSpPr>
        <p:spPr>
          <a:xfrm>
            <a:off x="2067242" y="727205"/>
            <a:ext cx="742633" cy="67520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007168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6BB8B2-D378-0A75-B8B4-0CBA67A07DF2}"/>
              </a:ext>
            </a:extLst>
          </p:cNvPr>
          <p:cNvSpPr>
            <a:spLocks noGrp="1"/>
          </p:cNvSpPr>
          <p:nvPr>
            <p:ph type="title"/>
          </p:nvPr>
        </p:nvSpPr>
        <p:spPr/>
        <p:txBody>
          <a:bodyPr/>
          <a:lstStyle/>
          <a:p>
            <a:r>
              <a:rPr lang="en-US" dirty="0"/>
              <a:t>1. Program Overview</a:t>
            </a:r>
            <a:endParaRPr lang="en-CA" dirty="0"/>
          </a:p>
        </p:txBody>
      </p:sp>
      <p:sp>
        <p:nvSpPr>
          <p:cNvPr id="6" name="Rectangle 1">
            <a:extLst>
              <a:ext uri="{FF2B5EF4-FFF2-40B4-BE49-F238E27FC236}">
                <a16:creationId xmlns="" xmlns:a16="http://schemas.microsoft.com/office/drawing/2014/main" id="{6100244F-C057-0139-7251-A94AD1CAD3D5}"/>
              </a:ext>
            </a:extLst>
          </p:cNvPr>
          <p:cNvSpPr>
            <a:spLocks noChangeArrowheads="1"/>
          </p:cNvSpPr>
          <p:nvPr/>
        </p:nvSpPr>
        <p:spPr bwMode="auto">
          <a:xfrm>
            <a:off x="-148590" y="-1026160"/>
            <a:ext cx="20425820" cy="8125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A"/>
          </a:p>
        </p:txBody>
      </p:sp>
      <p:pic>
        <p:nvPicPr>
          <p:cNvPr id="3" name="Content Placeholder 2"/>
          <p:cNvPicPr>
            <a:picLocks noGrp="1" noChangeAspect="1" noChangeArrowheads="1"/>
          </p:cNvPicPr>
          <p:nvPr>
            <p:ph sz="half" idx="1"/>
          </p:nvPr>
        </p:nvPicPr>
        <p:blipFill>
          <a:blip r:embed="rId2"/>
          <a:srcRect/>
          <a:stretch>
            <a:fillRect/>
          </a:stretch>
        </p:blipFill>
        <p:spPr bwMode="auto">
          <a:xfrm>
            <a:off x="342900" y="1554563"/>
            <a:ext cx="8458200" cy="4537862"/>
          </a:xfrm>
          <a:prstGeom prst="rect">
            <a:avLst/>
          </a:prstGeom>
          <a:noFill/>
          <a:ln w="9525">
            <a:noFill/>
            <a:miter lim="800000"/>
            <a:headEnd/>
            <a:tailEnd/>
          </a:ln>
          <a:effectLst/>
        </p:spPr>
      </p:pic>
    </p:spTree>
    <p:extLst>
      <p:ext uri="{BB962C8B-B14F-4D97-AF65-F5344CB8AC3E}">
        <p14:creationId xmlns="" xmlns:p14="http://schemas.microsoft.com/office/powerpoint/2010/main" val="132719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53971C-23D5-4C5C-B036-2861C56CAC46}"/>
              </a:ext>
            </a:extLst>
          </p:cNvPr>
          <p:cNvSpPr>
            <a:spLocks noGrp="1"/>
          </p:cNvSpPr>
          <p:nvPr>
            <p:ph type="title"/>
          </p:nvPr>
        </p:nvSpPr>
        <p:spPr>
          <a:xfrm>
            <a:off x="148589" y="70872"/>
            <a:ext cx="4813935" cy="675204"/>
          </a:xfrm>
        </p:spPr>
        <p:txBody>
          <a:bodyPr wrap="square" anchor="ctr">
            <a:normAutofit fontScale="90000"/>
          </a:bodyPr>
          <a:lstStyle/>
          <a:p>
            <a:r>
              <a:rPr lang="en-CA" dirty="0" smtClean="0"/>
              <a:t>1. Program Overview (Term 5 Courses) </a:t>
            </a:r>
            <a:endParaRPr lang="en-CA" dirty="0"/>
          </a:p>
        </p:txBody>
      </p:sp>
      <p:sp>
        <p:nvSpPr>
          <p:cNvPr id="9" name="Content Placeholder 3">
            <a:extLst>
              <a:ext uri="{FF2B5EF4-FFF2-40B4-BE49-F238E27FC236}">
                <a16:creationId xmlns="" xmlns:a16="http://schemas.microsoft.com/office/drawing/2014/main" id="{75A35D95-4DD6-4893-9A55-C994D357EA26}"/>
              </a:ext>
            </a:extLst>
          </p:cNvPr>
          <p:cNvSpPr>
            <a:spLocks noGrp="1"/>
          </p:cNvSpPr>
          <p:nvPr>
            <p:ph sz="half" idx="2"/>
          </p:nvPr>
        </p:nvSpPr>
        <p:spPr>
          <a:xfrm>
            <a:off x="434566" y="917297"/>
            <a:ext cx="5187635" cy="5677608"/>
          </a:xfrm>
        </p:spPr>
        <p:txBody>
          <a:bodyPr/>
          <a:lstStyle/>
          <a:p>
            <a:pPr marL="0" indent="0">
              <a:buNone/>
            </a:pPr>
            <a:r>
              <a:rPr lang="en-US" sz="3175" u="sng" dirty="0" smtClean="0"/>
              <a:t>January </a:t>
            </a:r>
            <a:r>
              <a:rPr lang="en-US" sz="3175" u="sng" dirty="0"/>
              <a:t>– </a:t>
            </a:r>
            <a:r>
              <a:rPr lang="en-US" sz="3175" u="sng" dirty="0" smtClean="0"/>
              <a:t>March (10 </a:t>
            </a:r>
            <a:r>
              <a:rPr lang="en-US" sz="3175" u="sng" dirty="0"/>
              <a:t>Weeks)</a:t>
            </a:r>
          </a:p>
          <a:p>
            <a:pPr marL="514350" indent="-514350">
              <a:buFont typeface="+mj-lt"/>
              <a:buAutoNum type="arabicPeriod"/>
            </a:pPr>
            <a:r>
              <a:rPr lang="en-US" sz="3175" dirty="0" smtClean="0"/>
              <a:t>Projects and Communications   </a:t>
            </a:r>
            <a:endParaRPr lang="en-US" sz="3175" dirty="0"/>
          </a:p>
          <a:p>
            <a:pPr marL="514350" indent="-514350">
              <a:buFont typeface="+mj-lt"/>
              <a:buAutoNum type="arabicPeriod"/>
            </a:pPr>
            <a:r>
              <a:rPr lang="en-US" sz="3175" dirty="0" smtClean="0"/>
              <a:t>Audits 02 – Load Analysis  </a:t>
            </a:r>
            <a:endParaRPr lang="en-US" sz="3175" dirty="0"/>
          </a:p>
          <a:p>
            <a:pPr marL="514350" indent="-514350">
              <a:buFont typeface="+mj-lt"/>
              <a:buAutoNum type="arabicPeriod"/>
            </a:pPr>
            <a:r>
              <a:rPr lang="en-US" sz="3175" b="1" u="sng" dirty="0" smtClean="0"/>
              <a:t>Economic Analysis of Energy Systems     </a:t>
            </a:r>
            <a:endParaRPr lang="en-US" sz="3200" b="1" u="sng" dirty="0"/>
          </a:p>
          <a:p>
            <a:pPr marL="514350" indent="-514350">
              <a:buFont typeface="+mj-lt"/>
              <a:buAutoNum type="arabicPeriod"/>
            </a:pPr>
            <a:r>
              <a:rPr lang="en-US" sz="3175" dirty="0" smtClean="0"/>
              <a:t>Electrical Codes and Regulations    </a:t>
            </a:r>
            <a:endParaRPr lang="en-US" sz="3175" dirty="0"/>
          </a:p>
          <a:p>
            <a:pPr marL="514350" indent="-514350">
              <a:buFont typeface="+mj-lt"/>
              <a:buAutoNum type="arabicPeriod"/>
            </a:pPr>
            <a:r>
              <a:rPr lang="en-US" sz="3175" dirty="0" smtClean="0"/>
              <a:t>Project Plan (for C 63)  </a:t>
            </a:r>
            <a:endParaRPr lang="en-US" sz="3175" dirty="0"/>
          </a:p>
        </p:txBody>
      </p:sp>
      <p:pic>
        <p:nvPicPr>
          <p:cNvPr id="4" name="Picture 3" descr="Magnifying glass and question mark">
            <a:extLst>
              <a:ext uri="{FF2B5EF4-FFF2-40B4-BE49-F238E27FC236}">
                <a16:creationId xmlns="" xmlns:a16="http://schemas.microsoft.com/office/drawing/2014/main" id="{4CF7EF4A-B8E9-4195-8826-DA7E75147E81}"/>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33068" r="30594"/>
          <a:stretch/>
        </p:blipFill>
        <p:spPr>
          <a:xfrm>
            <a:off x="5622201" y="1545219"/>
            <a:ext cx="3322622" cy="5143690"/>
          </a:xfrm>
          <a:prstGeom prst="rect">
            <a:avLst/>
          </a:prstGeom>
        </p:spPr>
      </p:pic>
    </p:spTree>
    <p:extLst>
      <p:ext uri="{BB962C8B-B14F-4D97-AF65-F5344CB8AC3E}">
        <p14:creationId xmlns="" xmlns:p14="http://schemas.microsoft.com/office/powerpoint/2010/main" val="842869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53971C-23D5-4C5C-B036-2861C56CAC46}"/>
              </a:ext>
            </a:extLst>
          </p:cNvPr>
          <p:cNvSpPr>
            <a:spLocks noGrp="1"/>
          </p:cNvSpPr>
          <p:nvPr>
            <p:ph type="title"/>
          </p:nvPr>
        </p:nvSpPr>
        <p:spPr>
          <a:xfrm>
            <a:off x="148589" y="70872"/>
            <a:ext cx="4861561" cy="675204"/>
          </a:xfrm>
        </p:spPr>
        <p:txBody>
          <a:bodyPr wrap="square" anchor="ctr">
            <a:normAutofit fontScale="90000"/>
          </a:bodyPr>
          <a:lstStyle/>
          <a:p>
            <a:r>
              <a:rPr lang="en-CA" dirty="0" smtClean="0"/>
              <a:t>C 53: Econ Analysis of Energy Systems </a:t>
            </a:r>
            <a:endParaRPr lang="en-CA" dirty="0"/>
          </a:p>
        </p:txBody>
      </p:sp>
      <p:sp>
        <p:nvSpPr>
          <p:cNvPr id="9" name="Content Placeholder 3">
            <a:extLst>
              <a:ext uri="{FF2B5EF4-FFF2-40B4-BE49-F238E27FC236}">
                <a16:creationId xmlns="" xmlns:a16="http://schemas.microsoft.com/office/drawing/2014/main" id="{75A35D95-4DD6-4893-9A55-C994D357EA26}"/>
              </a:ext>
            </a:extLst>
          </p:cNvPr>
          <p:cNvSpPr>
            <a:spLocks noGrp="1"/>
          </p:cNvSpPr>
          <p:nvPr>
            <p:ph sz="half" idx="2"/>
          </p:nvPr>
        </p:nvSpPr>
        <p:spPr>
          <a:xfrm>
            <a:off x="434566" y="917297"/>
            <a:ext cx="5187635" cy="5677608"/>
          </a:xfrm>
        </p:spPr>
        <p:txBody>
          <a:bodyPr/>
          <a:lstStyle/>
          <a:p>
            <a:pPr marL="514350" indent="-514350">
              <a:buFont typeface="+mj-lt"/>
              <a:buAutoNum type="arabicPeriod"/>
            </a:pPr>
            <a:r>
              <a:rPr lang="en-US" sz="3175" u="sng" dirty="0"/>
              <a:t>10 Week Term </a:t>
            </a:r>
            <a:r>
              <a:rPr lang="en-US" sz="3175" u="sng" dirty="0" smtClean="0"/>
              <a:t>5, </a:t>
            </a:r>
            <a:r>
              <a:rPr lang="en-US" sz="3175" u="sng" dirty="0"/>
              <a:t>Year </a:t>
            </a:r>
            <a:r>
              <a:rPr lang="en-US" sz="3175" u="sng" dirty="0" smtClean="0"/>
              <a:t>2  </a:t>
            </a:r>
            <a:r>
              <a:rPr lang="en-US" sz="3175" dirty="0" smtClean="0"/>
              <a:t>  40 Classroom </a:t>
            </a:r>
            <a:r>
              <a:rPr lang="en-US" sz="3175" dirty="0"/>
              <a:t>hours as    </a:t>
            </a:r>
            <a:r>
              <a:rPr lang="en-US" sz="3175" dirty="0" smtClean="0"/>
              <a:t>6 periods/wk. </a:t>
            </a:r>
            <a:r>
              <a:rPr lang="en-US" sz="3175" dirty="0"/>
              <a:t>x 10 weeks </a:t>
            </a:r>
            <a:r>
              <a:rPr lang="en-US" sz="3175" dirty="0" smtClean="0"/>
              <a:t>(2 x Tue. am) + (2 x Tue. pm) + (2 x Wed. am)                       </a:t>
            </a:r>
            <a:r>
              <a:rPr lang="en-US" sz="3175" dirty="0"/>
              <a:t>0 New Lab </a:t>
            </a:r>
            <a:r>
              <a:rPr lang="en-US" sz="3175" dirty="0" smtClean="0"/>
              <a:t>hours</a:t>
            </a:r>
            <a:endParaRPr lang="en-US" sz="3175" dirty="0"/>
          </a:p>
          <a:p>
            <a:pPr marL="514350" indent="-514350">
              <a:buFont typeface="+mj-lt"/>
              <a:buAutoNum type="arabicPeriod"/>
            </a:pPr>
            <a:r>
              <a:rPr lang="en-US" sz="3175" u="sng" dirty="0"/>
              <a:t>Marking Breakdown    </a:t>
            </a:r>
            <a:r>
              <a:rPr lang="en-US" sz="3175" dirty="0"/>
              <a:t>25% Individual Tests                        35% Individual Assign.  30% Group Projects     10% Employability Skills</a:t>
            </a:r>
          </a:p>
        </p:txBody>
      </p:sp>
      <p:pic>
        <p:nvPicPr>
          <p:cNvPr id="4" name="Picture 3" descr="Magnifying glass and question mark">
            <a:extLst>
              <a:ext uri="{FF2B5EF4-FFF2-40B4-BE49-F238E27FC236}">
                <a16:creationId xmlns="" xmlns:a16="http://schemas.microsoft.com/office/drawing/2014/main" id="{4CF7EF4A-B8E9-4195-8826-DA7E75147E81}"/>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33068" r="30594"/>
          <a:stretch/>
        </p:blipFill>
        <p:spPr>
          <a:xfrm>
            <a:off x="5622201" y="1545219"/>
            <a:ext cx="3322622" cy="5143690"/>
          </a:xfrm>
          <a:prstGeom prst="rect">
            <a:avLst/>
          </a:prstGeom>
        </p:spPr>
      </p:pic>
    </p:spTree>
    <p:extLst>
      <p:ext uri="{BB962C8B-B14F-4D97-AF65-F5344CB8AC3E}">
        <p14:creationId xmlns="" xmlns:p14="http://schemas.microsoft.com/office/powerpoint/2010/main" val="1367204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CA" dirty="0" smtClean="0"/>
              <a:t>C 53: Econ. Analysis of </a:t>
            </a:r>
            <a:r>
              <a:rPr lang="en-CA" dirty="0" err="1" smtClean="0"/>
              <a:t>Ener</a:t>
            </a:r>
            <a:r>
              <a:rPr lang="en-CA" dirty="0" smtClean="0"/>
              <a:t>. Syst.</a:t>
            </a:r>
            <a:endParaRPr lang="en-US"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a16="http://schemas.microsoft.com/office/drawing/2014/main" xmlns="" id="{71779844-4E4F-816A-BFA4-A7E15D70A3E3}"/>
              </a:ext>
            </a:extLst>
          </p:cNvPr>
          <p:cNvSpPr>
            <a:spLocks noGrp="1"/>
          </p:cNvSpPr>
          <p:nvPr>
            <p:ph sz="half" idx="1"/>
          </p:nvPr>
        </p:nvSpPr>
        <p:spPr>
          <a:xfrm>
            <a:off x="428624" y="746076"/>
            <a:ext cx="8248016" cy="4997202"/>
          </a:xfrm>
        </p:spPr>
        <p:txBody>
          <a:bodyPr/>
          <a:lstStyle/>
          <a:p>
            <a:pPr marL="0" indent="0">
              <a:buNone/>
            </a:pPr>
            <a:r>
              <a:rPr lang="en-US" u="sng" dirty="0"/>
              <a:t>C </a:t>
            </a:r>
            <a:r>
              <a:rPr lang="en-US" u="sng" dirty="0" smtClean="0"/>
              <a:t>53: Econ. Analysis of Energy Systems </a:t>
            </a:r>
            <a:endParaRPr lang="en-US" u="sng" dirty="0"/>
          </a:p>
          <a:p>
            <a:r>
              <a:rPr lang="en-US" dirty="0" smtClean="0"/>
              <a:t>Econ AES </a:t>
            </a:r>
            <a:r>
              <a:rPr lang="en-US" dirty="0"/>
              <a:t>(in Calendar Table)</a:t>
            </a:r>
          </a:p>
          <a:p>
            <a:r>
              <a:rPr lang="en-US" dirty="0" smtClean="0"/>
              <a:t>(T1) Introduce concept of interest, investment, &amp; loans</a:t>
            </a:r>
            <a:endParaRPr lang="en-US" dirty="0"/>
          </a:p>
          <a:p>
            <a:r>
              <a:rPr lang="en-US" dirty="0" smtClean="0"/>
              <a:t>(T 2) Introduce the concept of the time value of money</a:t>
            </a:r>
          </a:p>
          <a:p>
            <a:r>
              <a:rPr lang="en-US" dirty="0" smtClean="0"/>
              <a:t>(T 3) Identify the present and future value of single and repeated payments for different interest rates </a:t>
            </a:r>
          </a:p>
        </p:txBody>
      </p:sp>
      <p:pic>
        <p:nvPicPr>
          <p:cNvPr id="38914" name="Picture 2" descr="https://www.solar-nation.org/images/ca1.jpg"/>
          <p:cNvPicPr>
            <a:picLocks noChangeAspect="1" noChangeArrowheads="1"/>
          </p:cNvPicPr>
          <p:nvPr/>
        </p:nvPicPr>
        <p:blipFill>
          <a:blip r:embed="rId6"/>
          <a:srcRect/>
          <a:stretch>
            <a:fillRect/>
          </a:stretch>
        </p:blipFill>
        <p:spPr bwMode="auto">
          <a:xfrm>
            <a:off x="6172200" y="295275"/>
            <a:ext cx="2695576" cy="1485900"/>
          </a:xfrm>
          <a:prstGeom prst="rect">
            <a:avLst/>
          </a:prstGeom>
          <a:noFill/>
        </p:spPr>
      </p:pic>
    </p:spTree>
    <p:extLst>
      <p:ext uri="{BB962C8B-B14F-4D97-AF65-F5344CB8AC3E}">
        <p14:creationId xmlns:p14="http://schemas.microsoft.com/office/powerpoint/2010/main" xmlns="" val="1007333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CA" dirty="0" smtClean="0"/>
              <a:t>C 53: Econ. Analysis of </a:t>
            </a:r>
            <a:r>
              <a:rPr lang="en-CA" dirty="0" err="1" smtClean="0"/>
              <a:t>Ener</a:t>
            </a:r>
            <a:r>
              <a:rPr lang="en-CA" dirty="0" smtClean="0"/>
              <a:t>. Syst.</a:t>
            </a:r>
            <a:endParaRPr lang="en-US"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a16="http://schemas.microsoft.com/office/drawing/2014/main" xmlns="" id="{71779844-4E4F-816A-BFA4-A7E15D70A3E3}"/>
              </a:ext>
            </a:extLst>
          </p:cNvPr>
          <p:cNvSpPr>
            <a:spLocks noGrp="1"/>
          </p:cNvSpPr>
          <p:nvPr>
            <p:ph sz="half" idx="1"/>
          </p:nvPr>
        </p:nvSpPr>
        <p:spPr>
          <a:xfrm>
            <a:off x="428624" y="746076"/>
            <a:ext cx="8248016" cy="4997202"/>
          </a:xfrm>
        </p:spPr>
        <p:txBody>
          <a:bodyPr/>
          <a:lstStyle/>
          <a:p>
            <a:pPr marL="0" indent="0">
              <a:buNone/>
            </a:pPr>
            <a:r>
              <a:rPr lang="en-US" u="sng" dirty="0" smtClean="0"/>
              <a:t>C 53: Econ. Analysis of Energy Systems </a:t>
            </a:r>
          </a:p>
          <a:p>
            <a:r>
              <a:rPr lang="en-US" dirty="0" smtClean="0"/>
              <a:t>Econ AES (in Calendar Table)</a:t>
            </a:r>
          </a:p>
          <a:p>
            <a:r>
              <a:rPr lang="en-US" dirty="0" smtClean="0"/>
              <a:t>(T 4) Identify the rate of return for energy systems and energy efficiency measures </a:t>
            </a:r>
          </a:p>
          <a:p>
            <a:r>
              <a:rPr lang="en-US" dirty="0" smtClean="0"/>
              <a:t>(T 5) Prepare and rank the relative benefit of potential energy system or efficient improvement decisions </a:t>
            </a:r>
          </a:p>
        </p:txBody>
      </p:sp>
      <p:pic>
        <p:nvPicPr>
          <p:cNvPr id="38914" name="Picture 2" descr="https://www.solar-nation.org/images/ca1.jpg"/>
          <p:cNvPicPr>
            <a:picLocks noChangeAspect="1" noChangeArrowheads="1"/>
          </p:cNvPicPr>
          <p:nvPr/>
        </p:nvPicPr>
        <p:blipFill>
          <a:blip r:embed="rId6"/>
          <a:srcRect/>
          <a:stretch>
            <a:fillRect/>
          </a:stretch>
        </p:blipFill>
        <p:spPr bwMode="auto">
          <a:xfrm>
            <a:off x="6172200" y="295275"/>
            <a:ext cx="2695576" cy="1485900"/>
          </a:xfrm>
          <a:prstGeom prst="rect">
            <a:avLst/>
          </a:prstGeom>
          <a:noFill/>
        </p:spPr>
      </p:pic>
    </p:spTree>
    <p:extLst>
      <p:ext uri="{BB962C8B-B14F-4D97-AF65-F5344CB8AC3E}">
        <p14:creationId xmlns:p14="http://schemas.microsoft.com/office/powerpoint/2010/main" xmlns="" val="1007333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CA" dirty="0" smtClean="0"/>
              <a:t>C 53: Econ. Analysis of </a:t>
            </a:r>
            <a:r>
              <a:rPr lang="en-CA" dirty="0" err="1" smtClean="0"/>
              <a:t>Ener</a:t>
            </a:r>
            <a:r>
              <a:rPr lang="en-CA" dirty="0" smtClean="0"/>
              <a:t>. Syst.</a:t>
            </a:r>
            <a:endParaRPr lang="en-US" dirty="0"/>
          </a:p>
        </p:txBody>
      </p:sp>
      <p:sp>
        <p:nvSpPr>
          <p:cNvPr id="3" name="Content Placeholder 2">
            <a:extLst>
              <a:ext uri="{FF2B5EF4-FFF2-40B4-BE49-F238E27FC236}">
                <a16:creationId xmlns:a16="http://schemas.microsoft.com/office/drawing/2014/main" xmlns="" id="{71779844-4E4F-816A-BFA4-A7E15D70A3E3}"/>
              </a:ext>
            </a:extLst>
          </p:cNvPr>
          <p:cNvSpPr>
            <a:spLocks noGrp="1"/>
          </p:cNvSpPr>
          <p:nvPr>
            <p:ph sz="half" idx="1"/>
          </p:nvPr>
        </p:nvSpPr>
        <p:spPr>
          <a:xfrm>
            <a:off x="428624" y="746076"/>
            <a:ext cx="8248016" cy="4997202"/>
          </a:xfrm>
        </p:spPr>
        <p:txBody>
          <a:bodyPr/>
          <a:lstStyle/>
          <a:p>
            <a:pPr marL="0" lvl="0" indent="0">
              <a:buNone/>
              <a:defRPr/>
            </a:pPr>
            <a:r>
              <a:rPr lang="en-US" u="sng" dirty="0" smtClean="0">
                <a:solidFill>
                  <a:prstClr val="white"/>
                </a:solidFill>
              </a:rPr>
              <a:t>C 53: Econ. Analysis of Energy Systems </a:t>
            </a:r>
          </a:p>
          <a:p>
            <a:pPr marL="0" lvl="0" indent="0">
              <a:buNone/>
              <a:defRPr/>
            </a:pPr>
            <a:r>
              <a:rPr lang="en-US" dirty="0" smtClean="0">
                <a:solidFill>
                  <a:prstClr val="white"/>
                </a:solidFill>
              </a:rPr>
              <a:t>Examples of anticipated outcomes after course completion</a:t>
            </a:r>
          </a:p>
          <a:p>
            <a:pPr lvl="0">
              <a:defRPr/>
            </a:pPr>
            <a:r>
              <a:rPr lang="en-US" dirty="0" smtClean="0">
                <a:solidFill>
                  <a:prstClr val="white"/>
                </a:solidFill>
              </a:rPr>
              <a:t>Develop reasonable financial project scenarios for potential energy systems (e.g. PV, small wind, solar hot water, energy efficiencies)</a:t>
            </a:r>
          </a:p>
          <a:p>
            <a:pPr>
              <a:defRPr/>
            </a:pPr>
            <a:r>
              <a:rPr lang="en-US" dirty="0" smtClean="0">
                <a:solidFill>
                  <a:prstClr val="white"/>
                </a:solidFill>
              </a:rPr>
              <a:t>Calculate scenario “rate of return” &amp; “payback period”</a:t>
            </a:r>
          </a:p>
          <a:p>
            <a:pPr lvl="0">
              <a:defRPr/>
            </a:pPr>
            <a:r>
              <a:rPr lang="en-US" dirty="0" smtClean="0">
                <a:solidFill>
                  <a:prstClr val="white"/>
                </a:solidFill>
              </a:rPr>
              <a:t>Calculate &amp; compare relative financial performance of competing potential energy system options / scenarios</a:t>
            </a:r>
            <a:endParaRPr lang="en-US" dirty="0" smtClean="0"/>
          </a:p>
        </p:txBody>
      </p:sp>
      <p:pic>
        <p:nvPicPr>
          <p:cNvPr id="38914" name="Picture 2" descr="https://www.solar-nation.org/images/ca1.jpg"/>
          <p:cNvPicPr>
            <a:picLocks noChangeAspect="1" noChangeArrowheads="1"/>
          </p:cNvPicPr>
          <p:nvPr/>
        </p:nvPicPr>
        <p:blipFill>
          <a:blip r:embed="rId2"/>
          <a:srcRect/>
          <a:stretch>
            <a:fillRect/>
          </a:stretch>
        </p:blipFill>
        <p:spPr bwMode="auto">
          <a:xfrm>
            <a:off x="6172200" y="295275"/>
            <a:ext cx="2695576" cy="1485900"/>
          </a:xfrm>
          <a:prstGeom prst="rect">
            <a:avLst/>
          </a:prstGeom>
          <a:noFill/>
        </p:spPr>
      </p:pic>
      <p:pic>
        <p:nvPicPr>
          <p:cNvPr id="12" name="Picture 11" descr="Waves by the sea">
            <a:extLst>
              <a:ext uri="{FF2B5EF4-FFF2-40B4-BE49-F238E27FC236}">
                <a16:creationId xmlns:a16="http://schemas.microsoft.com/office/drawing/2014/main" xmlns="" id="{2BF77251-A263-4121-A91E-B1DF7A2B51B1}"/>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13674" b="55360"/>
          <a:stretch/>
        </p:blipFill>
        <p:spPr>
          <a:xfrm>
            <a:off x="0" y="4794278"/>
            <a:ext cx="9144000" cy="1888621"/>
          </a:xfrm>
          <a:prstGeom prst="rect">
            <a:avLst/>
          </a:prstGeom>
        </p:spPr>
      </p:pic>
    </p:spTree>
    <p:extLst>
      <p:ext uri="{BB962C8B-B14F-4D97-AF65-F5344CB8AC3E}">
        <p14:creationId xmlns:p14="http://schemas.microsoft.com/office/powerpoint/2010/main" xmlns="" val="1007333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CA" dirty="0" smtClean="0"/>
              <a:t>C 53: Econ. Analysis of </a:t>
            </a:r>
            <a:r>
              <a:rPr lang="en-CA" dirty="0" err="1" smtClean="0"/>
              <a:t>Ener</a:t>
            </a:r>
            <a:r>
              <a:rPr lang="en-CA" dirty="0" smtClean="0"/>
              <a:t>. Syst.</a:t>
            </a:r>
            <a:endParaRPr lang="en-US"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a16="http://schemas.microsoft.com/office/drawing/2014/main" xmlns="" id="{71779844-4E4F-816A-BFA4-A7E15D70A3E3}"/>
              </a:ext>
            </a:extLst>
          </p:cNvPr>
          <p:cNvSpPr>
            <a:spLocks noGrp="1"/>
          </p:cNvSpPr>
          <p:nvPr>
            <p:ph sz="half" idx="1"/>
          </p:nvPr>
        </p:nvSpPr>
        <p:spPr>
          <a:xfrm>
            <a:off x="428624" y="746076"/>
            <a:ext cx="8248016" cy="4997202"/>
          </a:xfrm>
        </p:spPr>
        <p:txBody>
          <a:bodyPr/>
          <a:lstStyle/>
          <a:p>
            <a:pPr>
              <a:buNone/>
            </a:pPr>
            <a:r>
              <a:rPr lang="en-US" sz="2800" dirty="0" smtClean="0"/>
              <a:t>From Learning Outcomes and Tasks </a:t>
            </a:r>
          </a:p>
          <a:p>
            <a:pPr>
              <a:buNone/>
            </a:pPr>
            <a:r>
              <a:rPr lang="en-US" sz="2800" dirty="0" smtClean="0"/>
              <a:t>Task 01 </a:t>
            </a:r>
          </a:p>
          <a:p>
            <a:pPr>
              <a:buNone/>
            </a:pPr>
            <a:r>
              <a:rPr lang="en-US" sz="2800" u="sng" dirty="0" smtClean="0"/>
              <a:t>Introduce concept of interest, investment, &amp; loans</a:t>
            </a:r>
          </a:p>
          <a:p>
            <a:r>
              <a:rPr lang="en-US" sz="2800" dirty="0" smtClean="0"/>
              <a:t>Interest – the “rent” on borrowed use of others’ $$ </a:t>
            </a:r>
          </a:p>
          <a:p>
            <a:r>
              <a:rPr lang="en-US" sz="2800" dirty="0" smtClean="0"/>
              <a:t>Investment – scenario option with risks to spend $$ and receive $$$ or $ or zero or less ... over time</a:t>
            </a:r>
          </a:p>
          <a:p>
            <a:r>
              <a:rPr lang="en-US" sz="2800" dirty="0" smtClean="0"/>
              <a:t>Loans – principal, interest, time, payments, security</a:t>
            </a:r>
          </a:p>
        </p:txBody>
      </p:sp>
      <p:pic>
        <p:nvPicPr>
          <p:cNvPr id="38914" name="Picture 2" descr="https://www.solar-nation.org/images/ca1.jpg"/>
          <p:cNvPicPr>
            <a:picLocks noChangeAspect="1" noChangeArrowheads="1"/>
          </p:cNvPicPr>
          <p:nvPr/>
        </p:nvPicPr>
        <p:blipFill>
          <a:blip r:embed="rId6"/>
          <a:srcRect/>
          <a:stretch>
            <a:fillRect/>
          </a:stretch>
        </p:blipFill>
        <p:spPr bwMode="auto">
          <a:xfrm>
            <a:off x="6172200" y="295275"/>
            <a:ext cx="2695576" cy="1485900"/>
          </a:xfrm>
          <a:prstGeom prst="rect">
            <a:avLst/>
          </a:prstGeom>
          <a:noFill/>
        </p:spPr>
      </p:pic>
    </p:spTree>
    <p:extLst>
      <p:ext uri="{BB962C8B-B14F-4D97-AF65-F5344CB8AC3E}">
        <p14:creationId xmlns:p14="http://schemas.microsoft.com/office/powerpoint/2010/main" xmlns="" val="1007333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CA" dirty="0" smtClean="0"/>
              <a:t>C 53: Econ. Analysis of </a:t>
            </a:r>
            <a:r>
              <a:rPr lang="en-CA" dirty="0" err="1" smtClean="0"/>
              <a:t>Ener</a:t>
            </a:r>
            <a:r>
              <a:rPr lang="en-CA" dirty="0" smtClean="0"/>
              <a:t>. Syst.</a:t>
            </a:r>
            <a:endParaRPr lang="en-US"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a16="http://schemas.microsoft.com/office/drawing/2014/main" xmlns="" id="{71779844-4E4F-816A-BFA4-A7E15D70A3E3}"/>
              </a:ext>
            </a:extLst>
          </p:cNvPr>
          <p:cNvSpPr>
            <a:spLocks noGrp="1"/>
          </p:cNvSpPr>
          <p:nvPr>
            <p:ph sz="half" idx="1"/>
          </p:nvPr>
        </p:nvSpPr>
        <p:spPr>
          <a:xfrm>
            <a:off x="428624" y="746076"/>
            <a:ext cx="8248016" cy="4997202"/>
          </a:xfrm>
        </p:spPr>
        <p:txBody>
          <a:bodyPr/>
          <a:lstStyle/>
          <a:p>
            <a:pPr>
              <a:buNone/>
            </a:pPr>
            <a:r>
              <a:rPr lang="en-US" sz="2800" dirty="0" smtClean="0"/>
              <a:t>From Learning Outcomes and Tasks </a:t>
            </a:r>
          </a:p>
          <a:p>
            <a:pPr>
              <a:buNone/>
            </a:pPr>
            <a:r>
              <a:rPr lang="en-US" sz="2800" dirty="0" smtClean="0"/>
              <a:t>Task 02 </a:t>
            </a:r>
          </a:p>
          <a:p>
            <a:pPr>
              <a:buNone/>
            </a:pPr>
            <a:r>
              <a:rPr lang="en-US" sz="2800" u="sng" dirty="0" smtClean="0"/>
              <a:t>Introduce the concept of the time value of money</a:t>
            </a:r>
          </a:p>
          <a:p>
            <a:r>
              <a:rPr lang="en-US" sz="2800" dirty="0" smtClean="0"/>
              <a:t>Present Worth (e.g. in 2023 of sum of annual $1000 payments over 5 years from 2024 - 2028)</a:t>
            </a:r>
          </a:p>
          <a:p>
            <a:r>
              <a:rPr lang="en-US" sz="2800" dirty="0" smtClean="0"/>
              <a:t>Future Worth (e.g. in 2028 of sum of annual $1000 payments over 5 years from 2024 - 2028) </a:t>
            </a:r>
          </a:p>
          <a:p>
            <a:r>
              <a:rPr lang="en-US" sz="2800" dirty="0" smtClean="0"/>
              <a:t>Account for varying interest and inflation rates</a:t>
            </a:r>
          </a:p>
        </p:txBody>
      </p:sp>
      <p:pic>
        <p:nvPicPr>
          <p:cNvPr id="38914" name="Picture 2" descr="https://www.solar-nation.org/images/ca1.jpg"/>
          <p:cNvPicPr>
            <a:picLocks noChangeAspect="1" noChangeArrowheads="1"/>
          </p:cNvPicPr>
          <p:nvPr/>
        </p:nvPicPr>
        <p:blipFill>
          <a:blip r:embed="rId6"/>
          <a:srcRect/>
          <a:stretch>
            <a:fillRect/>
          </a:stretch>
        </p:blipFill>
        <p:spPr bwMode="auto">
          <a:xfrm>
            <a:off x="6172200" y="295275"/>
            <a:ext cx="2695576" cy="1485900"/>
          </a:xfrm>
          <a:prstGeom prst="rect">
            <a:avLst/>
          </a:prstGeom>
          <a:noFill/>
        </p:spPr>
      </p:pic>
    </p:spTree>
    <p:extLst>
      <p:ext uri="{BB962C8B-B14F-4D97-AF65-F5344CB8AC3E}">
        <p14:creationId xmlns:p14="http://schemas.microsoft.com/office/powerpoint/2010/main" xmlns="" val="1007333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CA" dirty="0" smtClean="0"/>
              <a:t>C 53: Econ. Analysis of </a:t>
            </a:r>
            <a:r>
              <a:rPr lang="en-CA" dirty="0" err="1" smtClean="0"/>
              <a:t>Ener</a:t>
            </a:r>
            <a:r>
              <a:rPr lang="en-CA" dirty="0" smtClean="0"/>
              <a:t>. Syst.</a:t>
            </a:r>
            <a:endParaRPr lang="en-US"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a16="http://schemas.microsoft.com/office/drawing/2014/main" xmlns="" id="{71779844-4E4F-816A-BFA4-A7E15D70A3E3}"/>
              </a:ext>
            </a:extLst>
          </p:cNvPr>
          <p:cNvSpPr>
            <a:spLocks noGrp="1"/>
          </p:cNvSpPr>
          <p:nvPr>
            <p:ph sz="half" idx="1"/>
          </p:nvPr>
        </p:nvSpPr>
        <p:spPr>
          <a:xfrm>
            <a:off x="428624" y="746076"/>
            <a:ext cx="8248016" cy="4997202"/>
          </a:xfrm>
        </p:spPr>
        <p:txBody>
          <a:bodyPr/>
          <a:lstStyle/>
          <a:p>
            <a:pPr>
              <a:buNone/>
            </a:pPr>
            <a:r>
              <a:rPr lang="en-US" sz="2800" dirty="0" smtClean="0"/>
              <a:t>From Learning Outcomes and Tasks </a:t>
            </a:r>
          </a:p>
          <a:p>
            <a:pPr>
              <a:buNone/>
            </a:pPr>
            <a:r>
              <a:rPr lang="en-US" sz="2800" dirty="0" smtClean="0"/>
              <a:t>Task 03 </a:t>
            </a:r>
          </a:p>
          <a:p>
            <a:pPr>
              <a:buNone/>
            </a:pPr>
            <a:r>
              <a:rPr lang="en-US" sz="2800" u="sng" dirty="0" smtClean="0"/>
              <a:t>Identify the present and future value of single and repeated payments for different interest rates </a:t>
            </a:r>
          </a:p>
          <a:p>
            <a:r>
              <a:rPr lang="en-US" sz="2800" dirty="0" smtClean="0"/>
              <a:t>Present &amp; Future Worth - single &amp; series payments</a:t>
            </a:r>
          </a:p>
          <a:p>
            <a:r>
              <a:rPr lang="en-US" sz="2800" dirty="0" smtClean="0"/>
              <a:t>Account for fixed and for varying interest rates</a:t>
            </a:r>
          </a:p>
          <a:p>
            <a:r>
              <a:rPr lang="en-US" sz="2800" dirty="0" smtClean="0"/>
              <a:t>Account for stable and for varying inflation rates</a:t>
            </a:r>
          </a:p>
        </p:txBody>
      </p:sp>
      <p:pic>
        <p:nvPicPr>
          <p:cNvPr id="38914" name="Picture 2" descr="https://www.solar-nation.org/images/ca1.jpg"/>
          <p:cNvPicPr>
            <a:picLocks noChangeAspect="1" noChangeArrowheads="1"/>
          </p:cNvPicPr>
          <p:nvPr/>
        </p:nvPicPr>
        <p:blipFill>
          <a:blip r:embed="rId6"/>
          <a:srcRect/>
          <a:stretch>
            <a:fillRect/>
          </a:stretch>
        </p:blipFill>
        <p:spPr bwMode="auto">
          <a:xfrm>
            <a:off x="6172200" y="295275"/>
            <a:ext cx="2695576" cy="1485900"/>
          </a:xfrm>
          <a:prstGeom prst="rect">
            <a:avLst/>
          </a:prstGeom>
          <a:noFill/>
        </p:spPr>
      </p:pic>
    </p:spTree>
    <p:extLst>
      <p:ext uri="{BB962C8B-B14F-4D97-AF65-F5344CB8AC3E}">
        <p14:creationId xmlns:p14="http://schemas.microsoft.com/office/powerpoint/2010/main" xmlns="" val="1007333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CA" dirty="0"/>
              <a:t>For Today:</a:t>
            </a:r>
          </a:p>
        </p:txBody>
      </p:sp>
      <p:sp>
        <p:nvSpPr>
          <p:cNvPr id="9" name="Content Placeholder 3">
            <a:extLst>
              <a:ext uri="{FF2B5EF4-FFF2-40B4-BE49-F238E27FC236}">
                <a16:creationId xmlns="" xmlns:a16="http://schemas.microsoft.com/office/drawing/2014/main" id="{75A35D95-4DD6-4893-9A55-C994D357EA26}"/>
              </a:ext>
            </a:extLst>
          </p:cNvPr>
          <p:cNvSpPr>
            <a:spLocks noGrp="1"/>
          </p:cNvSpPr>
          <p:nvPr>
            <p:ph sz="half" idx="2"/>
          </p:nvPr>
        </p:nvSpPr>
        <p:spPr>
          <a:xfrm>
            <a:off x="434566" y="917297"/>
            <a:ext cx="5187635" cy="5677608"/>
          </a:xfrm>
        </p:spPr>
        <p:txBody>
          <a:bodyPr/>
          <a:lstStyle/>
          <a:p>
            <a:pPr marL="514350" indent="-514350">
              <a:buFont typeface="+mj-lt"/>
              <a:buAutoNum type="arabicPeriod"/>
            </a:pPr>
            <a:r>
              <a:rPr lang="en-US" sz="3175" dirty="0" smtClean="0"/>
              <a:t>Renewable Energy and Energy Efficiency (RE EE) Program Overview </a:t>
            </a:r>
            <a:endParaRPr lang="en-US" sz="3175" dirty="0"/>
          </a:p>
          <a:p>
            <a:pPr marL="514350" indent="-514350">
              <a:buFont typeface="+mj-lt"/>
              <a:buAutoNum type="arabicPeriod"/>
            </a:pPr>
            <a:r>
              <a:rPr lang="en-US" sz="3175" dirty="0" smtClean="0"/>
              <a:t>Description of Course 53  in Term 5 of Year 2</a:t>
            </a:r>
          </a:p>
          <a:p>
            <a:pPr marL="514350" indent="-514350">
              <a:buFont typeface="+mj-lt"/>
              <a:buAutoNum type="arabicPeriod"/>
            </a:pPr>
            <a:r>
              <a:rPr lang="en-US" sz="3175" dirty="0" smtClean="0"/>
              <a:t>From TDAPS to Lesson Plans (incl. Master Plan,  Pedagogical Materials)  </a:t>
            </a:r>
            <a:endParaRPr lang="en-US" sz="3175" dirty="0"/>
          </a:p>
          <a:p>
            <a:pPr marL="514350" indent="-514350">
              <a:buFont typeface="+mj-lt"/>
              <a:buAutoNum type="arabicPeriod"/>
            </a:pPr>
            <a:r>
              <a:rPr lang="en-US" sz="3175" dirty="0" smtClean="0"/>
              <a:t>Developing </a:t>
            </a:r>
            <a:r>
              <a:rPr lang="en-US" sz="3175" dirty="0"/>
              <a:t>Course </a:t>
            </a:r>
            <a:r>
              <a:rPr lang="en-US" sz="3175" dirty="0" smtClean="0"/>
              <a:t>53</a:t>
            </a:r>
            <a:endParaRPr lang="en-US" sz="3175" dirty="0"/>
          </a:p>
        </p:txBody>
      </p:sp>
      <p:pic>
        <p:nvPicPr>
          <p:cNvPr id="4" name="Picture 3" descr="Magnifying glass and question mark">
            <a:extLst>
              <a:ext uri="{FF2B5EF4-FFF2-40B4-BE49-F238E27FC236}">
                <a16:creationId xmlns="" xmlns:a16="http://schemas.microsoft.com/office/drawing/2014/main" id="{4CF7EF4A-B8E9-4195-8826-DA7E75147E81}"/>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33068" r="30594"/>
          <a:stretch/>
        </p:blipFill>
        <p:spPr>
          <a:xfrm>
            <a:off x="5622201" y="1545219"/>
            <a:ext cx="3322622" cy="5143690"/>
          </a:xfrm>
          <a:prstGeom prst="rect">
            <a:avLst/>
          </a:prstGeom>
        </p:spPr>
      </p:pic>
    </p:spTree>
    <p:extLst>
      <p:ext uri="{BB962C8B-B14F-4D97-AF65-F5344CB8AC3E}">
        <p14:creationId xmlns="" xmlns:p14="http://schemas.microsoft.com/office/powerpoint/2010/main" val="3150095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CA" dirty="0" smtClean="0"/>
              <a:t>C 53: Econ. Analysis of </a:t>
            </a:r>
            <a:r>
              <a:rPr lang="en-CA" dirty="0" err="1" smtClean="0"/>
              <a:t>Ener</a:t>
            </a:r>
            <a:r>
              <a:rPr lang="en-CA" dirty="0" smtClean="0"/>
              <a:t>. Syst.</a:t>
            </a:r>
            <a:endParaRPr lang="en-US"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a16="http://schemas.microsoft.com/office/drawing/2014/main" xmlns="" id="{71779844-4E4F-816A-BFA4-A7E15D70A3E3}"/>
              </a:ext>
            </a:extLst>
          </p:cNvPr>
          <p:cNvSpPr>
            <a:spLocks noGrp="1"/>
          </p:cNvSpPr>
          <p:nvPr>
            <p:ph sz="half" idx="1"/>
          </p:nvPr>
        </p:nvSpPr>
        <p:spPr>
          <a:xfrm>
            <a:off x="428624" y="746076"/>
            <a:ext cx="8248016" cy="4997202"/>
          </a:xfrm>
        </p:spPr>
        <p:txBody>
          <a:bodyPr/>
          <a:lstStyle/>
          <a:p>
            <a:pPr>
              <a:buNone/>
            </a:pPr>
            <a:r>
              <a:rPr lang="en-US" sz="2800" dirty="0" smtClean="0"/>
              <a:t>From Learning Outcomes and Tasks </a:t>
            </a:r>
          </a:p>
          <a:p>
            <a:pPr>
              <a:buNone/>
            </a:pPr>
            <a:r>
              <a:rPr lang="en-US" sz="2800" dirty="0" smtClean="0"/>
              <a:t>Task 04 </a:t>
            </a:r>
          </a:p>
          <a:p>
            <a:pPr>
              <a:buNone/>
            </a:pPr>
            <a:r>
              <a:rPr lang="en-US" sz="2800" u="sng" dirty="0" smtClean="0"/>
              <a:t>Identify the rate of return for energy systems and energy efficiency measures </a:t>
            </a:r>
          </a:p>
          <a:p>
            <a:r>
              <a:rPr lang="en-US" sz="2800" dirty="0" smtClean="0"/>
              <a:t>For scenario options (e.g. A, B, C, D) calculate ratios of net $$$ per net change in Watts due to scenario</a:t>
            </a:r>
          </a:p>
          <a:p>
            <a:r>
              <a:rPr lang="en-US" sz="2800" dirty="0" smtClean="0"/>
              <a:t>Calculate when net $$ revenue pays Investment $$ </a:t>
            </a:r>
          </a:p>
          <a:p>
            <a:r>
              <a:rPr lang="en-US" sz="2800" dirty="0" smtClean="0"/>
              <a:t>Compare to option of $$ staying in a bank account </a:t>
            </a:r>
          </a:p>
        </p:txBody>
      </p:sp>
      <p:pic>
        <p:nvPicPr>
          <p:cNvPr id="38914" name="Picture 2" descr="https://www.solar-nation.org/images/ca1.jpg"/>
          <p:cNvPicPr>
            <a:picLocks noChangeAspect="1" noChangeArrowheads="1"/>
          </p:cNvPicPr>
          <p:nvPr/>
        </p:nvPicPr>
        <p:blipFill>
          <a:blip r:embed="rId6"/>
          <a:srcRect/>
          <a:stretch>
            <a:fillRect/>
          </a:stretch>
        </p:blipFill>
        <p:spPr bwMode="auto">
          <a:xfrm>
            <a:off x="6172200" y="295275"/>
            <a:ext cx="2695576" cy="1485900"/>
          </a:xfrm>
          <a:prstGeom prst="rect">
            <a:avLst/>
          </a:prstGeom>
          <a:noFill/>
        </p:spPr>
      </p:pic>
    </p:spTree>
    <p:extLst>
      <p:ext uri="{BB962C8B-B14F-4D97-AF65-F5344CB8AC3E}">
        <p14:creationId xmlns:p14="http://schemas.microsoft.com/office/powerpoint/2010/main" xmlns="" val="1007333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CA" dirty="0" smtClean="0"/>
              <a:t>C 53: Econ. Analysis of </a:t>
            </a:r>
            <a:r>
              <a:rPr lang="en-CA" dirty="0" err="1" smtClean="0"/>
              <a:t>Ener</a:t>
            </a:r>
            <a:r>
              <a:rPr lang="en-CA" dirty="0" smtClean="0"/>
              <a:t>. Syst.</a:t>
            </a:r>
            <a:endParaRPr lang="en-US"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a16="http://schemas.microsoft.com/office/drawing/2014/main" xmlns="" id="{71779844-4E4F-816A-BFA4-A7E15D70A3E3}"/>
              </a:ext>
            </a:extLst>
          </p:cNvPr>
          <p:cNvSpPr>
            <a:spLocks noGrp="1"/>
          </p:cNvSpPr>
          <p:nvPr>
            <p:ph sz="half" idx="1"/>
          </p:nvPr>
        </p:nvSpPr>
        <p:spPr>
          <a:xfrm>
            <a:off x="428624" y="746076"/>
            <a:ext cx="8248016" cy="4997202"/>
          </a:xfrm>
        </p:spPr>
        <p:txBody>
          <a:bodyPr/>
          <a:lstStyle/>
          <a:p>
            <a:pPr>
              <a:buNone/>
            </a:pPr>
            <a:r>
              <a:rPr lang="en-US" sz="2800" dirty="0" smtClean="0"/>
              <a:t>From Learning Outcomes and Tasks </a:t>
            </a:r>
          </a:p>
          <a:p>
            <a:pPr>
              <a:buNone/>
            </a:pPr>
            <a:r>
              <a:rPr lang="en-US" sz="2800" dirty="0" smtClean="0"/>
              <a:t>Task 05 </a:t>
            </a:r>
          </a:p>
          <a:p>
            <a:pPr>
              <a:buNone/>
            </a:pPr>
            <a:r>
              <a:rPr lang="en-US" sz="2800" u="sng" dirty="0" smtClean="0"/>
              <a:t>Prepare and rank the relative benefit of potential energy system or efficient improvement decisions </a:t>
            </a:r>
            <a:endParaRPr lang="en-US" sz="2800" dirty="0" smtClean="0"/>
          </a:p>
          <a:p>
            <a:r>
              <a:rPr lang="en-US" sz="2800" dirty="0" smtClean="0"/>
              <a:t>For scenario options (e.g. A, B, C, D) compare and rank based on ratios of net $$ per change in Watts </a:t>
            </a:r>
          </a:p>
          <a:p>
            <a:r>
              <a:rPr lang="en-US" sz="2800" dirty="0" smtClean="0"/>
              <a:t>Rank by lifecycle net $ revenue to Investment $ </a:t>
            </a:r>
          </a:p>
          <a:p>
            <a:r>
              <a:rPr lang="en-US" sz="2800" dirty="0" smtClean="0"/>
              <a:t>Account for risks of varying interest &amp; inflation rates</a:t>
            </a:r>
          </a:p>
        </p:txBody>
      </p:sp>
      <p:pic>
        <p:nvPicPr>
          <p:cNvPr id="38914" name="Picture 2" descr="https://www.solar-nation.org/images/ca1.jpg"/>
          <p:cNvPicPr>
            <a:picLocks noChangeAspect="1" noChangeArrowheads="1"/>
          </p:cNvPicPr>
          <p:nvPr/>
        </p:nvPicPr>
        <p:blipFill>
          <a:blip r:embed="rId6"/>
          <a:srcRect/>
          <a:stretch>
            <a:fillRect/>
          </a:stretch>
        </p:blipFill>
        <p:spPr bwMode="auto">
          <a:xfrm>
            <a:off x="6172200" y="295275"/>
            <a:ext cx="2695576" cy="1485900"/>
          </a:xfrm>
          <a:prstGeom prst="rect">
            <a:avLst/>
          </a:prstGeom>
          <a:noFill/>
        </p:spPr>
      </p:pic>
    </p:spTree>
    <p:extLst>
      <p:ext uri="{BB962C8B-B14F-4D97-AF65-F5344CB8AC3E}">
        <p14:creationId xmlns:p14="http://schemas.microsoft.com/office/powerpoint/2010/main" xmlns="" val="1007333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smtClean="0"/>
              <a:t>2. </a:t>
            </a:r>
            <a:r>
              <a:rPr lang="en-US" dirty="0"/>
              <a:t>Description of Course </a:t>
            </a:r>
            <a:r>
              <a:rPr lang="en-US" dirty="0" smtClean="0"/>
              <a:t>53</a:t>
            </a:r>
            <a:endParaRPr lang="en-US" dirty="0"/>
          </a:p>
        </p:txBody>
      </p:sp>
      <p:sp>
        <p:nvSpPr>
          <p:cNvPr id="3" name="Content Placeholder 2">
            <a:extLst>
              <a:ext uri="{FF2B5EF4-FFF2-40B4-BE49-F238E27FC236}">
                <a16:creationId xmlns:a16="http://schemas.microsoft.com/office/drawing/2014/main" xmlns="" id="{804FC456-C9F6-4BCA-93E5-F8F57D70BA56}"/>
              </a:ext>
            </a:extLst>
          </p:cNvPr>
          <p:cNvSpPr>
            <a:spLocks noGrp="1"/>
          </p:cNvSpPr>
          <p:nvPr>
            <p:ph sz="half" idx="1"/>
          </p:nvPr>
        </p:nvSpPr>
        <p:spPr>
          <a:xfrm>
            <a:off x="266254" y="746076"/>
            <a:ext cx="8729156" cy="3432818"/>
          </a:xfrm>
        </p:spPr>
        <p:txBody>
          <a:bodyPr/>
          <a:lstStyle/>
          <a:p>
            <a:pPr>
              <a:buNone/>
            </a:pPr>
            <a:r>
              <a:rPr lang="en-US" sz="2800" u="sng" dirty="0"/>
              <a:t>Marking Breakdown </a:t>
            </a:r>
          </a:p>
          <a:p>
            <a:pPr marL="514350" indent="-514350"/>
            <a:r>
              <a:rPr lang="en-US" sz="2800" dirty="0" smtClean="0"/>
              <a:t>25% </a:t>
            </a:r>
            <a:r>
              <a:rPr lang="en-US" sz="2800" dirty="0"/>
              <a:t>Individual Tests         </a:t>
            </a:r>
          </a:p>
          <a:p>
            <a:pPr marL="514350" indent="-514350"/>
            <a:r>
              <a:rPr lang="en-US" sz="2800" dirty="0" smtClean="0"/>
              <a:t>35% </a:t>
            </a:r>
            <a:r>
              <a:rPr lang="en-US" sz="2800" dirty="0"/>
              <a:t>Individual Projects </a:t>
            </a:r>
          </a:p>
          <a:p>
            <a:pPr marL="514350" indent="-514350"/>
            <a:r>
              <a:rPr lang="en-US" sz="2800" dirty="0" smtClean="0"/>
              <a:t>30</a:t>
            </a:r>
            <a:r>
              <a:rPr lang="en-US" sz="2800" dirty="0"/>
              <a:t>% Group Projects          </a:t>
            </a:r>
          </a:p>
          <a:p>
            <a:pPr marL="514350" indent="-514350"/>
            <a:r>
              <a:rPr lang="en-US" sz="2800" dirty="0"/>
              <a:t>10% Employability Skills </a:t>
            </a:r>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pic>
        <p:nvPicPr>
          <p:cNvPr id="10" name="Picture 9"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29668" y="232791"/>
            <a:ext cx="2254890" cy="1503260"/>
          </a:xfrm>
          <a:prstGeom prst="rect">
            <a:avLst/>
          </a:prstGeom>
        </p:spPr>
      </p:pic>
    </p:spTree>
    <p:extLst>
      <p:ext uri="{BB962C8B-B14F-4D97-AF65-F5344CB8AC3E}">
        <p14:creationId xmlns:p14="http://schemas.microsoft.com/office/powerpoint/2010/main" xmlns="" val="1412417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smtClean="0"/>
              <a:t>2. </a:t>
            </a:r>
            <a:r>
              <a:rPr lang="en-US" dirty="0"/>
              <a:t>Description of Course </a:t>
            </a:r>
            <a:r>
              <a:rPr lang="en-US" dirty="0" smtClean="0"/>
              <a:t>51</a:t>
            </a:r>
            <a:endParaRPr lang="en-US" dirty="0"/>
          </a:p>
        </p:txBody>
      </p:sp>
      <p:sp>
        <p:nvSpPr>
          <p:cNvPr id="3" name="Content Placeholder 2">
            <a:extLst>
              <a:ext uri="{FF2B5EF4-FFF2-40B4-BE49-F238E27FC236}">
                <a16:creationId xmlns:a16="http://schemas.microsoft.com/office/drawing/2014/main" xmlns="" id="{804FC456-C9F6-4BCA-93E5-F8F57D70BA56}"/>
              </a:ext>
            </a:extLst>
          </p:cNvPr>
          <p:cNvSpPr>
            <a:spLocks noGrp="1"/>
          </p:cNvSpPr>
          <p:nvPr>
            <p:ph sz="half" idx="1"/>
          </p:nvPr>
        </p:nvSpPr>
        <p:spPr>
          <a:xfrm>
            <a:off x="266254" y="746076"/>
            <a:ext cx="8729156" cy="3432818"/>
          </a:xfrm>
        </p:spPr>
        <p:txBody>
          <a:bodyPr/>
          <a:lstStyle/>
          <a:p>
            <a:pPr>
              <a:buNone/>
            </a:pPr>
            <a:r>
              <a:rPr lang="en-US" sz="2800" u="sng" dirty="0"/>
              <a:t>Marking Breakdown</a:t>
            </a:r>
          </a:p>
          <a:p>
            <a:pPr marL="514350" indent="-514350">
              <a:buNone/>
            </a:pPr>
            <a:r>
              <a:rPr lang="en-US" sz="2800" u="sng" dirty="0" smtClean="0"/>
              <a:t>25% </a:t>
            </a:r>
            <a:r>
              <a:rPr lang="en-US" sz="2800" u="sng" dirty="0"/>
              <a:t>Individual Tests (Examples)         </a:t>
            </a:r>
          </a:p>
          <a:p>
            <a:pPr marL="514350" indent="-514350"/>
            <a:r>
              <a:rPr lang="en-US" sz="2800" dirty="0" smtClean="0"/>
              <a:t>9% Task </a:t>
            </a:r>
            <a:r>
              <a:rPr lang="en-US" sz="2800" dirty="0"/>
              <a:t>1 </a:t>
            </a:r>
            <a:r>
              <a:rPr lang="en-US" sz="2800" dirty="0" smtClean="0"/>
              <a:t>Introduce ... interest, investment, &amp; loans </a:t>
            </a:r>
            <a:endParaRPr lang="en-US" sz="2800" dirty="0"/>
          </a:p>
          <a:p>
            <a:pPr marL="514350" indent="-514350"/>
            <a:r>
              <a:rPr lang="en-US" sz="2800" dirty="0" smtClean="0"/>
              <a:t>8% Task </a:t>
            </a:r>
            <a:r>
              <a:rPr lang="en-US" sz="2800" dirty="0"/>
              <a:t>2 </a:t>
            </a:r>
            <a:r>
              <a:rPr lang="en-US" sz="2800" dirty="0" smtClean="0"/>
              <a:t>Introduce concept ... time value of money</a:t>
            </a:r>
            <a:endParaRPr lang="en-US" sz="2800" dirty="0"/>
          </a:p>
          <a:p>
            <a:pPr marL="514350" indent="-514350"/>
            <a:r>
              <a:rPr lang="en-US" sz="2800" dirty="0" smtClean="0"/>
              <a:t>8 % Task 3 ... present &amp; future value of … payments for different interest rates </a:t>
            </a:r>
          </a:p>
          <a:p>
            <a:pPr marL="514350" indent="-514350"/>
            <a:r>
              <a:rPr lang="en-US" sz="2800" dirty="0" smtClean="0"/>
              <a:t>0% Task 4 Identify the rate of return . . . for scenarios</a:t>
            </a:r>
          </a:p>
          <a:p>
            <a:pPr marL="514350" indent="-514350"/>
            <a:r>
              <a:rPr lang="en-US" sz="2800" dirty="0" smtClean="0"/>
              <a:t>0% Task 5 ... rank the relative benefit ...  of (options) </a:t>
            </a:r>
          </a:p>
          <a:p>
            <a:pPr marL="514350" indent="-514350"/>
            <a:r>
              <a:rPr lang="en-US" sz="2800" dirty="0" smtClean="0"/>
              <a:t> </a:t>
            </a:r>
            <a:endParaRPr lang="en-US" sz="2800" dirty="0"/>
          </a:p>
          <a:p>
            <a:pPr marL="514350" indent="-514350"/>
            <a:endParaRPr lang="en-US" sz="2800" dirty="0"/>
          </a:p>
          <a:p>
            <a:pPr marL="514350" indent="-514350"/>
            <a:endParaRPr lang="en-US" sz="2800"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pic>
        <p:nvPicPr>
          <p:cNvPr id="10" name="Picture 9"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29668" y="232791"/>
            <a:ext cx="2254890" cy="1503260"/>
          </a:xfrm>
          <a:prstGeom prst="rect">
            <a:avLst/>
          </a:prstGeom>
        </p:spPr>
      </p:pic>
    </p:spTree>
    <p:extLst>
      <p:ext uri="{BB962C8B-B14F-4D97-AF65-F5344CB8AC3E}">
        <p14:creationId xmlns:p14="http://schemas.microsoft.com/office/powerpoint/2010/main" xmlns="" val="263710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smtClean="0"/>
              <a:t>2. </a:t>
            </a:r>
            <a:r>
              <a:rPr lang="en-US" dirty="0"/>
              <a:t>Description of Course </a:t>
            </a:r>
            <a:r>
              <a:rPr lang="en-US" dirty="0" smtClean="0"/>
              <a:t>53</a:t>
            </a:r>
            <a:endParaRPr lang="en-US" dirty="0"/>
          </a:p>
        </p:txBody>
      </p:sp>
      <p:sp>
        <p:nvSpPr>
          <p:cNvPr id="3" name="Content Placeholder 2">
            <a:extLst>
              <a:ext uri="{FF2B5EF4-FFF2-40B4-BE49-F238E27FC236}">
                <a16:creationId xmlns:a16="http://schemas.microsoft.com/office/drawing/2014/main" xmlns="" id="{804FC456-C9F6-4BCA-93E5-F8F57D70BA56}"/>
              </a:ext>
            </a:extLst>
          </p:cNvPr>
          <p:cNvSpPr>
            <a:spLocks noGrp="1"/>
          </p:cNvSpPr>
          <p:nvPr>
            <p:ph sz="half" idx="1"/>
          </p:nvPr>
        </p:nvSpPr>
        <p:spPr>
          <a:xfrm>
            <a:off x="266254" y="746076"/>
            <a:ext cx="8729156" cy="3432818"/>
          </a:xfrm>
        </p:spPr>
        <p:txBody>
          <a:bodyPr/>
          <a:lstStyle/>
          <a:p>
            <a:pPr>
              <a:buNone/>
            </a:pPr>
            <a:r>
              <a:rPr lang="en-US" sz="2800" u="sng" dirty="0"/>
              <a:t>Marking Breakdown</a:t>
            </a:r>
          </a:p>
          <a:p>
            <a:pPr marL="514350" indent="-514350">
              <a:buNone/>
            </a:pPr>
            <a:r>
              <a:rPr lang="en-US" sz="2800" u="sng" dirty="0" smtClean="0"/>
              <a:t>35% </a:t>
            </a:r>
            <a:r>
              <a:rPr lang="en-US" sz="2800" u="sng" dirty="0"/>
              <a:t>Individual </a:t>
            </a:r>
            <a:r>
              <a:rPr lang="en-US" sz="2800" u="sng" dirty="0" smtClean="0"/>
              <a:t>Projects </a:t>
            </a:r>
            <a:r>
              <a:rPr lang="en-US" sz="2800" u="sng" dirty="0"/>
              <a:t>(Examples)         </a:t>
            </a:r>
          </a:p>
          <a:p>
            <a:pPr marL="514350" indent="-514350"/>
            <a:r>
              <a:rPr lang="en-US" sz="2800" dirty="0" smtClean="0"/>
              <a:t>0% Task 1 Introduce . . . interest, investment, &amp; loans</a:t>
            </a:r>
          </a:p>
          <a:p>
            <a:pPr marL="514350" indent="-514350"/>
            <a:r>
              <a:rPr lang="en-US" sz="2800" dirty="0" smtClean="0"/>
              <a:t>5% Task 2 Introduce concept ... time value of money</a:t>
            </a:r>
          </a:p>
          <a:p>
            <a:pPr marL="514350" indent="-514350"/>
            <a:r>
              <a:rPr lang="en-US" sz="2800" dirty="0" smtClean="0"/>
              <a:t>15% Task 3 ... present &amp; future value of … payments for different interest rates </a:t>
            </a:r>
            <a:endParaRPr lang="en-US" sz="2800" dirty="0"/>
          </a:p>
          <a:p>
            <a:pPr marL="514350" indent="-514350"/>
            <a:r>
              <a:rPr lang="en-US" sz="2800" dirty="0" smtClean="0"/>
              <a:t>10% Task 4 Identify the rate of return ... for scenarios</a:t>
            </a:r>
          </a:p>
          <a:p>
            <a:pPr marL="514350" indent="-514350"/>
            <a:r>
              <a:rPr lang="en-US" sz="2800" dirty="0" smtClean="0"/>
              <a:t>5% Task 5 ... rank the relative benefit ...  of (options) </a:t>
            </a:r>
          </a:p>
          <a:p>
            <a:pPr marL="514350" indent="-514350"/>
            <a:r>
              <a:rPr lang="en-US" sz="2800" dirty="0" smtClean="0"/>
              <a:t>   </a:t>
            </a:r>
            <a:endParaRPr lang="en-US" sz="2800" dirty="0"/>
          </a:p>
          <a:p>
            <a:pPr marL="514350" indent="-514350"/>
            <a:endParaRPr lang="en-US" sz="2800" dirty="0"/>
          </a:p>
          <a:p>
            <a:pPr marL="514350" indent="-514350"/>
            <a:endParaRPr lang="en-US" sz="2800"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pic>
        <p:nvPicPr>
          <p:cNvPr id="10" name="Picture 9"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29668" y="232791"/>
            <a:ext cx="2254890" cy="1503260"/>
          </a:xfrm>
          <a:prstGeom prst="rect">
            <a:avLst/>
          </a:prstGeom>
        </p:spPr>
      </p:pic>
    </p:spTree>
    <p:extLst>
      <p:ext uri="{BB962C8B-B14F-4D97-AF65-F5344CB8AC3E}">
        <p14:creationId xmlns:p14="http://schemas.microsoft.com/office/powerpoint/2010/main" xmlns="" val="263710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smtClean="0"/>
              <a:t>2. </a:t>
            </a:r>
            <a:r>
              <a:rPr lang="en-US" dirty="0"/>
              <a:t>Description of Course </a:t>
            </a:r>
            <a:r>
              <a:rPr lang="en-US" dirty="0" smtClean="0"/>
              <a:t>51</a:t>
            </a:r>
            <a:endParaRPr lang="en-US" dirty="0"/>
          </a:p>
        </p:txBody>
      </p:sp>
      <p:sp>
        <p:nvSpPr>
          <p:cNvPr id="3" name="Content Placeholder 2">
            <a:extLst>
              <a:ext uri="{FF2B5EF4-FFF2-40B4-BE49-F238E27FC236}">
                <a16:creationId xmlns:a16="http://schemas.microsoft.com/office/drawing/2014/main" xmlns="" id="{804FC456-C9F6-4BCA-93E5-F8F57D70BA56}"/>
              </a:ext>
            </a:extLst>
          </p:cNvPr>
          <p:cNvSpPr>
            <a:spLocks noGrp="1"/>
          </p:cNvSpPr>
          <p:nvPr>
            <p:ph sz="half" idx="1"/>
          </p:nvPr>
        </p:nvSpPr>
        <p:spPr>
          <a:xfrm>
            <a:off x="266254" y="746076"/>
            <a:ext cx="8729156" cy="3432818"/>
          </a:xfrm>
        </p:spPr>
        <p:txBody>
          <a:bodyPr/>
          <a:lstStyle/>
          <a:p>
            <a:pPr>
              <a:buNone/>
            </a:pPr>
            <a:r>
              <a:rPr lang="en-US" sz="2800" u="sng" dirty="0"/>
              <a:t>Marking Breakdown</a:t>
            </a:r>
          </a:p>
          <a:p>
            <a:pPr marL="514350" indent="-514350">
              <a:buNone/>
            </a:pPr>
            <a:r>
              <a:rPr lang="en-US" sz="2800" u="sng" dirty="0" smtClean="0"/>
              <a:t>30% Group Projects </a:t>
            </a:r>
            <a:r>
              <a:rPr lang="en-US" sz="2800" u="sng" dirty="0"/>
              <a:t>(Examples)         </a:t>
            </a:r>
          </a:p>
          <a:p>
            <a:pPr marL="514350" indent="-514350"/>
            <a:r>
              <a:rPr lang="en-US" sz="2800" dirty="0" smtClean="0"/>
              <a:t>0% Task 1 Introduce . . . interest, investment, &amp; loans</a:t>
            </a:r>
          </a:p>
          <a:p>
            <a:pPr marL="514350" indent="-514350"/>
            <a:r>
              <a:rPr lang="en-US" sz="2800" dirty="0" smtClean="0"/>
              <a:t>0% Task 2 Introduce concept ... time value of money</a:t>
            </a:r>
          </a:p>
          <a:p>
            <a:pPr marL="514350" indent="-514350"/>
            <a:r>
              <a:rPr lang="en-US" sz="2800" dirty="0" smtClean="0"/>
              <a:t>0% Task 3 ... present &amp; future value of … payments for different interest rates </a:t>
            </a:r>
          </a:p>
          <a:p>
            <a:pPr marL="514350" indent="-514350"/>
            <a:r>
              <a:rPr lang="en-US" sz="2800" dirty="0" smtClean="0"/>
              <a:t>10% Task 4 Identify the rate of return ... for scenarios</a:t>
            </a:r>
          </a:p>
          <a:p>
            <a:pPr marL="514350" indent="-514350"/>
            <a:r>
              <a:rPr lang="en-US" sz="2800" dirty="0" smtClean="0"/>
              <a:t>20% Task 5 ... rank the relative benefit ...  of (options) </a:t>
            </a:r>
          </a:p>
          <a:p>
            <a:pPr marL="514350" indent="-514350"/>
            <a:r>
              <a:rPr lang="en-US" sz="2800" dirty="0" smtClean="0"/>
              <a:t> </a:t>
            </a:r>
          </a:p>
          <a:p>
            <a:pPr marL="514350" indent="-514350"/>
            <a:r>
              <a:rPr lang="en-US" sz="2800" dirty="0" smtClean="0"/>
              <a:t>   </a:t>
            </a:r>
            <a:endParaRPr lang="en-US" sz="2800" dirty="0"/>
          </a:p>
          <a:p>
            <a:pPr marL="514350" indent="-514350"/>
            <a:endParaRPr lang="en-US" sz="2800" dirty="0"/>
          </a:p>
          <a:p>
            <a:pPr marL="514350" indent="-514350"/>
            <a:endParaRPr lang="en-US" sz="2800"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pic>
        <p:nvPicPr>
          <p:cNvPr id="10" name="Picture 9"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29668" y="232791"/>
            <a:ext cx="2254890" cy="1503260"/>
          </a:xfrm>
          <a:prstGeom prst="rect">
            <a:avLst/>
          </a:prstGeom>
        </p:spPr>
      </p:pic>
    </p:spTree>
    <p:extLst>
      <p:ext uri="{BB962C8B-B14F-4D97-AF65-F5344CB8AC3E}">
        <p14:creationId xmlns:p14="http://schemas.microsoft.com/office/powerpoint/2010/main" xmlns="" val="263710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smtClean="0"/>
              <a:t>2. </a:t>
            </a:r>
            <a:r>
              <a:rPr lang="en-US" dirty="0"/>
              <a:t>Description of Course </a:t>
            </a:r>
            <a:r>
              <a:rPr lang="en-US" dirty="0" smtClean="0"/>
              <a:t>53</a:t>
            </a:r>
            <a:endParaRPr lang="en-US" dirty="0"/>
          </a:p>
        </p:txBody>
      </p:sp>
      <p:sp>
        <p:nvSpPr>
          <p:cNvPr id="3" name="Content Placeholder 2">
            <a:extLst>
              <a:ext uri="{FF2B5EF4-FFF2-40B4-BE49-F238E27FC236}">
                <a16:creationId xmlns:a16="http://schemas.microsoft.com/office/drawing/2014/main" xmlns="" id="{804FC456-C9F6-4BCA-93E5-F8F57D70BA56}"/>
              </a:ext>
            </a:extLst>
          </p:cNvPr>
          <p:cNvSpPr>
            <a:spLocks noGrp="1"/>
          </p:cNvSpPr>
          <p:nvPr>
            <p:ph sz="half" idx="1"/>
          </p:nvPr>
        </p:nvSpPr>
        <p:spPr>
          <a:xfrm>
            <a:off x="266254" y="746076"/>
            <a:ext cx="8729156" cy="3432818"/>
          </a:xfrm>
        </p:spPr>
        <p:txBody>
          <a:bodyPr/>
          <a:lstStyle/>
          <a:p>
            <a:pPr>
              <a:buNone/>
            </a:pPr>
            <a:r>
              <a:rPr lang="en-US" sz="2800" u="sng" dirty="0"/>
              <a:t>Marking Breakdown</a:t>
            </a:r>
          </a:p>
          <a:p>
            <a:pPr marL="514350" indent="-514350">
              <a:buNone/>
            </a:pPr>
            <a:r>
              <a:rPr lang="en-US" sz="2800" u="sng" dirty="0"/>
              <a:t>10% Employability Skills (Examples)         </a:t>
            </a:r>
          </a:p>
          <a:p>
            <a:pPr marL="514350" indent="-514350"/>
            <a:r>
              <a:rPr lang="en-US" sz="2800" dirty="0" smtClean="0"/>
              <a:t>Instructor selected (e.g. other ITVET </a:t>
            </a:r>
            <a:r>
              <a:rPr lang="en-US" sz="2800" dirty="0"/>
              <a:t>Belize </a:t>
            </a:r>
            <a:r>
              <a:rPr lang="en-US" sz="2800" dirty="0" smtClean="0"/>
              <a:t>courses)  </a:t>
            </a:r>
            <a:endParaRPr lang="en-US" sz="2800" dirty="0"/>
          </a:p>
          <a:p>
            <a:pPr marL="514350" indent="-514350"/>
            <a:r>
              <a:rPr lang="en-US" sz="2800" dirty="0"/>
              <a:t>Attendance           </a:t>
            </a:r>
          </a:p>
          <a:p>
            <a:pPr marL="514350" indent="-514350"/>
            <a:r>
              <a:rPr lang="en-US" sz="2800" dirty="0"/>
              <a:t>Timeliness </a:t>
            </a:r>
          </a:p>
          <a:p>
            <a:pPr marL="514350" indent="-514350"/>
            <a:r>
              <a:rPr lang="en-US" sz="2800" dirty="0"/>
              <a:t>Attention to detail </a:t>
            </a:r>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pic>
        <p:nvPicPr>
          <p:cNvPr id="10" name="Picture 9"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29668" y="232791"/>
            <a:ext cx="2254890" cy="1503260"/>
          </a:xfrm>
          <a:prstGeom prst="rect">
            <a:avLst/>
          </a:prstGeom>
        </p:spPr>
      </p:pic>
    </p:spTree>
    <p:extLst>
      <p:ext uri="{BB962C8B-B14F-4D97-AF65-F5344CB8AC3E}">
        <p14:creationId xmlns:p14="http://schemas.microsoft.com/office/powerpoint/2010/main" xmlns="" val="3278627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9CBCA1-3A68-4B91-ACA9-57F2AC49B742}"/>
              </a:ext>
            </a:extLst>
          </p:cNvPr>
          <p:cNvSpPr>
            <a:spLocks noGrp="1"/>
          </p:cNvSpPr>
          <p:nvPr>
            <p:ph type="title"/>
          </p:nvPr>
        </p:nvSpPr>
        <p:spPr>
          <a:xfrm>
            <a:off x="148589" y="70872"/>
            <a:ext cx="4834471" cy="675204"/>
          </a:xfrm>
        </p:spPr>
        <p:txBody>
          <a:bodyPr/>
          <a:lstStyle/>
          <a:p>
            <a:r>
              <a:rPr lang="en-US" dirty="0" smtClean="0"/>
              <a:t>2. Description of Course C53</a:t>
            </a:r>
            <a:endParaRPr lang="en-US" dirty="0"/>
          </a:p>
        </p:txBody>
      </p:sp>
      <p:sp>
        <p:nvSpPr>
          <p:cNvPr id="15" name="Content Placeholder 2">
            <a:extLst>
              <a:ext uri="{FF2B5EF4-FFF2-40B4-BE49-F238E27FC236}">
                <a16:creationId xmlns="" xmlns:a16="http://schemas.microsoft.com/office/drawing/2014/main" id="{525DE385-12F0-40DF-AFE0-30ED9FFB5A08}"/>
              </a:ext>
            </a:extLst>
          </p:cNvPr>
          <p:cNvSpPr txBox="1">
            <a:spLocks/>
          </p:cNvSpPr>
          <p:nvPr/>
        </p:nvSpPr>
        <p:spPr bwMode="auto">
          <a:xfrm>
            <a:off x="239282" y="761377"/>
            <a:ext cx="8597069" cy="5947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21469" indent="-321469" algn="l" rtl="0" eaLnBrk="1" fontAlgn="base" hangingPunct="1">
              <a:spcBef>
                <a:spcPct val="20000"/>
              </a:spcBef>
              <a:spcAft>
                <a:spcPct val="0"/>
              </a:spcAft>
              <a:buFont typeface="Arial" panose="020B0604020202020204" pitchFamily="34" charset="0"/>
              <a:buChar char="•"/>
              <a:defRPr sz="2625" kern="1200">
                <a:solidFill>
                  <a:schemeClr val="bg1"/>
                </a:solidFill>
                <a:latin typeface="+mn-lt"/>
                <a:ea typeface="+mn-ea"/>
                <a:cs typeface="+mn-cs"/>
              </a:defRPr>
            </a:lvl1pPr>
            <a:lvl2pPr marL="696516" indent="-267891" algn="l" rtl="0" eaLnBrk="1" fontAlgn="base" hangingPunct="1">
              <a:spcBef>
                <a:spcPct val="20000"/>
              </a:spcBef>
              <a:spcAft>
                <a:spcPct val="0"/>
              </a:spcAft>
              <a:buFont typeface="Arial" panose="020B0604020202020204" pitchFamily="34" charset="0"/>
              <a:buChar char="–"/>
              <a:defRPr sz="2250" kern="1200">
                <a:solidFill>
                  <a:schemeClr val="bg1"/>
                </a:solidFill>
                <a:latin typeface="+mn-lt"/>
                <a:ea typeface="+mn-ea"/>
                <a:cs typeface="+mn-cs"/>
              </a:defRPr>
            </a:lvl2pPr>
            <a:lvl3pPr marL="1071563"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3pPr>
            <a:lvl4pPr marL="1500188" indent="-214313" algn="l" rtl="0" eaLnBrk="1" fontAlgn="base" hangingPunct="1">
              <a:spcBef>
                <a:spcPct val="20000"/>
              </a:spcBef>
              <a:spcAft>
                <a:spcPct val="0"/>
              </a:spcAft>
              <a:buFont typeface="Arial" panose="020B0604020202020204" pitchFamily="34" charset="0"/>
              <a:buChar char="–"/>
              <a:defRPr sz="1688" kern="1200">
                <a:solidFill>
                  <a:schemeClr val="bg1"/>
                </a:solidFill>
                <a:latin typeface="+mn-lt"/>
                <a:ea typeface="+mn-ea"/>
                <a:cs typeface="+mn-cs"/>
              </a:defRPr>
            </a:lvl4pPr>
            <a:lvl5pPr marL="1928813" indent="-214313" algn="l" rtl="0" eaLnBrk="1" fontAlgn="base" hangingPunct="1">
              <a:spcBef>
                <a:spcPct val="20000"/>
              </a:spcBef>
              <a:spcAft>
                <a:spcPct val="0"/>
              </a:spcAft>
              <a:buFont typeface="Arial" panose="020B0604020202020204" pitchFamily="34" charset="0"/>
              <a:buChar char="»"/>
              <a:defRPr sz="1688" kern="1200">
                <a:solidFill>
                  <a:schemeClr val="bg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625" b="0" i="0" u="sng" strike="noStrike" kern="1200" cap="none" spc="0" normalizeH="0" baseline="0" noProof="0" dirty="0">
                <a:ln>
                  <a:noFill/>
                </a:ln>
                <a:solidFill>
                  <a:prstClr val="white"/>
                </a:solidFill>
                <a:effectLst/>
                <a:uLnTx/>
                <a:uFillTx/>
                <a:latin typeface="Franklin Gothic Book"/>
                <a:ea typeface="+mn-ea"/>
                <a:cs typeface="+mn-cs"/>
              </a:rPr>
              <a:t>C </a:t>
            </a:r>
            <a:r>
              <a:rPr kumimoji="0" lang="en-US" sz="2625" b="0" i="0" u="sng" strike="noStrike" kern="1200" cap="none" spc="0" normalizeH="0" baseline="0" noProof="0" dirty="0" smtClean="0">
                <a:ln>
                  <a:noFill/>
                </a:ln>
                <a:solidFill>
                  <a:prstClr val="white"/>
                </a:solidFill>
                <a:effectLst/>
                <a:uLnTx/>
                <a:uFillTx/>
                <a:latin typeface="Franklin Gothic Book"/>
                <a:ea typeface="+mn-ea"/>
                <a:cs typeface="+mn-cs"/>
              </a:rPr>
              <a:t>51: Projects &amp; Communications</a:t>
            </a:r>
            <a:endParaRPr kumimoji="0" lang="en-US" sz="2625" b="0" i="0" u="sng" strike="noStrike" kern="1200" cap="none" spc="0" normalizeH="0" baseline="0" noProof="0" dirty="0">
              <a:ln>
                <a:noFill/>
              </a:ln>
              <a:solidFill>
                <a:prstClr val="white"/>
              </a:solidFill>
              <a:effectLst/>
              <a:uLnTx/>
              <a:uFillTx/>
              <a:latin typeface="Franklin Gothic Book"/>
              <a:ea typeface="+mn-ea"/>
              <a:cs typeface="+mn-cs"/>
            </a:endParaRP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a:solidFill>
                  <a:prstClr val="white"/>
                </a:solidFill>
                <a:latin typeface="Franklin Gothic Book"/>
              </a:rPr>
              <a:t>Instructor Comments? </a:t>
            </a: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a:ln>
                  <a:noFill/>
                </a:ln>
                <a:solidFill>
                  <a:prstClr val="white"/>
                </a:solidFill>
                <a:effectLst/>
                <a:uLnTx/>
                <a:uFillTx/>
                <a:latin typeface="Franklin Gothic Book"/>
                <a:ea typeface="+mn-ea"/>
                <a:cs typeface="+mn-cs"/>
              </a:rPr>
              <a:t>Instructor Discussion?</a:t>
            </a: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a:solidFill>
                  <a:prstClr val="white"/>
                </a:solidFill>
                <a:latin typeface="Franklin Gothic Book"/>
              </a:rPr>
              <a:t>Instructor Suggestions? </a:t>
            </a:r>
            <a:r>
              <a:rPr kumimoji="0" lang="en-US" sz="2625" b="0" i="0" u="none" strike="noStrike" kern="1200" cap="none" spc="0" normalizeH="0" baseline="0" noProof="0" dirty="0">
                <a:ln>
                  <a:noFill/>
                </a:ln>
                <a:solidFill>
                  <a:prstClr val="white"/>
                </a:solidFill>
                <a:effectLst/>
                <a:uLnTx/>
                <a:uFillTx/>
                <a:latin typeface="Franklin Gothic Book"/>
                <a:ea typeface="+mn-ea"/>
                <a:cs typeface="+mn-cs"/>
              </a:rPr>
              <a:t>  </a:t>
            </a: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a:ln>
                  <a:noFill/>
                </a:ln>
                <a:solidFill>
                  <a:prstClr val="white"/>
                </a:solidFill>
                <a:effectLst/>
                <a:uLnTx/>
                <a:uFillTx/>
                <a:latin typeface="Franklin Gothic Book"/>
                <a:ea typeface="+mn-ea"/>
                <a:cs typeface="+mn-cs"/>
              </a:rPr>
              <a:t>“Real World” Applications?  </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endParaRPr kumimoji="0" lang="en-US" sz="2625"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6" name="Picture 5" descr="Underwater view of teeming tropical reef near tropical beach">
            <a:extLst>
              <a:ext uri="{FF2B5EF4-FFF2-40B4-BE49-F238E27FC236}">
                <a16:creationId xmlns="" xmlns:a16="http://schemas.microsoft.com/office/drawing/2014/main" id="{453569C0-9BBC-4436-87D1-76139576F14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144569" y="149551"/>
            <a:ext cx="3760150" cy="2998143"/>
          </a:xfrm>
          <a:prstGeom prst="rect">
            <a:avLst/>
          </a:prstGeom>
        </p:spPr>
      </p:pic>
    </p:spTree>
    <p:extLst>
      <p:ext uri="{BB962C8B-B14F-4D97-AF65-F5344CB8AC3E}">
        <p14:creationId xmlns="" xmlns:p14="http://schemas.microsoft.com/office/powerpoint/2010/main" val="574563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7A0CF1-C700-456B-A537-2B2C638437DE}"/>
              </a:ext>
            </a:extLst>
          </p:cNvPr>
          <p:cNvSpPr>
            <a:spLocks noGrp="1"/>
          </p:cNvSpPr>
          <p:nvPr>
            <p:ph type="title"/>
          </p:nvPr>
        </p:nvSpPr>
        <p:spPr>
          <a:xfrm>
            <a:off x="148590" y="70872"/>
            <a:ext cx="4775102" cy="675204"/>
          </a:xfrm>
        </p:spPr>
        <p:txBody>
          <a:bodyPr/>
          <a:lstStyle/>
          <a:p>
            <a:r>
              <a:rPr lang="en-US" dirty="0"/>
              <a:t>3. From TDAPs to Lesson Plans</a:t>
            </a:r>
          </a:p>
        </p:txBody>
      </p:sp>
      <p:sp>
        <p:nvSpPr>
          <p:cNvPr id="3" name="Content Placeholder 2">
            <a:extLst>
              <a:ext uri="{FF2B5EF4-FFF2-40B4-BE49-F238E27FC236}">
                <a16:creationId xmlns="" xmlns:a16="http://schemas.microsoft.com/office/drawing/2014/main" id="{6CA94191-2DF7-453E-8886-0358982A766B}"/>
              </a:ext>
            </a:extLst>
          </p:cNvPr>
          <p:cNvSpPr>
            <a:spLocks noGrp="1"/>
          </p:cNvSpPr>
          <p:nvPr>
            <p:ph sz="half" idx="1"/>
          </p:nvPr>
        </p:nvSpPr>
        <p:spPr>
          <a:xfrm>
            <a:off x="380955" y="1098536"/>
            <a:ext cx="8382090" cy="3242728"/>
          </a:xfrm>
        </p:spPr>
        <p:txBody>
          <a:bodyPr/>
          <a:lstStyle/>
          <a:p>
            <a:r>
              <a:rPr lang="en-US" dirty="0" smtClean="0"/>
              <a:t>Technical </a:t>
            </a:r>
            <a:r>
              <a:rPr lang="en-US" dirty="0"/>
              <a:t>Delivery and Assessment Plan (TDAP) for each ITVET course includes a Delivery Schedule section  </a:t>
            </a:r>
          </a:p>
          <a:p>
            <a:r>
              <a:rPr lang="en-US" dirty="0"/>
              <a:t>Delivery Schedule includes places for Instructor to note the intended Teaching Method and Promotional </a:t>
            </a:r>
            <a:r>
              <a:rPr lang="en-US" dirty="0" smtClean="0"/>
              <a:t>Action</a:t>
            </a:r>
          </a:p>
          <a:p>
            <a:r>
              <a:rPr lang="en-US" dirty="0" smtClean="0"/>
              <a:t>Master Plan (Learning Outcomes)   </a:t>
            </a:r>
            <a:endParaRPr lang="en-US" dirty="0"/>
          </a:p>
          <a:p>
            <a:r>
              <a:rPr lang="en-US" dirty="0"/>
              <a:t>Pedagogical Materials Document includes  </a:t>
            </a:r>
          </a:p>
          <a:p>
            <a:pPr lvl="1"/>
            <a:r>
              <a:rPr lang="en-US" dirty="0"/>
              <a:t>Teaching Methods (TM) </a:t>
            </a:r>
            <a:r>
              <a:rPr lang="en-US" dirty="0" smtClean="0"/>
              <a:t>and Promotional </a:t>
            </a:r>
            <a:r>
              <a:rPr lang="en-US" dirty="0"/>
              <a:t>Actions (PA) </a:t>
            </a:r>
            <a:r>
              <a:rPr lang="en-US" dirty="0" smtClean="0"/>
              <a:t> </a:t>
            </a:r>
            <a:endParaRPr lang="en-US" dirty="0"/>
          </a:p>
          <a:p>
            <a:pPr lvl="1">
              <a:buNone/>
            </a:pPr>
            <a:endParaRPr lang="en-US" dirty="0" smtClean="0"/>
          </a:p>
        </p:txBody>
      </p:sp>
      <p:pic>
        <p:nvPicPr>
          <p:cNvPr id="6" name="Picture 5" descr="Calculator and notepad">
            <a:extLst>
              <a:ext uri="{FF2B5EF4-FFF2-40B4-BE49-F238E27FC236}">
                <a16:creationId xmlns="" xmlns:a16="http://schemas.microsoft.com/office/drawing/2014/main" id="{6A439DCD-276A-4FDF-8653-1C033F784AA7}"/>
              </a:ext>
            </a:extLst>
          </p:cNvPr>
          <p:cNvPicPr>
            <a:picLocks noChangeAspect="1"/>
          </p:cNvPicPr>
          <p:nvPr/>
        </p:nvPicPr>
        <p:blipFill rotWithShape="1">
          <a:blip r:embed="rId2">
            <a:extLst>
              <a:ext uri="{28A0092B-C50C-407E-A947-70E740481C1C}">
                <a14:useLocalDpi xmlns="" xmlns:a14="http://schemas.microsoft.com/office/drawing/2010/main" val="0"/>
              </a:ext>
            </a:extLst>
          </a:blip>
          <a:srcRect t="34003" b="35194"/>
          <a:stretch/>
        </p:blipFill>
        <p:spPr>
          <a:xfrm>
            <a:off x="0" y="4556990"/>
            <a:ext cx="9144000" cy="1880075"/>
          </a:xfrm>
          <a:prstGeom prst="rect">
            <a:avLst/>
          </a:prstGeom>
        </p:spPr>
      </p:pic>
    </p:spTree>
    <p:extLst>
      <p:ext uri="{BB962C8B-B14F-4D97-AF65-F5344CB8AC3E}">
        <p14:creationId xmlns="" xmlns:p14="http://schemas.microsoft.com/office/powerpoint/2010/main" val="1880056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D9F1A2-FAC3-4DEC-9FCA-7CD4CD1903E6}"/>
              </a:ext>
            </a:extLst>
          </p:cNvPr>
          <p:cNvSpPr>
            <a:spLocks noGrp="1"/>
          </p:cNvSpPr>
          <p:nvPr>
            <p:ph type="title"/>
          </p:nvPr>
        </p:nvSpPr>
        <p:spPr>
          <a:xfrm>
            <a:off x="148590" y="70872"/>
            <a:ext cx="4755006" cy="675204"/>
          </a:xfrm>
        </p:spPr>
        <p:txBody>
          <a:bodyPr/>
          <a:lstStyle/>
          <a:p>
            <a:r>
              <a:rPr lang="en-US" dirty="0" smtClean="0"/>
              <a:t>3. From TDAPs to Lesson Plans</a:t>
            </a:r>
            <a:endParaRPr lang="en-US" dirty="0"/>
          </a:p>
        </p:txBody>
      </p:sp>
      <p:sp>
        <p:nvSpPr>
          <p:cNvPr id="3" name="Content Placeholder 2">
            <a:extLst>
              <a:ext uri="{FF2B5EF4-FFF2-40B4-BE49-F238E27FC236}">
                <a16:creationId xmlns:a16="http://schemas.microsoft.com/office/drawing/2014/main" xmlns="" id="{4FFD4243-2631-42A9-A783-C2CC00F6EE72}"/>
              </a:ext>
            </a:extLst>
          </p:cNvPr>
          <p:cNvSpPr>
            <a:spLocks noGrp="1"/>
          </p:cNvSpPr>
          <p:nvPr>
            <p:ph sz="half" idx="1"/>
          </p:nvPr>
        </p:nvSpPr>
        <p:spPr>
          <a:xfrm>
            <a:off x="334487" y="961433"/>
            <a:ext cx="8091532" cy="5746646"/>
          </a:xfrm>
        </p:spPr>
        <p:txBody>
          <a:bodyPr/>
          <a:lstStyle/>
          <a:p>
            <a:r>
              <a:rPr lang="en-US" dirty="0" smtClean="0"/>
              <a:t>Typical at ITVET </a:t>
            </a:r>
          </a:p>
          <a:p>
            <a:r>
              <a:rPr lang="en-US" dirty="0" smtClean="0"/>
              <a:t>For all courses </a:t>
            </a:r>
          </a:p>
          <a:p>
            <a:r>
              <a:rPr lang="en-US" dirty="0" smtClean="0"/>
              <a:t>By all Instructors</a:t>
            </a:r>
          </a:p>
          <a:p>
            <a:r>
              <a:rPr lang="en-US" dirty="0" smtClean="0"/>
              <a:t>For each term </a:t>
            </a:r>
          </a:p>
          <a:p>
            <a:pPr>
              <a:buNone/>
            </a:pPr>
            <a:endParaRPr lang="en-US" dirty="0" smtClean="0"/>
          </a:p>
          <a:p>
            <a:r>
              <a:rPr lang="en-US" dirty="0" smtClean="0"/>
              <a:t>Training Delivery and Assessment Plan</a:t>
            </a:r>
          </a:p>
          <a:p>
            <a:pPr lvl="1"/>
            <a:r>
              <a:rPr lang="en-US" dirty="0" smtClean="0"/>
              <a:t>Profile of the Trainee / Portfolio of the Trainee</a:t>
            </a:r>
          </a:p>
          <a:p>
            <a:pPr lvl="1"/>
            <a:r>
              <a:rPr lang="en-US" dirty="0" smtClean="0"/>
              <a:t>Program Policies &amp; Regulations / Technology Requirements</a:t>
            </a:r>
          </a:p>
          <a:p>
            <a:pPr lvl="1"/>
            <a:r>
              <a:rPr lang="en-US" dirty="0" smtClean="0"/>
              <a:t>Instructional Methods / Modes (Face to Face and Online) </a:t>
            </a:r>
          </a:p>
          <a:p>
            <a:pPr lvl="1"/>
            <a:r>
              <a:rPr lang="en-US" dirty="0" smtClean="0"/>
              <a:t>Resources (Technical; Underpinning Knowledge and Skills)</a:t>
            </a:r>
          </a:p>
          <a:p>
            <a:pPr lvl="1"/>
            <a:r>
              <a:rPr lang="en-US" dirty="0" smtClean="0"/>
              <a:t> Delivery Schedule (week / Instructional Methods (IM) </a:t>
            </a:r>
          </a:p>
          <a:p>
            <a:pPr lvl="1"/>
            <a:r>
              <a:rPr lang="en-US" dirty="0" smtClean="0"/>
              <a:t>Practical Grading Criteria and Theoretical Grading Criteria</a:t>
            </a:r>
          </a:p>
          <a:p>
            <a:endParaRPr lang="en-US" dirty="0">
              <a:solidFill>
                <a:srgbClr val="92D050"/>
              </a:solidFill>
            </a:endParaRPr>
          </a:p>
        </p:txBody>
      </p:sp>
      <p:pic>
        <p:nvPicPr>
          <p:cNvPr id="1027" name="Picture 3"/>
          <p:cNvPicPr>
            <a:picLocks noChangeAspect="1" noChangeArrowheads="1"/>
          </p:cNvPicPr>
          <p:nvPr/>
        </p:nvPicPr>
        <p:blipFill>
          <a:blip r:embed="rId2"/>
          <a:srcRect/>
          <a:stretch>
            <a:fillRect/>
          </a:stretch>
        </p:blipFill>
        <p:spPr bwMode="auto">
          <a:xfrm>
            <a:off x="3352800" y="776288"/>
            <a:ext cx="5453063" cy="2657095"/>
          </a:xfrm>
          <a:prstGeom prst="rect">
            <a:avLst/>
          </a:prstGeom>
          <a:noFill/>
          <a:ln w="9525">
            <a:noFill/>
            <a:miter lim="800000"/>
            <a:headEnd/>
            <a:tailEnd/>
          </a:ln>
          <a:effectLst/>
        </p:spPr>
      </p:pic>
    </p:spTree>
    <p:extLst>
      <p:ext uri="{BB962C8B-B14F-4D97-AF65-F5344CB8AC3E}">
        <p14:creationId xmlns:p14="http://schemas.microsoft.com/office/powerpoint/2010/main" xmlns="" val="3162482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90" y="70872"/>
            <a:ext cx="4831034" cy="675204"/>
          </a:xfrm>
        </p:spPr>
        <p:txBody>
          <a:bodyPr wrap="square" anchor="ctr">
            <a:normAutofit/>
          </a:bodyPr>
          <a:lstStyle/>
          <a:p>
            <a:r>
              <a:rPr lang="en-CA" dirty="0" smtClean="0"/>
              <a:t>C 53: Econ. Analysis of </a:t>
            </a:r>
            <a:r>
              <a:rPr lang="en-CA" dirty="0" err="1" smtClean="0"/>
              <a:t>Ener</a:t>
            </a:r>
            <a:r>
              <a:rPr lang="en-CA" dirty="0" smtClean="0"/>
              <a:t>. Syst.</a:t>
            </a:r>
            <a:endParaRPr lang="en-CA" dirty="0"/>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434566" y="917297"/>
            <a:ext cx="8378928" cy="5677608"/>
          </a:xfrm>
        </p:spPr>
        <p:txBody>
          <a:bodyPr/>
          <a:lstStyle/>
          <a:p>
            <a:pPr marL="514350" indent="-514350">
              <a:buNone/>
            </a:pPr>
            <a:r>
              <a:rPr lang="en-US" sz="3175" dirty="0"/>
              <a:t>Overview and Description  </a:t>
            </a:r>
          </a:p>
          <a:p>
            <a:pPr marL="514350" indent="-514350">
              <a:buNone/>
            </a:pPr>
            <a:r>
              <a:rPr lang="en-US" sz="3200" dirty="0" smtClean="0"/>
              <a:t>An introduction to the economic analysis of system scenarios and options having technical descriptions through the energy efficiency modeling, analysis, measurement and verification topics of earlier courses.  Calculate and compare relative financial performance (e.g. “rate of return” and “payback period”) of reasonably developed and competing potential energy system options or scenarios. </a:t>
            </a:r>
          </a:p>
          <a:p>
            <a:pPr marL="514350" indent="-514350">
              <a:buNone/>
            </a:pPr>
            <a:endParaRPr lang="en-US" sz="3175" dirty="0"/>
          </a:p>
        </p:txBody>
      </p:sp>
    </p:spTree>
    <p:extLst>
      <p:ext uri="{BB962C8B-B14F-4D97-AF65-F5344CB8AC3E}">
        <p14:creationId xmlns:p14="http://schemas.microsoft.com/office/powerpoint/2010/main" xmlns="" val="3150095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D9F1A2-FAC3-4DEC-9FCA-7CD4CD1903E6}"/>
              </a:ext>
            </a:extLst>
          </p:cNvPr>
          <p:cNvSpPr>
            <a:spLocks noGrp="1"/>
          </p:cNvSpPr>
          <p:nvPr>
            <p:ph type="title"/>
          </p:nvPr>
        </p:nvSpPr>
        <p:spPr>
          <a:xfrm>
            <a:off x="148590" y="70872"/>
            <a:ext cx="4755006" cy="675204"/>
          </a:xfrm>
        </p:spPr>
        <p:txBody>
          <a:bodyPr/>
          <a:lstStyle/>
          <a:p>
            <a:r>
              <a:rPr lang="en-US" dirty="0" smtClean="0"/>
              <a:t>3. From TDAPs to Lesson Plans</a:t>
            </a:r>
            <a:endParaRPr lang="en-US" dirty="0"/>
          </a:p>
        </p:txBody>
      </p:sp>
      <p:sp>
        <p:nvSpPr>
          <p:cNvPr id="3" name="Content Placeholder 2">
            <a:extLst>
              <a:ext uri="{FF2B5EF4-FFF2-40B4-BE49-F238E27FC236}">
                <a16:creationId xmlns:a16="http://schemas.microsoft.com/office/drawing/2014/main" xmlns="" id="{4FFD4243-2631-42A9-A783-C2CC00F6EE72}"/>
              </a:ext>
            </a:extLst>
          </p:cNvPr>
          <p:cNvSpPr>
            <a:spLocks noGrp="1"/>
          </p:cNvSpPr>
          <p:nvPr>
            <p:ph sz="half" idx="1"/>
          </p:nvPr>
        </p:nvSpPr>
        <p:spPr>
          <a:xfrm>
            <a:off x="334487" y="961433"/>
            <a:ext cx="8091532" cy="5746646"/>
          </a:xfrm>
        </p:spPr>
        <p:txBody>
          <a:bodyPr/>
          <a:lstStyle/>
          <a:p>
            <a:r>
              <a:rPr lang="en-US" dirty="0" smtClean="0"/>
              <a:t>Typical at ITVET </a:t>
            </a:r>
          </a:p>
          <a:p>
            <a:r>
              <a:rPr lang="en-US" dirty="0" smtClean="0"/>
              <a:t>For all courses </a:t>
            </a:r>
          </a:p>
          <a:p>
            <a:r>
              <a:rPr lang="en-US" dirty="0" smtClean="0"/>
              <a:t>By all Instructors</a:t>
            </a:r>
          </a:p>
          <a:p>
            <a:r>
              <a:rPr lang="en-US" dirty="0" smtClean="0"/>
              <a:t>For each term </a:t>
            </a:r>
          </a:p>
          <a:p>
            <a:pPr>
              <a:buNone/>
            </a:pPr>
            <a:r>
              <a:rPr lang="en-US" dirty="0" smtClean="0"/>
              <a:t> </a:t>
            </a:r>
          </a:p>
          <a:p>
            <a:r>
              <a:rPr lang="en-US" b="1" u="sng" dirty="0" smtClean="0"/>
              <a:t>Delivery Schedule</a:t>
            </a:r>
            <a:r>
              <a:rPr lang="en-US" dirty="0" smtClean="0"/>
              <a:t> (The basis for the Lesson Plans!?)</a:t>
            </a:r>
          </a:p>
          <a:p>
            <a:pPr lvl="1"/>
            <a:r>
              <a:rPr lang="en-US" dirty="0" smtClean="0"/>
              <a:t>For each Week or ?? week period, the Course Outline Topic  (e.g. Present worth of series of payments) and Tasks</a:t>
            </a:r>
          </a:p>
          <a:p>
            <a:pPr lvl="1"/>
            <a:r>
              <a:rPr lang="en-US" dirty="0" smtClean="0"/>
              <a:t>Instructional Methods (IM) (e.g. Collaborative Discussions)</a:t>
            </a:r>
          </a:p>
          <a:p>
            <a:pPr lvl="1"/>
            <a:r>
              <a:rPr lang="en-US" dirty="0" smtClean="0"/>
              <a:t>Promotional Action (PA) (e.g. Practice work sheets, games)</a:t>
            </a:r>
          </a:p>
          <a:p>
            <a:pPr lvl="1"/>
            <a:r>
              <a:rPr lang="en-US" dirty="0" smtClean="0"/>
              <a:t>Assessment Method (e.g. Test 1, Assignment 1, Project 1)  </a:t>
            </a:r>
          </a:p>
          <a:p>
            <a:pPr lvl="1"/>
            <a:r>
              <a:rPr lang="en-US" dirty="0" smtClean="0"/>
              <a:t>Resources (e.g. Textbook, Videos, Worksheet, </a:t>
            </a:r>
            <a:r>
              <a:rPr lang="en-US" dirty="0" err="1" smtClean="0"/>
              <a:t>Powerpoint</a:t>
            </a:r>
            <a:r>
              <a:rPr lang="en-US" dirty="0" smtClean="0"/>
              <a:t>)</a:t>
            </a:r>
          </a:p>
          <a:p>
            <a:endParaRPr lang="en-US" dirty="0">
              <a:solidFill>
                <a:srgbClr val="92D050"/>
              </a:solidFill>
            </a:endParaRPr>
          </a:p>
        </p:txBody>
      </p:sp>
      <p:pic>
        <p:nvPicPr>
          <p:cNvPr id="1027" name="Picture 3"/>
          <p:cNvPicPr>
            <a:picLocks noChangeAspect="1" noChangeArrowheads="1"/>
          </p:cNvPicPr>
          <p:nvPr/>
        </p:nvPicPr>
        <p:blipFill>
          <a:blip r:embed="rId2"/>
          <a:srcRect/>
          <a:stretch>
            <a:fillRect/>
          </a:stretch>
        </p:blipFill>
        <p:spPr bwMode="auto">
          <a:xfrm>
            <a:off x="3352800" y="776288"/>
            <a:ext cx="5453063" cy="2657095"/>
          </a:xfrm>
          <a:prstGeom prst="rect">
            <a:avLst/>
          </a:prstGeom>
          <a:noFill/>
          <a:ln w="9525">
            <a:noFill/>
            <a:miter lim="800000"/>
            <a:headEnd/>
            <a:tailEnd/>
          </a:ln>
          <a:effectLst/>
        </p:spPr>
      </p:pic>
    </p:spTree>
    <p:extLst>
      <p:ext uri="{BB962C8B-B14F-4D97-AF65-F5344CB8AC3E}">
        <p14:creationId xmlns:p14="http://schemas.microsoft.com/office/powerpoint/2010/main" xmlns="" val="3162482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A0CF1-C700-456B-A537-2B2C638437DE}"/>
              </a:ext>
            </a:extLst>
          </p:cNvPr>
          <p:cNvSpPr>
            <a:spLocks noGrp="1"/>
          </p:cNvSpPr>
          <p:nvPr>
            <p:ph type="title"/>
          </p:nvPr>
        </p:nvSpPr>
        <p:spPr>
          <a:xfrm>
            <a:off x="148590" y="70872"/>
            <a:ext cx="4775102" cy="675204"/>
          </a:xfrm>
        </p:spPr>
        <p:txBody>
          <a:bodyPr/>
          <a:lstStyle/>
          <a:p>
            <a:r>
              <a:rPr lang="en-US" dirty="0" smtClean="0"/>
              <a:t>3. From TDAPs to Lesson Plans</a:t>
            </a:r>
            <a:endParaRPr lang="en-US" dirty="0"/>
          </a:p>
        </p:txBody>
      </p:sp>
      <p:sp>
        <p:nvSpPr>
          <p:cNvPr id="3" name="Content Placeholder 2">
            <a:extLst>
              <a:ext uri="{FF2B5EF4-FFF2-40B4-BE49-F238E27FC236}">
                <a16:creationId xmlns:a16="http://schemas.microsoft.com/office/drawing/2014/main" xmlns="" id="{6CA94191-2DF7-453E-8886-0358982A766B}"/>
              </a:ext>
            </a:extLst>
          </p:cNvPr>
          <p:cNvSpPr>
            <a:spLocks noGrp="1"/>
          </p:cNvSpPr>
          <p:nvPr>
            <p:ph sz="half" idx="1"/>
          </p:nvPr>
        </p:nvSpPr>
        <p:spPr>
          <a:xfrm>
            <a:off x="380955" y="1098536"/>
            <a:ext cx="8382090" cy="3242728"/>
          </a:xfrm>
        </p:spPr>
        <p:txBody>
          <a:bodyPr/>
          <a:lstStyle/>
          <a:p>
            <a:pPr>
              <a:buNone/>
            </a:pPr>
            <a:r>
              <a:rPr lang="en-US" dirty="0"/>
              <a:t>From Master Plan, Learning Outcomes </a:t>
            </a:r>
            <a:r>
              <a:rPr lang="en-US" dirty="0" smtClean="0"/>
              <a:t>8</a:t>
            </a:r>
            <a:r>
              <a:rPr lang="en-US" dirty="0"/>
              <a:t>, 9. and 10</a:t>
            </a:r>
          </a:p>
          <a:p>
            <a:r>
              <a:rPr lang="en-US" dirty="0" smtClean="0"/>
              <a:t>8 </a:t>
            </a:r>
            <a:r>
              <a:rPr lang="en-US" dirty="0"/>
              <a:t>– Impact of renewable energy on society and the environment</a:t>
            </a:r>
          </a:p>
          <a:p>
            <a:r>
              <a:rPr lang="en-US" dirty="0"/>
              <a:t>9 – Ethics and equity</a:t>
            </a:r>
          </a:p>
          <a:p>
            <a:r>
              <a:rPr lang="en-US" dirty="0"/>
              <a:t>10 – Economics and project management   </a:t>
            </a:r>
          </a:p>
        </p:txBody>
      </p:sp>
      <p:pic>
        <p:nvPicPr>
          <p:cNvPr id="6" name="Picture 5" descr="Calculator and notepad">
            <a:extLst>
              <a:ext uri="{FF2B5EF4-FFF2-40B4-BE49-F238E27FC236}">
                <a16:creationId xmlns:a16="http://schemas.microsoft.com/office/drawing/2014/main" xmlns="" id="{6A439DCD-276A-4FDF-8653-1C033F784AA7}"/>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34003" b="35194"/>
          <a:stretch/>
        </p:blipFill>
        <p:spPr>
          <a:xfrm>
            <a:off x="0" y="4556990"/>
            <a:ext cx="9144000" cy="1880075"/>
          </a:xfrm>
          <a:prstGeom prst="rect">
            <a:avLst/>
          </a:prstGeom>
        </p:spPr>
      </p:pic>
    </p:spTree>
    <p:extLst>
      <p:ext uri="{BB962C8B-B14F-4D97-AF65-F5344CB8AC3E}">
        <p14:creationId xmlns:p14="http://schemas.microsoft.com/office/powerpoint/2010/main" xmlns="" val="2243314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A0CF1-C700-456B-A537-2B2C638437DE}"/>
              </a:ext>
            </a:extLst>
          </p:cNvPr>
          <p:cNvSpPr>
            <a:spLocks noGrp="1"/>
          </p:cNvSpPr>
          <p:nvPr>
            <p:ph type="title"/>
          </p:nvPr>
        </p:nvSpPr>
        <p:spPr>
          <a:xfrm>
            <a:off x="148590" y="70872"/>
            <a:ext cx="4775102" cy="675204"/>
          </a:xfrm>
        </p:spPr>
        <p:txBody>
          <a:bodyPr/>
          <a:lstStyle/>
          <a:p>
            <a:r>
              <a:rPr lang="en-US" dirty="0" smtClean="0"/>
              <a:t>3. From TDAPs to Lesson Plans</a:t>
            </a:r>
            <a:endParaRPr lang="en-US" dirty="0"/>
          </a:p>
        </p:txBody>
      </p:sp>
      <p:sp>
        <p:nvSpPr>
          <p:cNvPr id="3" name="Content Placeholder 2">
            <a:extLst>
              <a:ext uri="{FF2B5EF4-FFF2-40B4-BE49-F238E27FC236}">
                <a16:creationId xmlns:a16="http://schemas.microsoft.com/office/drawing/2014/main" xmlns="" id="{6CA94191-2DF7-453E-8886-0358982A766B}"/>
              </a:ext>
            </a:extLst>
          </p:cNvPr>
          <p:cNvSpPr>
            <a:spLocks noGrp="1"/>
          </p:cNvSpPr>
          <p:nvPr>
            <p:ph sz="half" idx="1"/>
          </p:nvPr>
        </p:nvSpPr>
        <p:spPr>
          <a:xfrm>
            <a:off x="380955" y="1098536"/>
            <a:ext cx="8382090" cy="3242728"/>
          </a:xfrm>
        </p:spPr>
        <p:txBody>
          <a:bodyPr/>
          <a:lstStyle/>
          <a:p>
            <a:pPr>
              <a:buNone/>
            </a:pPr>
            <a:r>
              <a:rPr lang="en-US" dirty="0"/>
              <a:t>Master Plan Learning Outcome 8 – Impact of Renewable Energy (RE) on society and the environment </a:t>
            </a:r>
          </a:p>
          <a:p>
            <a:pPr>
              <a:buNone/>
            </a:pPr>
            <a:r>
              <a:rPr lang="en-US" dirty="0"/>
              <a:t>An ability to analyze aspects of RE activities. This includes an understanding of the interactions that RE projects have with the economic, societal, health, safety, legal, and cultural aspects of society; the uncertainties in the prediction of such interactions; and sustainable design and development, and environmental stewardship. </a:t>
            </a:r>
          </a:p>
          <a:p>
            <a:pPr>
              <a:buNone/>
            </a:pPr>
            <a:endParaRPr lang="en-US" dirty="0"/>
          </a:p>
        </p:txBody>
      </p:sp>
      <p:pic>
        <p:nvPicPr>
          <p:cNvPr id="6" name="Picture 5" descr="Calculator and notepad">
            <a:extLst>
              <a:ext uri="{FF2B5EF4-FFF2-40B4-BE49-F238E27FC236}">
                <a16:creationId xmlns:a16="http://schemas.microsoft.com/office/drawing/2014/main" xmlns="" id="{6A439DCD-276A-4FDF-8653-1C033F784AA7}"/>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34003" b="35194"/>
          <a:stretch/>
        </p:blipFill>
        <p:spPr>
          <a:xfrm>
            <a:off x="0" y="4556990"/>
            <a:ext cx="9144000" cy="1880075"/>
          </a:xfrm>
          <a:prstGeom prst="rect">
            <a:avLst/>
          </a:prstGeom>
        </p:spPr>
      </p:pic>
    </p:spTree>
    <p:extLst>
      <p:ext uri="{BB962C8B-B14F-4D97-AF65-F5344CB8AC3E}">
        <p14:creationId xmlns:p14="http://schemas.microsoft.com/office/powerpoint/2010/main" xmlns="" val="2243314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A0CF1-C700-456B-A537-2B2C638437DE}"/>
              </a:ext>
            </a:extLst>
          </p:cNvPr>
          <p:cNvSpPr>
            <a:spLocks noGrp="1"/>
          </p:cNvSpPr>
          <p:nvPr>
            <p:ph type="title"/>
          </p:nvPr>
        </p:nvSpPr>
        <p:spPr>
          <a:xfrm>
            <a:off x="148590" y="70872"/>
            <a:ext cx="4775102" cy="675204"/>
          </a:xfrm>
        </p:spPr>
        <p:txBody>
          <a:bodyPr/>
          <a:lstStyle/>
          <a:p>
            <a:r>
              <a:rPr lang="en-US" dirty="0" smtClean="0"/>
              <a:t>3. From TDAPs to Lesson Plans</a:t>
            </a:r>
            <a:endParaRPr lang="en-US" dirty="0"/>
          </a:p>
        </p:txBody>
      </p:sp>
      <p:sp>
        <p:nvSpPr>
          <p:cNvPr id="3" name="Content Placeholder 2">
            <a:extLst>
              <a:ext uri="{FF2B5EF4-FFF2-40B4-BE49-F238E27FC236}">
                <a16:creationId xmlns:a16="http://schemas.microsoft.com/office/drawing/2014/main" xmlns="" id="{6CA94191-2DF7-453E-8886-0358982A766B}"/>
              </a:ext>
            </a:extLst>
          </p:cNvPr>
          <p:cNvSpPr>
            <a:spLocks noGrp="1"/>
          </p:cNvSpPr>
          <p:nvPr>
            <p:ph sz="half" idx="1"/>
          </p:nvPr>
        </p:nvSpPr>
        <p:spPr>
          <a:xfrm>
            <a:off x="380955" y="1098536"/>
            <a:ext cx="8382090" cy="3242728"/>
          </a:xfrm>
        </p:spPr>
        <p:txBody>
          <a:bodyPr/>
          <a:lstStyle/>
          <a:p>
            <a:pPr>
              <a:buNone/>
            </a:pPr>
            <a:r>
              <a:rPr lang="en-US" dirty="0"/>
              <a:t>Master Plan Learning Outcome 9 – Ethics and equity  </a:t>
            </a:r>
          </a:p>
          <a:p>
            <a:pPr>
              <a:buNone/>
            </a:pPr>
            <a:r>
              <a:rPr lang="en-US" dirty="0"/>
              <a:t>An ability to apply ethics, accountability, and equity.  </a:t>
            </a:r>
          </a:p>
          <a:p>
            <a:pPr>
              <a:buNone/>
            </a:pPr>
            <a:endParaRPr lang="en-US" dirty="0"/>
          </a:p>
        </p:txBody>
      </p:sp>
      <p:pic>
        <p:nvPicPr>
          <p:cNvPr id="6" name="Picture 5" descr="Calculator and notepad">
            <a:extLst>
              <a:ext uri="{FF2B5EF4-FFF2-40B4-BE49-F238E27FC236}">
                <a16:creationId xmlns:a16="http://schemas.microsoft.com/office/drawing/2014/main" xmlns="" id="{6A439DCD-276A-4FDF-8653-1C033F784AA7}"/>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34003" b="35194"/>
          <a:stretch/>
        </p:blipFill>
        <p:spPr>
          <a:xfrm>
            <a:off x="0" y="4556990"/>
            <a:ext cx="9144000" cy="1880075"/>
          </a:xfrm>
          <a:prstGeom prst="rect">
            <a:avLst/>
          </a:prstGeom>
        </p:spPr>
      </p:pic>
    </p:spTree>
    <p:extLst>
      <p:ext uri="{BB962C8B-B14F-4D97-AF65-F5344CB8AC3E}">
        <p14:creationId xmlns:p14="http://schemas.microsoft.com/office/powerpoint/2010/main" xmlns="" val="2243314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A0CF1-C700-456B-A537-2B2C638437DE}"/>
              </a:ext>
            </a:extLst>
          </p:cNvPr>
          <p:cNvSpPr>
            <a:spLocks noGrp="1"/>
          </p:cNvSpPr>
          <p:nvPr>
            <p:ph type="title"/>
          </p:nvPr>
        </p:nvSpPr>
        <p:spPr>
          <a:xfrm>
            <a:off x="148590" y="70872"/>
            <a:ext cx="4775102" cy="675204"/>
          </a:xfrm>
        </p:spPr>
        <p:txBody>
          <a:bodyPr/>
          <a:lstStyle/>
          <a:p>
            <a:r>
              <a:rPr lang="en-US" dirty="0" smtClean="0"/>
              <a:t>3. From TDAPs to Lesson Plans</a:t>
            </a:r>
            <a:endParaRPr lang="en-US" dirty="0"/>
          </a:p>
        </p:txBody>
      </p:sp>
      <p:sp>
        <p:nvSpPr>
          <p:cNvPr id="3" name="Content Placeholder 2">
            <a:extLst>
              <a:ext uri="{FF2B5EF4-FFF2-40B4-BE49-F238E27FC236}">
                <a16:creationId xmlns:a16="http://schemas.microsoft.com/office/drawing/2014/main" xmlns="" id="{6CA94191-2DF7-453E-8886-0358982A766B}"/>
              </a:ext>
            </a:extLst>
          </p:cNvPr>
          <p:cNvSpPr>
            <a:spLocks noGrp="1"/>
          </p:cNvSpPr>
          <p:nvPr>
            <p:ph sz="half" idx="1"/>
          </p:nvPr>
        </p:nvSpPr>
        <p:spPr>
          <a:xfrm>
            <a:off x="380955" y="1098536"/>
            <a:ext cx="8382090" cy="3242728"/>
          </a:xfrm>
        </p:spPr>
        <p:txBody>
          <a:bodyPr/>
          <a:lstStyle/>
          <a:p>
            <a:pPr>
              <a:buNone/>
            </a:pPr>
            <a:r>
              <a:rPr lang="en-US" dirty="0"/>
              <a:t>Master Plan Learning Outcome 10 – Economics and project management  </a:t>
            </a:r>
          </a:p>
          <a:p>
            <a:pPr>
              <a:buNone/>
            </a:pPr>
            <a:r>
              <a:rPr lang="en-US" dirty="0"/>
              <a:t>An ability to appropriately incorporate economics and business practices including project, risk, and change management into the practice of renewable energy, and to understand limitations.   </a:t>
            </a:r>
          </a:p>
          <a:p>
            <a:pPr>
              <a:buNone/>
            </a:pPr>
            <a:endParaRPr lang="en-US" dirty="0"/>
          </a:p>
        </p:txBody>
      </p:sp>
      <p:pic>
        <p:nvPicPr>
          <p:cNvPr id="6" name="Picture 5" descr="Calculator and notepad">
            <a:extLst>
              <a:ext uri="{FF2B5EF4-FFF2-40B4-BE49-F238E27FC236}">
                <a16:creationId xmlns:a16="http://schemas.microsoft.com/office/drawing/2014/main" xmlns="" id="{6A439DCD-276A-4FDF-8653-1C033F784AA7}"/>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34003" b="35194"/>
          <a:stretch/>
        </p:blipFill>
        <p:spPr>
          <a:xfrm>
            <a:off x="0" y="4556990"/>
            <a:ext cx="9144000" cy="1880075"/>
          </a:xfrm>
          <a:prstGeom prst="rect">
            <a:avLst/>
          </a:prstGeom>
        </p:spPr>
      </p:pic>
    </p:spTree>
    <p:extLst>
      <p:ext uri="{BB962C8B-B14F-4D97-AF65-F5344CB8AC3E}">
        <p14:creationId xmlns:p14="http://schemas.microsoft.com/office/powerpoint/2010/main" xmlns="" val="2243314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7A0CF1-C700-456B-A537-2B2C638437DE}"/>
              </a:ext>
            </a:extLst>
          </p:cNvPr>
          <p:cNvSpPr>
            <a:spLocks noGrp="1"/>
          </p:cNvSpPr>
          <p:nvPr>
            <p:ph type="title"/>
          </p:nvPr>
        </p:nvSpPr>
        <p:spPr>
          <a:xfrm>
            <a:off x="148590" y="70872"/>
            <a:ext cx="4775102" cy="675204"/>
          </a:xfrm>
        </p:spPr>
        <p:txBody>
          <a:bodyPr/>
          <a:lstStyle/>
          <a:p>
            <a:r>
              <a:rPr lang="en-US" dirty="0"/>
              <a:t>3. From TDAPs to Lesson Plans</a:t>
            </a:r>
          </a:p>
        </p:txBody>
      </p:sp>
      <p:sp>
        <p:nvSpPr>
          <p:cNvPr id="3" name="Content Placeholder 2">
            <a:extLst>
              <a:ext uri="{FF2B5EF4-FFF2-40B4-BE49-F238E27FC236}">
                <a16:creationId xmlns="" xmlns:a16="http://schemas.microsoft.com/office/drawing/2014/main" id="{6CA94191-2DF7-453E-8886-0358982A766B}"/>
              </a:ext>
            </a:extLst>
          </p:cNvPr>
          <p:cNvSpPr>
            <a:spLocks noGrp="1"/>
          </p:cNvSpPr>
          <p:nvPr>
            <p:ph sz="half" idx="1"/>
          </p:nvPr>
        </p:nvSpPr>
        <p:spPr>
          <a:xfrm>
            <a:off x="380955" y="1098536"/>
            <a:ext cx="8382090" cy="3242728"/>
          </a:xfrm>
        </p:spPr>
        <p:txBody>
          <a:bodyPr/>
          <a:lstStyle/>
          <a:p>
            <a:pPr>
              <a:buNone/>
            </a:pPr>
            <a:r>
              <a:rPr lang="en-US" u="sng" dirty="0"/>
              <a:t>Performance Goals of a Pedagogical Materials Document</a:t>
            </a:r>
          </a:p>
          <a:p>
            <a:r>
              <a:rPr lang="en-US" dirty="0"/>
              <a:t>Identify materials that support new course delivery </a:t>
            </a:r>
          </a:p>
          <a:p>
            <a:r>
              <a:rPr lang="en-US" dirty="0"/>
              <a:t>Have course content based on evidence based approaches that emphasize Competence Based Education and Training (CBET) principles</a:t>
            </a:r>
          </a:p>
          <a:p>
            <a:r>
              <a:rPr lang="en-US" dirty="0"/>
              <a:t>Have course content based on current </a:t>
            </a:r>
            <a:r>
              <a:rPr lang="en-US" dirty="0" err="1"/>
              <a:t>labour</a:t>
            </a:r>
            <a:r>
              <a:rPr lang="en-US" dirty="0"/>
              <a:t> market needs and necessary skill sets</a:t>
            </a:r>
          </a:p>
        </p:txBody>
      </p:sp>
      <p:pic>
        <p:nvPicPr>
          <p:cNvPr id="6" name="Picture 5" descr="Calculator and notepad">
            <a:extLst>
              <a:ext uri="{FF2B5EF4-FFF2-40B4-BE49-F238E27FC236}">
                <a16:creationId xmlns="" xmlns:a16="http://schemas.microsoft.com/office/drawing/2014/main" id="{6A439DCD-276A-4FDF-8653-1C033F784AA7}"/>
              </a:ext>
            </a:extLst>
          </p:cNvPr>
          <p:cNvPicPr>
            <a:picLocks noChangeAspect="1"/>
          </p:cNvPicPr>
          <p:nvPr/>
        </p:nvPicPr>
        <p:blipFill rotWithShape="1">
          <a:blip r:embed="rId2">
            <a:extLst>
              <a:ext uri="{28A0092B-C50C-407E-A947-70E740481C1C}">
                <a14:useLocalDpi xmlns="" xmlns:a14="http://schemas.microsoft.com/office/drawing/2010/main" val="0"/>
              </a:ext>
            </a:extLst>
          </a:blip>
          <a:srcRect t="34003" b="35194"/>
          <a:stretch/>
        </p:blipFill>
        <p:spPr>
          <a:xfrm>
            <a:off x="0" y="4556990"/>
            <a:ext cx="9144000" cy="1880075"/>
          </a:xfrm>
          <a:prstGeom prst="rect">
            <a:avLst/>
          </a:prstGeom>
        </p:spPr>
      </p:pic>
    </p:spTree>
    <p:extLst>
      <p:ext uri="{BB962C8B-B14F-4D97-AF65-F5344CB8AC3E}">
        <p14:creationId xmlns="" xmlns:p14="http://schemas.microsoft.com/office/powerpoint/2010/main" val="2104832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7A0CF1-C700-456B-A537-2B2C638437DE}"/>
              </a:ext>
            </a:extLst>
          </p:cNvPr>
          <p:cNvSpPr>
            <a:spLocks noGrp="1"/>
          </p:cNvSpPr>
          <p:nvPr>
            <p:ph type="title"/>
          </p:nvPr>
        </p:nvSpPr>
        <p:spPr>
          <a:xfrm>
            <a:off x="148590" y="70872"/>
            <a:ext cx="4775102" cy="675204"/>
          </a:xfrm>
        </p:spPr>
        <p:txBody>
          <a:bodyPr/>
          <a:lstStyle/>
          <a:p>
            <a:r>
              <a:rPr lang="en-US" dirty="0"/>
              <a:t>3. From TDAPs to Lesson Plans</a:t>
            </a:r>
          </a:p>
        </p:txBody>
      </p:sp>
      <p:sp>
        <p:nvSpPr>
          <p:cNvPr id="3" name="Content Placeholder 2">
            <a:extLst>
              <a:ext uri="{FF2B5EF4-FFF2-40B4-BE49-F238E27FC236}">
                <a16:creationId xmlns="" xmlns:a16="http://schemas.microsoft.com/office/drawing/2014/main" id="{6CA94191-2DF7-453E-8886-0358982A766B}"/>
              </a:ext>
            </a:extLst>
          </p:cNvPr>
          <p:cNvSpPr>
            <a:spLocks noGrp="1"/>
          </p:cNvSpPr>
          <p:nvPr>
            <p:ph sz="half" idx="1"/>
          </p:nvPr>
        </p:nvSpPr>
        <p:spPr>
          <a:xfrm>
            <a:off x="380955" y="1098536"/>
            <a:ext cx="8382090" cy="3242728"/>
          </a:xfrm>
        </p:spPr>
        <p:txBody>
          <a:bodyPr/>
          <a:lstStyle/>
          <a:p>
            <a:pPr>
              <a:buNone/>
            </a:pPr>
            <a:r>
              <a:rPr lang="en-US" u="sng" dirty="0"/>
              <a:t>Pedagogical Materials Document content includes:</a:t>
            </a:r>
          </a:p>
          <a:p>
            <a:r>
              <a:rPr lang="en-US" dirty="0"/>
              <a:t>Instruction Methods = Pedagogical Approaches (PA):   </a:t>
            </a:r>
          </a:p>
          <a:p>
            <a:pPr lvl="1"/>
            <a:r>
              <a:rPr lang="en-US" dirty="0"/>
              <a:t>Constructivist </a:t>
            </a:r>
          </a:p>
          <a:p>
            <a:pPr lvl="1"/>
            <a:r>
              <a:rPr lang="en-US" dirty="0"/>
              <a:t>Collaborative </a:t>
            </a:r>
          </a:p>
          <a:p>
            <a:pPr lvl="1"/>
            <a:r>
              <a:rPr lang="en-US" dirty="0"/>
              <a:t>Integrative</a:t>
            </a:r>
          </a:p>
          <a:p>
            <a:pPr lvl="1"/>
            <a:r>
              <a:rPr lang="en-US" dirty="0"/>
              <a:t>Reflective</a:t>
            </a:r>
          </a:p>
          <a:p>
            <a:pPr lvl="1"/>
            <a:r>
              <a:rPr lang="en-US" dirty="0"/>
              <a:t>Inquiry</a:t>
            </a:r>
          </a:p>
          <a:p>
            <a:pPr lvl="1"/>
            <a:r>
              <a:rPr lang="en-US" dirty="0"/>
              <a:t>Other </a:t>
            </a:r>
          </a:p>
        </p:txBody>
      </p:sp>
      <p:pic>
        <p:nvPicPr>
          <p:cNvPr id="6" name="Picture 5" descr="Calculator and notepad">
            <a:extLst>
              <a:ext uri="{FF2B5EF4-FFF2-40B4-BE49-F238E27FC236}">
                <a16:creationId xmlns="" xmlns:a16="http://schemas.microsoft.com/office/drawing/2014/main" id="{6A439DCD-276A-4FDF-8653-1C033F784AA7}"/>
              </a:ext>
            </a:extLst>
          </p:cNvPr>
          <p:cNvPicPr>
            <a:picLocks noChangeAspect="1"/>
          </p:cNvPicPr>
          <p:nvPr/>
        </p:nvPicPr>
        <p:blipFill rotWithShape="1">
          <a:blip r:embed="rId2">
            <a:extLst>
              <a:ext uri="{28A0092B-C50C-407E-A947-70E740481C1C}">
                <a14:useLocalDpi xmlns="" xmlns:a14="http://schemas.microsoft.com/office/drawing/2010/main" val="0"/>
              </a:ext>
            </a:extLst>
          </a:blip>
          <a:srcRect t="34003" b="35194"/>
          <a:stretch/>
        </p:blipFill>
        <p:spPr>
          <a:xfrm>
            <a:off x="0" y="4556990"/>
            <a:ext cx="9144000" cy="1880075"/>
          </a:xfrm>
          <a:prstGeom prst="rect">
            <a:avLst/>
          </a:prstGeom>
        </p:spPr>
      </p:pic>
    </p:spTree>
    <p:extLst>
      <p:ext uri="{BB962C8B-B14F-4D97-AF65-F5344CB8AC3E}">
        <p14:creationId xmlns="" xmlns:p14="http://schemas.microsoft.com/office/powerpoint/2010/main" val="970924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7A0CF1-C700-456B-A537-2B2C638437DE}"/>
              </a:ext>
            </a:extLst>
          </p:cNvPr>
          <p:cNvSpPr>
            <a:spLocks noGrp="1"/>
          </p:cNvSpPr>
          <p:nvPr>
            <p:ph type="title"/>
          </p:nvPr>
        </p:nvSpPr>
        <p:spPr>
          <a:xfrm>
            <a:off x="148590" y="70872"/>
            <a:ext cx="4775102" cy="675204"/>
          </a:xfrm>
        </p:spPr>
        <p:txBody>
          <a:bodyPr/>
          <a:lstStyle/>
          <a:p>
            <a:r>
              <a:rPr lang="en-US" dirty="0"/>
              <a:t>3. From TDAPs to Lesson Plans</a:t>
            </a:r>
          </a:p>
        </p:txBody>
      </p:sp>
      <p:sp>
        <p:nvSpPr>
          <p:cNvPr id="3" name="Content Placeholder 2">
            <a:extLst>
              <a:ext uri="{FF2B5EF4-FFF2-40B4-BE49-F238E27FC236}">
                <a16:creationId xmlns="" xmlns:a16="http://schemas.microsoft.com/office/drawing/2014/main" id="{6CA94191-2DF7-453E-8886-0358982A766B}"/>
              </a:ext>
            </a:extLst>
          </p:cNvPr>
          <p:cNvSpPr>
            <a:spLocks noGrp="1"/>
          </p:cNvSpPr>
          <p:nvPr>
            <p:ph sz="half" idx="1"/>
          </p:nvPr>
        </p:nvSpPr>
        <p:spPr>
          <a:xfrm>
            <a:off x="380955" y="1098536"/>
            <a:ext cx="8382090" cy="3242728"/>
          </a:xfrm>
        </p:spPr>
        <p:txBody>
          <a:bodyPr/>
          <a:lstStyle/>
          <a:p>
            <a:r>
              <a:rPr lang="en-US" dirty="0"/>
              <a:t>Promotional Activities (PA) of Instruction Methods:   </a:t>
            </a:r>
          </a:p>
          <a:p>
            <a:pPr lvl="1"/>
            <a:r>
              <a:rPr lang="en-US" dirty="0"/>
              <a:t>Contact between students and instructors  </a:t>
            </a:r>
          </a:p>
          <a:p>
            <a:pPr lvl="1"/>
            <a:r>
              <a:rPr lang="en-US" dirty="0"/>
              <a:t>Reciprocity and cooperation among students  </a:t>
            </a:r>
          </a:p>
          <a:p>
            <a:pPr lvl="1"/>
            <a:r>
              <a:rPr lang="en-US" dirty="0"/>
              <a:t>Active learning</a:t>
            </a:r>
          </a:p>
          <a:p>
            <a:pPr lvl="1"/>
            <a:r>
              <a:rPr lang="en-US" dirty="0"/>
              <a:t>Prompt feedback  </a:t>
            </a:r>
          </a:p>
          <a:p>
            <a:pPr lvl="1"/>
            <a:r>
              <a:rPr lang="en-US" dirty="0"/>
              <a:t>Emphasis on time on task </a:t>
            </a:r>
          </a:p>
          <a:p>
            <a:pPr lvl="1"/>
            <a:r>
              <a:rPr lang="en-US" dirty="0"/>
              <a:t>High expectations  </a:t>
            </a:r>
          </a:p>
          <a:p>
            <a:pPr lvl="1"/>
            <a:r>
              <a:rPr lang="en-US" dirty="0"/>
              <a:t>Respect for diverse talents and ways of learning</a:t>
            </a:r>
          </a:p>
        </p:txBody>
      </p:sp>
      <p:pic>
        <p:nvPicPr>
          <p:cNvPr id="6" name="Picture 5" descr="Calculator and notepad">
            <a:extLst>
              <a:ext uri="{FF2B5EF4-FFF2-40B4-BE49-F238E27FC236}">
                <a16:creationId xmlns="" xmlns:a16="http://schemas.microsoft.com/office/drawing/2014/main" id="{6A439DCD-276A-4FDF-8653-1C033F784AA7}"/>
              </a:ext>
            </a:extLst>
          </p:cNvPr>
          <p:cNvPicPr>
            <a:picLocks noChangeAspect="1"/>
          </p:cNvPicPr>
          <p:nvPr/>
        </p:nvPicPr>
        <p:blipFill rotWithShape="1">
          <a:blip r:embed="rId2">
            <a:extLst>
              <a:ext uri="{28A0092B-C50C-407E-A947-70E740481C1C}">
                <a14:useLocalDpi xmlns="" xmlns:a14="http://schemas.microsoft.com/office/drawing/2010/main" val="0"/>
              </a:ext>
            </a:extLst>
          </a:blip>
          <a:srcRect t="34003" b="35194"/>
          <a:stretch/>
        </p:blipFill>
        <p:spPr>
          <a:xfrm>
            <a:off x="0" y="4556990"/>
            <a:ext cx="9144000" cy="1880075"/>
          </a:xfrm>
          <a:prstGeom prst="rect">
            <a:avLst/>
          </a:prstGeom>
        </p:spPr>
      </p:pic>
    </p:spTree>
    <p:extLst>
      <p:ext uri="{BB962C8B-B14F-4D97-AF65-F5344CB8AC3E}">
        <p14:creationId xmlns="" xmlns:p14="http://schemas.microsoft.com/office/powerpoint/2010/main" val="2710081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7A0CF1-C700-456B-A537-2B2C638437DE}"/>
              </a:ext>
            </a:extLst>
          </p:cNvPr>
          <p:cNvSpPr>
            <a:spLocks noGrp="1"/>
          </p:cNvSpPr>
          <p:nvPr>
            <p:ph type="title"/>
          </p:nvPr>
        </p:nvSpPr>
        <p:spPr>
          <a:xfrm>
            <a:off x="148590" y="70872"/>
            <a:ext cx="4775102" cy="675204"/>
          </a:xfrm>
        </p:spPr>
        <p:txBody>
          <a:bodyPr/>
          <a:lstStyle/>
          <a:p>
            <a:r>
              <a:rPr lang="en-US" dirty="0"/>
              <a:t>3. From TDAPs to Lesson Plans</a:t>
            </a:r>
          </a:p>
        </p:txBody>
      </p:sp>
      <p:sp>
        <p:nvSpPr>
          <p:cNvPr id="3" name="Content Placeholder 2">
            <a:extLst>
              <a:ext uri="{FF2B5EF4-FFF2-40B4-BE49-F238E27FC236}">
                <a16:creationId xmlns="" xmlns:a16="http://schemas.microsoft.com/office/drawing/2014/main" id="{6CA94191-2DF7-453E-8886-0358982A766B}"/>
              </a:ext>
            </a:extLst>
          </p:cNvPr>
          <p:cNvSpPr>
            <a:spLocks noGrp="1"/>
          </p:cNvSpPr>
          <p:nvPr>
            <p:ph sz="half" idx="1"/>
          </p:nvPr>
        </p:nvSpPr>
        <p:spPr>
          <a:xfrm>
            <a:off x="380955" y="1098536"/>
            <a:ext cx="8382090" cy="3242728"/>
          </a:xfrm>
        </p:spPr>
        <p:txBody>
          <a:bodyPr/>
          <a:lstStyle/>
          <a:p>
            <a:r>
              <a:rPr lang="en-US" dirty="0"/>
              <a:t>Competency Based Assessment Tool of Participants:   </a:t>
            </a:r>
          </a:p>
          <a:p>
            <a:pPr lvl="1"/>
            <a:r>
              <a:rPr lang="en-US" dirty="0"/>
              <a:t>Development for ITVET Belize RE / EE Program   </a:t>
            </a:r>
          </a:p>
          <a:p>
            <a:pPr lvl="1"/>
            <a:r>
              <a:rPr lang="en-US" dirty="0"/>
              <a:t>Description  </a:t>
            </a:r>
          </a:p>
          <a:p>
            <a:pPr lvl="1"/>
            <a:r>
              <a:rPr lang="en-US" dirty="0"/>
              <a:t>Application </a:t>
            </a:r>
          </a:p>
          <a:p>
            <a:pPr lvl="1"/>
            <a:r>
              <a:rPr lang="en-US" dirty="0"/>
              <a:t>Assessment   </a:t>
            </a:r>
          </a:p>
          <a:p>
            <a:pPr lvl="1"/>
            <a:r>
              <a:rPr lang="en-US" dirty="0"/>
              <a:t>Use of applicable Caribbean Vocational Qualifications (CVQ)  </a:t>
            </a:r>
          </a:p>
          <a:p>
            <a:pPr lvl="1"/>
            <a:r>
              <a:rPr lang="en-US" dirty="0"/>
              <a:t>Use of applicable NABCEP materials (North American Based Certified Energy Practitioners) </a:t>
            </a:r>
          </a:p>
        </p:txBody>
      </p:sp>
      <p:pic>
        <p:nvPicPr>
          <p:cNvPr id="6" name="Picture 5" descr="Calculator and notepad">
            <a:extLst>
              <a:ext uri="{FF2B5EF4-FFF2-40B4-BE49-F238E27FC236}">
                <a16:creationId xmlns="" xmlns:a16="http://schemas.microsoft.com/office/drawing/2014/main" id="{6A439DCD-276A-4FDF-8653-1C033F784AA7}"/>
              </a:ext>
            </a:extLst>
          </p:cNvPr>
          <p:cNvPicPr>
            <a:picLocks noChangeAspect="1"/>
          </p:cNvPicPr>
          <p:nvPr/>
        </p:nvPicPr>
        <p:blipFill rotWithShape="1">
          <a:blip r:embed="rId2">
            <a:extLst>
              <a:ext uri="{28A0092B-C50C-407E-A947-70E740481C1C}">
                <a14:useLocalDpi xmlns="" xmlns:a14="http://schemas.microsoft.com/office/drawing/2010/main" val="0"/>
              </a:ext>
            </a:extLst>
          </a:blip>
          <a:srcRect t="34003" b="35194"/>
          <a:stretch/>
        </p:blipFill>
        <p:spPr>
          <a:xfrm>
            <a:off x="0" y="4556990"/>
            <a:ext cx="9144000" cy="1880075"/>
          </a:xfrm>
          <a:prstGeom prst="rect">
            <a:avLst/>
          </a:prstGeom>
        </p:spPr>
      </p:pic>
    </p:spTree>
    <p:extLst>
      <p:ext uri="{BB962C8B-B14F-4D97-AF65-F5344CB8AC3E}">
        <p14:creationId xmlns="" xmlns:p14="http://schemas.microsoft.com/office/powerpoint/2010/main" val="3181097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7A0CF1-C700-456B-A537-2B2C638437DE}"/>
              </a:ext>
            </a:extLst>
          </p:cNvPr>
          <p:cNvSpPr>
            <a:spLocks noGrp="1"/>
          </p:cNvSpPr>
          <p:nvPr>
            <p:ph type="title"/>
          </p:nvPr>
        </p:nvSpPr>
        <p:spPr>
          <a:xfrm>
            <a:off x="148590" y="70872"/>
            <a:ext cx="4775102" cy="675204"/>
          </a:xfrm>
        </p:spPr>
        <p:txBody>
          <a:bodyPr/>
          <a:lstStyle/>
          <a:p>
            <a:r>
              <a:rPr lang="en-US" dirty="0"/>
              <a:t>3. From TDAPs to Lesson Plans</a:t>
            </a:r>
          </a:p>
        </p:txBody>
      </p:sp>
      <p:sp>
        <p:nvSpPr>
          <p:cNvPr id="3" name="Content Placeholder 2">
            <a:extLst>
              <a:ext uri="{FF2B5EF4-FFF2-40B4-BE49-F238E27FC236}">
                <a16:creationId xmlns="" xmlns:a16="http://schemas.microsoft.com/office/drawing/2014/main" id="{6CA94191-2DF7-453E-8886-0358982A766B}"/>
              </a:ext>
            </a:extLst>
          </p:cNvPr>
          <p:cNvSpPr>
            <a:spLocks noGrp="1"/>
          </p:cNvSpPr>
          <p:nvPr>
            <p:ph sz="half" idx="1"/>
          </p:nvPr>
        </p:nvSpPr>
        <p:spPr>
          <a:xfrm>
            <a:off x="380955" y="1098536"/>
            <a:ext cx="8382090" cy="3242728"/>
          </a:xfrm>
        </p:spPr>
        <p:txBody>
          <a:bodyPr/>
          <a:lstStyle/>
          <a:p>
            <a:r>
              <a:rPr lang="en-US" dirty="0"/>
              <a:t>Community Performance Goals:   </a:t>
            </a:r>
          </a:p>
          <a:p>
            <a:pPr lvl="1"/>
            <a:r>
              <a:rPr lang="en-US" dirty="0"/>
              <a:t>Development closes skills gap in renewable energies in BZ   </a:t>
            </a:r>
          </a:p>
          <a:p>
            <a:pPr lvl="1"/>
            <a:r>
              <a:rPr lang="en-US" dirty="0"/>
              <a:t>Be responsive to current </a:t>
            </a:r>
            <a:r>
              <a:rPr lang="en-US" dirty="0" err="1"/>
              <a:t>labour</a:t>
            </a:r>
            <a:r>
              <a:rPr lang="en-US" dirty="0"/>
              <a:t> market needs </a:t>
            </a:r>
          </a:p>
          <a:p>
            <a:pPr lvl="1"/>
            <a:r>
              <a:rPr lang="en-US" dirty="0"/>
              <a:t>Provide learners with the necessary skills set</a:t>
            </a:r>
          </a:p>
          <a:p>
            <a:pPr lvl="1"/>
            <a:r>
              <a:rPr lang="en-US" dirty="0"/>
              <a:t>Practical and hands on learning using equipment and other tools</a:t>
            </a:r>
          </a:p>
          <a:p>
            <a:pPr lvl="1"/>
            <a:r>
              <a:rPr lang="en-US" dirty="0"/>
              <a:t>A continuous industry attachment component</a:t>
            </a:r>
          </a:p>
        </p:txBody>
      </p:sp>
      <p:pic>
        <p:nvPicPr>
          <p:cNvPr id="6" name="Picture 5" descr="Calculator and notepad">
            <a:extLst>
              <a:ext uri="{FF2B5EF4-FFF2-40B4-BE49-F238E27FC236}">
                <a16:creationId xmlns="" xmlns:a16="http://schemas.microsoft.com/office/drawing/2014/main" id="{6A439DCD-276A-4FDF-8653-1C033F784AA7}"/>
              </a:ext>
            </a:extLst>
          </p:cNvPr>
          <p:cNvPicPr>
            <a:picLocks noChangeAspect="1"/>
          </p:cNvPicPr>
          <p:nvPr/>
        </p:nvPicPr>
        <p:blipFill rotWithShape="1">
          <a:blip r:embed="rId2">
            <a:extLst>
              <a:ext uri="{28A0092B-C50C-407E-A947-70E740481C1C}">
                <a14:useLocalDpi xmlns="" xmlns:a14="http://schemas.microsoft.com/office/drawing/2010/main" val="0"/>
              </a:ext>
            </a:extLst>
          </a:blip>
          <a:srcRect t="34003" b="35194"/>
          <a:stretch/>
        </p:blipFill>
        <p:spPr>
          <a:xfrm>
            <a:off x="0" y="4556990"/>
            <a:ext cx="9144000" cy="1880075"/>
          </a:xfrm>
          <a:prstGeom prst="rect">
            <a:avLst/>
          </a:prstGeom>
        </p:spPr>
      </p:pic>
    </p:spTree>
    <p:extLst>
      <p:ext uri="{BB962C8B-B14F-4D97-AF65-F5344CB8AC3E}">
        <p14:creationId xmlns="" xmlns:p14="http://schemas.microsoft.com/office/powerpoint/2010/main" val="1518525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805247" cy="675204"/>
          </a:xfrm>
        </p:spPr>
        <p:txBody>
          <a:bodyPr/>
          <a:lstStyle/>
          <a:p>
            <a:r>
              <a:rPr lang="en-CA" dirty="0" smtClean="0"/>
              <a:t>C 53: Econ. Analysis of </a:t>
            </a:r>
            <a:r>
              <a:rPr lang="en-CA" dirty="0" err="1" smtClean="0"/>
              <a:t>Ener</a:t>
            </a:r>
            <a:r>
              <a:rPr lang="en-CA" dirty="0" smtClean="0"/>
              <a:t>. Syst.</a:t>
            </a:r>
            <a:endParaRPr lang="en-US" dirty="0"/>
          </a:p>
        </p:txBody>
      </p:sp>
      <p:sp>
        <p:nvSpPr>
          <p:cNvPr id="3" name="Content Placeholder 2">
            <a:extLst>
              <a:ext uri="{FF2B5EF4-FFF2-40B4-BE49-F238E27FC236}">
                <a16:creationId xmlns="" xmlns:a16="http://schemas.microsoft.com/office/drawing/2014/main" id="{804FC456-C9F6-4BCA-93E5-F8F57D70BA56}"/>
              </a:ext>
            </a:extLst>
          </p:cNvPr>
          <p:cNvSpPr>
            <a:spLocks noGrp="1"/>
          </p:cNvSpPr>
          <p:nvPr>
            <p:ph sz="half" idx="1"/>
          </p:nvPr>
        </p:nvSpPr>
        <p:spPr>
          <a:xfrm>
            <a:off x="308983" y="1111907"/>
            <a:ext cx="8729156" cy="3372998"/>
          </a:xfrm>
        </p:spPr>
        <p:txBody>
          <a:bodyPr/>
          <a:lstStyle/>
          <a:p>
            <a:pPr>
              <a:buNone/>
            </a:pPr>
            <a:r>
              <a:rPr lang="en-US" dirty="0" smtClean="0"/>
              <a:t>C53 Course among other Energy Efficiency courses: </a:t>
            </a:r>
            <a:endParaRPr lang="en-US" dirty="0"/>
          </a:p>
          <a:p>
            <a:r>
              <a:rPr lang="en-US" dirty="0" smtClean="0"/>
              <a:t>C13 Introduction to Energy Science </a:t>
            </a:r>
          </a:p>
          <a:p>
            <a:r>
              <a:rPr lang="en-US" dirty="0" smtClean="0"/>
              <a:t>C23 Energy Modeling and Analysis</a:t>
            </a:r>
          </a:p>
          <a:p>
            <a:r>
              <a:rPr lang="en-US" dirty="0" smtClean="0"/>
              <a:t>C42 Energy Efficiency Measurement and Verification</a:t>
            </a:r>
          </a:p>
          <a:p>
            <a:r>
              <a:rPr lang="en-US" sz="2800" b="1" u="sng" dirty="0" smtClean="0"/>
              <a:t>C53 Economic Analysis of Energy Systems  </a:t>
            </a:r>
            <a:endParaRPr lang="en-US" sz="2800" b="1" u="sng" dirty="0"/>
          </a:p>
          <a:p>
            <a:r>
              <a:rPr lang="en-US" dirty="0" smtClean="0"/>
              <a:t>C62 Advanced Energy System Design  </a:t>
            </a:r>
            <a:endParaRPr lang="en-US" dirty="0"/>
          </a:p>
        </p:txBody>
      </p:sp>
      <p:pic>
        <p:nvPicPr>
          <p:cNvPr id="6" name="Picture 5" descr="Waves by the sea">
            <a:extLst>
              <a:ext uri="{FF2B5EF4-FFF2-40B4-BE49-F238E27FC236}">
                <a16:creationId xmlns="" xmlns:a16="http://schemas.microsoft.com/office/drawing/2014/main" id="{2BF77251-A263-4121-A91E-B1DF7A2B51B1}"/>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t="13674" b="55360"/>
          <a:stretch/>
        </p:blipFill>
        <p:spPr>
          <a:xfrm>
            <a:off x="0" y="4794278"/>
            <a:ext cx="9144000" cy="1888621"/>
          </a:xfrm>
          <a:prstGeom prst="rect">
            <a:avLst/>
          </a:prstGeom>
        </p:spPr>
      </p:pic>
    </p:spTree>
    <p:extLst>
      <p:ext uri="{BB962C8B-B14F-4D97-AF65-F5344CB8AC3E}">
        <p14:creationId xmlns="" xmlns:p14="http://schemas.microsoft.com/office/powerpoint/2010/main" val="1309641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9CBCA1-3A68-4B91-ACA9-57F2AC49B742}"/>
              </a:ext>
            </a:extLst>
          </p:cNvPr>
          <p:cNvSpPr>
            <a:spLocks noGrp="1"/>
          </p:cNvSpPr>
          <p:nvPr>
            <p:ph type="title"/>
          </p:nvPr>
        </p:nvSpPr>
        <p:spPr>
          <a:xfrm>
            <a:off x="148589" y="70872"/>
            <a:ext cx="4834471" cy="675204"/>
          </a:xfrm>
        </p:spPr>
        <p:txBody>
          <a:bodyPr/>
          <a:lstStyle/>
          <a:p>
            <a:r>
              <a:rPr kumimoji="0" lang="en-US" sz="2400" b="0" i="0" u="none" strike="noStrike" kern="1200" cap="none" spc="0" normalizeH="0" baseline="0" noProof="0" dirty="0">
                <a:ln>
                  <a:noFill/>
                </a:ln>
                <a:solidFill>
                  <a:prstClr val="black"/>
                </a:solidFill>
                <a:effectLst/>
                <a:uLnTx/>
                <a:uFillTx/>
                <a:latin typeface="Franklin Gothic Medium"/>
                <a:ea typeface="+mj-ea"/>
                <a:cs typeface="+mj-cs"/>
              </a:rPr>
              <a:t>3. From TDAPs to Lesson Plans</a:t>
            </a:r>
            <a:endParaRPr lang="en-US" dirty="0"/>
          </a:p>
        </p:txBody>
      </p:sp>
      <p:sp>
        <p:nvSpPr>
          <p:cNvPr id="15" name="Content Placeholder 2">
            <a:extLst>
              <a:ext uri="{FF2B5EF4-FFF2-40B4-BE49-F238E27FC236}">
                <a16:creationId xmlns="" xmlns:a16="http://schemas.microsoft.com/office/drawing/2014/main" id="{525DE385-12F0-40DF-AFE0-30ED9FFB5A08}"/>
              </a:ext>
            </a:extLst>
          </p:cNvPr>
          <p:cNvSpPr txBox="1">
            <a:spLocks/>
          </p:cNvSpPr>
          <p:nvPr/>
        </p:nvSpPr>
        <p:spPr bwMode="auto">
          <a:xfrm>
            <a:off x="239282" y="761377"/>
            <a:ext cx="8597069" cy="5947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21469" indent="-321469" algn="l" rtl="0" eaLnBrk="1" fontAlgn="base" hangingPunct="1">
              <a:spcBef>
                <a:spcPct val="20000"/>
              </a:spcBef>
              <a:spcAft>
                <a:spcPct val="0"/>
              </a:spcAft>
              <a:buFont typeface="Arial" panose="020B0604020202020204" pitchFamily="34" charset="0"/>
              <a:buChar char="•"/>
              <a:defRPr sz="2625" kern="1200">
                <a:solidFill>
                  <a:schemeClr val="bg1"/>
                </a:solidFill>
                <a:latin typeface="+mn-lt"/>
                <a:ea typeface="+mn-ea"/>
                <a:cs typeface="+mn-cs"/>
              </a:defRPr>
            </a:lvl1pPr>
            <a:lvl2pPr marL="696516" indent="-267891" algn="l" rtl="0" eaLnBrk="1" fontAlgn="base" hangingPunct="1">
              <a:spcBef>
                <a:spcPct val="20000"/>
              </a:spcBef>
              <a:spcAft>
                <a:spcPct val="0"/>
              </a:spcAft>
              <a:buFont typeface="Arial" panose="020B0604020202020204" pitchFamily="34" charset="0"/>
              <a:buChar char="–"/>
              <a:defRPr sz="2250" kern="1200">
                <a:solidFill>
                  <a:schemeClr val="bg1"/>
                </a:solidFill>
                <a:latin typeface="+mn-lt"/>
                <a:ea typeface="+mn-ea"/>
                <a:cs typeface="+mn-cs"/>
              </a:defRPr>
            </a:lvl2pPr>
            <a:lvl3pPr marL="1071563"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3pPr>
            <a:lvl4pPr marL="1500188" indent="-214313" algn="l" rtl="0" eaLnBrk="1" fontAlgn="base" hangingPunct="1">
              <a:spcBef>
                <a:spcPct val="20000"/>
              </a:spcBef>
              <a:spcAft>
                <a:spcPct val="0"/>
              </a:spcAft>
              <a:buFont typeface="Arial" panose="020B0604020202020204" pitchFamily="34" charset="0"/>
              <a:buChar char="–"/>
              <a:defRPr sz="1688" kern="1200">
                <a:solidFill>
                  <a:schemeClr val="bg1"/>
                </a:solidFill>
                <a:latin typeface="+mn-lt"/>
                <a:ea typeface="+mn-ea"/>
                <a:cs typeface="+mn-cs"/>
              </a:defRPr>
            </a:lvl4pPr>
            <a:lvl5pPr marL="1928813" indent="-214313" algn="l" rtl="0" eaLnBrk="1" fontAlgn="base" hangingPunct="1">
              <a:spcBef>
                <a:spcPct val="20000"/>
              </a:spcBef>
              <a:spcAft>
                <a:spcPct val="0"/>
              </a:spcAft>
              <a:buFont typeface="Arial" panose="020B0604020202020204" pitchFamily="34" charset="0"/>
              <a:buChar char="»"/>
              <a:defRPr sz="1688" kern="1200">
                <a:solidFill>
                  <a:schemeClr val="bg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625" b="0" i="0" u="sng" strike="noStrike" kern="1200" cap="none" spc="0" normalizeH="0" baseline="0" noProof="0" dirty="0" smtClean="0">
                <a:ln>
                  <a:noFill/>
                </a:ln>
                <a:solidFill>
                  <a:prstClr val="white"/>
                </a:solidFill>
                <a:effectLst/>
                <a:uLnTx/>
                <a:uFillTx/>
                <a:latin typeface="Franklin Gothic Book"/>
                <a:ea typeface="+mn-ea"/>
                <a:cs typeface="+mn-cs"/>
              </a:rPr>
              <a:t>Documents</a:t>
            </a:r>
            <a:endParaRPr kumimoji="0" lang="en-US" sz="2625" b="0" i="0" u="sng" strike="noStrike" kern="1200" cap="none" spc="0" normalizeH="0" baseline="0" noProof="0" dirty="0">
              <a:ln>
                <a:noFill/>
              </a:ln>
              <a:solidFill>
                <a:prstClr val="white"/>
              </a:solidFill>
              <a:effectLst/>
              <a:uLnTx/>
              <a:uFillTx/>
              <a:latin typeface="Franklin Gothic Book"/>
              <a:ea typeface="+mn-ea"/>
              <a:cs typeface="+mn-cs"/>
            </a:endParaRP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rPr>
              <a:t>Technical Delivery and </a:t>
            </a:r>
          </a:p>
          <a:p>
            <a:pPr marL="321469" marR="0" lvl="0" indent="-321469" algn="l" defTabSz="914400" rtl="0" eaLnBrk="1" fontAlgn="base" latinLnBrk="0" hangingPunct="1">
              <a:lnSpc>
                <a:spcPct val="100000"/>
              </a:lnSpc>
              <a:spcBef>
                <a:spcPct val="20000"/>
              </a:spcBef>
              <a:spcAft>
                <a:spcPct val="0"/>
              </a:spcAft>
              <a:buClrTx/>
              <a:buSzTx/>
              <a:buNone/>
              <a:tabLst/>
              <a:defRPr/>
            </a:pPr>
            <a:r>
              <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rPr>
              <a:t>		Assessment</a:t>
            </a:r>
            <a:r>
              <a:rPr kumimoji="0" lang="en-US" sz="2625" b="0" i="0" u="none" strike="noStrike" kern="1200" cap="none" spc="0" normalizeH="0" noProof="0" dirty="0" smtClean="0">
                <a:ln>
                  <a:noFill/>
                </a:ln>
                <a:solidFill>
                  <a:prstClr val="white"/>
                </a:solidFill>
                <a:effectLst/>
                <a:uLnTx/>
                <a:uFillTx/>
                <a:latin typeface="Franklin Gothic Book"/>
                <a:ea typeface="+mn-ea"/>
                <a:cs typeface="+mn-cs"/>
              </a:rPr>
              <a:t> Plan (TDAP)</a:t>
            </a:r>
            <a:r>
              <a:rPr kumimoji="0" lang="en-US" sz="2250" b="0" i="0" u="none" strike="noStrike" kern="1200" cap="none" spc="0" normalizeH="0" baseline="0" noProof="0" dirty="0" smtClean="0">
                <a:ln>
                  <a:noFill/>
                </a:ln>
                <a:solidFill>
                  <a:prstClr val="white"/>
                </a:solidFill>
                <a:effectLst/>
                <a:uLnTx/>
                <a:uFillTx/>
                <a:latin typeface="Franklin Gothic Book"/>
                <a:ea typeface="+mn-ea"/>
                <a:cs typeface="+mn-cs"/>
              </a:rPr>
              <a:t> </a:t>
            </a:r>
            <a:endParaRPr kumimoji="0" lang="en-US" sz="2250" b="0" i="0" u="none" strike="noStrike" kern="1200" cap="none" spc="0" normalizeH="0" baseline="0" noProof="0" dirty="0">
              <a:ln>
                <a:noFill/>
              </a:ln>
              <a:solidFill>
                <a:prstClr val="white"/>
              </a:solidFill>
              <a:effectLst/>
              <a:uLnTx/>
              <a:uFillTx/>
              <a:latin typeface="Franklin Gothic Book"/>
              <a:ea typeface="+mn-ea"/>
              <a:cs typeface="+mn-cs"/>
            </a:endParaRP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rPr>
              <a:t>Master Plan (Outcomes) </a:t>
            </a:r>
            <a:endParaRPr kumimoji="0" lang="en-US" sz="2625" b="0" i="0" u="none" strike="noStrike" kern="1200" cap="none" spc="0" normalizeH="0" baseline="0" noProof="0" dirty="0">
              <a:ln>
                <a:noFill/>
              </a:ln>
              <a:solidFill>
                <a:prstClr val="white"/>
              </a:solidFill>
              <a:effectLst/>
              <a:uLnTx/>
              <a:uFillTx/>
              <a:latin typeface="Franklin Gothic Book"/>
              <a:ea typeface="+mn-ea"/>
              <a:cs typeface="+mn-cs"/>
            </a:endParaRP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rPr>
              <a:t>Pedagogical Materials   </a:t>
            </a:r>
            <a:endParaRPr kumimoji="0" lang="en-US" sz="2625" b="0" i="0" u="none" strike="noStrike" kern="1200" cap="none" spc="0" normalizeH="0" baseline="0" noProof="0" dirty="0">
              <a:ln>
                <a:noFill/>
              </a:ln>
              <a:solidFill>
                <a:prstClr val="white"/>
              </a:solidFill>
              <a:effectLst/>
              <a:uLnTx/>
              <a:uFillTx/>
              <a:latin typeface="Franklin Gothic Book"/>
              <a:ea typeface="+mn-ea"/>
              <a:cs typeface="+mn-cs"/>
            </a:endParaRP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rPr>
              <a:t>Lesson Plans  </a:t>
            </a:r>
            <a:endParaRPr kumimoji="0" lang="en-US" sz="2625" b="0" i="0" u="none" strike="noStrike" kern="1200" cap="none" spc="0" normalizeH="0" baseline="0" noProof="0" dirty="0">
              <a:ln>
                <a:noFill/>
              </a:ln>
              <a:solidFill>
                <a:prstClr val="white"/>
              </a:solidFill>
              <a:effectLst/>
              <a:uLnTx/>
              <a:uFillTx/>
              <a:latin typeface="Franklin Gothic Book"/>
              <a:ea typeface="+mn-ea"/>
              <a:cs typeface="+mn-cs"/>
            </a:endParaRP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lang="en-US" dirty="0">
              <a:solidFill>
                <a:prstClr val="white"/>
              </a:solidFill>
              <a:latin typeface="Franklin Gothic Book"/>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1" i="0" u="none" strike="noStrike" kern="1200" cap="none" spc="0" normalizeH="0" baseline="0" noProof="0" dirty="0" smtClean="0">
                <a:ln>
                  <a:noFill/>
                </a:ln>
                <a:solidFill>
                  <a:prstClr val="white"/>
                </a:solidFill>
                <a:effectLst/>
                <a:uLnTx/>
                <a:uFillTx/>
                <a:latin typeface="Franklin Gothic Book"/>
                <a:ea typeface="+mn-ea"/>
                <a:cs typeface="+mn-cs"/>
              </a:rPr>
              <a:t>Comments?   Discussions?  Suggestions? “Real World”?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b="1" dirty="0" smtClean="0">
                <a:solidFill>
                  <a:prstClr val="white"/>
                </a:solidFill>
                <a:latin typeface="Franklin Gothic Book"/>
              </a:rPr>
              <a:t>What would be </a:t>
            </a:r>
            <a:r>
              <a:rPr kumimoji="0" lang="en-US" sz="2625" b="1" i="0" u="none" strike="noStrike" kern="1200" cap="none" spc="0" normalizeH="0" baseline="0" noProof="0" dirty="0" smtClean="0">
                <a:ln>
                  <a:noFill/>
                </a:ln>
                <a:solidFill>
                  <a:prstClr val="white"/>
                </a:solidFill>
                <a:effectLst/>
                <a:uLnTx/>
                <a:uFillTx/>
                <a:latin typeface="Franklin Gothic Book"/>
                <a:ea typeface="+mn-ea"/>
                <a:cs typeface="+mn-cs"/>
              </a:rPr>
              <a:t>most </a:t>
            </a:r>
            <a:r>
              <a:rPr kumimoji="0" lang="en-US" sz="2625" b="1" i="0" u="none" strike="noStrike" kern="1200" cap="none" spc="0" normalizeH="0" baseline="0" noProof="0" dirty="0">
                <a:ln>
                  <a:noFill/>
                </a:ln>
                <a:solidFill>
                  <a:prstClr val="white"/>
                </a:solidFill>
                <a:effectLst/>
                <a:uLnTx/>
                <a:uFillTx/>
                <a:latin typeface="Franklin Gothic Book"/>
                <a:ea typeface="+mn-ea"/>
                <a:cs typeface="+mn-cs"/>
              </a:rPr>
              <a:t>helpful, for an Instructor new to preparing Lesson Plans at ITVET Belize?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625" b="1" i="0" u="none" strike="noStrike" kern="1200" cap="none" spc="0" normalizeH="0" baseline="0" noProof="0" dirty="0" smtClean="0">
              <a:ln>
                <a:noFill/>
              </a:ln>
              <a:solidFill>
                <a:prstClr val="white"/>
              </a:solidFill>
              <a:effectLst/>
              <a:uLnTx/>
              <a:uFillTx/>
              <a:latin typeface="Franklin Gothic Book"/>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1" i="0" u="none" strike="noStrike" kern="1200" cap="none" spc="0" normalizeH="0" baseline="0" noProof="0" dirty="0" smtClean="0">
                <a:ln>
                  <a:noFill/>
                </a:ln>
                <a:solidFill>
                  <a:prstClr val="white"/>
                </a:solidFill>
                <a:effectLst/>
                <a:uLnTx/>
                <a:uFillTx/>
                <a:latin typeface="Franklin Gothic Book"/>
                <a:ea typeface="+mn-ea"/>
                <a:cs typeface="+mn-cs"/>
              </a:rPr>
              <a:t>Experienced </a:t>
            </a:r>
            <a:r>
              <a:rPr kumimoji="0" lang="en-US" sz="2625" b="1" i="0" u="none" strike="noStrike" kern="1200" cap="none" spc="0" normalizeH="0" baseline="0" noProof="0" dirty="0">
                <a:ln>
                  <a:noFill/>
                </a:ln>
                <a:solidFill>
                  <a:prstClr val="white"/>
                </a:solidFill>
                <a:effectLst/>
                <a:uLnTx/>
                <a:uFillTx/>
                <a:latin typeface="Franklin Gothic Book"/>
                <a:ea typeface="+mn-ea"/>
                <a:cs typeface="+mn-cs"/>
              </a:rPr>
              <a:t>ITVET Belize Instructor recommendations . . . ?</a:t>
            </a:r>
          </a:p>
          <a:p>
            <a:pPr marL="0" lvl="0" indent="0">
              <a:buNone/>
            </a:pPr>
            <a:r>
              <a:rPr kumimoji="0" lang="en-US" sz="2625" b="1" i="0" u="none" strike="noStrike" kern="1200" cap="none" spc="0" normalizeH="0" baseline="0" noProof="0" dirty="0" smtClean="0">
                <a:ln>
                  <a:noFill/>
                </a:ln>
                <a:solidFill>
                  <a:prstClr val="white"/>
                </a:solidFill>
                <a:effectLst/>
                <a:uLnTx/>
                <a:uFillTx/>
                <a:latin typeface="Franklin Gothic Book"/>
                <a:ea typeface="+mn-ea"/>
                <a:cs typeface="+mn-cs"/>
              </a:rPr>
              <a:t>Please contact     </a:t>
            </a:r>
            <a:r>
              <a:rPr kumimoji="0" lang="en-US" sz="2625" b="1" i="0" u="none" strike="noStrike" kern="1200" cap="none" spc="0" normalizeH="0" baseline="0" noProof="0" dirty="0">
                <a:ln>
                  <a:noFill/>
                </a:ln>
                <a:solidFill>
                  <a:prstClr val="white"/>
                </a:solidFill>
                <a:effectLst/>
                <a:uLnTx/>
                <a:uFillTx/>
                <a:latin typeface="Franklin Gothic Book"/>
                <a:ea typeface="+mn-ea"/>
                <a:cs typeface="+mn-cs"/>
              </a:rPr>
              <a:t>Cameron.Ells@NSCC.ca </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endParaRPr kumimoji="0" lang="en-US" sz="2625"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6" name="Picture 5" descr="Underwater view of teeming tropical reef near tropical beach">
            <a:extLst>
              <a:ext uri="{FF2B5EF4-FFF2-40B4-BE49-F238E27FC236}">
                <a16:creationId xmlns="" xmlns:a16="http://schemas.microsoft.com/office/drawing/2014/main" id="{453569C0-9BBC-4436-87D1-76139576F14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144569" y="149551"/>
            <a:ext cx="3760150" cy="2998143"/>
          </a:xfrm>
          <a:prstGeom prst="rect">
            <a:avLst/>
          </a:prstGeom>
        </p:spPr>
      </p:pic>
    </p:spTree>
    <p:extLst>
      <p:ext uri="{BB962C8B-B14F-4D97-AF65-F5344CB8AC3E}">
        <p14:creationId xmlns="" xmlns:p14="http://schemas.microsoft.com/office/powerpoint/2010/main" val="2902334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smtClean="0"/>
              <a:t>4. Development of Course 53</a:t>
            </a:r>
            <a:endParaRPr lang="en-US"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a16="http://schemas.microsoft.com/office/drawing/2014/main" xmlns="" id="{71779844-4E4F-816A-BFA4-A7E15D70A3E3}"/>
              </a:ext>
            </a:extLst>
          </p:cNvPr>
          <p:cNvSpPr>
            <a:spLocks noGrp="1"/>
          </p:cNvSpPr>
          <p:nvPr>
            <p:ph sz="half" idx="1"/>
          </p:nvPr>
        </p:nvSpPr>
        <p:spPr>
          <a:xfrm>
            <a:off x="428624" y="746076"/>
            <a:ext cx="8248016" cy="4997202"/>
          </a:xfrm>
        </p:spPr>
        <p:txBody>
          <a:bodyPr/>
          <a:lstStyle/>
          <a:p>
            <a:pPr>
              <a:buNone/>
            </a:pPr>
            <a:r>
              <a:rPr lang="en-US" sz="2800" u="sng" dirty="0" smtClean="0"/>
              <a:t>Development of Course</a:t>
            </a:r>
          </a:p>
          <a:p>
            <a:pPr marL="514350" indent="-514350">
              <a:buNone/>
            </a:pPr>
            <a:r>
              <a:rPr lang="en-US" sz="2800" u="sng" dirty="0" smtClean="0"/>
              <a:t>From Theory to Practical Application         </a:t>
            </a:r>
          </a:p>
          <a:p>
            <a:pPr marL="514350" indent="-514350"/>
            <a:r>
              <a:rPr lang="en-US" sz="2800" dirty="0" smtClean="0"/>
              <a:t>Next time in Session 76 (2023.04.21) – Example text for potential Tests, Assignments, and Projects</a:t>
            </a:r>
          </a:p>
          <a:p>
            <a:pPr marL="514350" indent="-514350"/>
            <a:r>
              <a:rPr lang="en-US" sz="2800" dirty="0" smtClean="0"/>
              <a:t>Examples of digital references and templates</a:t>
            </a:r>
          </a:p>
          <a:p>
            <a:pPr marL="514350" indent="-514350"/>
            <a:r>
              <a:rPr lang="en-US" sz="2800" dirty="0" smtClean="0"/>
              <a:t>Review suggested DRAFT TDAP for C53  </a:t>
            </a:r>
          </a:p>
          <a:p>
            <a:pPr marL="514350" indent="-514350"/>
            <a:r>
              <a:rPr lang="en-US" sz="2800" dirty="0" smtClean="0"/>
              <a:t>“Small group sessions” in 2023 on Course 53  </a:t>
            </a:r>
          </a:p>
        </p:txBody>
      </p:sp>
      <p:pic>
        <p:nvPicPr>
          <p:cNvPr id="38914" name="Picture 2" descr="https://www.solar-nation.org/images/ca1.jpg"/>
          <p:cNvPicPr>
            <a:picLocks noChangeAspect="1" noChangeArrowheads="1"/>
          </p:cNvPicPr>
          <p:nvPr/>
        </p:nvPicPr>
        <p:blipFill>
          <a:blip r:embed="rId6"/>
          <a:srcRect/>
          <a:stretch>
            <a:fillRect/>
          </a:stretch>
        </p:blipFill>
        <p:spPr bwMode="auto">
          <a:xfrm>
            <a:off x="6172200" y="295275"/>
            <a:ext cx="2695576" cy="1485900"/>
          </a:xfrm>
          <a:prstGeom prst="rect">
            <a:avLst/>
          </a:prstGeom>
          <a:noFill/>
        </p:spPr>
      </p:pic>
    </p:spTree>
    <p:extLst>
      <p:ext uri="{BB962C8B-B14F-4D97-AF65-F5344CB8AC3E}">
        <p14:creationId xmlns:p14="http://schemas.microsoft.com/office/powerpoint/2010/main" xmlns="" val="1007333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9CBCA1-3A68-4B91-ACA9-57F2AC49B742}"/>
              </a:ext>
            </a:extLst>
          </p:cNvPr>
          <p:cNvSpPr>
            <a:spLocks noGrp="1"/>
          </p:cNvSpPr>
          <p:nvPr>
            <p:ph type="title"/>
          </p:nvPr>
        </p:nvSpPr>
        <p:spPr/>
        <p:txBody>
          <a:bodyPr/>
          <a:lstStyle/>
          <a:p>
            <a:r>
              <a:rPr lang="en-US" dirty="0"/>
              <a:t>Summary</a:t>
            </a:r>
          </a:p>
        </p:txBody>
      </p:sp>
      <p:sp>
        <p:nvSpPr>
          <p:cNvPr id="15" name="Content Placeholder 2">
            <a:extLst>
              <a:ext uri="{FF2B5EF4-FFF2-40B4-BE49-F238E27FC236}">
                <a16:creationId xmlns:a16="http://schemas.microsoft.com/office/drawing/2014/main" xmlns="" id="{525DE385-12F0-40DF-AFE0-30ED9FFB5A08}"/>
              </a:ext>
            </a:extLst>
          </p:cNvPr>
          <p:cNvSpPr txBox="1">
            <a:spLocks/>
          </p:cNvSpPr>
          <p:nvPr/>
        </p:nvSpPr>
        <p:spPr bwMode="auto">
          <a:xfrm>
            <a:off x="239282" y="761377"/>
            <a:ext cx="8597069" cy="5947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21469" indent="-321469" algn="l" rtl="0" eaLnBrk="1" fontAlgn="base" hangingPunct="1">
              <a:spcBef>
                <a:spcPct val="20000"/>
              </a:spcBef>
              <a:spcAft>
                <a:spcPct val="0"/>
              </a:spcAft>
              <a:buFont typeface="Arial" panose="020B0604020202020204" pitchFamily="34" charset="0"/>
              <a:buChar char="•"/>
              <a:defRPr sz="2625" kern="1200">
                <a:solidFill>
                  <a:schemeClr val="bg1"/>
                </a:solidFill>
                <a:latin typeface="+mn-lt"/>
                <a:ea typeface="+mn-ea"/>
                <a:cs typeface="+mn-cs"/>
              </a:defRPr>
            </a:lvl1pPr>
            <a:lvl2pPr marL="696516" indent="-267891" algn="l" rtl="0" eaLnBrk="1" fontAlgn="base" hangingPunct="1">
              <a:spcBef>
                <a:spcPct val="20000"/>
              </a:spcBef>
              <a:spcAft>
                <a:spcPct val="0"/>
              </a:spcAft>
              <a:buFont typeface="Arial" panose="020B0604020202020204" pitchFamily="34" charset="0"/>
              <a:buChar char="–"/>
              <a:defRPr sz="2250" kern="1200">
                <a:solidFill>
                  <a:schemeClr val="bg1"/>
                </a:solidFill>
                <a:latin typeface="+mn-lt"/>
                <a:ea typeface="+mn-ea"/>
                <a:cs typeface="+mn-cs"/>
              </a:defRPr>
            </a:lvl2pPr>
            <a:lvl3pPr marL="1071563"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3pPr>
            <a:lvl4pPr marL="1500188" indent="-214313" algn="l" rtl="0" eaLnBrk="1" fontAlgn="base" hangingPunct="1">
              <a:spcBef>
                <a:spcPct val="20000"/>
              </a:spcBef>
              <a:spcAft>
                <a:spcPct val="0"/>
              </a:spcAft>
              <a:buFont typeface="Arial" panose="020B0604020202020204" pitchFamily="34" charset="0"/>
              <a:buChar char="–"/>
              <a:defRPr sz="1688" kern="1200">
                <a:solidFill>
                  <a:schemeClr val="bg1"/>
                </a:solidFill>
                <a:latin typeface="+mn-lt"/>
                <a:ea typeface="+mn-ea"/>
                <a:cs typeface="+mn-cs"/>
              </a:defRPr>
            </a:lvl4pPr>
            <a:lvl5pPr marL="1928813" indent="-214313" algn="l" rtl="0" eaLnBrk="1" fontAlgn="base" hangingPunct="1">
              <a:spcBef>
                <a:spcPct val="20000"/>
              </a:spcBef>
              <a:spcAft>
                <a:spcPct val="0"/>
              </a:spcAft>
              <a:buFont typeface="Arial" panose="020B0604020202020204" pitchFamily="34" charset="0"/>
              <a:buChar char="»"/>
              <a:defRPr sz="1688" kern="1200">
                <a:solidFill>
                  <a:schemeClr val="bg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9pPr>
          </a:lstStyle>
          <a:p>
            <a:pPr>
              <a:buNone/>
            </a:pPr>
            <a:r>
              <a:rPr lang="en-US" u="sng" dirty="0" smtClean="0"/>
              <a:t>C53 Projects &amp; Communications </a:t>
            </a:r>
            <a:endParaRPr lang="en-US" u="sng" dirty="0"/>
          </a:p>
          <a:p>
            <a:r>
              <a:rPr lang="en-US" dirty="0" smtClean="0"/>
              <a:t>40 </a:t>
            </a:r>
            <a:r>
              <a:rPr lang="en-US" dirty="0"/>
              <a:t>Classroom hours</a:t>
            </a:r>
          </a:p>
          <a:p>
            <a:r>
              <a:rPr lang="en-US" dirty="0" smtClean="0"/>
              <a:t>0 </a:t>
            </a:r>
            <a:r>
              <a:rPr lang="en-US" dirty="0"/>
              <a:t>Lab hours</a:t>
            </a:r>
          </a:p>
          <a:p>
            <a:r>
              <a:rPr lang="en-US" dirty="0" smtClean="0"/>
              <a:t>10 </a:t>
            </a:r>
            <a:r>
              <a:rPr lang="en-US" dirty="0"/>
              <a:t>Week Term </a:t>
            </a:r>
            <a:r>
              <a:rPr lang="en-US" dirty="0" smtClean="0"/>
              <a:t>5, </a:t>
            </a:r>
            <a:r>
              <a:rPr lang="en-US" dirty="0"/>
              <a:t>Year 2 </a:t>
            </a:r>
            <a:endParaRPr lang="en-US" dirty="0" smtClean="0"/>
          </a:p>
          <a:p>
            <a:endParaRPr lang="en-US" dirty="0"/>
          </a:p>
          <a:p>
            <a:pPr marL="514350" indent="-514350">
              <a:buFont typeface="+mj-lt"/>
              <a:buAutoNum type="arabicPeriod"/>
            </a:pPr>
            <a:r>
              <a:rPr lang="en-US" sz="2800" dirty="0" smtClean="0"/>
              <a:t>Renew. Energy / Energy Efficiency Program Overview </a:t>
            </a:r>
            <a:endParaRPr lang="en-US" sz="2800" dirty="0"/>
          </a:p>
          <a:p>
            <a:pPr marL="514350" indent="-514350">
              <a:buFont typeface="+mj-lt"/>
              <a:buAutoNum type="arabicPeriod"/>
            </a:pPr>
            <a:r>
              <a:rPr lang="en-US" sz="2800" dirty="0" smtClean="0"/>
              <a:t>Description of Course 53 in Term 5 of Year 2</a:t>
            </a:r>
          </a:p>
          <a:p>
            <a:pPr marL="514350" indent="-514350">
              <a:buFont typeface="+mj-lt"/>
              <a:buAutoNum type="arabicPeriod"/>
            </a:pPr>
            <a:r>
              <a:rPr lang="en-US" sz="2800" dirty="0" smtClean="0"/>
              <a:t>From TDAPS to Lesson Plans (incl. Master Plan, Pedagogical Materials) </a:t>
            </a:r>
            <a:endParaRPr lang="en-US" sz="2800" dirty="0"/>
          </a:p>
          <a:p>
            <a:pPr marL="514350" indent="-514350">
              <a:buFont typeface="+mj-lt"/>
              <a:buAutoNum type="arabicPeriod"/>
            </a:pPr>
            <a:r>
              <a:rPr lang="en-US" sz="2800" dirty="0" smtClean="0"/>
              <a:t>Development </a:t>
            </a:r>
            <a:r>
              <a:rPr lang="en-US" sz="2800" dirty="0"/>
              <a:t>of Course </a:t>
            </a:r>
            <a:r>
              <a:rPr lang="en-US" sz="2800" dirty="0" smtClean="0"/>
              <a:t>53 </a:t>
            </a:r>
            <a:endParaRPr lang="en-US" sz="2800" dirty="0"/>
          </a:p>
          <a:p>
            <a:pPr marL="889397" lvl="1" indent="-514350"/>
            <a:r>
              <a:rPr lang="en-US" sz="2425" dirty="0" smtClean="0"/>
              <a:t>Session 76 examples of Test, Assignment and Project text</a:t>
            </a:r>
          </a:p>
          <a:p>
            <a:pPr marL="889397" lvl="1" indent="-514350"/>
            <a:r>
              <a:rPr lang="en-US" sz="2425" dirty="0" smtClean="0"/>
              <a:t>Examples of digital references (PDF, Excel, Word) &amp; TDAP   </a:t>
            </a:r>
            <a:endParaRPr lang="en-US" dirty="0"/>
          </a:p>
        </p:txBody>
      </p:sp>
      <p:pic>
        <p:nvPicPr>
          <p:cNvPr id="6" name="Picture 5" descr="Underwater view of teeming tropical reef near tropical beach">
            <a:extLst>
              <a:ext uri="{FF2B5EF4-FFF2-40B4-BE49-F238E27FC236}">
                <a16:creationId xmlns:a16="http://schemas.microsoft.com/office/drawing/2014/main" xmlns="" id="{453569C0-9BBC-4436-87D1-76139576F14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44569" y="149551"/>
            <a:ext cx="3760150" cy="2998143"/>
          </a:xfrm>
          <a:prstGeom prst="rect">
            <a:avLst/>
          </a:prstGeom>
        </p:spPr>
      </p:pic>
    </p:spTree>
    <p:extLst>
      <p:ext uri="{BB962C8B-B14F-4D97-AF65-F5344CB8AC3E}">
        <p14:creationId xmlns:p14="http://schemas.microsoft.com/office/powerpoint/2010/main" xmlns="" val="3493418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9CBCA1-3A68-4B91-ACA9-57F2AC49B742}"/>
              </a:ext>
            </a:extLst>
          </p:cNvPr>
          <p:cNvSpPr>
            <a:spLocks noGrp="1"/>
          </p:cNvSpPr>
          <p:nvPr>
            <p:ph type="title"/>
          </p:nvPr>
        </p:nvSpPr>
        <p:spPr>
          <a:xfrm>
            <a:off x="148589" y="70872"/>
            <a:ext cx="4834471" cy="675204"/>
          </a:xfrm>
        </p:spPr>
        <p:txBody>
          <a:bodyPr/>
          <a:lstStyle/>
          <a:p>
            <a:r>
              <a:rPr lang="en-CA" dirty="0"/>
              <a:t>For Today:</a:t>
            </a:r>
            <a:endParaRPr lang="en-US" dirty="0"/>
          </a:p>
        </p:txBody>
      </p:sp>
      <p:sp>
        <p:nvSpPr>
          <p:cNvPr id="15" name="Content Placeholder 2">
            <a:extLst>
              <a:ext uri="{FF2B5EF4-FFF2-40B4-BE49-F238E27FC236}">
                <a16:creationId xmlns:a16="http://schemas.microsoft.com/office/drawing/2014/main" xmlns="" id="{525DE385-12F0-40DF-AFE0-30ED9FFB5A08}"/>
              </a:ext>
            </a:extLst>
          </p:cNvPr>
          <p:cNvSpPr txBox="1">
            <a:spLocks/>
          </p:cNvSpPr>
          <p:nvPr/>
        </p:nvSpPr>
        <p:spPr bwMode="auto">
          <a:xfrm>
            <a:off x="239282" y="761377"/>
            <a:ext cx="8597069" cy="5947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21469" indent="-321469" algn="l" rtl="0" eaLnBrk="1" fontAlgn="base" hangingPunct="1">
              <a:spcBef>
                <a:spcPct val="20000"/>
              </a:spcBef>
              <a:spcAft>
                <a:spcPct val="0"/>
              </a:spcAft>
              <a:buFont typeface="Arial" panose="020B0604020202020204" pitchFamily="34" charset="0"/>
              <a:buChar char="•"/>
              <a:defRPr sz="2625" kern="1200">
                <a:solidFill>
                  <a:schemeClr val="bg1"/>
                </a:solidFill>
                <a:latin typeface="+mn-lt"/>
                <a:ea typeface="+mn-ea"/>
                <a:cs typeface="+mn-cs"/>
              </a:defRPr>
            </a:lvl1pPr>
            <a:lvl2pPr marL="696516" indent="-267891" algn="l" rtl="0" eaLnBrk="1" fontAlgn="base" hangingPunct="1">
              <a:spcBef>
                <a:spcPct val="20000"/>
              </a:spcBef>
              <a:spcAft>
                <a:spcPct val="0"/>
              </a:spcAft>
              <a:buFont typeface="Arial" panose="020B0604020202020204" pitchFamily="34" charset="0"/>
              <a:buChar char="–"/>
              <a:defRPr sz="2250" kern="1200">
                <a:solidFill>
                  <a:schemeClr val="bg1"/>
                </a:solidFill>
                <a:latin typeface="+mn-lt"/>
                <a:ea typeface="+mn-ea"/>
                <a:cs typeface="+mn-cs"/>
              </a:defRPr>
            </a:lvl2pPr>
            <a:lvl3pPr marL="1071563"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3pPr>
            <a:lvl4pPr marL="1500188" indent="-214313" algn="l" rtl="0" eaLnBrk="1" fontAlgn="base" hangingPunct="1">
              <a:spcBef>
                <a:spcPct val="20000"/>
              </a:spcBef>
              <a:spcAft>
                <a:spcPct val="0"/>
              </a:spcAft>
              <a:buFont typeface="Arial" panose="020B0604020202020204" pitchFamily="34" charset="0"/>
              <a:buChar char="–"/>
              <a:defRPr sz="1688" kern="1200">
                <a:solidFill>
                  <a:schemeClr val="bg1"/>
                </a:solidFill>
                <a:latin typeface="+mn-lt"/>
                <a:ea typeface="+mn-ea"/>
                <a:cs typeface="+mn-cs"/>
              </a:defRPr>
            </a:lvl4pPr>
            <a:lvl5pPr marL="1928813" indent="-214313" algn="l" rtl="0" eaLnBrk="1" fontAlgn="base" hangingPunct="1">
              <a:spcBef>
                <a:spcPct val="20000"/>
              </a:spcBef>
              <a:spcAft>
                <a:spcPct val="0"/>
              </a:spcAft>
              <a:buFont typeface="Arial" panose="020B0604020202020204" pitchFamily="34" charset="0"/>
              <a:buChar char="»"/>
              <a:defRPr sz="1688" kern="1200">
                <a:solidFill>
                  <a:schemeClr val="bg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9pPr>
          </a:lstStyle>
          <a:p>
            <a:pPr>
              <a:buNone/>
            </a:pPr>
            <a:r>
              <a:rPr lang="en-US" u="sng" dirty="0" smtClean="0"/>
              <a:t>C53 Projects &amp; Communications</a:t>
            </a:r>
            <a:endParaRPr lang="en-US" u="sng" dirty="0"/>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a:solidFill>
                  <a:prstClr val="white"/>
                </a:solidFill>
                <a:latin typeface="Franklin Gothic Book"/>
              </a:rPr>
              <a:t>Instructor Comments? </a:t>
            </a: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a:ln>
                  <a:noFill/>
                </a:ln>
                <a:solidFill>
                  <a:prstClr val="white"/>
                </a:solidFill>
                <a:effectLst/>
                <a:uLnTx/>
                <a:uFillTx/>
                <a:latin typeface="Franklin Gothic Book"/>
                <a:ea typeface="+mn-ea"/>
                <a:cs typeface="+mn-cs"/>
              </a:rPr>
              <a:t>Instructor Discussion?</a:t>
            </a: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a:solidFill>
                  <a:prstClr val="white"/>
                </a:solidFill>
                <a:latin typeface="Franklin Gothic Book"/>
              </a:rPr>
              <a:t>Instructor Suggestions? </a:t>
            </a:r>
            <a:r>
              <a:rPr kumimoji="0" lang="en-US" sz="2625" b="0" i="0" u="none" strike="noStrike" kern="1200" cap="none" spc="0" normalizeH="0" baseline="0" noProof="0" dirty="0">
                <a:ln>
                  <a:noFill/>
                </a:ln>
                <a:solidFill>
                  <a:prstClr val="white"/>
                </a:solidFill>
                <a:effectLst/>
                <a:uLnTx/>
                <a:uFillTx/>
                <a:latin typeface="Franklin Gothic Book"/>
                <a:ea typeface="+mn-ea"/>
                <a:cs typeface="+mn-cs"/>
              </a:rPr>
              <a:t>  </a:t>
            </a: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a:ln>
                  <a:noFill/>
                </a:ln>
                <a:solidFill>
                  <a:prstClr val="white"/>
                </a:solidFill>
                <a:effectLst/>
                <a:uLnTx/>
                <a:uFillTx/>
                <a:latin typeface="Franklin Gothic Book"/>
                <a:ea typeface="+mn-ea"/>
                <a:cs typeface="+mn-cs"/>
              </a:rPr>
              <a:t>“Real World” Applications?  </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endParaRPr kumimoji="0" lang="en-US" sz="2625"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6" name="Picture 5" descr="Underwater view of teeming tropical reef near tropical beach">
            <a:extLst>
              <a:ext uri="{FF2B5EF4-FFF2-40B4-BE49-F238E27FC236}">
                <a16:creationId xmlns:a16="http://schemas.microsoft.com/office/drawing/2014/main" xmlns="" id="{453569C0-9BBC-4436-87D1-76139576F14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44569" y="149551"/>
            <a:ext cx="3760150" cy="2998143"/>
          </a:xfrm>
          <a:prstGeom prst="rect">
            <a:avLst/>
          </a:prstGeom>
        </p:spPr>
      </p:pic>
    </p:spTree>
    <p:extLst>
      <p:ext uri="{BB962C8B-B14F-4D97-AF65-F5344CB8AC3E}">
        <p14:creationId xmlns:p14="http://schemas.microsoft.com/office/powerpoint/2010/main" xmlns="" val="1909280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 xmlns:a16="http://schemas.microsoft.com/office/drawing/2014/main" id="{94F39A9D-FBAA-DA14-4F85-34EC0AEFF028}"/>
              </a:ext>
            </a:extLst>
          </p:cNvPr>
          <p:cNvSpPr>
            <a:spLocks noGrp="1"/>
          </p:cNvSpPr>
          <p:nvPr>
            <p:ph type="subTitle" idx="1"/>
          </p:nvPr>
        </p:nvSpPr>
        <p:spPr>
          <a:xfrm>
            <a:off x="1571625" y="1057276"/>
            <a:ext cx="6000750" cy="3193256"/>
          </a:xfrm>
        </p:spPr>
        <p:txBody>
          <a:bodyPr/>
          <a:lstStyle/>
          <a:p>
            <a:r>
              <a:rPr lang="en-US" sz="7200" dirty="0"/>
              <a:t>Questions?</a:t>
            </a:r>
          </a:p>
          <a:p>
            <a:r>
              <a:rPr lang="en-US" sz="7200" dirty="0"/>
              <a:t>Comments?</a:t>
            </a:r>
          </a:p>
          <a:p>
            <a:r>
              <a:rPr lang="en-US" sz="7200" dirty="0"/>
              <a:t>Suggestions?</a:t>
            </a:r>
          </a:p>
          <a:p>
            <a:r>
              <a:rPr lang="en-US" sz="7200" dirty="0"/>
              <a:t>Thank you</a:t>
            </a:r>
          </a:p>
        </p:txBody>
      </p:sp>
    </p:spTree>
    <p:extLst>
      <p:ext uri="{BB962C8B-B14F-4D97-AF65-F5344CB8AC3E}">
        <p14:creationId xmlns="" xmlns:p14="http://schemas.microsoft.com/office/powerpoint/2010/main" val="16286293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805247" cy="675204"/>
          </a:xfrm>
        </p:spPr>
        <p:txBody>
          <a:bodyPr/>
          <a:lstStyle/>
          <a:p>
            <a:r>
              <a:rPr lang="en-US" dirty="0" smtClean="0"/>
              <a:t>What </a:t>
            </a:r>
            <a:r>
              <a:rPr lang="en-US" dirty="0"/>
              <a:t>does “success” look like? </a:t>
            </a:r>
          </a:p>
        </p:txBody>
      </p:sp>
      <p:sp>
        <p:nvSpPr>
          <p:cNvPr id="3" name="Content Placeholder 2">
            <a:extLst>
              <a:ext uri="{FF2B5EF4-FFF2-40B4-BE49-F238E27FC236}">
                <a16:creationId xmlns="" xmlns:a16="http://schemas.microsoft.com/office/drawing/2014/main" id="{804FC456-C9F6-4BCA-93E5-F8F57D70BA56}"/>
              </a:ext>
            </a:extLst>
          </p:cNvPr>
          <p:cNvSpPr>
            <a:spLocks noGrp="1"/>
          </p:cNvSpPr>
          <p:nvPr>
            <p:ph sz="half" idx="1"/>
          </p:nvPr>
        </p:nvSpPr>
        <p:spPr>
          <a:xfrm>
            <a:off x="308983" y="1111907"/>
            <a:ext cx="8729156" cy="3372998"/>
          </a:xfrm>
        </p:spPr>
        <p:txBody>
          <a:bodyPr/>
          <a:lstStyle/>
          <a:p>
            <a:pPr>
              <a:buNone/>
            </a:pPr>
            <a:r>
              <a:rPr lang="en-US" dirty="0"/>
              <a:t>For Employers and the </a:t>
            </a:r>
            <a:r>
              <a:rPr lang="en-US" dirty="0" smtClean="0"/>
              <a:t>“Energy Efficiency” </a:t>
            </a:r>
            <a:r>
              <a:rPr lang="en-US" dirty="0"/>
              <a:t>part of Program: </a:t>
            </a:r>
          </a:p>
          <a:p>
            <a:r>
              <a:rPr lang="en-US" dirty="0" smtClean="0"/>
              <a:t>Identification, selection, installation, operation, maintenance, of equipment and instruments</a:t>
            </a:r>
          </a:p>
          <a:p>
            <a:r>
              <a:rPr lang="en-US" dirty="0" smtClean="0"/>
              <a:t>Interpretation, analysis, conclusions, and recommendations from measurement data results</a:t>
            </a:r>
          </a:p>
          <a:p>
            <a:r>
              <a:rPr lang="en-US" dirty="0" smtClean="0"/>
              <a:t>Accounting for uncertainties, data gaps, and assumptions     </a:t>
            </a:r>
            <a:endParaRPr lang="en-US" b="1" i="1" u="sng" dirty="0">
              <a:solidFill>
                <a:srgbClr val="FFC000"/>
              </a:solidFill>
            </a:endParaRPr>
          </a:p>
          <a:p>
            <a:r>
              <a:rPr lang="en-US" dirty="0" smtClean="0"/>
              <a:t>Verbal</a:t>
            </a:r>
            <a:r>
              <a:rPr lang="en-US" dirty="0"/>
              <a:t>, written, &amp; digital communications skills – clients, residents, suppliers, partners, regulators, team members</a:t>
            </a:r>
          </a:p>
        </p:txBody>
      </p:sp>
      <p:pic>
        <p:nvPicPr>
          <p:cNvPr id="6" name="Picture 5" descr="Waves by the sea">
            <a:extLst>
              <a:ext uri="{FF2B5EF4-FFF2-40B4-BE49-F238E27FC236}">
                <a16:creationId xmlns="" xmlns:a16="http://schemas.microsoft.com/office/drawing/2014/main" id="{2BF77251-A263-4121-A91E-B1DF7A2B51B1}"/>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t="13674" b="55360"/>
          <a:stretch/>
        </p:blipFill>
        <p:spPr>
          <a:xfrm>
            <a:off x="0" y="4794278"/>
            <a:ext cx="9144000" cy="1888621"/>
          </a:xfrm>
          <a:prstGeom prst="rect">
            <a:avLst/>
          </a:prstGeom>
        </p:spPr>
      </p:pic>
    </p:spTree>
    <p:extLst>
      <p:ext uri="{BB962C8B-B14F-4D97-AF65-F5344CB8AC3E}">
        <p14:creationId xmlns="" xmlns:p14="http://schemas.microsoft.com/office/powerpoint/2010/main" val="2147737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805247" cy="675204"/>
          </a:xfrm>
        </p:spPr>
        <p:txBody>
          <a:bodyPr/>
          <a:lstStyle/>
          <a:p>
            <a:r>
              <a:rPr lang="en-US" dirty="0" smtClean="0"/>
              <a:t>C53 uses C42 Tech. Descriptions</a:t>
            </a:r>
            <a:endParaRPr lang="en-US" dirty="0"/>
          </a:p>
        </p:txBody>
      </p:sp>
      <p:sp>
        <p:nvSpPr>
          <p:cNvPr id="3" name="Content Placeholder 2">
            <a:extLst>
              <a:ext uri="{FF2B5EF4-FFF2-40B4-BE49-F238E27FC236}">
                <a16:creationId xmlns="" xmlns:a16="http://schemas.microsoft.com/office/drawing/2014/main" id="{804FC456-C9F6-4BCA-93E5-F8F57D70BA56}"/>
              </a:ext>
            </a:extLst>
          </p:cNvPr>
          <p:cNvSpPr>
            <a:spLocks noGrp="1"/>
          </p:cNvSpPr>
          <p:nvPr>
            <p:ph sz="half" idx="1"/>
          </p:nvPr>
        </p:nvSpPr>
        <p:spPr>
          <a:xfrm>
            <a:off x="308983" y="1111907"/>
            <a:ext cx="8729156" cy="3372998"/>
          </a:xfrm>
        </p:spPr>
        <p:txBody>
          <a:bodyPr/>
          <a:lstStyle/>
          <a:p>
            <a:pPr marL="0" indent="0">
              <a:buNone/>
            </a:pPr>
            <a:r>
              <a:rPr lang="en-US" u="sng" dirty="0" smtClean="0"/>
              <a:t>C 42; Energy Efficiency Measurement and Verification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rPr>
              <a:t>Examples </a:t>
            </a:r>
            <a:r>
              <a:rPr kumimoji="0" lang="en-US" sz="2625" b="0" i="0" u="none" strike="noStrike" kern="1200" cap="none" spc="0" normalizeH="0" baseline="0" noProof="0" dirty="0">
                <a:ln>
                  <a:noFill/>
                </a:ln>
                <a:solidFill>
                  <a:prstClr val="white"/>
                </a:solidFill>
                <a:effectLst/>
                <a:uLnTx/>
                <a:uFillTx/>
                <a:latin typeface="Franklin Gothic Book"/>
                <a:ea typeface="+mn-ea"/>
                <a:cs typeface="+mn-cs"/>
              </a:rPr>
              <a:t>of anticipated outcomes after course completion</a:t>
            </a: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rPr>
              <a:t>Propose equipment, instruments, methods, and procedures for target data in an energy efficiency project</a:t>
            </a:r>
          </a:p>
          <a:p>
            <a:pPr lvl="0">
              <a:defRPr/>
            </a:pPr>
            <a:r>
              <a:rPr lang="en-US" sz="2800" dirty="0" smtClean="0"/>
              <a:t>Calculate and compare relative financial performance (e.g. “rate of return” and “payback period”) of reasonably developed and competing potential energy system options or scenarios.</a:t>
            </a:r>
            <a:endParaRPr kumimoji="0" lang="en-US" sz="2625"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6" name="Picture 5" descr="Waves by the sea">
            <a:extLst>
              <a:ext uri="{FF2B5EF4-FFF2-40B4-BE49-F238E27FC236}">
                <a16:creationId xmlns="" xmlns:a16="http://schemas.microsoft.com/office/drawing/2014/main" id="{2BF77251-A263-4121-A91E-B1DF7A2B51B1}"/>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t="13674" b="55360"/>
          <a:stretch/>
        </p:blipFill>
        <p:spPr>
          <a:xfrm>
            <a:off x="0" y="4794278"/>
            <a:ext cx="9144000" cy="1888621"/>
          </a:xfrm>
          <a:prstGeom prst="rect">
            <a:avLst/>
          </a:prstGeom>
        </p:spPr>
      </p:pic>
    </p:spTree>
    <p:extLst>
      <p:ext uri="{BB962C8B-B14F-4D97-AF65-F5344CB8AC3E}">
        <p14:creationId xmlns="" xmlns:p14="http://schemas.microsoft.com/office/powerpoint/2010/main" val="470760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CA" dirty="0" smtClean="0"/>
              <a:t>C 53: Econ. Analysis of </a:t>
            </a:r>
            <a:r>
              <a:rPr lang="en-CA" dirty="0" err="1" smtClean="0"/>
              <a:t>Ener</a:t>
            </a:r>
            <a:r>
              <a:rPr lang="en-CA" dirty="0" smtClean="0"/>
              <a:t>. Syst.</a:t>
            </a:r>
            <a:endParaRPr lang="en-US" dirty="0"/>
          </a:p>
        </p:txBody>
      </p:sp>
      <p:sp>
        <p:nvSpPr>
          <p:cNvPr id="3" name="Content Placeholder 2">
            <a:extLst>
              <a:ext uri="{FF2B5EF4-FFF2-40B4-BE49-F238E27FC236}">
                <a16:creationId xmlns:a16="http://schemas.microsoft.com/office/drawing/2014/main" xmlns="" id="{71779844-4E4F-816A-BFA4-A7E15D70A3E3}"/>
              </a:ext>
            </a:extLst>
          </p:cNvPr>
          <p:cNvSpPr>
            <a:spLocks noGrp="1"/>
          </p:cNvSpPr>
          <p:nvPr>
            <p:ph sz="half" idx="1"/>
          </p:nvPr>
        </p:nvSpPr>
        <p:spPr>
          <a:xfrm>
            <a:off x="428624" y="746076"/>
            <a:ext cx="8248016" cy="4997202"/>
          </a:xfrm>
        </p:spPr>
        <p:txBody>
          <a:bodyPr/>
          <a:lstStyle/>
          <a:p>
            <a:pPr marL="0" lvl="0" indent="0">
              <a:buNone/>
              <a:defRPr/>
            </a:pPr>
            <a:r>
              <a:rPr lang="en-US" u="sng" dirty="0" smtClean="0">
                <a:solidFill>
                  <a:prstClr val="white"/>
                </a:solidFill>
              </a:rPr>
              <a:t>C 53: Econ. Analysis of Energy Systems </a:t>
            </a:r>
          </a:p>
          <a:p>
            <a:pPr marL="0" lvl="0" indent="0">
              <a:buNone/>
              <a:defRPr/>
            </a:pPr>
            <a:r>
              <a:rPr lang="en-US" dirty="0" smtClean="0">
                <a:solidFill>
                  <a:prstClr val="white"/>
                </a:solidFill>
              </a:rPr>
              <a:t>At a glance</a:t>
            </a:r>
          </a:p>
          <a:p>
            <a:pPr lvl="0">
              <a:defRPr/>
            </a:pPr>
            <a:r>
              <a:rPr lang="en-US" dirty="0" smtClean="0">
                <a:solidFill>
                  <a:prstClr val="white"/>
                </a:solidFill>
              </a:rPr>
              <a:t>For Energy System Scenarios A, B, C, and D (e.g. PV, Hot Water, Wind, and Efficiency), there is a net change in desired Energy (e.g. additionally produced or saved Watts) and a corresponding net change in costs (e.g. $$$ value of net change in Watts less scenario costs from design, construction, operations, &amp; maintenance) </a:t>
            </a:r>
          </a:p>
          <a:p>
            <a:pPr lvl="0">
              <a:defRPr/>
            </a:pPr>
            <a:r>
              <a:rPr lang="en-US" b="1" u="sng" dirty="0" smtClean="0">
                <a:solidFill>
                  <a:prstClr val="white"/>
                </a:solidFill>
              </a:rPr>
              <a:t>Which scenario has the best ratio of net $$$ / Watts? </a:t>
            </a:r>
            <a:endParaRPr lang="en-US" b="1" u="sng" dirty="0" smtClean="0"/>
          </a:p>
        </p:txBody>
      </p:sp>
      <p:pic>
        <p:nvPicPr>
          <p:cNvPr id="38914" name="Picture 2" descr="https://www.solar-nation.org/images/ca1.jpg"/>
          <p:cNvPicPr>
            <a:picLocks noChangeAspect="1" noChangeArrowheads="1"/>
          </p:cNvPicPr>
          <p:nvPr/>
        </p:nvPicPr>
        <p:blipFill>
          <a:blip r:embed="rId2"/>
          <a:srcRect/>
          <a:stretch>
            <a:fillRect/>
          </a:stretch>
        </p:blipFill>
        <p:spPr bwMode="auto">
          <a:xfrm>
            <a:off x="6172200" y="295275"/>
            <a:ext cx="2695576" cy="1485900"/>
          </a:xfrm>
          <a:prstGeom prst="rect">
            <a:avLst/>
          </a:prstGeom>
          <a:noFill/>
        </p:spPr>
      </p:pic>
      <p:pic>
        <p:nvPicPr>
          <p:cNvPr id="12" name="Picture 11" descr="Waves by the sea">
            <a:extLst>
              <a:ext uri="{FF2B5EF4-FFF2-40B4-BE49-F238E27FC236}">
                <a16:creationId xmlns:a16="http://schemas.microsoft.com/office/drawing/2014/main" xmlns="" id="{2BF77251-A263-4121-A91E-B1DF7A2B51B1}"/>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13674" b="55360"/>
          <a:stretch/>
        </p:blipFill>
        <p:spPr>
          <a:xfrm>
            <a:off x="0" y="4794278"/>
            <a:ext cx="9144000" cy="1888621"/>
          </a:xfrm>
          <a:prstGeom prst="rect">
            <a:avLst/>
          </a:prstGeom>
        </p:spPr>
      </p:pic>
    </p:spTree>
    <p:extLst>
      <p:ext uri="{BB962C8B-B14F-4D97-AF65-F5344CB8AC3E}">
        <p14:creationId xmlns:p14="http://schemas.microsoft.com/office/powerpoint/2010/main" xmlns="" val="1007333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53971C-23D5-4C5C-B036-2861C56CAC46}"/>
              </a:ext>
            </a:extLst>
          </p:cNvPr>
          <p:cNvSpPr>
            <a:spLocks noGrp="1"/>
          </p:cNvSpPr>
          <p:nvPr>
            <p:ph type="title"/>
          </p:nvPr>
        </p:nvSpPr>
        <p:spPr>
          <a:xfrm>
            <a:off x="148590" y="70872"/>
            <a:ext cx="4779010" cy="675204"/>
          </a:xfrm>
        </p:spPr>
        <p:txBody>
          <a:bodyPr wrap="square" anchor="ctr">
            <a:normAutofit/>
          </a:bodyPr>
          <a:lstStyle/>
          <a:p>
            <a:r>
              <a:rPr lang="en-CA" dirty="0"/>
              <a:t>1. Program Overview (Partners)</a:t>
            </a:r>
          </a:p>
        </p:txBody>
      </p:sp>
      <p:sp>
        <p:nvSpPr>
          <p:cNvPr id="9" name="Content Placeholder 3">
            <a:extLst>
              <a:ext uri="{FF2B5EF4-FFF2-40B4-BE49-F238E27FC236}">
                <a16:creationId xmlns="" xmlns:a16="http://schemas.microsoft.com/office/drawing/2014/main" id="{75A35D95-4DD6-4893-9A55-C994D357EA26}"/>
              </a:ext>
            </a:extLst>
          </p:cNvPr>
          <p:cNvSpPr>
            <a:spLocks noGrp="1"/>
          </p:cNvSpPr>
          <p:nvPr>
            <p:ph sz="half" idx="2"/>
          </p:nvPr>
        </p:nvSpPr>
        <p:spPr>
          <a:xfrm>
            <a:off x="434566" y="917297"/>
            <a:ext cx="5187635" cy="5677608"/>
          </a:xfrm>
        </p:spPr>
        <p:txBody>
          <a:bodyPr/>
          <a:lstStyle/>
          <a:p>
            <a:pPr marL="514350" indent="-514350">
              <a:buFont typeface="+mj-lt"/>
              <a:buAutoNum type="arabicPeriod"/>
            </a:pPr>
            <a:r>
              <a:rPr lang="en-US" sz="3175" dirty="0"/>
              <a:t>Belize National Energy Policy Goals </a:t>
            </a:r>
          </a:p>
          <a:p>
            <a:pPr marL="514350" indent="-514350">
              <a:buFont typeface="+mj-lt"/>
              <a:buAutoNum type="arabicPeriod"/>
            </a:pPr>
            <a:r>
              <a:rPr lang="en-US" sz="3175" dirty="0" smtClean="0"/>
              <a:t>Inter-American </a:t>
            </a:r>
            <a:r>
              <a:rPr lang="en-US" sz="3175" dirty="0"/>
              <a:t>Development Bank </a:t>
            </a:r>
            <a:r>
              <a:rPr lang="en-US" sz="3175" dirty="0" smtClean="0"/>
              <a:t>(ADB)    </a:t>
            </a:r>
            <a:endParaRPr lang="en-US" sz="3175" dirty="0"/>
          </a:p>
          <a:p>
            <a:pPr marL="514350" indent="-514350">
              <a:buFont typeface="+mj-lt"/>
              <a:buAutoNum type="arabicPeriod"/>
            </a:pPr>
            <a:r>
              <a:rPr lang="en-US" sz="3175" dirty="0"/>
              <a:t>Belize Ministry of Education  </a:t>
            </a:r>
            <a:r>
              <a:rPr lang="en-US" sz="3175" dirty="0" smtClean="0"/>
              <a:t>(MOE)</a:t>
            </a:r>
            <a:endParaRPr lang="en-US" sz="3200" u="sng" dirty="0"/>
          </a:p>
          <a:p>
            <a:pPr marL="514350" indent="-514350">
              <a:buFont typeface="+mj-lt"/>
              <a:buAutoNum type="arabicPeriod"/>
            </a:pPr>
            <a:r>
              <a:rPr lang="en-US" sz="3175" dirty="0"/>
              <a:t>ITVET – Belize </a:t>
            </a:r>
          </a:p>
          <a:p>
            <a:pPr marL="514350" indent="-514350">
              <a:buFont typeface="+mj-lt"/>
              <a:buAutoNum type="arabicPeriod"/>
            </a:pPr>
            <a:r>
              <a:rPr lang="en-US" sz="3175" dirty="0"/>
              <a:t>Nova Scotia Community College </a:t>
            </a:r>
            <a:r>
              <a:rPr lang="en-US" sz="3175" dirty="0" smtClean="0"/>
              <a:t>(NSCC) Project </a:t>
            </a:r>
            <a:r>
              <a:rPr lang="en-US" sz="3175" dirty="0"/>
              <a:t>Team  </a:t>
            </a:r>
          </a:p>
        </p:txBody>
      </p:sp>
      <p:pic>
        <p:nvPicPr>
          <p:cNvPr id="4" name="Picture 3" descr="Magnifying glass and question mark">
            <a:extLst>
              <a:ext uri="{FF2B5EF4-FFF2-40B4-BE49-F238E27FC236}">
                <a16:creationId xmlns="" xmlns:a16="http://schemas.microsoft.com/office/drawing/2014/main" id="{4CF7EF4A-B8E9-4195-8826-DA7E75147E81}"/>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33068" r="30594"/>
          <a:stretch/>
        </p:blipFill>
        <p:spPr>
          <a:xfrm>
            <a:off x="5622201" y="1545219"/>
            <a:ext cx="3322622" cy="5143690"/>
          </a:xfrm>
          <a:prstGeom prst="rect">
            <a:avLst/>
          </a:prstGeom>
        </p:spPr>
      </p:pic>
    </p:spTree>
    <p:extLst>
      <p:ext uri="{BB962C8B-B14F-4D97-AF65-F5344CB8AC3E}">
        <p14:creationId xmlns="" xmlns:p14="http://schemas.microsoft.com/office/powerpoint/2010/main" val="3974810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CA" dirty="0"/>
              <a:t>1. Program Overview (Project)</a:t>
            </a:r>
          </a:p>
        </p:txBody>
      </p:sp>
      <p:sp>
        <p:nvSpPr>
          <p:cNvPr id="9" name="Content Placeholder 3">
            <a:extLst>
              <a:ext uri="{FF2B5EF4-FFF2-40B4-BE49-F238E27FC236}">
                <a16:creationId xmlns="" xmlns:a16="http://schemas.microsoft.com/office/drawing/2014/main" id="{75A35D95-4DD6-4893-9A55-C994D357EA26}"/>
              </a:ext>
            </a:extLst>
          </p:cNvPr>
          <p:cNvSpPr>
            <a:spLocks noGrp="1"/>
          </p:cNvSpPr>
          <p:nvPr>
            <p:ph sz="half" idx="2"/>
          </p:nvPr>
        </p:nvSpPr>
        <p:spPr>
          <a:xfrm>
            <a:off x="434566" y="917297"/>
            <a:ext cx="5187635" cy="5677608"/>
          </a:xfrm>
        </p:spPr>
        <p:txBody>
          <a:bodyPr/>
          <a:lstStyle/>
          <a:p>
            <a:pPr marL="514350" indent="-514350">
              <a:buFont typeface="+mj-lt"/>
              <a:buAutoNum type="arabicPeriod"/>
            </a:pPr>
            <a:r>
              <a:rPr lang="en-US" sz="3175" dirty="0"/>
              <a:t>New Program Course Descriptions &amp; Materials  </a:t>
            </a:r>
          </a:p>
          <a:p>
            <a:pPr marL="514350" indent="-514350">
              <a:buFont typeface="+mj-lt"/>
              <a:buAutoNum type="arabicPeriod"/>
            </a:pPr>
            <a:r>
              <a:rPr lang="en-US" sz="3175" dirty="0"/>
              <a:t>Instructor Preparations &amp; Professional Development     </a:t>
            </a:r>
          </a:p>
          <a:p>
            <a:pPr marL="514350" indent="-514350">
              <a:buFont typeface="+mj-lt"/>
              <a:buAutoNum type="arabicPeriod"/>
            </a:pPr>
            <a:r>
              <a:rPr lang="en-US" sz="3175" dirty="0"/>
              <a:t>New Program Marketing and Promotion Support   </a:t>
            </a:r>
            <a:endParaRPr lang="en-US" sz="3200" u="sng" dirty="0"/>
          </a:p>
          <a:p>
            <a:pPr marL="514350" indent="-514350">
              <a:buFont typeface="+mj-lt"/>
              <a:buAutoNum type="arabicPeriod"/>
            </a:pPr>
            <a:r>
              <a:rPr lang="en-US" sz="3175" dirty="0"/>
              <a:t>Some New Lab Equipment  </a:t>
            </a:r>
          </a:p>
          <a:p>
            <a:pPr marL="514350" indent="-514350">
              <a:buFont typeface="+mj-lt"/>
              <a:buAutoNum type="arabicPeriod"/>
            </a:pPr>
            <a:r>
              <a:rPr lang="en-US" sz="3175" dirty="0"/>
              <a:t>Implementation Plan</a:t>
            </a:r>
          </a:p>
          <a:p>
            <a:pPr marL="514350" indent="-514350">
              <a:buFont typeface="+mj-lt"/>
              <a:buAutoNum type="arabicPeriod"/>
            </a:pPr>
            <a:r>
              <a:rPr lang="en-US" sz="3175" dirty="0"/>
              <a:t>Capacity to “scale up” from Pilot Course   </a:t>
            </a:r>
          </a:p>
        </p:txBody>
      </p:sp>
      <p:pic>
        <p:nvPicPr>
          <p:cNvPr id="4" name="Picture 3" descr="Magnifying glass and question mark">
            <a:extLst>
              <a:ext uri="{FF2B5EF4-FFF2-40B4-BE49-F238E27FC236}">
                <a16:creationId xmlns="" xmlns:a16="http://schemas.microsoft.com/office/drawing/2014/main" id="{4CF7EF4A-B8E9-4195-8826-DA7E75147E81}"/>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33068" r="30594"/>
          <a:stretch/>
        </p:blipFill>
        <p:spPr>
          <a:xfrm>
            <a:off x="5622201" y="1545219"/>
            <a:ext cx="3322622" cy="5143690"/>
          </a:xfrm>
          <a:prstGeom prst="rect">
            <a:avLst/>
          </a:prstGeom>
        </p:spPr>
      </p:pic>
    </p:spTree>
    <p:extLst>
      <p:ext uri="{BB962C8B-B14F-4D97-AF65-F5344CB8AC3E}">
        <p14:creationId xmlns="" xmlns:p14="http://schemas.microsoft.com/office/powerpoint/2010/main" val="2268606776"/>
      </p:ext>
    </p:extLst>
  </p:cSld>
  <p:clrMapOvr>
    <a:masterClrMapping/>
  </p:clrMapOvr>
</p:sld>
</file>

<file path=ppt/theme/theme1.xml><?xml version="1.0" encoding="utf-8"?>
<a:theme xmlns:a="http://schemas.openxmlformats.org/drawingml/2006/main" name="IDB Belize Minimal Presentation - Design_ TEMP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try template" id="{5B5A9EEE-5E55-4EF9-89C9-65D33258FE22}" vid="{7483052C-6CA1-48FA-975E-243096064F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A75FC7B6BF7C498CD7B3EAD8D4130F" ma:contentTypeVersion="14" ma:contentTypeDescription="Create a new document." ma:contentTypeScope="" ma:versionID="dbad931daf054155005239db3e568307">
  <xsd:schema xmlns:xsd="http://www.w3.org/2001/XMLSchema" xmlns:xs="http://www.w3.org/2001/XMLSchema" xmlns:p="http://schemas.microsoft.com/office/2006/metadata/properties" xmlns:ns3="1cbb6d17-cf84-4448-90bc-9c37ac7b8820" xmlns:ns4="2b3f11d3-e06f-483e-85d2-fc50beb488a5" targetNamespace="http://schemas.microsoft.com/office/2006/metadata/properties" ma:root="true" ma:fieldsID="b68d6c0bb9ec33ea8672a22a1a92e3cb" ns3:_="" ns4:_="">
    <xsd:import namespace="1cbb6d17-cf84-4448-90bc-9c37ac7b8820"/>
    <xsd:import namespace="2b3f11d3-e06f-483e-85d2-fc50beb488a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bb6d17-cf84-4448-90bc-9c37ac7b88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3f11d3-e06f-483e-85d2-fc50beb488a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4951A3-8628-4E4A-83F6-9A5215FC1F79}">
  <ds:schemaRefs>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b3f11d3-e06f-483e-85d2-fc50beb488a5"/>
    <ds:schemaRef ds:uri="1cbb6d17-cf84-4448-90bc-9c37ac7b8820"/>
    <ds:schemaRef ds:uri="http://purl.org/dc/dcmitype/"/>
  </ds:schemaRefs>
</ds:datastoreItem>
</file>

<file path=customXml/itemProps2.xml><?xml version="1.0" encoding="utf-8"?>
<ds:datastoreItem xmlns:ds="http://schemas.openxmlformats.org/officeDocument/2006/customXml" ds:itemID="{0A67B24D-EB55-4E51-836D-832A9BC96B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bb6d17-cf84-4448-90bc-9c37ac7b8820"/>
    <ds:schemaRef ds:uri="2b3f11d3-e06f-483e-85d2-fc50beb488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07AA6A-79EC-4BA2-B0D4-5A8A175923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Beliz Background template</Template>
  <TotalTime>59890</TotalTime>
  <Words>2627</Words>
  <Application>Microsoft Office PowerPoint</Application>
  <PresentationFormat>On-screen Show (4:3)</PresentationFormat>
  <Paragraphs>352</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IDB Belize Minimal Presentation - Design_ TEMPLATE</vt:lpstr>
      <vt:lpstr>Slide 1</vt:lpstr>
      <vt:lpstr>For Today:</vt:lpstr>
      <vt:lpstr>C 53: Econ. Analysis of Ener. Syst.</vt:lpstr>
      <vt:lpstr>C 53: Econ. Analysis of Ener. Syst.</vt:lpstr>
      <vt:lpstr>What does “success” look like? </vt:lpstr>
      <vt:lpstr>C53 uses C42 Tech. Descriptions</vt:lpstr>
      <vt:lpstr>C 53: Econ. Analysis of Ener. Syst.</vt:lpstr>
      <vt:lpstr>1. Program Overview (Partners)</vt:lpstr>
      <vt:lpstr>1. Program Overview (Project)</vt:lpstr>
      <vt:lpstr>1. Program Overview (Courses)  </vt:lpstr>
      <vt:lpstr>1. Program Overview</vt:lpstr>
      <vt:lpstr>1. Program Overview (Term 5 Courses) </vt:lpstr>
      <vt:lpstr>C 53: Econ Analysis of Energy Systems </vt:lpstr>
      <vt:lpstr>C 53: Econ. Analysis of Ener. Syst.</vt:lpstr>
      <vt:lpstr>C 53: Econ. Analysis of Ener. Syst.</vt:lpstr>
      <vt:lpstr>C 53: Econ. Analysis of Ener. Syst.</vt:lpstr>
      <vt:lpstr>C 53: Econ. Analysis of Ener. Syst.</vt:lpstr>
      <vt:lpstr>C 53: Econ. Analysis of Ener. Syst.</vt:lpstr>
      <vt:lpstr>C 53: Econ. Analysis of Ener. Syst.</vt:lpstr>
      <vt:lpstr>C 53: Econ. Analysis of Ener. Syst.</vt:lpstr>
      <vt:lpstr>C 53: Econ. Analysis of Ener. Syst.</vt:lpstr>
      <vt:lpstr>2. Description of Course 53</vt:lpstr>
      <vt:lpstr>2. Description of Course 51</vt:lpstr>
      <vt:lpstr>2. Description of Course 53</vt:lpstr>
      <vt:lpstr>2. Description of Course 51</vt:lpstr>
      <vt:lpstr>2. Description of Course 53</vt:lpstr>
      <vt:lpstr>2. Description of Course C53</vt:lpstr>
      <vt:lpstr>3. From TDAPs to Lesson Plans</vt:lpstr>
      <vt:lpstr>3. From TDAPs to Lesson Plans</vt:lpstr>
      <vt:lpstr>3. From TDAPs to Lesson Plans</vt:lpstr>
      <vt:lpstr>3. From TDAPs to Lesson Plans</vt:lpstr>
      <vt:lpstr>3. From TDAPs to Lesson Plans</vt:lpstr>
      <vt:lpstr>3. From TDAPs to Lesson Plans</vt:lpstr>
      <vt:lpstr>3. From TDAPs to Lesson Plans</vt:lpstr>
      <vt:lpstr>3. From TDAPs to Lesson Plans</vt:lpstr>
      <vt:lpstr>3. From TDAPs to Lesson Plans</vt:lpstr>
      <vt:lpstr>3. From TDAPs to Lesson Plans</vt:lpstr>
      <vt:lpstr>3. From TDAPs to Lesson Plans</vt:lpstr>
      <vt:lpstr>3. From TDAPs to Lesson Plans</vt:lpstr>
      <vt:lpstr>3. From TDAPs to Lesson Plans</vt:lpstr>
      <vt:lpstr>4. Development of Course 53</vt:lpstr>
      <vt:lpstr>Summary</vt:lpstr>
      <vt:lpstr>For Today:</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Wilkie,Gordon</dc:creator>
  <cp:lastModifiedBy>GATEWAY</cp:lastModifiedBy>
  <cp:revision>218</cp:revision>
  <cp:lastPrinted>2022-03-14T17:26:26Z</cp:lastPrinted>
  <dcterms:created xsi:type="dcterms:W3CDTF">2022-03-03T12:11:22Z</dcterms:created>
  <dcterms:modified xsi:type="dcterms:W3CDTF">2023-04-20T20:50:42Z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0x0101000CA75FC7B6BF7C498CD7B3EAD8D4130F</vt:lpwstr>
  </property>
</Properties>
</file>