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9"/>
  </p:notesMasterIdLst>
  <p:sldIdLst>
    <p:sldId id="258" r:id="rId5"/>
    <p:sldId id="626" r:id="rId6"/>
    <p:sldId id="651" r:id="rId7"/>
    <p:sldId id="675" r:id="rId8"/>
    <p:sldId id="677" r:id="rId9"/>
    <p:sldId id="678" r:id="rId10"/>
    <p:sldId id="676" r:id="rId11"/>
    <p:sldId id="540" r:id="rId12"/>
    <p:sldId id="541" r:id="rId13"/>
    <p:sldId id="313" r:id="rId14"/>
    <p:sldId id="539" r:id="rId15"/>
    <p:sldId id="543" r:id="rId16"/>
    <p:sldId id="417" r:id="rId17"/>
    <p:sldId id="669" r:id="rId18"/>
    <p:sldId id="670" r:id="rId19"/>
    <p:sldId id="671" r:id="rId20"/>
    <p:sldId id="679" r:id="rId21"/>
    <p:sldId id="680" r:id="rId22"/>
    <p:sldId id="681" r:id="rId23"/>
    <p:sldId id="682" r:id="rId24"/>
    <p:sldId id="683" r:id="rId25"/>
    <p:sldId id="641" r:id="rId26"/>
    <p:sldId id="663" r:id="rId27"/>
    <p:sldId id="664" r:id="rId28"/>
    <p:sldId id="662" r:id="rId29"/>
    <p:sldId id="645" r:id="rId30"/>
    <p:sldId id="561" r:id="rId31"/>
    <p:sldId id="559" r:id="rId32"/>
    <p:sldId id="654" r:id="rId33"/>
    <p:sldId id="685" r:id="rId34"/>
    <p:sldId id="652" r:id="rId35"/>
    <p:sldId id="657" r:id="rId36"/>
    <p:sldId id="655" r:id="rId37"/>
    <p:sldId id="656" r:id="rId38"/>
    <p:sldId id="568" r:id="rId39"/>
    <p:sldId id="570" r:id="rId40"/>
    <p:sldId id="571" r:id="rId41"/>
    <p:sldId id="572" r:id="rId42"/>
    <p:sldId id="573" r:id="rId43"/>
    <p:sldId id="574" r:id="rId44"/>
    <p:sldId id="684" r:id="rId45"/>
    <p:sldId id="648" r:id="rId46"/>
    <p:sldId id="646" r:id="rId47"/>
    <p:sldId id="587" r:id="rId48"/>
  </p:sldIdLst>
  <p:sldSz cx="9144000" cy="6858000" type="screen4x3"/>
  <p:notesSz cx="6858000" cy="9144000"/>
  <p:defaultTextStyle>
    <a:defPPr>
      <a:defRPr lang="en-C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a:srgbClr val="E72C07"/>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6283" autoAdjust="0"/>
  </p:normalViewPr>
  <p:slideViewPr>
    <p:cSldViewPr snapToGrid="0">
      <p:cViewPr>
        <p:scale>
          <a:sx n="100" d="100"/>
          <a:sy n="100" d="100"/>
        </p:scale>
        <p:origin x="-918" y="-3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0B18B-0B89-4F83-B093-001A2A975881}" type="datetimeFigureOut">
              <a:rPr lang="en-US" smtClean="0"/>
              <a:pPr/>
              <a:t>3/18/2023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C134C6-403D-4428-9F20-F15D9913DB64}" type="slidenum">
              <a:rPr lang="en-US" smtClean="0"/>
              <a:pPr/>
              <a:t>‹#›</a:t>
            </a:fld>
            <a:endParaRPr lang="en-US"/>
          </a:p>
        </p:txBody>
      </p:sp>
    </p:spTree>
    <p:extLst>
      <p:ext uri="{BB962C8B-B14F-4D97-AF65-F5344CB8AC3E}">
        <p14:creationId xmlns:p14="http://schemas.microsoft.com/office/powerpoint/2010/main" xmlns="" val="208082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4417" y="2006977"/>
            <a:ext cx="7286625" cy="1378148"/>
          </a:xfrm>
        </p:spPr>
        <p:txBody>
          <a:bodyPr/>
          <a:lstStyle>
            <a:lvl1pPr>
              <a:defRPr>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697355" y="3643312"/>
            <a:ext cx="6000750" cy="1643063"/>
          </a:xfrm>
        </p:spPr>
        <p:txBody>
          <a:bodyPr/>
          <a:lstStyle>
            <a:lvl1pPr marL="0" indent="0" algn="ctr">
              <a:buNone/>
              <a:defRPr sz="3200">
                <a:solidFill>
                  <a:schemeClr val="bg2"/>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xmlns="" val="265828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FC9F4C-AFBF-4F5D-A4E8-91E16EDAD6AA}"/>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5" name="Footer Placeholder 4">
            <a:extLst>
              <a:ext uri="{FF2B5EF4-FFF2-40B4-BE49-F238E27FC236}">
                <a16:creationId xmlns:a16="http://schemas.microsoft.com/office/drawing/2014/main" xmlns="" id="{C586BF26-1986-4BD1-B784-EF04E4ADCCE6}"/>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6D9E6AF3-C456-4BDD-892A-45F0FF9B6F2E}"/>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399408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5062" y="257473"/>
            <a:ext cx="1928813"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257473"/>
            <a:ext cx="5643563"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9786A3-8417-4021-82F2-D693CDB7D19E}"/>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5" name="Footer Placeholder 4">
            <a:extLst>
              <a:ext uri="{FF2B5EF4-FFF2-40B4-BE49-F238E27FC236}">
                <a16:creationId xmlns:a16="http://schemas.microsoft.com/office/drawing/2014/main" xmlns="" id="{AD9785DB-52F6-4904-9C81-18075E2495CB}"/>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6EC5421A-5857-491E-9E35-303392C331A1}"/>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616440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33F354-C2D7-470F-A588-425F72599E5F}"/>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5" name="Footer Placeholder 4">
            <a:extLst>
              <a:ext uri="{FF2B5EF4-FFF2-40B4-BE49-F238E27FC236}">
                <a16:creationId xmlns:a16="http://schemas.microsoft.com/office/drawing/2014/main" xmlns="" id="{A930239E-E498-417E-B7AA-8A057C4494E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5D323703-9839-45ED-A5D4-D701A0A9CAEA}"/>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75650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08" y="176689"/>
            <a:ext cx="7286625" cy="1276945"/>
          </a:xfrm>
        </p:spPr>
        <p:txBody>
          <a:bodyPr anchor="t"/>
          <a:lstStyle>
            <a:lvl1pPr algn="l">
              <a:defRPr sz="2000" b="1" cap="all"/>
            </a:lvl1pPr>
          </a:lstStyle>
          <a:p>
            <a:r>
              <a:rPr lang="en-US"/>
              <a:t>Click to edit Master title style</a:t>
            </a:r>
            <a:endParaRPr lang="en-US" dirty="0"/>
          </a:p>
        </p:txBody>
      </p:sp>
      <p:sp>
        <p:nvSpPr>
          <p:cNvPr id="3" name="Text Placeholder 2"/>
          <p:cNvSpPr>
            <a:spLocks noGrp="1"/>
          </p:cNvSpPr>
          <p:nvPr>
            <p:ph type="body" idx="1"/>
          </p:nvPr>
        </p:nvSpPr>
        <p:spPr>
          <a:xfrm>
            <a:off x="677168" y="2725044"/>
            <a:ext cx="7286625"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A0E5E78-F63C-419B-9E57-2941BA5D7C3C}"/>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5" name="Footer Placeholder 4">
            <a:extLst>
              <a:ext uri="{FF2B5EF4-FFF2-40B4-BE49-F238E27FC236}">
                <a16:creationId xmlns:a16="http://schemas.microsoft.com/office/drawing/2014/main" xmlns="" id="{F0EE6243-9F6E-440D-88D1-CAC14DD10450}"/>
              </a:ext>
            </a:extLst>
          </p:cNvPr>
          <p:cNvSpPr>
            <a:spLocks noGrp="1"/>
          </p:cNvSpPr>
          <p:nvPr>
            <p:ph type="ftr" sz="quarter" idx="11"/>
          </p:nvPr>
        </p:nvSpPr>
        <p:spPr/>
        <p:txBody>
          <a:bodyPr/>
          <a:lstStyle>
            <a:lvl1pPr>
              <a:defRPr/>
            </a:lvl1pPr>
          </a:lstStyle>
          <a:p>
            <a:endParaRPr lang="en-CA"/>
          </a:p>
        </p:txBody>
      </p:sp>
      <p:sp>
        <p:nvSpPr>
          <p:cNvPr id="6" name="Slide Number Placeholder 5">
            <a:extLst>
              <a:ext uri="{FF2B5EF4-FFF2-40B4-BE49-F238E27FC236}">
                <a16:creationId xmlns:a16="http://schemas.microsoft.com/office/drawing/2014/main" xmlns="" id="{32625ED1-CDA2-46B5-87A8-52AB98692570}"/>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82553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8625"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57687" y="1500188"/>
            <a:ext cx="3786188"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F352716-F24B-4BC2-AF26-C073664D65B9}"/>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6" name="Footer Placeholder 4">
            <a:extLst>
              <a:ext uri="{FF2B5EF4-FFF2-40B4-BE49-F238E27FC236}">
                <a16:creationId xmlns:a16="http://schemas.microsoft.com/office/drawing/2014/main" xmlns="" id="{68BEF213-0434-49E5-B44D-D3B6996CDAA5}"/>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5A2A6405-7F06-45AA-B19A-F01CDC46728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68934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8625" y="1439168"/>
            <a:ext cx="3787676"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428625" y="2038945"/>
            <a:ext cx="3787676"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354711" y="1439168"/>
            <a:ext cx="3789164"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354711" y="2038945"/>
            <a:ext cx="3789164"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12DA733-8E1B-4CDD-A136-5421A97098E9}"/>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8" name="Footer Placeholder 4">
            <a:extLst>
              <a:ext uri="{FF2B5EF4-FFF2-40B4-BE49-F238E27FC236}">
                <a16:creationId xmlns:a16="http://schemas.microsoft.com/office/drawing/2014/main" xmlns="" id="{3ECBA0EA-025F-433A-B3DA-C5755D1B0BEC}"/>
              </a:ext>
            </a:extLst>
          </p:cNvPr>
          <p:cNvSpPr>
            <a:spLocks noGrp="1"/>
          </p:cNvSpPr>
          <p:nvPr>
            <p:ph type="ftr" sz="quarter" idx="11"/>
          </p:nvPr>
        </p:nvSpPr>
        <p:spPr/>
        <p:txBody>
          <a:bodyPr/>
          <a:lstStyle>
            <a:lvl1pPr>
              <a:defRPr/>
            </a:lvl1pPr>
          </a:lstStyle>
          <a:p>
            <a:endParaRPr lang="en-CA"/>
          </a:p>
        </p:txBody>
      </p:sp>
      <p:sp>
        <p:nvSpPr>
          <p:cNvPr id="9" name="Slide Number Placeholder 5">
            <a:extLst>
              <a:ext uri="{FF2B5EF4-FFF2-40B4-BE49-F238E27FC236}">
                <a16:creationId xmlns:a16="http://schemas.microsoft.com/office/drawing/2014/main" xmlns="" id="{26AE12ED-4F4C-428F-B896-8F108B8883F5}"/>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04583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71D9D54E-A7AE-4FE8-9523-9BE9D9A755D7}"/>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4" name="Footer Placeholder 4">
            <a:extLst>
              <a:ext uri="{FF2B5EF4-FFF2-40B4-BE49-F238E27FC236}">
                <a16:creationId xmlns:a16="http://schemas.microsoft.com/office/drawing/2014/main" xmlns="" id="{871AE07C-5A10-4F48-B857-1E36118158C0}"/>
              </a:ext>
            </a:extLst>
          </p:cNvPr>
          <p:cNvSpPr>
            <a:spLocks noGrp="1"/>
          </p:cNvSpPr>
          <p:nvPr>
            <p:ph type="ftr" sz="quarter" idx="11"/>
          </p:nvPr>
        </p:nvSpPr>
        <p:spPr/>
        <p:txBody>
          <a:bodyPr/>
          <a:lstStyle>
            <a:lvl1pPr>
              <a:defRPr/>
            </a:lvl1pPr>
          </a:lstStyle>
          <a:p>
            <a:endParaRPr lang="en-CA"/>
          </a:p>
        </p:txBody>
      </p:sp>
      <p:sp>
        <p:nvSpPr>
          <p:cNvPr id="5" name="Slide Number Placeholder 5">
            <a:extLst>
              <a:ext uri="{FF2B5EF4-FFF2-40B4-BE49-F238E27FC236}">
                <a16:creationId xmlns:a16="http://schemas.microsoft.com/office/drawing/2014/main" xmlns="" id="{FDF7AE76-D0C0-4B70-8FA3-25AD54E52E49}"/>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256828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3C8ECF2-BEB7-47B6-AA46-6F738D49A061}"/>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3" name="Footer Placeholder 4">
            <a:extLst>
              <a:ext uri="{FF2B5EF4-FFF2-40B4-BE49-F238E27FC236}">
                <a16:creationId xmlns:a16="http://schemas.microsoft.com/office/drawing/2014/main" xmlns="" id="{AB5E2D8B-600A-4ABC-A989-A2928AC369CD}"/>
              </a:ext>
            </a:extLst>
          </p:cNvPr>
          <p:cNvSpPr>
            <a:spLocks noGrp="1"/>
          </p:cNvSpPr>
          <p:nvPr>
            <p:ph type="ftr" sz="quarter" idx="11"/>
          </p:nvPr>
        </p:nvSpPr>
        <p:spPr/>
        <p:txBody>
          <a:bodyPr/>
          <a:lstStyle>
            <a:lvl1pPr>
              <a:defRPr/>
            </a:lvl1pPr>
          </a:lstStyle>
          <a:p>
            <a:endParaRPr lang="en-CA"/>
          </a:p>
        </p:txBody>
      </p:sp>
      <p:sp>
        <p:nvSpPr>
          <p:cNvPr id="4" name="Slide Number Placeholder 5">
            <a:extLst>
              <a:ext uri="{FF2B5EF4-FFF2-40B4-BE49-F238E27FC236}">
                <a16:creationId xmlns:a16="http://schemas.microsoft.com/office/drawing/2014/main" xmlns="" id="{3536F2DA-9CFA-4191-AA0D-7B87F1BF467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9185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6" y="255984"/>
            <a:ext cx="2820293"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3351609" y="255985"/>
            <a:ext cx="4792266"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8626" y="1345406"/>
            <a:ext cx="2820293"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xmlns="" id="{162919D7-C9BD-41D1-B75A-296EDA655AE8}"/>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6" name="Footer Placeholder 4">
            <a:extLst>
              <a:ext uri="{FF2B5EF4-FFF2-40B4-BE49-F238E27FC236}">
                <a16:creationId xmlns:a16="http://schemas.microsoft.com/office/drawing/2014/main" xmlns="" id="{B84A4CF1-53C2-4759-9E48-0697A09404D3}"/>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F9D58E26-E1ED-4C04-B09B-D509731D4D4D}"/>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86510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80270" y="4500562"/>
            <a:ext cx="51435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1680270" y="574477"/>
            <a:ext cx="5143500" cy="3857625"/>
          </a:xfrm>
        </p:spPr>
        <p:txBody>
          <a:bodyPr rtlCol="0">
            <a:normAutofit/>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r>
              <a:rPr lang="en-US" noProof="0"/>
              <a:t>Click icon to add picture</a:t>
            </a:r>
          </a:p>
        </p:txBody>
      </p:sp>
      <p:sp>
        <p:nvSpPr>
          <p:cNvPr id="4" name="Text Placeholder 3"/>
          <p:cNvSpPr>
            <a:spLocks noGrp="1"/>
          </p:cNvSpPr>
          <p:nvPr>
            <p:ph type="body" sz="half" idx="2"/>
          </p:nvPr>
        </p:nvSpPr>
        <p:spPr>
          <a:xfrm>
            <a:off x="1680270" y="5031879"/>
            <a:ext cx="51435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3">
            <a:extLst>
              <a:ext uri="{FF2B5EF4-FFF2-40B4-BE49-F238E27FC236}">
                <a16:creationId xmlns:a16="http://schemas.microsoft.com/office/drawing/2014/main" xmlns="" id="{DBAD6B19-A033-473C-804A-66A34F68917F}"/>
              </a:ext>
            </a:extLst>
          </p:cNvPr>
          <p:cNvSpPr>
            <a:spLocks noGrp="1"/>
          </p:cNvSpPr>
          <p:nvPr>
            <p:ph type="dt" sz="half" idx="10"/>
          </p:nvPr>
        </p:nvSpPr>
        <p:spPr/>
        <p:txBody>
          <a:bodyPr/>
          <a:lstStyle>
            <a:lvl1pPr>
              <a:defRPr/>
            </a:lvl1pPr>
          </a:lstStyle>
          <a:p>
            <a:fld id="{15D8D739-10B1-4E41-898A-F4A5A661E1FB}" type="datetimeFigureOut">
              <a:rPr lang="en-CA" smtClean="0"/>
              <a:pPr/>
              <a:t>2023-03-18</a:t>
            </a:fld>
            <a:endParaRPr lang="en-CA"/>
          </a:p>
        </p:txBody>
      </p:sp>
      <p:sp>
        <p:nvSpPr>
          <p:cNvPr id="6" name="Footer Placeholder 4">
            <a:extLst>
              <a:ext uri="{FF2B5EF4-FFF2-40B4-BE49-F238E27FC236}">
                <a16:creationId xmlns:a16="http://schemas.microsoft.com/office/drawing/2014/main" xmlns="" id="{3C7FAAA0-A5D7-41CA-85DE-864E0C49B949}"/>
              </a:ext>
            </a:extLst>
          </p:cNvPr>
          <p:cNvSpPr>
            <a:spLocks noGrp="1"/>
          </p:cNvSpPr>
          <p:nvPr>
            <p:ph type="ftr" sz="quarter" idx="11"/>
          </p:nvPr>
        </p:nvSpPr>
        <p:spPr/>
        <p:txBody>
          <a:bodyPr/>
          <a:lstStyle>
            <a:lvl1pPr>
              <a:defRPr/>
            </a:lvl1pPr>
          </a:lstStyle>
          <a:p>
            <a:endParaRPr lang="en-CA"/>
          </a:p>
        </p:txBody>
      </p:sp>
      <p:sp>
        <p:nvSpPr>
          <p:cNvPr id="7" name="Slide Number Placeholder 5">
            <a:extLst>
              <a:ext uri="{FF2B5EF4-FFF2-40B4-BE49-F238E27FC236}">
                <a16:creationId xmlns:a16="http://schemas.microsoft.com/office/drawing/2014/main" xmlns="" id="{FB466F24-7951-4459-B31C-8C99935F6C3B}"/>
              </a:ext>
            </a:extLst>
          </p:cNvPr>
          <p:cNvSpPr>
            <a:spLocks noGrp="1"/>
          </p:cNvSpPr>
          <p:nvPr>
            <p:ph type="sldNum" sz="quarter" idx="12"/>
          </p:nvPr>
        </p:nvSpPr>
        <p:spPr/>
        <p:txBody>
          <a:bodyPr/>
          <a:lstStyle>
            <a:lvl1pPr>
              <a:defRPr/>
            </a:lvl1pPr>
          </a:lstStyle>
          <a:p>
            <a:fld id="{1F295870-6E49-49B3-8DA7-68540E0A3415}" type="slidenum">
              <a:rPr lang="en-CA" smtClean="0"/>
              <a:pPr/>
              <a:t>‹#›</a:t>
            </a:fld>
            <a:endParaRPr lang="en-CA"/>
          </a:p>
        </p:txBody>
      </p:sp>
    </p:spTree>
    <p:extLst>
      <p:ext uri="{BB962C8B-B14F-4D97-AF65-F5344CB8AC3E}">
        <p14:creationId xmlns:p14="http://schemas.microsoft.com/office/powerpoint/2010/main" xmlns="" val="127241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xmlns="" id="{65934E32-267C-4407-87B5-EE8B158ECDAB}"/>
              </a:ext>
            </a:extLst>
          </p:cNvPr>
          <p:cNvSpPr>
            <a:spLocks noGrp="1" noChangeArrowheads="1"/>
          </p:cNvSpPr>
          <p:nvPr>
            <p:ph type="body" idx="1"/>
          </p:nvPr>
        </p:nvSpPr>
        <p:spPr bwMode="auto">
          <a:xfrm>
            <a:off x="428625" y="1307455"/>
            <a:ext cx="7715250" cy="42430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4" name="Date Placeholder 3">
            <a:extLst>
              <a:ext uri="{FF2B5EF4-FFF2-40B4-BE49-F238E27FC236}">
                <a16:creationId xmlns:a16="http://schemas.microsoft.com/office/drawing/2014/main" xmlns="" id="{9C31EDD7-1C4F-4E85-B0CF-954A506894F0}"/>
              </a:ext>
            </a:extLst>
          </p:cNvPr>
          <p:cNvSpPr>
            <a:spLocks noGrp="1"/>
          </p:cNvSpPr>
          <p:nvPr>
            <p:ph type="dt" sz="half" idx="2"/>
          </p:nvPr>
        </p:nvSpPr>
        <p:spPr>
          <a:xfrm>
            <a:off x="428625" y="5959078"/>
            <a:ext cx="2000250" cy="342305"/>
          </a:xfrm>
          <a:prstGeom prst="rect">
            <a:avLst/>
          </a:prstGeom>
        </p:spPr>
        <p:txBody>
          <a:bodyPr vert="horz" lIns="91440" tIns="45720" rIns="91440" bIns="45720" rtlCol="0" anchor="ctr"/>
          <a:lstStyle>
            <a:lvl1pPr algn="l" eaLnBrk="1" fontAlgn="auto" hangingPunct="1">
              <a:spcBef>
                <a:spcPts val="0"/>
              </a:spcBef>
              <a:spcAft>
                <a:spcPts val="0"/>
              </a:spcAft>
              <a:defRPr sz="1125" smtClean="0">
                <a:solidFill>
                  <a:schemeClr val="tx1">
                    <a:tint val="75000"/>
                  </a:schemeClr>
                </a:solidFill>
                <a:latin typeface="+mn-lt"/>
              </a:defRPr>
            </a:lvl1pPr>
          </a:lstStyle>
          <a:p>
            <a:fld id="{15D8D739-10B1-4E41-898A-F4A5A661E1FB}" type="datetimeFigureOut">
              <a:rPr lang="en-CA" smtClean="0"/>
              <a:pPr/>
              <a:t>2023-03-18</a:t>
            </a:fld>
            <a:endParaRPr lang="en-CA"/>
          </a:p>
        </p:txBody>
      </p:sp>
      <p:sp>
        <p:nvSpPr>
          <p:cNvPr id="5" name="Footer Placeholder 4">
            <a:extLst>
              <a:ext uri="{FF2B5EF4-FFF2-40B4-BE49-F238E27FC236}">
                <a16:creationId xmlns:a16="http://schemas.microsoft.com/office/drawing/2014/main" xmlns="" id="{CC540201-63CB-4A9F-8758-1A674FCB1454}"/>
              </a:ext>
            </a:extLst>
          </p:cNvPr>
          <p:cNvSpPr>
            <a:spLocks noGrp="1"/>
          </p:cNvSpPr>
          <p:nvPr>
            <p:ph type="ftr" sz="quarter" idx="3"/>
          </p:nvPr>
        </p:nvSpPr>
        <p:spPr>
          <a:xfrm>
            <a:off x="2928938" y="5959078"/>
            <a:ext cx="2714625" cy="342305"/>
          </a:xfrm>
          <a:prstGeom prst="rect">
            <a:avLst/>
          </a:prstGeom>
        </p:spPr>
        <p:txBody>
          <a:bodyPr vert="horz" lIns="91440" tIns="45720" rIns="91440" bIns="45720" rtlCol="0" anchor="ctr"/>
          <a:lstStyle>
            <a:lvl1pPr algn="ctr" eaLnBrk="1" fontAlgn="auto" hangingPunct="1">
              <a:spcBef>
                <a:spcPts val="0"/>
              </a:spcBef>
              <a:spcAft>
                <a:spcPts val="0"/>
              </a:spcAft>
              <a:defRPr sz="1125">
                <a:solidFill>
                  <a:schemeClr val="tx1">
                    <a:tint val="75000"/>
                  </a:schemeClr>
                </a:solidFill>
                <a:latin typeface="+mn-lt"/>
              </a:defRPr>
            </a:lvl1pPr>
          </a:lstStyle>
          <a:p>
            <a:endParaRPr lang="en-CA"/>
          </a:p>
        </p:txBody>
      </p:sp>
      <p:sp>
        <p:nvSpPr>
          <p:cNvPr id="6" name="Slide Number Placeholder 5">
            <a:extLst>
              <a:ext uri="{FF2B5EF4-FFF2-40B4-BE49-F238E27FC236}">
                <a16:creationId xmlns:a16="http://schemas.microsoft.com/office/drawing/2014/main" xmlns="" id="{2DAB49E4-A0B7-470A-8CC0-E6243A240047}"/>
              </a:ext>
            </a:extLst>
          </p:cNvPr>
          <p:cNvSpPr>
            <a:spLocks noGrp="1"/>
          </p:cNvSpPr>
          <p:nvPr>
            <p:ph type="sldNum" sz="quarter" idx="4"/>
          </p:nvPr>
        </p:nvSpPr>
        <p:spPr>
          <a:xfrm>
            <a:off x="6143625" y="5959078"/>
            <a:ext cx="2000250" cy="342305"/>
          </a:xfrm>
          <a:prstGeom prst="rect">
            <a:avLst/>
          </a:prstGeom>
        </p:spPr>
        <p:txBody>
          <a:bodyPr vert="horz" lIns="91440" tIns="45720" rIns="91440" bIns="45720" rtlCol="0" anchor="ctr"/>
          <a:lstStyle>
            <a:lvl1pPr algn="r" eaLnBrk="1" fontAlgn="auto" hangingPunct="1">
              <a:spcBef>
                <a:spcPts val="0"/>
              </a:spcBef>
              <a:spcAft>
                <a:spcPts val="0"/>
              </a:spcAft>
              <a:defRPr sz="1125" smtClean="0">
                <a:solidFill>
                  <a:schemeClr val="tx1">
                    <a:tint val="75000"/>
                  </a:schemeClr>
                </a:solidFill>
                <a:latin typeface="+mn-lt"/>
              </a:defRPr>
            </a:lvl1pPr>
          </a:lstStyle>
          <a:p>
            <a:fld id="{1F295870-6E49-49B3-8DA7-68540E0A3415}" type="slidenum">
              <a:rPr lang="en-CA" smtClean="0"/>
              <a:pPr/>
              <a:t>‹#›</a:t>
            </a:fld>
            <a:endParaRPr lang="en-CA"/>
          </a:p>
        </p:txBody>
      </p:sp>
      <p:sp>
        <p:nvSpPr>
          <p:cNvPr id="3" name="Rectangle 2">
            <a:extLst>
              <a:ext uri="{FF2B5EF4-FFF2-40B4-BE49-F238E27FC236}">
                <a16:creationId xmlns:a16="http://schemas.microsoft.com/office/drawing/2014/main" xmlns="" id="{3C556769-3A6E-4D3B-86A6-AA99A2F274AB}"/>
              </a:ext>
            </a:extLst>
          </p:cNvPr>
          <p:cNvSpPr/>
          <p:nvPr userDrawn="1"/>
        </p:nvSpPr>
        <p:spPr>
          <a:xfrm>
            <a:off x="0" y="160020"/>
            <a:ext cx="4949190" cy="514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26" name="Title Placeholder 1">
            <a:extLst>
              <a:ext uri="{FF2B5EF4-FFF2-40B4-BE49-F238E27FC236}">
                <a16:creationId xmlns:a16="http://schemas.microsoft.com/office/drawing/2014/main" xmlns="" id="{D36FAA11-82AE-4EF6-B591-009735C04AB5}"/>
              </a:ext>
            </a:extLst>
          </p:cNvPr>
          <p:cNvSpPr>
            <a:spLocks noGrp="1" noChangeArrowheads="1"/>
          </p:cNvSpPr>
          <p:nvPr>
            <p:ph type="title"/>
          </p:nvPr>
        </p:nvSpPr>
        <p:spPr bwMode="auto">
          <a:xfrm>
            <a:off x="148590" y="70872"/>
            <a:ext cx="4137660" cy="675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dirty="0"/>
          </a:p>
        </p:txBody>
      </p:sp>
    </p:spTree>
    <p:extLst>
      <p:ext uri="{BB962C8B-B14F-4D97-AF65-F5344CB8AC3E}">
        <p14:creationId xmlns:p14="http://schemas.microsoft.com/office/powerpoint/2010/main" xmlns="" val="28560226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2400" kern="1200">
          <a:solidFill>
            <a:schemeClr val="tx1"/>
          </a:solidFill>
          <a:latin typeface="+mj-lt"/>
          <a:ea typeface="+mj-ea"/>
          <a:cs typeface="+mj-cs"/>
        </a:defRPr>
      </a:lvl1pPr>
      <a:lvl2pPr algn="ctr" rtl="0" eaLnBrk="1" fontAlgn="base" hangingPunct="1">
        <a:spcBef>
          <a:spcPct val="0"/>
        </a:spcBef>
        <a:spcAft>
          <a:spcPct val="0"/>
        </a:spcAft>
        <a:defRPr sz="4125">
          <a:solidFill>
            <a:schemeClr val="tx1"/>
          </a:solidFill>
          <a:latin typeface="Calibri" panose="020F0502020204030204" pitchFamily="34" charset="0"/>
        </a:defRPr>
      </a:lvl2pPr>
      <a:lvl3pPr algn="ctr" rtl="0" eaLnBrk="1" fontAlgn="base" hangingPunct="1">
        <a:spcBef>
          <a:spcPct val="0"/>
        </a:spcBef>
        <a:spcAft>
          <a:spcPct val="0"/>
        </a:spcAft>
        <a:defRPr sz="4125">
          <a:solidFill>
            <a:schemeClr val="tx1"/>
          </a:solidFill>
          <a:latin typeface="Calibri" panose="020F0502020204030204" pitchFamily="34" charset="0"/>
        </a:defRPr>
      </a:lvl3pPr>
      <a:lvl4pPr algn="ctr" rtl="0" eaLnBrk="1" fontAlgn="base" hangingPunct="1">
        <a:spcBef>
          <a:spcPct val="0"/>
        </a:spcBef>
        <a:spcAft>
          <a:spcPct val="0"/>
        </a:spcAft>
        <a:defRPr sz="4125">
          <a:solidFill>
            <a:schemeClr val="tx1"/>
          </a:solidFill>
          <a:latin typeface="Calibri" panose="020F0502020204030204" pitchFamily="34" charset="0"/>
        </a:defRPr>
      </a:lvl4pPr>
      <a:lvl5pPr algn="ctr" rtl="0" eaLnBrk="1" fontAlgn="base" hangingPunct="1">
        <a:spcBef>
          <a:spcPct val="0"/>
        </a:spcBef>
        <a:spcAft>
          <a:spcPct val="0"/>
        </a:spcAft>
        <a:defRPr sz="4125">
          <a:solidFill>
            <a:schemeClr val="tx1"/>
          </a:solidFill>
          <a:latin typeface="Calibri" panose="020F0502020204030204" pitchFamily="34" charset="0"/>
        </a:defRPr>
      </a:lvl5pPr>
      <a:lvl6pPr marL="428625" algn="ctr" rtl="0" eaLnBrk="1" fontAlgn="base" hangingPunct="1">
        <a:spcBef>
          <a:spcPct val="0"/>
        </a:spcBef>
        <a:spcAft>
          <a:spcPct val="0"/>
        </a:spcAft>
        <a:defRPr sz="4125">
          <a:solidFill>
            <a:schemeClr val="tx1"/>
          </a:solidFill>
          <a:latin typeface="Calibri" panose="020F0502020204030204" pitchFamily="34" charset="0"/>
        </a:defRPr>
      </a:lvl6pPr>
      <a:lvl7pPr marL="857250" algn="ctr" rtl="0" eaLnBrk="1" fontAlgn="base" hangingPunct="1">
        <a:spcBef>
          <a:spcPct val="0"/>
        </a:spcBef>
        <a:spcAft>
          <a:spcPct val="0"/>
        </a:spcAft>
        <a:defRPr sz="4125">
          <a:solidFill>
            <a:schemeClr val="tx1"/>
          </a:solidFill>
          <a:latin typeface="Calibri" panose="020F0502020204030204" pitchFamily="34" charset="0"/>
        </a:defRPr>
      </a:lvl7pPr>
      <a:lvl8pPr marL="1285875" algn="ctr" rtl="0" eaLnBrk="1" fontAlgn="base" hangingPunct="1">
        <a:spcBef>
          <a:spcPct val="0"/>
        </a:spcBef>
        <a:spcAft>
          <a:spcPct val="0"/>
        </a:spcAft>
        <a:defRPr sz="4125">
          <a:solidFill>
            <a:schemeClr val="tx1"/>
          </a:solidFill>
          <a:latin typeface="Calibri" panose="020F0502020204030204" pitchFamily="34" charset="0"/>
        </a:defRPr>
      </a:lvl8pPr>
      <a:lvl9pPr marL="1714500" algn="ctr" rtl="0" eaLnBrk="1" fontAlgn="base" hangingPunct="1">
        <a:spcBef>
          <a:spcPct val="0"/>
        </a:spcBef>
        <a:spcAft>
          <a:spcPct val="0"/>
        </a:spcAft>
        <a:defRPr sz="4125">
          <a:solidFill>
            <a:schemeClr val="tx1"/>
          </a:solidFill>
          <a:latin typeface="Calibri" panose="020F0502020204030204" pitchFamily="34" charset="0"/>
        </a:defRPr>
      </a:lvl9pPr>
    </p:titleStyle>
    <p:bodyStyle>
      <a:lvl1pPr marL="321469" indent="-321469" algn="l" rtl="0" eaLnBrk="1" fontAlgn="base" hangingPunct="1">
        <a:spcBef>
          <a:spcPct val="20000"/>
        </a:spcBef>
        <a:spcAft>
          <a:spcPct val="0"/>
        </a:spcAft>
        <a:buFont typeface="Arial" panose="020B0604020202020204" pitchFamily="34" charset="0"/>
        <a:buChar char="•"/>
        <a:defRPr sz="3000"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nnis court with palm trees&#10;&#10;Description automatically generated with medium confidence">
            <a:extLst>
              <a:ext uri="{FF2B5EF4-FFF2-40B4-BE49-F238E27FC236}">
                <a16:creationId xmlns:a16="http://schemas.microsoft.com/office/drawing/2014/main" xmlns="" id="{54751BC6-ECB8-0748-AF08-BEFB97606B52}"/>
              </a:ext>
            </a:extLst>
          </p:cNvPr>
          <p:cNvPicPr>
            <a:picLocks noChangeAspect="1"/>
          </p:cNvPicPr>
          <p:nvPr/>
        </p:nvPicPr>
        <p:blipFill>
          <a:blip r:embed="rId2"/>
          <a:stretch>
            <a:fillRect/>
          </a:stretch>
        </p:blipFill>
        <p:spPr>
          <a:xfrm>
            <a:off x="-109243" y="305733"/>
            <a:ext cx="9441332" cy="6299139"/>
          </a:xfrm>
          <a:prstGeom prst="rect">
            <a:avLst/>
          </a:prstGeom>
        </p:spPr>
      </p:pic>
      <p:sp>
        <p:nvSpPr>
          <p:cNvPr id="4" name="Rectangle 3">
            <a:extLst>
              <a:ext uri="{FF2B5EF4-FFF2-40B4-BE49-F238E27FC236}">
                <a16:creationId xmlns:a16="http://schemas.microsoft.com/office/drawing/2014/main" xmlns="" id="{B74FB872-804A-F54A-8317-B1BD8F3F1A78}"/>
              </a:ext>
            </a:extLst>
          </p:cNvPr>
          <p:cNvSpPr/>
          <p:nvPr/>
        </p:nvSpPr>
        <p:spPr>
          <a:xfrm>
            <a:off x="-616352" y="510014"/>
            <a:ext cx="10266028" cy="1276109"/>
          </a:xfrm>
          <a:prstGeom prst="rect">
            <a:avLst/>
          </a:prstGeom>
          <a:solidFill>
            <a:schemeClr val="tx1">
              <a:lumMod val="50000"/>
              <a:lumOff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riangle 1">
            <a:extLst>
              <a:ext uri="{FF2B5EF4-FFF2-40B4-BE49-F238E27FC236}">
                <a16:creationId xmlns:a16="http://schemas.microsoft.com/office/drawing/2014/main" xmlns="" id="{01C572AF-A586-AC45-A4BF-58191406BCE9}"/>
              </a:ext>
            </a:extLst>
          </p:cNvPr>
          <p:cNvSpPr/>
          <p:nvPr/>
        </p:nvSpPr>
        <p:spPr>
          <a:xfrm rot="20712204">
            <a:off x="-2821251" y="-1281538"/>
            <a:ext cx="8075654" cy="9103068"/>
          </a:xfrm>
          <a:prstGeom prst="triangle">
            <a:avLst/>
          </a:prstGeom>
          <a:solidFill>
            <a:srgbClr val="10497E">
              <a:alpha val="867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Box 2">
            <a:extLst>
              <a:ext uri="{FF2B5EF4-FFF2-40B4-BE49-F238E27FC236}">
                <a16:creationId xmlns:a16="http://schemas.microsoft.com/office/drawing/2014/main" xmlns="" id="{56F24F58-9C31-E443-A04B-717FE2D08411}"/>
              </a:ext>
            </a:extLst>
          </p:cNvPr>
          <p:cNvSpPr txBox="1"/>
          <p:nvPr/>
        </p:nvSpPr>
        <p:spPr>
          <a:xfrm>
            <a:off x="0" y="2621538"/>
            <a:ext cx="4079924" cy="1477328"/>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Design and Implementation of Pilot of a TVET Renewable Energy Course </a:t>
            </a:r>
            <a:endParaRPr lang="en-CA" sz="2100" b="1" dirty="0">
              <a:solidFill>
                <a:schemeClr val="bg1"/>
              </a:solidFill>
              <a:latin typeface="Arial" panose="020B0604020202020204" pitchFamily="34" charset="0"/>
              <a:cs typeface="Arial" panose="020B0604020202020204" pitchFamily="34" charset="0"/>
            </a:endParaRPr>
          </a:p>
          <a:p>
            <a:endParaRPr lang="en-US" sz="27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41070E36-A84C-1C45-A804-243B343AE34B}"/>
              </a:ext>
            </a:extLst>
          </p:cNvPr>
          <p:cNvSpPr txBox="1"/>
          <p:nvPr/>
        </p:nvSpPr>
        <p:spPr>
          <a:xfrm>
            <a:off x="0" y="3930190"/>
            <a:ext cx="3585258" cy="923330"/>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DELIVERABLE #5 - TRAINING COURSES &amp; PROFESSIONAL DEVELOPMENT</a:t>
            </a:r>
          </a:p>
        </p:txBody>
      </p:sp>
      <p:pic>
        <p:nvPicPr>
          <p:cNvPr id="20" name="Picture 19" descr="Logo&#10;&#10;Description automatically generated">
            <a:extLst>
              <a:ext uri="{FF2B5EF4-FFF2-40B4-BE49-F238E27FC236}">
                <a16:creationId xmlns:a16="http://schemas.microsoft.com/office/drawing/2014/main" xmlns="" id="{5A1FD6FA-1557-EC45-9A09-17E0F4C629FB}"/>
              </a:ext>
            </a:extLst>
          </p:cNvPr>
          <p:cNvPicPr>
            <a:picLocks noChangeAspect="1"/>
          </p:cNvPicPr>
          <p:nvPr/>
        </p:nvPicPr>
        <p:blipFill>
          <a:blip r:embed="rId3" cstate="print"/>
          <a:stretch>
            <a:fillRect/>
          </a:stretch>
        </p:blipFill>
        <p:spPr>
          <a:xfrm>
            <a:off x="2790456" y="1110291"/>
            <a:ext cx="1303646" cy="432000"/>
          </a:xfrm>
          <a:prstGeom prst="rect">
            <a:avLst/>
          </a:prstGeom>
        </p:spPr>
      </p:pic>
      <p:sp>
        <p:nvSpPr>
          <p:cNvPr id="21" name="TextBox 20">
            <a:extLst>
              <a:ext uri="{FF2B5EF4-FFF2-40B4-BE49-F238E27FC236}">
                <a16:creationId xmlns:a16="http://schemas.microsoft.com/office/drawing/2014/main" xmlns="" id="{AC5D84BA-C6D1-7542-99D8-CD38963AB23C}"/>
              </a:ext>
            </a:extLst>
          </p:cNvPr>
          <p:cNvSpPr txBox="1"/>
          <p:nvPr/>
        </p:nvSpPr>
        <p:spPr>
          <a:xfrm>
            <a:off x="-2" y="5107435"/>
            <a:ext cx="3619502" cy="507831"/>
          </a:xfrm>
          <a:prstGeom prst="rect">
            <a:avLst/>
          </a:prstGeom>
          <a:noFill/>
        </p:spPr>
        <p:txBody>
          <a:bodyPr wrap="square" rtlCol="0">
            <a:spAutoFit/>
          </a:bodyPr>
          <a:lstStyle/>
          <a:p>
            <a:r>
              <a:rPr lang="en-US" sz="1350" dirty="0">
                <a:solidFill>
                  <a:schemeClr val="bg1"/>
                </a:solidFill>
                <a:latin typeface="Arial" panose="020B0604020202020204" pitchFamily="34" charset="0"/>
                <a:cs typeface="Arial" panose="020B0604020202020204" pitchFamily="34" charset="0"/>
              </a:rPr>
              <a:t>Session </a:t>
            </a:r>
            <a:r>
              <a:rPr lang="en-US" sz="1350" dirty="0" smtClean="0">
                <a:solidFill>
                  <a:schemeClr val="bg1"/>
                </a:solidFill>
                <a:latin typeface="Arial" panose="020B0604020202020204" pitchFamily="34" charset="0"/>
                <a:cs typeface="Arial" panose="020B0604020202020204" pitchFamily="34" charset="0"/>
              </a:rPr>
              <a:t>75 (31 </a:t>
            </a:r>
            <a:r>
              <a:rPr lang="en-US" sz="1350" dirty="0" smtClean="0">
                <a:solidFill>
                  <a:schemeClr val="bg1"/>
                </a:solidFill>
                <a:latin typeface="Arial" panose="020B0604020202020204" pitchFamily="34" charset="0"/>
                <a:cs typeface="Arial" panose="020B0604020202020204" pitchFamily="34" charset="0"/>
              </a:rPr>
              <a:t>March 2023) </a:t>
            </a:r>
            <a:r>
              <a:rPr lang="en-US" sz="1350" dirty="0">
                <a:solidFill>
                  <a:schemeClr val="bg1"/>
                </a:solidFill>
                <a:latin typeface="Arial" panose="020B0604020202020204" pitchFamily="34" charset="0"/>
                <a:cs typeface="Arial" panose="020B0604020202020204" pitchFamily="34" charset="0"/>
              </a:rPr>
              <a:t>– Term </a:t>
            </a:r>
            <a:r>
              <a:rPr lang="en-US" sz="1350" dirty="0" smtClean="0">
                <a:solidFill>
                  <a:schemeClr val="bg1"/>
                </a:solidFill>
                <a:latin typeface="Arial" panose="020B0604020202020204" pitchFamily="34" charset="0"/>
                <a:cs typeface="Arial" panose="020B0604020202020204" pitchFamily="34" charset="0"/>
              </a:rPr>
              <a:t>5   </a:t>
            </a:r>
            <a:r>
              <a:rPr lang="en-US" sz="1350" dirty="0" smtClean="0">
                <a:solidFill>
                  <a:schemeClr val="bg1"/>
                </a:solidFill>
                <a:latin typeface="Arial" panose="020B0604020202020204" pitchFamily="34" charset="0"/>
                <a:cs typeface="Arial" panose="020B0604020202020204" pitchFamily="34" charset="0"/>
              </a:rPr>
              <a:t>        C53 </a:t>
            </a:r>
            <a:r>
              <a:rPr lang="en-US" sz="1350" dirty="0" smtClean="0">
                <a:solidFill>
                  <a:schemeClr val="bg1"/>
                </a:solidFill>
                <a:latin typeface="Arial" panose="020B0604020202020204" pitchFamily="34" charset="0"/>
                <a:cs typeface="Arial" panose="020B0604020202020204" pitchFamily="34" charset="0"/>
              </a:rPr>
              <a:t>– </a:t>
            </a:r>
            <a:r>
              <a:rPr lang="en-US" sz="1350" dirty="0" smtClean="0">
                <a:solidFill>
                  <a:schemeClr val="bg1"/>
                </a:solidFill>
                <a:latin typeface="Arial" panose="020B0604020202020204" pitchFamily="34" charset="0"/>
                <a:cs typeface="Arial" panose="020B0604020202020204" pitchFamily="34" charset="0"/>
              </a:rPr>
              <a:t>Economic Analysis of Energy Systems    </a:t>
            </a:r>
            <a:endParaRPr lang="en-US" sz="1350" dirty="0">
              <a:solidFill>
                <a:schemeClr val="bg1"/>
              </a:solidFill>
              <a:latin typeface="Arial" panose="020B0604020202020204" pitchFamily="34" charset="0"/>
              <a:cs typeface="Arial" panose="020B0604020202020204" pitchFamily="34" charset="0"/>
            </a:endParaRPr>
          </a:p>
        </p:txBody>
      </p:sp>
      <p:pic>
        <p:nvPicPr>
          <p:cNvPr id="12" name="Picture 11" descr="A picture containing text, blur&#10;&#10;Description automatically generated">
            <a:extLst>
              <a:ext uri="{FF2B5EF4-FFF2-40B4-BE49-F238E27FC236}">
                <a16:creationId xmlns:a16="http://schemas.microsoft.com/office/drawing/2014/main" xmlns="" id="{9BAADFDD-0779-BE3F-62D5-56918A820C1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57828" y="711777"/>
            <a:ext cx="1048545" cy="720000"/>
          </a:xfrm>
          <a:prstGeom prst="rect">
            <a:avLst/>
          </a:prstGeom>
        </p:spPr>
      </p:pic>
      <p:pic>
        <p:nvPicPr>
          <p:cNvPr id="15" name="Picture 14" descr="Logo, company name&#10;&#10;Description automatically generated">
            <a:extLst>
              <a:ext uri="{FF2B5EF4-FFF2-40B4-BE49-F238E27FC236}">
                <a16:creationId xmlns:a16="http://schemas.microsoft.com/office/drawing/2014/main" xmlns="" id="{22C7F23F-E6FD-4E79-1432-8DEF0B86981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969018" y="1071777"/>
            <a:ext cx="1167568" cy="432000"/>
          </a:xfrm>
          <a:prstGeom prst="rect">
            <a:avLst/>
          </a:prstGeom>
        </p:spPr>
      </p:pic>
    </p:spTree>
    <p:extLst>
      <p:ext uri="{BB962C8B-B14F-4D97-AF65-F5344CB8AC3E}">
        <p14:creationId xmlns:p14="http://schemas.microsoft.com/office/powerpoint/2010/main" xmlns="" val="2334611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94002" y="52001"/>
            <a:ext cx="4879931" cy="675204"/>
          </a:xfrm>
        </p:spPr>
        <p:txBody>
          <a:bodyPr wrap="square" anchor="ctr">
            <a:normAutofit/>
          </a:bodyPr>
          <a:lstStyle/>
          <a:p>
            <a:r>
              <a:rPr lang="en-US" dirty="0"/>
              <a:t>1. Program Overview (Courses)  </a:t>
            </a:r>
            <a:endParaRPr lang="en-CA" dirty="0"/>
          </a:p>
        </p:txBody>
      </p:sp>
      <p:graphicFrame>
        <p:nvGraphicFramePr>
          <p:cNvPr id="7" name="Table 6">
            <a:extLst>
              <a:ext uri="{FF2B5EF4-FFF2-40B4-BE49-F238E27FC236}">
                <a16:creationId xmlns:a16="http://schemas.microsoft.com/office/drawing/2014/main" xmlns="" id="{33CE58F7-2921-4ED5-83BC-D22C24890D5F}"/>
              </a:ext>
            </a:extLst>
          </p:cNvPr>
          <p:cNvGraphicFramePr>
            <a:graphicFrameLocks noGrp="1"/>
          </p:cNvGraphicFramePr>
          <p:nvPr>
            <p:extLst>
              <p:ext uri="{D42A27DB-BD31-4B8C-83A1-F6EECF244321}">
                <p14:modId xmlns:p14="http://schemas.microsoft.com/office/powerpoint/2010/main" xmlns="" val="1919123855"/>
              </p:ext>
            </p:extLst>
          </p:nvPr>
        </p:nvGraphicFramePr>
        <p:xfrm>
          <a:off x="0" y="786939"/>
          <a:ext cx="9201568" cy="6121387"/>
        </p:xfrm>
        <a:graphic>
          <a:graphicData uri="http://schemas.openxmlformats.org/drawingml/2006/table">
            <a:tbl>
              <a:tblPr firstRow="1" firstCol="1" bandRow="1"/>
              <a:tblGrid>
                <a:gridCol w="668905">
                  <a:extLst>
                    <a:ext uri="{9D8B030D-6E8A-4147-A177-3AD203B41FA5}">
                      <a16:colId xmlns:a16="http://schemas.microsoft.com/office/drawing/2014/main" xmlns="" val="2606309048"/>
                    </a:ext>
                  </a:extLst>
                </a:gridCol>
                <a:gridCol w="668905">
                  <a:extLst>
                    <a:ext uri="{9D8B030D-6E8A-4147-A177-3AD203B41FA5}">
                      <a16:colId xmlns:a16="http://schemas.microsoft.com/office/drawing/2014/main" xmlns="" val="1473377065"/>
                    </a:ext>
                  </a:extLst>
                </a:gridCol>
                <a:gridCol w="1560776">
                  <a:extLst>
                    <a:ext uri="{9D8B030D-6E8A-4147-A177-3AD203B41FA5}">
                      <a16:colId xmlns:a16="http://schemas.microsoft.com/office/drawing/2014/main" xmlns="" val="1249528835"/>
                    </a:ext>
                  </a:extLst>
                </a:gridCol>
                <a:gridCol w="1586824">
                  <a:extLst>
                    <a:ext uri="{9D8B030D-6E8A-4147-A177-3AD203B41FA5}">
                      <a16:colId xmlns:a16="http://schemas.microsoft.com/office/drawing/2014/main" xmlns="" val="1204878905"/>
                    </a:ext>
                  </a:extLst>
                </a:gridCol>
                <a:gridCol w="1076499">
                  <a:extLst>
                    <a:ext uri="{9D8B030D-6E8A-4147-A177-3AD203B41FA5}">
                      <a16:colId xmlns:a16="http://schemas.microsoft.com/office/drawing/2014/main" xmlns="" val="2332402162"/>
                    </a:ext>
                  </a:extLst>
                </a:gridCol>
                <a:gridCol w="666404">
                  <a:extLst>
                    <a:ext uri="{9D8B030D-6E8A-4147-A177-3AD203B41FA5}">
                      <a16:colId xmlns:a16="http://schemas.microsoft.com/office/drawing/2014/main" xmlns="" val="1734535023"/>
                    </a:ext>
                  </a:extLst>
                </a:gridCol>
                <a:gridCol w="692852">
                  <a:extLst>
                    <a:ext uri="{9D8B030D-6E8A-4147-A177-3AD203B41FA5}">
                      <a16:colId xmlns:a16="http://schemas.microsoft.com/office/drawing/2014/main" xmlns="" val="3653918835"/>
                    </a:ext>
                  </a:extLst>
                </a:gridCol>
                <a:gridCol w="1119825">
                  <a:extLst>
                    <a:ext uri="{9D8B030D-6E8A-4147-A177-3AD203B41FA5}">
                      <a16:colId xmlns:a16="http://schemas.microsoft.com/office/drawing/2014/main" xmlns="" val="20010"/>
                    </a:ext>
                  </a:extLst>
                </a:gridCol>
                <a:gridCol w="1160578">
                  <a:extLst>
                    <a:ext uri="{9D8B030D-6E8A-4147-A177-3AD203B41FA5}">
                      <a16:colId xmlns:a16="http://schemas.microsoft.com/office/drawing/2014/main" xmlns="" val="3921763635"/>
                    </a:ext>
                  </a:extLst>
                </a:gridCol>
              </a:tblGrid>
              <a:tr h="634845">
                <a:tc gridSpan="9">
                  <a:txBody>
                    <a:bodyPr/>
                    <a:lstStyle/>
                    <a:p>
                      <a:pPr marL="0" marR="0" algn="ctr">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Year (~32 Course) RE EE Program Overview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xmlns="" val="984159189"/>
                  </a:ext>
                </a:extLst>
              </a:tr>
              <a:tr h="844893">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1st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cations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 to Ener. Sci.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Sci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Applications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Appl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solidFill>
                      <a:srgbClr val="F4B083"/>
                    </a:solidFill>
                  </a:tcPr>
                </a:tc>
                <a:tc>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and Circuits 1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221965325"/>
                  </a:ext>
                </a:extLst>
              </a:tr>
              <a:tr h="88021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2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Model. and Analysis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 M A</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Electricity and Circuits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Cir.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2">
                  <a:txBody>
                    <a:bodyPr/>
                    <a:lstStyle/>
                    <a:p>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Grid Tied Design</a:t>
                      </a:r>
                    </a:p>
                    <a:p>
                      <a:r>
                        <a:rPr lang="en-US" sz="1800" u="sng" dirty="0">
                          <a:solidFill>
                            <a:srgbClr val="000000"/>
                          </a:solidFill>
                          <a:effectLst/>
                          <a:latin typeface="Calibri" panose="020F0502020204030204" pitchFamily="34" charset="0"/>
                          <a:cs typeface="Times New Roman" panose="02020603050405020304" pitchFamily="18" charset="0"/>
                        </a:rPr>
                        <a:t>PV GT De</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Integrated Lab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 Lab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734571990"/>
                  </a:ext>
                </a:extLst>
              </a:tr>
              <a:tr h="589660">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Communi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cations 3</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 3</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Applied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 2</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indent="0" algn="l" defTabSz="85725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Solar Hot Water Systems</a:t>
                      </a:r>
                    </a:p>
                    <a:p>
                      <a:pPr marL="0" marR="0" indent="0" algn="l" defTabSz="857250" rtl="0" eaLnBrk="1" fontAlgn="auto" latinLnBrk="0" hangingPunct="1">
                        <a:lnSpc>
                          <a:spcPct val="100000"/>
                        </a:lnSpc>
                        <a:spcBef>
                          <a:spcPts val="0"/>
                        </a:spcBef>
                        <a:spcAft>
                          <a:spcPts val="0"/>
                        </a:spcAft>
                        <a:buClrTx/>
                        <a:buSzTx/>
                        <a:buFontTx/>
                        <a:buNone/>
                        <a:tabLst/>
                        <a:defRPr/>
                      </a:pPr>
                      <a:r>
                        <a:rPr lang="en-US" sz="1800" u="sng" dirty="0">
                          <a:solidFill>
                            <a:srgbClr val="000000"/>
                          </a:solidFill>
                          <a:effectLst/>
                          <a:latin typeface="Calibri" panose="020F0502020204030204" pitchFamily="34" charset="0"/>
                          <a:cs typeface="Times New Roman" panose="02020603050405020304" pitchFamily="18" charset="0"/>
                        </a:rPr>
                        <a:t>Sol H W S</a:t>
                      </a:r>
                      <a:endParaRPr lang="en-US" sz="1800"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Solar Panel Installations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Instal</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Technical Drawing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Tec Dwg</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641122844"/>
                  </a:ext>
                </a:extLst>
              </a:tr>
              <a:tr h="1190335">
                <a:tc rowSpan="3">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2nd Year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 – Customer Relations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1</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Energy Eff. Measure. &amp; Verification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V</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cs typeface="Times New Roman" panose="02020603050405020304" pitchFamily="18" charset="0"/>
                        </a:rPr>
                        <a:t>PV Stand Alone System  Design </a:t>
                      </a:r>
                    </a:p>
                    <a:p>
                      <a:pPr marL="0" marR="0">
                        <a:spcBef>
                          <a:spcPts val="0"/>
                        </a:spcBef>
                        <a:spcAft>
                          <a:spcPts val="0"/>
                        </a:spcAft>
                      </a:pPr>
                      <a:r>
                        <a:rPr lang="en-US" sz="1800" u="sng" dirty="0">
                          <a:solidFill>
                            <a:srgbClr val="000000"/>
                          </a:solidFill>
                          <a:effectLst/>
                          <a:latin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Stand Alone Syst.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SASD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Battery Based Installations </a:t>
                      </a:r>
                    </a:p>
                    <a:p>
                      <a:r>
                        <a:rPr lang="en-US" sz="1800" u="sng" dirty="0">
                          <a:solidFill>
                            <a:srgbClr val="000000"/>
                          </a:solidFill>
                          <a:effectLst/>
                          <a:latin typeface="Calibri" panose="020F0502020204030204" pitchFamily="34" charset="0"/>
                          <a:cs typeface="Times New Roman" panose="02020603050405020304" pitchFamily="18" charset="0"/>
                        </a:rPr>
                        <a:t>PV Bat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 Wind Design &amp; Operation</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Sm</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Wind</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94304170"/>
                  </a:ext>
                </a:extLst>
              </a:tr>
              <a:tr h="591369">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and Comms 1</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 Comm</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 Load Analysis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Audits 2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u="non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Analysis of Energy Systems</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 A E 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Elec. Codes and Regulations</a:t>
                      </a:r>
                    </a:p>
                    <a:p>
                      <a:r>
                        <a:rPr lang="en-US" sz="1800" u="sng" dirty="0">
                          <a:solidFill>
                            <a:srgbClr val="000000"/>
                          </a:solidFill>
                          <a:effectLst/>
                          <a:latin typeface="Calibri" panose="020F0502020204030204" pitchFamily="34" charset="0"/>
                          <a:cs typeface="Times New Roman" panose="02020603050405020304" pitchFamily="18" charset="0"/>
                        </a:rPr>
                        <a:t>Elec C A R</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Planning</a:t>
                      </a:r>
                    </a:p>
                    <a:p>
                      <a:pPr marL="0" marR="0">
                        <a:spcBef>
                          <a:spcPts val="0"/>
                        </a:spcBef>
                        <a:spcAft>
                          <a:spcPts val="0"/>
                        </a:spcAft>
                      </a:pP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Plan</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3302094120"/>
                  </a:ext>
                </a:extLst>
              </a:tr>
              <a:tr h="925177">
                <a:tc vMerge="1">
                  <a:txBody>
                    <a:bodyPr/>
                    <a:lstStyle/>
                    <a:p>
                      <a:endParaRPr lang="en-US"/>
                    </a:p>
                  </a:txBody>
                  <a:tcPr/>
                </a:tc>
                <a:tc>
                  <a: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Term 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 Energy System Design </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AES Des </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Project </a:t>
                      </a: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(Classroom)</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a:t>
                      </a:r>
                      <a:r>
                        <a:rPr lang="en-US" sz="1800" u="sng"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Operations &amp; Entrepreneurs. </a:t>
                      </a: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Bus O &amp; E</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gridSpan="2">
                  <a:txBody>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PV Sys.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&amp; Operation</a:t>
                      </a:r>
                    </a:p>
                    <a:p>
                      <a:r>
                        <a:rPr lang="en-US" sz="1800" u="sng" dirty="0">
                          <a:solidFill>
                            <a:srgbClr val="000000"/>
                          </a:solidFill>
                          <a:effectLst/>
                          <a:latin typeface="Calibri" panose="020F0502020204030204" pitchFamily="34" charset="0"/>
                          <a:cs typeface="Times New Roman" panose="02020603050405020304" pitchFamily="18" charset="0"/>
                        </a:rPr>
                        <a:t>PV M &amp; O</a:t>
                      </a:r>
                      <a:endParaRPr lang="en-US" u="sng"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a:txBody>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Final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(Lab)</a:t>
                      </a: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Fin Pro</a:t>
                      </a:r>
                      <a:endParaRPr lang="en-US" sz="18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2492166904"/>
                  </a:ext>
                </a:extLst>
              </a:tr>
            </a:tbl>
          </a:graphicData>
        </a:graphic>
      </p:graphicFrame>
      <p:sp>
        <p:nvSpPr>
          <p:cNvPr id="6" name="Oval 5">
            <a:extLst>
              <a:ext uri="{FF2B5EF4-FFF2-40B4-BE49-F238E27FC236}">
                <a16:creationId xmlns:a16="http://schemas.microsoft.com/office/drawing/2014/main" xmlns="" id="{75599811-E057-4390-AA9F-3825051AAC23}"/>
              </a:ext>
            </a:extLst>
          </p:cNvPr>
          <p:cNvSpPr/>
          <p:nvPr/>
        </p:nvSpPr>
        <p:spPr>
          <a:xfrm>
            <a:off x="2562225" y="3848099"/>
            <a:ext cx="1743075" cy="13239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75599811-E057-4390-AA9F-3825051AAC23}"/>
              </a:ext>
            </a:extLst>
          </p:cNvPr>
          <p:cNvSpPr/>
          <p:nvPr/>
        </p:nvSpPr>
        <p:spPr>
          <a:xfrm>
            <a:off x="4315142" y="4867275"/>
            <a:ext cx="1952308" cy="13906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75599811-E057-4390-AA9F-3825051AAC23}"/>
              </a:ext>
            </a:extLst>
          </p:cNvPr>
          <p:cNvSpPr/>
          <p:nvPr/>
        </p:nvSpPr>
        <p:spPr>
          <a:xfrm>
            <a:off x="2524125" y="5057775"/>
            <a:ext cx="2047875" cy="11049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75599811-E057-4390-AA9F-3825051AAC23}"/>
              </a:ext>
            </a:extLst>
          </p:cNvPr>
          <p:cNvSpPr/>
          <p:nvPr/>
        </p:nvSpPr>
        <p:spPr>
          <a:xfrm>
            <a:off x="2067242" y="727205"/>
            <a:ext cx="742633" cy="6752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0716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BB8B2-D378-0A75-B8B4-0CBA67A07DF2}"/>
              </a:ext>
            </a:extLst>
          </p:cNvPr>
          <p:cNvSpPr>
            <a:spLocks noGrp="1"/>
          </p:cNvSpPr>
          <p:nvPr>
            <p:ph type="title"/>
          </p:nvPr>
        </p:nvSpPr>
        <p:spPr/>
        <p:txBody>
          <a:bodyPr/>
          <a:lstStyle/>
          <a:p>
            <a:r>
              <a:rPr lang="en-US" dirty="0"/>
              <a:t>1. Program Overview</a:t>
            </a:r>
            <a:endParaRPr lang="en-CA" dirty="0"/>
          </a:p>
        </p:txBody>
      </p:sp>
      <p:sp>
        <p:nvSpPr>
          <p:cNvPr id="6" name="Rectangle 1">
            <a:extLst>
              <a:ext uri="{FF2B5EF4-FFF2-40B4-BE49-F238E27FC236}">
                <a16:creationId xmlns:a16="http://schemas.microsoft.com/office/drawing/2014/main" xmlns="" id="{6100244F-C057-0139-7251-A94AD1CAD3D5}"/>
              </a:ext>
            </a:extLst>
          </p:cNvPr>
          <p:cNvSpPr>
            <a:spLocks noChangeArrowheads="1"/>
          </p:cNvSpPr>
          <p:nvPr/>
        </p:nvSpPr>
        <p:spPr bwMode="auto">
          <a:xfrm>
            <a:off x="-148590" y="-1026160"/>
            <a:ext cx="20425820" cy="812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pic>
        <p:nvPicPr>
          <p:cNvPr id="3" name="Content Placeholder 2"/>
          <p:cNvPicPr>
            <a:picLocks noGrp="1" noChangeAspect="1" noChangeArrowheads="1"/>
          </p:cNvPicPr>
          <p:nvPr>
            <p:ph sz="half" idx="1"/>
          </p:nvPr>
        </p:nvPicPr>
        <p:blipFill>
          <a:blip r:embed="rId2"/>
          <a:srcRect/>
          <a:stretch>
            <a:fillRect/>
          </a:stretch>
        </p:blipFill>
        <p:spPr bwMode="auto">
          <a:xfrm>
            <a:off x="342900" y="1554563"/>
            <a:ext cx="8458200" cy="4537862"/>
          </a:xfrm>
          <a:prstGeom prst="rect">
            <a:avLst/>
          </a:prstGeom>
          <a:noFill/>
          <a:ln w="9525">
            <a:noFill/>
            <a:miter lim="800000"/>
            <a:headEnd/>
            <a:tailEnd/>
          </a:ln>
          <a:effectLst/>
        </p:spPr>
      </p:pic>
    </p:spTree>
    <p:extLst>
      <p:ext uri="{BB962C8B-B14F-4D97-AF65-F5344CB8AC3E}">
        <p14:creationId xmlns:p14="http://schemas.microsoft.com/office/powerpoint/2010/main" xmlns="" val="132719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13935" cy="675204"/>
          </a:xfrm>
        </p:spPr>
        <p:txBody>
          <a:bodyPr wrap="square" anchor="ctr">
            <a:normAutofit fontScale="90000"/>
          </a:bodyPr>
          <a:lstStyle/>
          <a:p>
            <a:r>
              <a:rPr lang="en-CA" dirty="0" smtClean="0"/>
              <a:t>1. Program Overview (Term 5 Courses) </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0" indent="0">
              <a:buNone/>
            </a:pPr>
            <a:r>
              <a:rPr lang="en-US" sz="3175" u="sng" dirty="0" smtClean="0"/>
              <a:t>January </a:t>
            </a:r>
            <a:r>
              <a:rPr lang="en-US" sz="3175" u="sng" dirty="0"/>
              <a:t>– </a:t>
            </a:r>
            <a:r>
              <a:rPr lang="en-US" sz="3175" u="sng" dirty="0" smtClean="0"/>
              <a:t>March (10 </a:t>
            </a:r>
            <a:r>
              <a:rPr lang="en-US" sz="3175" u="sng" dirty="0"/>
              <a:t>Weeks)</a:t>
            </a:r>
          </a:p>
          <a:p>
            <a:pPr marL="514350" indent="-514350">
              <a:buFont typeface="+mj-lt"/>
              <a:buAutoNum type="arabicPeriod"/>
            </a:pPr>
            <a:r>
              <a:rPr lang="en-US" sz="3175" dirty="0" smtClean="0"/>
              <a:t>Projects and Communications   </a:t>
            </a:r>
            <a:endParaRPr lang="en-US" sz="3175" dirty="0"/>
          </a:p>
          <a:p>
            <a:pPr marL="514350" indent="-514350">
              <a:buFont typeface="+mj-lt"/>
              <a:buAutoNum type="arabicPeriod"/>
            </a:pPr>
            <a:r>
              <a:rPr lang="en-US" sz="3175" dirty="0" smtClean="0"/>
              <a:t>Audits 02 – Load Analysis  </a:t>
            </a:r>
            <a:endParaRPr lang="en-US" sz="3175" dirty="0"/>
          </a:p>
          <a:p>
            <a:pPr marL="514350" indent="-514350">
              <a:buFont typeface="+mj-lt"/>
              <a:buAutoNum type="arabicPeriod"/>
            </a:pPr>
            <a:r>
              <a:rPr lang="en-US" sz="3175" b="1" u="sng" dirty="0" smtClean="0"/>
              <a:t>Economic Analysis of Energy Systems     </a:t>
            </a:r>
            <a:endParaRPr lang="en-US" sz="3200" b="1" u="sng" dirty="0"/>
          </a:p>
          <a:p>
            <a:pPr marL="514350" indent="-514350">
              <a:buFont typeface="+mj-lt"/>
              <a:buAutoNum type="arabicPeriod"/>
            </a:pPr>
            <a:r>
              <a:rPr lang="en-US" sz="3175" dirty="0" smtClean="0"/>
              <a:t>Electrical Codes and Regulations    </a:t>
            </a:r>
            <a:endParaRPr lang="en-US" sz="3175" dirty="0"/>
          </a:p>
          <a:p>
            <a:pPr marL="514350" indent="-514350">
              <a:buFont typeface="+mj-lt"/>
              <a:buAutoNum type="arabicPeriod"/>
            </a:pPr>
            <a:r>
              <a:rPr lang="en-US" sz="3175" dirty="0" smtClean="0"/>
              <a:t>Project Plan (for C 63)  </a:t>
            </a:r>
            <a:endParaRPr lang="en-US" sz="3175" dirty="0"/>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84286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89" y="70872"/>
            <a:ext cx="4861561" cy="675204"/>
          </a:xfrm>
        </p:spPr>
        <p:txBody>
          <a:bodyPr wrap="square" anchor="ctr">
            <a:normAutofit fontScale="90000"/>
          </a:bodyPr>
          <a:lstStyle/>
          <a:p>
            <a:r>
              <a:rPr lang="en-CA" dirty="0" smtClean="0"/>
              <a:t>C 53: Econ Analysis of Energy Systems </a:t>
            </a:r>
            <a:endParaRPr lang="en-CA" dirty="0"/>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u="sng" dirty="0"/>
              <a:t>10 Week Term </a:t>
            </a:r>
            <a:r>
              <a:rPr lang="en-US" sz="3175" u="sng" dirty="0" smtClean="0"/>
              <a:t>5, </a:t>
            </a:r>
            <a:r>
              <a:rPr lang="en-US" sz="3175" u="sng" dirty="0"/>
              <a:t>Year </a:t>
            </a:r>
            <a:r>
              <a:rPr lang="en-US" sz="3175" u="sng" dirty="0" smtClean="0"/>
              <a:t>2  </a:t>
            </a:r>
            <a:r>
              <a:rPr lang="en-US" sz="3175" dirty="0" smtClean="0"/>
              <a:t>  </a:t>
            </a:r>
            <a:r>
              <a:rPr lang="en-US" sz="3175" dirty="0" smtClean="0"/>
              <a:t>40 </a:t>
            </a:r>
            <a:r>
              <a:rPr lang="en-US" sz="3175" dirty="0" smtClean="0"/>
              <a:t>Classroom </a:t>
            </a:r>
            <a:r>
              <a:rPr lang="en-US" sz="3175" dirty="0"/>
              <a:t>hours as    </a:t>
            </a:r>
            <a:r>
              <a:rPr lang="en-US" sz="3175" dirty="0" smtClean="0"/>
              <a:t>6 periods/wk. </a:t>
            </a:r>
            <a:r>
              <a:rPr lang="en-US" sz="3175" dirty="0"/>
              <a:t>x 10 weeks </a:t>
            </a:r>
            <a:r>
              <a:rPr lang="en-US" sz="3175" dirty="0" smtClean="0"/>
              <a:t>(2 </a:t>
            </a:r>
            <a:r>
              <a:rPr lang="en-US" sz="3175" dirty="0" smtClean="0"/>
              <a:t>x </a:t>
            </a:r>
            <a:r>
              <a:rPr lang="en-US" sz="3175" dirty="0" smtClean="0"/>
              <a:t>Tue. </a:t>
            </a:r>
            <a:r>
              <a:rPr lang="en-US" sz="3175" dirty="0" smtClean="0"/>
              <a:t>am) + (2 x </a:t>
            </a:r>
            <a:r>
              <a:rPr lang="en-US" sz="3175" dirty="0" smtClean="0"/>
              <a:t>Tue. </a:t>
            </a:r>
            <a:r>
              <a:rPr lang="en-US" sz="3175" dirty="0" smtClean="0"/>
              <a:t>pm) + </a:t>
            </a:r>
            <a:r>
              <a:rPr lang="en-US" sz="3175" dirty="0" smtClean="0"/>
              <a:t>(2 </a:t>
            </a:r>
            <a:r>
              <a:rPr lang="en-US" sz="3175" dirty="0" smtClean="0"/>
              <a:t>x </a:t>
            </a:r>
            <a:r>
              <a:rPr lang="en-US" sz="3175" dirty="0" smtClean="0"/>
              <a:t>Wed. </a:t>
            </a:r>
            <a:r>
              <a:rPr lang="en-US" sz="3175" dirty="0" smtClean="0"/>
              <a:t>am)                       </a:t>
            </a:r>
            <a:r>
              <a:rPr lang="en-US" sz="3175" dirty="0"/>
              <a:t>0 New Lab </a:t>
            </a:r>
            <a:r>
              <a:rPr lang="en-US" sz="3175" dirty="0" smtClean="0"/>
              <a:t>hours</a:t>
            </a:r>
            <a:endParaRPr lang="en-US" sz="3175" dirty="0"/>
          </a:p>
          <a:p>
            <a:pPr marL="514350" indent="-514350">
              <a:buFont typeface="+mj-lt"/>
              <a:buAutoNum type="arabicPeriod"/>
            </a:pPr>
            <a:r>
              <a:rPr lang="en-US" sz="3175" u="sng" dirty="0"/>
              <a:t>Marking Breakdown    </a:t>
            </a:r>
            <a:r>
              <a:rPr lang="en-US" sz="3175" dirty="0"/>
              <a:t>25% Individual Tests                        35% Individual Assign.  30% Group Projects     10% Employability Skills</a:t>
            </a:r>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1367204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t>
            </a:r>
            <a:r>
              <a:rPr lang="en-CA" dirty="0" smtClean="0"/>
              <a:t>Analysis </a:t>
            </a:r>
            <a:r>
              <a:rPr lang="en-CA" dirty="0" smtClean="0"/>
              <a:t>of </a:t>
            </a:r>
            <a:r>
              <a:rPr lang="en-CA" dirty="0" err="1" smtClean="0"/>
              <a:t>Ener</a:t>
            </a:r>
            <a:r>
              <a:rPr lang="en-CA" dirty="0" smtClean="0"/>
              <a:t>. </a:t>
            </a:r>
            <a:r>
              <a:rPr lang="en-CA" dirty="0" smtClean="0"/>
              <a:t>Syst.</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a:t>C </a:t>
            </a:r>
            <a:r>
              <a:rPr lang="en-US" u="sng" dirty="0" smtClean="0"/>
              <a:t>53: Econ. Analysis of Energy Systems </a:t>
            </a:r>
            <a:endParaRPr lang="en-US" u="sng" dirty="0"/>
          </a:p>
          <a:p>
            <a:r>
              <a:rPr lang="en-US" dirty="0" smtClean="0"/>
              <a:t>Econ AES </a:t>
            </a:r>
            <a:r>
              <a:rPr lang="en-US" dirty="0"/>
              <a:t>(in Calendar Table)</a:t>
            </a:r>
          </a:p>
          <a:p>
            <a:r>
              <a:rPr lang="en-US" dirty="0" smtClean="0"/>
              <a:t>(T1) Introduce concept of interest, investment, &amp; loans</a:t>
            </a:r>
            <a:endParaRPr lang="en-US" dirty="0"/>
          </a:p>
          <a:p>
            <a:r>
              <a:rPr lang="en-US" dirty="0" smtClean="0"/>
              <a:t>(T 2) Introduce the concept of the time value of money</a:t>
            </a:r>
          </a:p>
          <a:p>
            <a:r>
              <a:rPr lang="en-US" dirty="0" smtClean="0"/>
              <a:t>(T 3) Identify the present and future value of single and repeated payments for different interest rates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marL="0" indent="0">
              <a:buNone/>
            </a:pPr>
            <a:r>
              <a:rPr lang="en-US" u="sng" dirty="0" smtClean="0"/>
              <a:t>C 53: Econ. Analysis of Energy Systems </a:t>
            </a:r>
          </a:p>
          <a:p>
            <a:r>
              <a:rPr lang="en-US" dirty="0" smtClean="0"/>
              <a:t>Econ AES (in Calendar Table)</a:t>
            </a:r>
          </a:p>
          <a:p>
            <a:r>
              <a:rPr lang="en-US" dirty="0" smtClean="0"/>
              <a:t>(T 4) Identify the rate of return for energy systems and energy efficiency measures </a:t>
            </a:r>
          </a:p>
          <a:p>
            <a:r>
              <a:rPr lang="en-US" dirty="0" smtClean="0"/>
              <a:t>(T 5) Prepare and rank the relative benefit of potential energy system or efficient improvement decisions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marL="0" lvl="0" indent="0">
              <a:buNone/>
              <a:defRPr/>
            </a:pPr>
            <a:r>
              <a:rPr lang="en-US" u="sng" dirty="0" smtClean="0">
                <a:solidFill>
                  <a:prstClr val="white"/>
                </a:solidFill>
              </a:rPr>
              <a:t>C 53: </a:t>
            </a:r>
            <a:r>
              <a:rPr lang="en-US" u="sng" dirty="0" smtClean="0">
                <a:solidFill>
                  <a:prstClr val="white"/>
                </a:solidFill>
              </a:rPr>
              <a:t>Econ. Analysis </a:t>
            </a:r>
            <a:r>
              <a:rPr lang="en-US" u="sng" dirty="0" smtClean="0">
                <a:solidFill>
                  <a:prstClr val="white"/>
                </a:solidFill>
              </a:rPr>
              <a:t>of Energy Systems </a:t>
            </a:r>
          </a:p>
          <a:p>
            <a:pPr marL="0" lvl="0" indent="0">
              <a:buNone/>
              <a:defRPr/>
            </a:pPr>
            <a:r>
              <a:rPr lang="en-US" dirty="0" smtClean="0">
                <a:solidFill>
                  <a:prstClr val="white"/>
                </a:solidFill>
              </a:rPr>
              <a:t>Examples of anticipated outcomes after course completion</a:t>
            </a:r>
          </a:p>
          <a:p>
            <a:pPr lvl="0">
              <a:defRPr/>
            </a:pPr>
            <a:r>
              <a:rPr lang="en-US" dirty="0" smtClean="0">
                <a:solidFill>
                  <a:prstClr val="white"/>
                </a:solidFill>
              </a:rPr>
              <a:t>Develop reasonable financial project scenarios for potential energy systems (e.g. PV, small wind, solar hot water, energy efficiencies)</a:t>
            </a:r>
          </a:p>
          <a:p>
            <a:pPr>
              <a:defRPr/>
            </a:pPr>
            <a:r>
              <a:rPr lang="en-US" dirty="0" smtClean="0">
                <a:solidFill>
                  <a:prstClr val="white"/>
                </a:solidFill>
              </a:rPr>
              <a:t>Calculate scenario “rate of return” </a:t>
            </a:r>
            <a:r>
              <a:rPr lang="en-US" dirty="0" smtClean="0">
                <a:solidFill>
                  <a:prstClr val="white"/>
                </a:solidFill>
              </a:rPr>
              <a:t>&amp; </a:t>
            </a:r>
            <a:r>
              <a:rPr lang="en-US" dirty="0" smtClean="0">
                <a:solidFill>
                  <a:prstClr val="white"/>
                </a:solidFill>
              </a:rPr>
              <a:t>“payback period”</a:t>
            </a:r>
          </a:p>
          <a:p>
            <a:pPr lvl="0">
              <a:defRPr/>
            </a:pPr>
            <a:r>
              <a:rPr lang="en-US" dirty="0" smtClean="0">
                <a:solidFill>
                  <a:prstClr val="white"/>
                </a:solidFill>
              </a:rPr>
              <a:t>Calculate </a:t>
            </a:r>
            <a:r>
              <a:rPr lang="en-US" dirty="0" smtClean="0">
                <a:solidFill>
                  <a:prstClr val="white"/>
                </a:solidFill>
              </a:rPr>
              <a:t>&amp; </a:t>
            </a:r>
            <a:r>
              <a:rPr lang="en-US" dirty="0" smtClean="0">
                <a:solidFill>
                  <a:prstClr val="white"/>
                </a:solidFill>
              </a:rPr>
              <a:t>compare relative financial performance of competing potential energy system options </a:t>
            </a:r>
            <a:r>
              <a:rPr lang="en-US" dirty="0" smtClean="0">
                <a:solidFill>
                  <a:prstClr val="white"/>
                </a:solidFill>
              </a:rPr>
              <a:t>/ scenarios</a:t>
            </a:r>
            <a:endParaRPr lang="en-US" dirty="0" smtClean="0"/>
          </a:p>
        </p:txBody>
      </p:sp>
      <p:pic>
        <p:nvPicPr>
          <p:cNvPr id="38914" name="Picture 2" descr="https://www.solar-nation.org/images/ca1.jpg"/>
          <p:cNvPicPr>
            <a:picLocks noChangeAspect="1" noChangeArrowheads="1"/>
          </p:cNvPicPr>
          <p:nvPr/>
        </p:nvPicPr>
        <p:blipFill>
          <a:blip r:embed="rId2"/>
          <a:srcRect/>
          <a:stretch>
            <a:fillRect/>
          </a:stretch>
        </p:blipFill>
        <p:spPr bwMode="auto">
          <a:xfrm>
            <a:off x="6172200" y="295275"/>
            <a:ext cx="2695576" cy="1485900"/>
          </a:xfrm>
          <a:prstGeom prst="rect">
            <a:avLst/>
          </a:prstGeom>
          <a:noFill/>
        </p:spPr>
      </p:pic>
      <p:pic>
        <p:nvPicPr>
          <p:cNvPr id="12" name="Picture 11" descr="Waves by the sea">
            <a:extLst>
              <a:ext uri="{FF2B5EF4-FFF2-40B4-BE49-F238E27FC236}">
                <a16:creationId xmlns="" xmlns:a16="http://schemas.microsoft.com/office/drawing/2014/main" id="{2BF77251-A263-4121-A91E-B1DF7A2B51B1}"/>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13674" b="55360"/>
          <a:stretch/>
        </p:blipFill>
        <p:spPr>
          <a:xfrm>
            <a:off x="0" y="4794278"/>
            <a:ext cx="9144000" cy="1888621"/>
          </a:xfrm>
          <a:prstGeom prst="rect">
            <a:avLst/>
          </a:prstGeom>
        </p:spPr>
      </p:pic>
    </p:spTree>
    <p:extLst>
      <p:ext uri="{BB962C8B-B14F-4D97-AF65-F5344CB8AC3E}">
        <p14:creationId xmlns="" xmlns:p14="http://schemas.microsoft.com/office/powerpoint/2010/main" val="100733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t>
            </a:r>
            <a:r>
              <a:rPr lang="en-CA" dirty="0" smtClean="0"/>
              <a:t>Analysis </a:t>
            </a:r>
            <a:r>
              <a:rPr lang="en-CA" dirty="0" smtClean="0"/>
              <a:t>of </a:t>
            </a:r>
            <a:r>
              <a:rPr lang="en-CA" dirty="0" err="1" smtClean="0"/>
              <a:t>Ener</a:t>
            </a:r>
            <a:r>
              <a:rPr lang="en-CA" dirty="0" smtClean="0"/>
              <a:t>. </a:t>
            </a:r>
            <a:r>
              <a:rPr lang="en-CA" dirty="0" smtClean="0"/>
              <a:t>Syst.</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a:t>
            </a:r>
            <a:r>
              <a:rPr lang="en-US" sz="2800" dirty="0" smtClean="0"/>
              <a:t>Learning Outcomes and Tasks </a:t>
            </a:r>
          </a:p>
          <a:p>
            <a:pPr>
              <a:buNone/>
            </a:pPr>
            <a:r>
              <a:rPr lang="en-US" sz="2800" dirty="0" smtClean="0"/>
              <a:t>Task 01 </a:t>
            </a:r>
          </a:p>
          <a:p>
            <a:pPr>
              <a:buNone/>
            </a:pPr>
            <a:r>
              <a:rPr lang="en-US" sz="2800" u="sng" dirty="0" smtClean="0"/>
              <a:t>Introduce </a:t>
            </a:r>
            <a:r>
              <a:rPr lang="en-US" sz="2800" u="sng" dirty="0" smtClean="0"/>
              <a:t>concept of interest, investment, &amp; loans</a:t>
            </a:r>
          </a:p>
          <a:p>
            <a:r>
              <a:rPr lang="en-US" sz="2800" dirty="0" smtClean="0"/>
              <a:t>Interest – the “rent” on borrowed use of others’ $$ </a:t>
            </a:r>
            <a:endParaRPr lang="en-US" sz="2800" dirty="0" smtClean="0"/>
          </a:p>
          <a:p>
            <a:r>
              <a:rPr lang="en-US" sz="2800" dirty="0" smtClean="0"/>
              <a:t>Investment – scenario option with risks to spend $$ and receive $$$ or $ or zero or less ... over time</a:t>
            </a:r>
            <a:endParaRPr lang="en-US" sz="2800" dirty="0" smtClean="0"/>
          </a:p>
          <a:p>
            <a:r>
              <a:rPr lang="en-US" sz="2800" dirty="0" smtClean="0"/>
              <a:t>Loans – principal, interest, time, payments, security</a:t>
            </a:r>
            <a:endParaRPr lang="en-US" sz="2800" dirty="0" smtClean="0"/>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t>
            </a:r>
            <a:r>
              <a:rPr lang="en-CA" dirty="0" smtClean="0"/>
              <a:t>Analysis </a:t>
            </a:r>
            <a:r>
              <a:rPr lang="en-CA" dirty="0" smtClean="0"/>
              <a:t>of </a:t>
            </a:r>
            <a:r>
              <a:rPr lang="en-CA" dirty="0" err="1" smtClean="0"/>
              <a:t>Ener</a:t>
            </a:r>
            <a:r>
              <a:rPr lang="en-CA" dirty="0" smtClean="0"/>
              <a:t>. </a:t>
            </a:r>
            <a:r>
              <a:rPr lang="en-CA" dirty="0" smtClean="0"/>
              <a:t>Syst.</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a:t>
            </a:r>
            <a:r>
              <a:rPr lang="en-US" sz="2800" dirty="0" smtClean="0"/>
              <a:t>Learning Outcomes and Tasks </a:t>
            </a:r>
          </a:p>
          <a:p>
            <a:pPr>
              <a:buNone/>
            </a:pPr>
            <a:r>
              <a:rPr lang="en-US" sz="2800" dirty="0" smtClean="0"/>
              <a:t>Task </a:t>
            </a:r>
            <a:r>
              <a:rPr lang="en-US" sz="2800" dirty="0" smtClean="0"/>
              <a:t>02 </a:t>
            </a:r>
            <a:endParaRPr lang="en-US" sz="2800" dirty="0" smtClean="0"/>
          </a:p>
          <a:p>
            <a:pPr>
              <a:buNone/>
            </a:pPr>
            <a:r>
              <a:rPr lang="en-US" sz="2800" u="sng" dirty="0" smtClean="0"/>
              <a:t>Introduce </a:t>
            </a:r>
            <a:r>
              <a:rPr lang="en-US" sz="2800" u="sng" dirty="0" smtClean="0"/>
              <a:t>the concept of the time value of money</a:t>
            </a:r>
          </a:p>
          <a:p>
            <a:r>
              <a:rPr lang="en-US" sz="2800" dirty="0" smtClean="0"/>
              <a:t>Present Worth (e.g. in 2023 of sum of annual $1000 payments over 5 years from 2024 - 2028)</a:t>
            </a:r>
            <a:endParaRPr lang="en-US" sz="2800" dirty="0" smtClean="0"/>
          </a:p>
          <a:p>
            <a:r>
              <a:rPr lang="en-US" sz="2800" dirty="0" smtClean="0"/>
              <a:t>Future Worth (e.g. in 2028 of sum of annual $1000 payments over 5 years from 2024 - 2028) </a:t>
            </a:r>
          </a:p>
          <a:p>
            <a:r>
              <a:rPr lang="en-US" sz="2800" dirty="0" smtClean="0"/>
              <a:t>Account for varying interest and inflation rates</a:t>
            </a:r>
            <a:endParaRPr lang="en-US" sz="2800" dirty="0" smtClean="0"/>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t>
            </a:r>
            <a:r>
              <a:rPr lang="en-CA" dirty="0" smtClean="0"/>
              <a:t>Analysis </a:t>
            </a:r>
            <a:r>
              <a:rPr lang="en-CA" dirty="0" smtClean="0"/>
              <a:t>of </a:t>
            </a:r>
            <a:r>
              <a:rPr lang="en-CA" dirty="0" err="1" smtClean="0"/>
              <a:t>Ener</a:t>
            </a:r>
            <a:r>
              <a:rPr lang="en-CA" dirty="0" smtClean="0"/>
              <a:t>. </a:t>
            </a:r>
            <a:r>
              <a:rPr lang="en-CA" dirty="0" smtClean="0"/>
              <a:t>Syst.</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a:t>
            </a:r>
            <a:r>
              <a:rPr lang="en-US" sz="2800" dirty="0" smtClean="0"/>
              <a:t>Learning Outcomes and Tasks </a:t>
            </a:r>
          </a:p>
          <a:p>
            <a:pPr>
              <a:buNone/>
            </a:pPr>
            <a:r>
              <a:rPr lang="en-US" sz="2800" dirty="0" smtClean="0"/>
              <a:t>Task </a:t>
            </a:r>
            <a:r>
              <a:rPr lang="en-US" sz="2800" dirty="0" smtClean="0"/>
              <a:t>03 </a:t>
            </a:r>
            <a:endParaRPr lang="en-US" sz="2800" dirty="0" smtClean="0"/>
          </a:p>
          <a:p>
            <a:pPr>
              <a:buNone/>
            </a:pPr>
            <a:r>
              <a:rPr lang="en-US" sz="2800" u="sng" dirty="0" smtClean="0"/>
              <a:t>Identify </a:t>
            </a:r>
            <a:r>
              <a:rPr lang="en-US" sz="2800" u="sng" dirty="0" smtClean="0"/>
              <a:t>the present and future value of single and repeated payments for different interest rates </a:t>
            </a:r>
          </a:p>
          <a:p>
            <a:r>
              <a:rPr lang="en-US" sz="2800" dirty="0" smtClean="0"/>
              <a:t>Present &amp; Future Worth - single &amp; series payments</a:t>
            </a:r>
            <a:endParaRPr lang="en-US" sz="2800" dirty="0" smtClean="0"/>
          </a:p>
          <a:p>
            <a:r>
              <a:rPr lang="en-US" sz="2800" dirty="0" smtClean="0"/>
              <a:t>Account for </a:t>
            </a:r>
            <a:r>
              <a:rPr lang="en-US" sz="2800" dirty="0" smtClean="0"/>
              <a:t>fixed and for varying interest rates</a:t>
            </a:r>
            <a:endParaRPr lang="en-US" sz="2800" dirty="0" smtClean="0"/>
          </a:p>
          <a:p>
            <a:r>
              <a:rPr lang="en-US" sz="2800" dirty="0" smtClean="0"/>
              <a:t>Account for stable and for varying inflation rates</a:t>
            </a:r>
            <a:endParaRPr lang="en-US" sz="2800" dirty="0" smtClean="0"/>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137660" cy="675204"/>
          </a:xfrm>
        </p:spPr>
        <p:txBody>
          <a:bodyPr wrap="square" anchor="ctr">
            <a:normAutofit/>
          </a:bodyPr>
          <a:lstStyle/>
          <a:p>
            <a:r>
              <a:rPr lang="en-CA" dirty="0"/>
              <a:t>For Today:</a:t>
            </a: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smtClean="0"/>
              <a:t>Renewable Energy and Energy Efficiency (RE EE) Program Overview </a:t>
            </a:r>
            <a:endParaRPr lang="en-US" sz="3175" dirty="0"/>
          </a:p>
          <a:p>
            <a:pPr marL="514350" indent="-514350">
              <a:buFont typeface="+mj-lt"/>
              <a:buAutoNum type="arabicPeriod"/>
            </a:pPr>
            <a:r>
              <a:rPr lang="en-US" sz="3175" dirty="0" smtClean="0"/>
              <a:t>Description of Course </a:t>
            </a:r>
            <a:r>
              <a:rPr lang="en-US" sz="3175" dirty="0" smtClean="0"/>
              <a:t>53  </a:t>
            </a:r>
            <a:r>
              <a:rPr lang="en-US" sz="3175" dirty="0" smtClean="0"/>
              <a:t>in Term 5 of Year 2</a:t>
            </a:r>
          </a:p>
          <a:p>
            <a:pPr marL="514350" indent="-514350">
              <a:buFont typeface="+mj-lt"/>
              <a:buAutoNum type="arabicPeriod"/>
            </a:pPr>
            <a:r>
              <a:rPr lang="en-US" sz="3175" dirty="0" smtClean="0"/>
              <a:t>From TDAPS to Lesson Plans (incl. Master Plan,  Pedagogical Materials)  </a:t>
            </a:r>
            <a:endParaRPr lang="en-US" sz="3175" dirty="0"/>
          </a:p>
          <a:p>
            <a:pPr marL="514350" indent="-514350">
              <a:buFont typeface="+mj-lt"/>
              <a:buAutoNum type="arabicPeriod"/>
            </a:pPr>
            <a:r>
              <a:rPr lang="en-US" sz="3175" dirty="0" smtClean="0"/>
              <a:t>Developing </a:t>
            </a:r>
            <a:r>
              <a:rPr lang="en-US" sz="3175" dirty="0"/>
              <a:t>Course </a:t>
            </a:r>
            <a:r>
              <a:rPr lang="en-US" sz="3175" dirty="0" smtClean="0"/>
              <a:t>53</a:t>
            </a:r>
            <a:endParaRPr lang="en-US" sz="3175" dirty="0"/>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3150095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t>
            </a:r>
            <a:r>
              <a:rPr lang="en-CA" dirty="0" smtClean="0"/>
              <a:t>Analysis </a:t>
            </a:r>
            <a:r>
              <a:rPr lang="en-CA" dirty="0" smtClean="0"/>
              <a:t>of </a:t>
            </a:r>
            <a:r>
              <a:rPr lang="en-CA" dirty="0" err="1" smtClean="0"/>
              <a:t>Ener</a:t>
            </a:r>
            <a:r>
              <a:rPr lang="en-CA" dirty="0" smtClean="0"/>
              <a:t>. </a:t>
            </a:r>
            <a:r>
              <a:rPr lang="en-CA" dirty="0" smtClean="0"/>
              <a:t>Syst.</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a:t>
            </a:r>
            <a:r>
              <a:rPr lang="en-US" sz="2800" dirty="0" smtClean="0"/>
              <a:t>Learning Outcomes and Tasks </a:t>
            </a:r>
          </a:p>
          <a:p>
            <a:pPr>
              <a:buNone/>
            </a:pPr>
            <a:r>
              <a:rPr lang="en-US" sz="2800" dirty="0" smtClean="0"/>
              <a:t>Task </a:t>
            </a:r>
            <a:r>
              <a:rPr lang="en-US" sz="2800" dirty="0" smtClean="0"/>
              <a:t>04 </a:t>
            </a:r>
            <a:endParaRPr lang="en-US" sz="2800" dirty="0" smtClean="0"/>
          </a:p>
          <a:p>
            <a:pPr>
              <a:buNone/>
            </a:pPr>
            <a:r>
              <a:rPr lang="en-US" sz="2800" u="sng" dirty="0" smtClean="0"/>
              <a:t>Identify </a:t>
            </a:r>
            <a:r>
              <a:rPr lang="en-US" sz="2800" u="sng" dirty="0" smtClean="0"/>
              <a:t>the rate of return for energy systems and energy efficiency measures </a:t>
            </a:r>
          </a:p>
          <a:p>
            <a:r>
              <a:rPr lang="en-US" sz="2800" dirty="0" smtClean="0"/>
              <a:t>For scenario options (e.g. A, B, C, D) calculate ratios of net $$$ per net change in Watts due to scenario</a:t>
            </a:r>
          </a:p>
          <a:p>
            <a:r>
              <a:rPr lang="en-US" sz="2800" dirty="0" smtClean="0"/>
              <a:t>Calculate when net $$ revenue pays Investment $$ </a:t>
            </a:r>
          </a:p>
          <a:p>
            <a:r>
              <a:rPr lang="en-US" sz="2800" dirty="0" smtClean="0"/>
              <a:t>Compare to option of $$ staying in a bank account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t>
            </a:r>
            <a:r>
              <a:rPr lang="en-CA" dirty="0" smtClean="0"/>
              <a:t>Analysis </a:t>
            </a:r>
            <a:r>
              <a:rPr lang="en-CA" dirty="0" smtClean="0"/>
              <a:t>of </a:t>
            </a:r>
            <a:r>
              <a:rPr lang="en-CA" dirty="0" err="1" smtClean="0"/>
              <a:t>Ener</a:t>
            </a:r>
            <a:r>
              <a:rPr lang="en-CA" dirty="0" smtClean="0"/>
              <a:t>. </a:t>
            </a:r>
            <a:r>
              <a:rPr lang="en-CA" dirty="0" smtClean="0"/>
              <a:t>Syst.</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dirty="0" smtClean="0"/>
              <a:t>From </a:t>
            </a:r>
            <a:r>
              <a:rPr lang="en-US" sz="2800" dirty="0" smtClean="0"/>
              <a:t>Learning Outcomes and Tasks </a:t>
            </a:r>
          </a:p>
          <a:p>
            <a:pPr>
              <a:buNone/>
            </a:pPr>
            <a:r>
              <a:rPr lang="en-US" sz="2800" dirty="0" smtClean="0"/>
              <a:t>Task </a:t>
            </a:r>
            <a:r>
              <a:rPr lang="en-US" sz="2800" dirty="0" smtClean="0"/>
              <a:t>05 </a:t>
            </a:r>
            <a:endParaRPr lang="en-US" sz="2800" dirty="0" smtClean="0"/>
          </a:p>
          <a:p>
            <a:pPr>
              <a:buNone/>
            </a:pPr>
            <a:r>
              <a:rPr lang="en-US" sz="2800" u="sng" dirty="0" smtClean="0"/>
              <a:t>Prepare and rank the relative benefit of potential energy system or efficient improvement decisions </a:t>
            </a:r>
            <a:endParaRPr lang="en-US" sz="2800" dirty="0" smtClean="0"/>
          </a:p>
          <a:p>
            <a:r>
              <a:rPr lang="en-US" sz="2800" dirty="0" smtClean="0"/>
              <a:t>For scenario options (e.g. A, B, C, D) </a:t>
            </a:r>
            <a:r>
              <a:rPr lang="en-US" sz="2800" dirty="0" smtClean="0"/>
              <a:t>compare and rank based on ratios </a:t>
            </a:r>
            <a:r>
              <a:rPr lang="en-US" sz="2800" dirty="0" smtClean="0"/>
              <a:t>of net </a:t>
            </a:r>
            <a:r>
              <a:rPr lang="en-US" sz="2800" dirty="0" smtClean="0"/>
              <a:t>$$ </a:t>
            </a:r>
            <a:r>
              <a:rPr lang="en-US" sz="2800" dirty="0" smtClean="0"/>
              <a:t>per </a:t>
            </a:r>
            <a:r>
              <a:rPr lang="en-US" sz="2800" dirty="0" smtClean="0"/>
              <a:t>change </a:t>
            </a:r>
            <a:r>
              <a:rPr lang="en-US" sz="2800" dirty="0" smtClean="0"/>
              <a:t>in Watts </a:t>
            </a:r>
          </a:p>
          <a:p>
            <a:r>
              <a:rPr lang="en-US" sz="2800" dirty="0" smtClean="0"/>
              <a:t>Rank by lifecycle net $ </a:t>
            </a:r>
            <a:r>
              <a:rPr lang="en-US" sz="2800" dirty="0" smtClean="0"/>
              <a:t>revenue to Investment </a:t>
            </a:r>
            <a:r>
              <a:rPr lang="en-US" sz="2800" dirty="0" smtClean="0"/>
              <a:t>$ </a:t>
            </a:r>
            <a:endParaRPr lang="en-US" sz="2800" dirty="0" smtClean="0"/>
          </a:p>
          <a:p>
            <a:r>
              <a:rPr lang="en-US" sz="2800" dirty="0" smtClean="0"/>
              <a:t>Account for risks of varying interest &amp; inflation rates</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 </a:t>
            </a:r>
          </a:p>
          <a:p>
            <a:pPr marL="514350" indent="-514350"/>
            <a:r>
              <a:rPr lang="en-US" sz="2800" dirty="0" smtClean="0"/>
              <a:t>25% </a:t>
            </a:r>
            <a:r>
              <a:rPr lang="en-US" sz="2800" dirty="0"/>
              <a:t>Individual Tests         </a:t>
            </a:r>
          </a:p>
          <a:p>
            <a:pPr marL="514350" indent="-514350"/>
            <a:r>
              <a:rPr lang="en-US" sz="2800" dirty="0" smtClean="0"/>
              <a:t>35% </a:t>
            </a:r>
            <a:r>
              <a:rPr lang="en-US" sz="2800" dirty="0"/>
              <a:t>Individual Projects </a:t>
            </a:r>
          </a:p>
          <a:p>
            <a:pPr marL="514350" indent="-514350"/>
            <a:r>
              <a:rPr lang="en-US" sz="2800" dirty="0" smtClean="0"/>
              <a:t>30</a:t>
            </a:r>
            <a:r>
              <a:rPr lang="en-US" sz="2800" dirty="0"/>
              <a:t>% Group Projects          </a:t>
            </a:r>
          </a:p>
          <a:p>
            <a:pPr marL="514350" indent="-514350"/>
            <a:r>
              <a:rPr lang="en-US" sz="2800" dirty="0"/>
              <a:t>10% Employability Skills </a:t>
            </a:r>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141241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25% </a:t>
            </a:r>
            <a:r>
              <a:rPr lang="en-US" sz="2800" u="sng" dirty="0"/>
              <a:t>Individual Tests (Examples)         </a:t>
            </a:r>
          </a:p>
          <a:p>
            <a:pPr marL="514350" indent="-514350"/>
            <a:r>
              <a:rPr lang="en-US" sz="2800" dirty="0" smtClean="0"/>
              <a:t>9% </a:t>
            </a:r>
            <a:r>
              <a:rPr lang="en-US" sz="2800" dirty="0" smtClean="0"/>
              <a:t>Task </a:t>
            </a:r>
            <a:r>
              <a:rPr lang="en-US" sz="2800" dirty="0"/>
              <a:t>1 </a:t>
            </a:r>
            <a:r>
              <a:rPr lang="en-US" sz="2800" dirty="0" smtClean="0"/>
              <a:t>Introduce </a:t>
            </a:r>
            <a:r>
              <a:rPr lang="en-US" sz="2800" dirty="0" smtClean="0"/>
              <a:t>... </a:t>
            </a:r>
            <a:r>
              <a:rPr lang="en-US" sz="2800" dirty="0" smtClean="0"/>
              <a:t>interest, investment, &amp; loans </a:t>
            </a:r>
            <a:endParaRPr lang="en-US" sz="2800" dirty="0"/>
          </a:p>
          <a:p>
            <a:pPr marL="514350" indent="-514350"/>
            <a:r>
              <a:rPr lang="en-US" sz="2800" dirty="0" smtClean="0"/>
              <a:t>8% </a:t>
            </a:r>
            <a:r>
              <a:rPr lang="en-US" sz="2800" dirty="0" smtClean="0"/>
              <a:t>Task </a:t>
            </a:r>
            <a:r>
              <a:rPr lang="en-US" sz="2800" dirty="0"/>
              <a:t>2 </a:t>
            </a:r>
            <a:r>
              <a:rPr lang="en-US" sz="2800" dirty="0" smtClean="0"/>
              <a:t>Introduce </a:t>
            </a:r>
            <a:r>
              <a:rPr lang="en-US" sz="2800" dirty="0" smtClean="0"/>
              <a:t>concept ... time </a:t>
            </a:r>
            <a:r>
              <a:rPr lang="en-US" sz="2800" dirty="0" smtClean="0"/>
              <a:t>value of </a:t>
            </a:r>
            <a:r>
              <a:rPr lang="en-US" sz="2800" dirty="0" smtClean="0"/>
              <a:t>money</a:t>
            </a:r>
            <a:endParaRPr lang="en-US" sz="2800" dirty="0"/>
          </a:p>
          <a:p>
            <a:pPr marL="514350" indent="-514350"/>
            <a:r>
              <a:rPr lang="en-US" sz="2800" dirty="0" smtClean="0"/>
              <a:t>8 </a:t>
            </a:r>
            <a:r>
              <a:rPr lang="en-US" sz="2800" dirty="0" smtClean="0"/>
              <a:t>% Task 3 </a:t>
            </a:r>
            <a:r>
              <a:rPr lang="en-US" sz="2800" dirty="0" smtClean="0"/>
              <a:t>... </a:t>
            </a:r>
            <a:r>
              <a:rPr lang="en-US" sz="2800" dirty="0" smtClean="0"/>
              <a:t>present &amp; </a:t>
            </a:r>
            <a:r>
              <a:rPr lang="en-US" sz="2800" dirty="0" smtClean="0"/>
              <a:t>future value of </a:t>
            </a:r>
            <a:r>
              <a:rPr lang="en-US" sz="2800" dirty="0" smtClean="0"/>
              <a:t>… payments </a:t>
            </a:r>
            <a:r>
              <a:rPr lang="en-US" sz="2800" dirty="0" smtClean="0"/>
              <a:t>for different interest rates </a:t>
            </a:r>
            <a:endParaRPr lang="en-US" sz="2800" dirty="0" smtClean="0"/>
          </a:p>
          <a:p>
            <a:pPr marL="514350" indent="-514350"/>
            <a:r>
              <a:rPr lang="en-US" sz="2800" dirty="0" smtClean="0"/>
              <a:t>0% </a:t>
            </a:r>
            <a:r>
              <a:rPr lang="en-US" sz="2800" dirty="0" smtClean="0"/>
              <a:t>Task 4 </a:t>
            </a:r>
            <a:r>
              <a:rPr lang="en-US" sz="2800" dirty="0" smtClean="0"/>
              <a:t>Identify the rate of </a:t>
            </a:r>
            <a:r>
              <a:rPr lang="en-US" sz="2800" dirty="0" smtClean="0"/>
              <a:t>return . . . for scenarios</a:t>
            </a:r>
          </a:p>
          <a:p>
            <a:pPr marL="514350" indent="-514350"/>
            <a:r>
              <a:rPr lang="en-US" sz="2800" dirty="0" smtClean="0"/>
              <a:t>0% Task </a:t>
            </a:r>
            <a:r>
              <a:rPr lang="en-US" sz="2800" dirty="0" smtClean="0"/>
              <a:t>5 ... rank the relative benefit ...  of (options) </a:t>
            </a:r>
          </a:p>
          <a:p>
            <a:pPr marL="514350" indent="-514350"/>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263710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35% </a:t>
            </a:r>
            <a:r>
              <a:rPr lang="en-US" sz="2800" u="sng" dirty="0"/>
              <a:t>Individual </a:t>
            </a:r>
            <a:r>
              <a:rPr lang="en-US" sz="2800" u="sng" dirty="0" smtClean="0"/>
              <a:t>Projects </a:t>
            </a:r>
            <a:r>
              <a:rPr lang="en-US" sz="2800" u="sng" dirty="0"/>
              <a:t>(Examples)         </a:t>
            </a:r>
          </a:p>
          <a:p>
            <a:pPr marL="514350" indent="-514350"/>
            <a:r>
              <a:rPr lang="en-US" sz="2800" dirty="0" smtClean="0"/>
              <a:t>0% </a:t>
            </a:r>
            <a:r>
              <a:rPr lang="en-US" sz="2800" dirty="0" smtClean="0"/>
              <a:t>Task </a:t>
            </a:r>
            <a:r>
              <a:rPr lang="en-US" sz="2800" dirty="0" smtClean="0"/>
              <a:t>1 Introduce . . . interest, investment, &amp; loans</a:t>
            </a:r>
            <a:endParaRPr lang="en-US" sz="2800" dirty="0" smtClean="0"/>
          </a:p>
          <a:p>
            <a:pPr marL="514350" indent="-514350"/>
            <a:r>
              <a:rPr lang="en-US" sz="2800" dirty="0" smtClean="0"/>
              <a:t>5% </a:t>
            </a:r>
            <a:r>
              <a:rPr lang="en-US" sz="2800" dirty="0" smtClean="0"/>
              <a:t>Task </a:t>
            </a:r>
            <a:r>
              <a:rPr lang="en-US" sz="2800" dirty="0" smtClean="0"/>
              <a:t>2 Introduce concept </a:t>
            </a:r>
            <a:r>
              <a:rPr lang="en-US" sz="2800" dirty="0" smtClean="0"/>
              <a:t>... </a:t>
            </a:r>
            <a:r>
              <a:rPr lang="en-US" sz="2800" dirty="0" smtClean="0"/>
              <a:t>time value of money</a:t>
            </a:r>
            <a:endParaRPr lang="en-US" sz="2800" dirty="0" smtClean="0"/>
          </a:p>
          <a:p>
            <a:pPr marL="514350" indent="-514350"/>
            <a:r>
              <a:rPr lang="en-US" sz="2800" dirty="0" smtClean="0"/>
              <a:t>15% </a:t>
            </a:r>
            <a:r>
              <a:rPr lang="en-US" sz="2800" dirty="0" smtClean="0"/>
              <a:t>Task 3 ... present &amp; future value of … payments for different interest rates </a:t>
            </a:r>
            <a:endParaRPr lang="en-US" sz="2800" dirty="0"/>
          </a:p>
          <a:p>
            <a:pPr marL="514350" indent="-514350"/>
            <a:r>
              <a:rPr lang="en-US" sz="2800" dirty="0" smtClean="0"/>
              <a:t>10% </a:t>
            </a:r>
            <a:r>
              <a:rPr lang="en-US" sz="2800" dirty="0" smtClean="0"/>
              <a:t>Task </a:t>
            </a:r>
            <a:r>
              <a:rPr lang="en-US" sz="2800" dirty="0" smtClean="0"/>
              <a:t>4 Identify the rate of return </a:t>
            </a:r>
            <a:r>
              <a:rPr lang="en-US" sz="2800" dirty="0" smtClean="0"/>
              <a:t>... </a:t>
            </a:r>
            <a:r>
              <a:rPr lang="en-US" sz="2800" dirty="0" smtClean="0"/>
              <a:t>for </a:t>
            </a:r>
            <a:r>
              <a:rPr lang="en-US" sz="2800" dirty="0" smtClean="0"/>
              <a:t>scenarios</a:t>
            </a:r>
          </a:p>
          <a:p>
            <a:pPr marL="514350" indent="-514350"/>
            <a:r>
              <a:rPr lang="en-US" sz="2800" dirty="0" smtClean="0"/>
              <a:t>5% </a:t>
            </a:r>
            <a:r>
              <a:rPr lang="en-US" sz="2800" dirty="0" smtClean="0"/>
              <a:t>Task 5 ... rank the relative benefit ...  of (options) </a:t>
            </a:r>
          </a:p>
          <a:p>
            <a:pPr marL="514350" indent="-514350"/>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263710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smtClean="0"/>
              <a:t>30% Group Projects </a:t>
            </a:r>
            <a:r>
              <a:rPr lang="en-US" sz="2800" u="sng" dirty="0"/>
              <a:t>(Examples)         </a:t>
            </a:r>
          </a:p>
          <a:p>
            <a:pPr marL="514350" indent="-514350"/>
            <a:r>
              <a:rPr lang="en-US" sz="2800" dirty="0" smtClean="0"/>
              <a:t>0</a:t>
            </a:r>
            <a:r>
              <a:rPr lang="en-US" sz="2800" dirty="0" smtClean="0"/>
              <a:t>% </a:t>
            </a:r>
            <a:r>
              <a:rPr lang="en-US" sz="2800" dirty="0" smtClean="0"/>
              <a:t>Task </a:t>
            </a:r>
            <a:r>
              <a:rPr lang="en-US" sz="2800" dirty="0" smtClean="0"/>
              <a:t>1 Introduce . . . interest, investment, &amp; loans</a:t>
            </a:r>
            <a:endParaRPr lang="en-US" sz="2800" dirty="0" smtClean="0"/>
          </a:p>
          <a:p>
            <a:pPr marL="514350" indent="-514350"/>
            <a:r>
              <a:rPr lang="en-US" sz="2800" dirty="0" smtClean="0"/>
              <a:t>0% </a:t>
            </a:r>
            <a:r>
              <a:rPr lang="en-US" sz="2800" dirty="0" smtClean="0"/>
              <a:t>Task </a:t>
            </a:r>
            <a:r>
              <a:rPr lang="en-US" sz="2800" dirty="0" smtClean="0"/>
              <a:t>2 Introduce concept ... time value of money</a:t>
            </a:r>
            <a:endParaRPr lang="en-US" sz="2800" dirty="0" smtClean="0"/>
          </a:p>
          <a:p>
            <a:pPr marL="514350" indent="-514350"/>
            <a:r>
              <a:rPr lang="en-US" sz="2800" dirty="0" smtClean="0"/>
              <a:t>0% </a:t>
            </a:r>
            <a:r>
              <a:rPr lang="en-US" sz="2800" dirty="0" smtClean="0"/>
              <a:t>Task 3 ... present &amp; future value of … payments for different interest rates </a:t>
            </a:r>
            <a:endParaRPr lang="en-US" sz="2800" dirty="0" smtClean="0"/>
          </a:p>
          <a:p>
            <a:pPr marL="514350" indent="-514350"/>
            <a:r>
              <a:rPr lang="en-US" sz="2800" dirty="0" smtClean="0"/>
              <a:t>10% </a:t>
            </a:r>
            <a:r>
              <a:rPr lang="en-US" sz="2800" dirty="0" smtClean="0"/>
              <a:t>Task </a:t>
            </a:r>
            <a:r>
              <a:rPr lang="en-US" sz="2800" dirty="0" smtClean="0"/>
              <a:t>4 Identify the rate of return </a:t>
            </a:r>
            <a:r>
              <a:rPr lang="en-US" sz="2800" dirty="0" smtClean="0"/>
              <a:t>... </a:t>
            </a:r>
            <a:r>
              <a:rPr lang="en-US" sz="2800" dirty="0" smtClean="0"/>
              <a:t>for </a:t>
            </a:r>
            <a:r>
              <a:rPr lang="en-US" sz="2800" dirty="0" smtClean="0"/>
              <a:t>scenarios</a:t>
            </a:r>
          </a:p>
          <a:p>
            <a:pPr marL="514350" indent="-514350"/>
            <a:r>
              <a:rPr lang="en-US" sz="2800" dirty="0" smtClean="0"/>
              <a:t>20% </a:t>
            </a:r>
            <a:r>
              <a:rPr lang="en-US" sz="2800" dirty="0" smtClean="0"/>
              <a:t>Task 5 ... rank the relative benefit ...  of (options) </a:t>
            </a:r>
          </a:p>
          <a:p>
            <a:pPr marL="514350" indent="-514350"/>
            <a:r>
              <a:rPr lang="en-US" sz="2800" dirty="0" smtClean="0"/>
              <a:t> </a:t>
            </a:r>
            <a:endParaRPr lang="en-US" sz="2800" dirty="0" smtClean="0"/>
          </a:p>
          <a:p>
            <a:pPr marL="514350" indent="-514350"/>
            <a:r>
              <a:rPr lang="en-US" sz="2800" dirty="0" smtClean="0"/>
              <a:t>   </a:t>
            </a:r>
            <a:endParaRPr lang="en-US" sz="2800" dirty="0"/>
          </a:p>
          <a:p>
            <a:pPr marL="514350" indent="-514350"/>
            <a:endParaRPr lang="en-US" sz="2800" dirty="0"/>
          </a:p>
          <a:p>
            <a:pPr marL="514350" indent="-514350"/>
            <a:endParaRPr lang="en-US" sz="2800"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263710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2. </a:t>
            </a:r>
            <a:r>
              <a:rPr lang="en-US" dirty="0"/>
              <a:t>Description of Course </a:t>
            </a:r>
            <a:r>
              <a:rPr lang="en-US" dirty="0" smtClean="0"/>
              <a:t>53</a:t>
            </a:r>
            <a:endParaRPr lang="en-US" dirty="0"/>
          </a:p>
        </p:txBody>
      </p:sp>
      <p:sp>
        <p:nvSpPr>
          <p:cNvPr id="3" name="Content Placeholder 2">
            <a:extLst>
              <a:ext uri="{FF2B5EF4-FFF2-40B4-BE49-F238E27FC236}">
                <a16:creationId xmlns="" xmlns:a16="http://schemas.microsoft.com/office/drawing/2014/main" id="{804FC456-C9F6-4BCA-93E5-F8F57D70BA56}"/>
              </a:ext>
            </a:extLst>
          </p:cNvPr>
          <p:cNvSpPr>
            <a:spLocks noGrp="1"/>
          </p:cNvSpPr>
          <p:nvPr>
            <p:ph sz="half" idx="1"/>
          </p:nvPr>
        </p:nvSpPr>
        <p:spPr>
          <a:xfrm>
            <a:off x="266254" y="746076"/>
            <a:ext cx="8729156" cy="3432818"/>
          </a:xfrm>
        </p:spPr>
        <p:txBody>
          <a:bodyPr/>
          <a:lstStyle/>
          <a:p>
            <a:pPr>
              <a:buNone/>
            </a:pPr>
            <a:r>
              <a:rPr lang="en-US" sz="2800" u="sng" dirty="0"/>
              <a:t>Marking Breakdown</a:t>
            </a:r>
          </a:p>
          <a:p>
            <a:pPr marL="514350" indent="-514350">
              <a:buNone/>
            </a:pPr>
            <a:r>
              <a:rPr lang="en-US" sz="2800" u="sng" dirty="0"/>
              <a:t>10% Employability Skills (Examples)         </a:t>
            </a:r>
          </a:p>
          <a:p>
            <a:pPr marL="514350" indent="-514350"/>
            <a:r>
              <a:rPr lang="en-US" sz="2800" dirty="0" smtClean="0"/>
              <a:t>Instructor selected (e.g. other ITVET </a:t>
            </a:r>
            <a:r>
              <a:rPr lang="en-US" sz="2800" dirty="0"/>
              <a:t>Belize </a:t>
            </a:r>
            <a:r>
              <a:rPr lang="en-US" sz="2800" dirty="0" smtClean="0"/>
              <a:t>courses)  </a:t>
            </a:r>
            <a:endParaRPr lang="en-US" sz="2800" dirty="0"/>
          </a:p>
          <a:p>
            <a:pPr marL="514350" indent="-514350"/>
            <a:r>
              <a:rPr lang="en-US" sz="2800" dirty="0"/>
              <a:t>Attendance           </a:t>
            </a:r>
          </a:p>
          <a:p>
            <a:pPr marL="514350" indent="-514350"/>
            <a:r>
              <a:rPr lang="en-US" sz="2800" dirty="0"/>
              <a:t>Timeliness </a:t>
            </a:r>
          </a:p>
          <a:p>
            <a:pPr marL="514350" indent="-514350"/>
            <a:r>
              <a:rPr lang="en-US" sz="2800" dirty="0"/>
              <a:t>Attention to detail </a:t>
            </a:r>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pic>
        <p:nvPicPr>
          <p:cNvPr id="10" name="Picture 9"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29668" y="232791"/>
            <a:ext cx="2254890" cy="1503260"/>
          </a:xfrm>
          <a:prstGeom prst="rect">
            <a:avLst/>
          </a:prstGeom>
        </p:spPr>
      </p:pic>
    </p:spTree>
    <p:extLst>
      <p:ext uri="{BB962C8B-B14F-4D97-AF65-F5344CB8AC3E}">
        <p14:creationId xmlns="" xmlns:p14="http://schemas.microsoft.com/office/powerpoint/2010/main" val="327862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a:xfrm>
            <a:off x="148589" y="70872"/>
            <a:ext cx="4834471" cy="675204"/>
          </a:xfrm>
        </p:spPr>
        <p:txBody>
          <a:bodyPr/>
          <a:lstStyle/>
          <a:p>
            <a:r>
              <a:rPr lang="en-US" dirty="0" smtClean="0"/>
              <a:t>2. Description of Course </a:t>
            </a:r>
            <a:r>
              <a:rPr lang="en-US" dirty="0" smtClean="0"/>
              <a:t>C53</a:t>
            </a:r>
            <a:endParaRPr lang="en-US" dirty="0"/>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sng" strike="noStrike" kern="1200" cap="none" spc="0" normalizeH="0" baseline="0" noProof="0" dirty="0">
                <a:ln>
                  <a:noFill/>
                </a:ln>
                <a:solidFill>
                  <a:prstClr val="white"/>
                </a:solidFill>
                <a:effectLst/>
                <a:uLnTx/>
                <a:uFillTx/>
                <a:latin typeface="Franklin Gothic Book"/>
                <a:ea typeface="+mn-ea"/>
                <a:cs typeface="+mn-cs"/>
              </a:rPr>
              <a:t>C </a:t>
            </a: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53: Econ. Analysis of </a:t>
            </a:r>
            <a:r>
              <a:rPr kumimoji="0" lang="en-US" sz="2625" b="0" i="0" u="sng" strike="noStrike" kern="1200" cap="none" spc="0" normalizeH="0" baseline="0" noProof="0" dirty="0" err="1" smtClean="0">
                <a:ln>
                  <a:noFill/>
                </a:ln>
                <a:solidFill>
                  <a:prstClr val="white"/>
                </a:solidFill>
                <a:effectLst/>
                <a:uLnTx/>
                <a:uFillTx/>
                <a:latin typeface="Franklin Gothic Book"/>
                <a:ea typeface="+mn-ea"/>
                <a:cs typeface="+mn-cs"/>
              </a:rPr>
              <a:t>Ener</a:t>
            </a: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 Syst.</a:t>
            </a:r>
            <a:endParaRPr kumimoji="0" lang="en-US" sz="2625" b="0" i="0" u="sng"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Comments?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Instructor Discussion?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Suggestions?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“Real World” Applications?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57456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r>
              <a:rPr lang="en-US" dirty="0" smtClean="0"/>
              <a:t>Technical </a:t>
            </a:r>
            <a:r>
              <a:rPr lang="en-US" dirty="0"/>
              <a:t>Delivery and Assessment Plan (TDAP) for each ITVET course includes a Delivery Schedule section  </a:t>
            </a:r>
          </a:p>
          <a:p>
            <a:r>
              <a:rPr lang="en-US" dirty="0"/>
              <a:t>Delivery Schedule includes places for Instructor to note the intended Teaching Method and Promotional </a:t>
            </a:r>
            <a:r>
              <a:rPr lang="en-US" dirty="0" smtClean="0"/>
              <a:t>Action</a:t>
            </a:r>
          </a:p>
          <a:p>
            <a:r>
              <a:rPr lang="en-US" dirty="0" smtClean="0"/>
              <a:t>Master Plan (Learning Outcomes)   </a:t>
            </a:r>
            <a:endParaRPr lang="en-US" dirty="0"/>
          </a:p>
          <a:p>
            <a:r>
              <a:rPr lang="en-US" dirty="0"/>
              <a:t>Pedagogical Materials Document includes  </a:t>
            </a:r>
          </a:p>
          <a:p>
            <a:pPr lvl="1"/>
            <a:r>
              <a:rPr lang="en-US" dirty="0"/>
              <a:t>Teaching Methods (TM) </a:t>
            </a:r>
            <a:r>
              <a:rPr lang="en-US" dirty="0" smtClean="0"/>
              <a:t>and Promotional </a:t>
            </a:r>
            <a:r>
              <a:rPr lang="en-US" dirty="0"/>
              <a:t>Actions (PA) </a:t>
            </a:r>
            <a:r>
              <a:rPr lang="en-US" dirty="0" smtClean="0"/>
              <a:t> </a:t>
            </a:r>
            <a:endParaRPr lang="en-US" dirty="0"/>
          </a:p>
          <a:p>
            <a:pPr lvl="1">
              <a:buNone/>
            </a:pPr>
            <a:endParaRPr lang="en-US" dirty="0" smtClean="0"/>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1880056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9F1A2-FAC3-4DEC-9FCA-7CD4CD1903E6}"/>
              </a:ext>
            </a:extLst>
          </p:cNvPr>
          <p:cNvSpPr>
            <a:spLocks noGrp="1"/>
          </p:cNvSpPr>
          <p:nvPr>
            <p:ph type="title"/>
          </p:nvPr>
        </p:nvSpPr>
        <p:spPr>
          <a:xfrm>
            <a:off x="148590" y="70872"/>
            <a:ext cx="4755006"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 xmlns:a16="http://schemas.microsoft.com/office/drawing/2014/main" id="{4FFD4243-2631-42A9-A783-C2CC00F6EE72}"/>
              </a:ext>
            </a:extLst>
          </p:cNvPr>
          <p:cNvSpPr>
            <a:spLocks noGrp="1"/>
          </p:cNvSpPr>
          <p:nvPr>
            <p:ph sz="half" idx="1"/>
          </p:nvPr>
        </p:nvSpPr>
        <p:spPr>
          <a:xfrm>
            <a:off x="334487" y="961433"/>
            <a:ext cx="8091532" cy="5746646"/>
          </a:xfrm>
        </p:spPr>
        <p:txBody>
          <a:bodyPr/>
          <a:lstStyle/>
          <a:p>
            <a:r>
              <a:rPr lang="en-US" dirty="0" smtClean="0"/>
              <a:t>Typical at ITVET </a:t>
            </a:r>
          </a:p>
          <a:p>
            <a:r>
              <a:rPr lang="en-US" dirty="0" smtClean="0"/>
              <a:t>For all courses </a:t>
            </a:r>
          </a:p>
          <a:p>
            <a:r>
              <a:rPr lang="en-US" dirty="0" smtClean="0"/>
              <a:t>By all Instructors</a:t>
            </a:r>
          </a:p>
          <a:p>
            <a:r>
              <a:rPr lang="en-US" dirty="0" smtClean="0"/>
              <a:t>For each term </a:t>
            </a:r>
          </a:p>
          <a:p>
            <a:pPr>
              <a:buNone/>
            </a:pPr>
            <a:endParaRPr lang="en-US" dirty="0" smtClean="0"/>
          </a:p>
          <a:p>
            <a:r>
              <a:rPr lang="en-US" dirty="0" smtClean="0"/>
              <a:t>Training Delivery and Assessment Plan</a:t>
            </a:r>
          </a:p>
          <a:p>
            <a:pPr lvl="1"/>
            <a:r>
              <a:rPr lang="en-US" dirty="0" smtClean="0"/>
              <a:t>Profile of the Trainee / Portfolio of the Trainee</a:t>
            </a:r>
          </a:p>
          <a:p>
            <a:pPr lvl="1"/>
            <a:r>
              <a:rPr lang="en-US" dirty="0" smtClean="0"/>
              <a:t>Program Policies &amp; Regulations / Technology Requirements</a:t>
            </a:r>
          </a:p>
          <a:p>
            <a:pPr lvl="1"/>
            <a:r>
              <a:rPr lang="en-US" dirty="0" smtClean="0"/>
              <a:t>Instructional Methods / Modes (Face to Face and Online) </a:t>
            </a:r>
          </a:p>
          <a:p>
            <a:pPr lvl="1"/>
            <a:r>
              <a:rPr lang="en-US" dirty="0" smtClean="0"/>
              <a:t>Resources (Technical; Underpinning Knowledge and Skills)</a:t>
            </a:r>
          </a:p>
          <a:p>
            <a:pPr lvl="1"/>
            <a:r>
              <a:rPr lang="en-US" dirty="0" smtClean="0"/>
              <a:t> Delivery Schedule (week / Instructional Methods (IM) </a:t>
            </a:r>
          </a:p>
          <a:p>
            <a:pPr lvl="1"/>
            <a:r>
              <a:rPr lang="en-US" dirty="0" smtClean="0"/>
              <a:t>Practical Grading Criteria and Theoretical Grading Criteria</a:t>
            </a:r>
          </a:p>
          <a:p>
            <a:endParaRPr lang="en-US" dirty="0">
              <a:solidFill>
                <a:srgbClr val="92D050"/>
              </a:solidFill>
            </a:endParaRPr>
          </a:p>
        </p:txBody>
      </p:sp>
      <p:pic>
        <p:nvPicPr>
          <p:cNvPr id="1027" name="Picture 3"/>
          <p:cNvPicPr>
            <a:picLocks noChangeAspect="1" noChangeArrowheads="1"/>
          </p:cNvPicPr>
          <p:nvPr/>
        </p:nvPicPr>
        <p:blipFill>
          <a:blip r:embed="rId2"/>
          <a:srcRect/>
          <a:stretch>
            <a:fillRect/>
          </a:stretch>
        </p:blipFill>
        <p:spPr bwMode="auto">
          <a:xfrm>
            <a:off x="3352800" y="776288"/>
            <a:ext cx="5453063" cy="2657095"/>
          </a:xfrm>
          <a:prstGeom prst="rect">
            <a:avLst/>
          </a:prstGeom>
          <a:noFill/>
          <a:ln w="9525">
            <a:noFill/>
            <a:miter lim="800000"/>
            <a:headEnd/>
            <a:tailEnd/>
          </a:ln>
          <a:effectLst/>
        </p:spPr>
      </p:pic>
    </p:spTree>
    <p:extLst>
      <p:ext uri="{BB962C8B-B14F-4D97-AF65-F5344CB8AC3E}">
        <p14:creationId xmlns="" xmlns:p14="http://schemas.microsoft.com/office/powerpoint/2010/main" val="3162482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53971C-23D5-4C5C-B036-2861C56CAC46}"/>
              </a:ext>
            </a:extLst>
          </p:cNvPr>
          <p:cNvSpPr>
            <a:spLocks noGrp="1"/>
          </p:cNvSpPr>
          <p:nvPr>
            <p:ph type="title"/>
          </p:nvPr>
        </p:nvSpPr>
        <p:spPr>
          <a:xfrm>
            <a:off x="148590" y="70872"/>
            <a:ext cx="4831034" cy="675204"/>
          </a:xfrm>
        </p:spPr>
        <p:txBody>
          <a:bodyPr wrap="square" anchor="ctr">
            <a:normAutofit/>
          </a:bodyPr>
          <a:lstStyle/>
          <a:p>
            <a:r>
              <a:rPr lang="en-CA" dirty="0" smtClean="0"/>
              <a:t>C 53: Econ. Analysis of </a:t>
            </a:r>
            <a:r>
              <a:rPr lang="en-CA" dirty="0" err="1" smtClean="0"/>
              <a:t>Ener</a:t>
            </a:r>
            <a:r>
              <a:rPr lang="en-CA" dirty="0" smtClean="0"/>
              <a:t>. Syst.</a:t>
            </a:r>
            <a:endParaRPr lang="en-CA" dirty="0"/>
          </a:p>
        </p:txBody>
      </p:sp>
      <p:sp>
        <p:nvSpPr>
          <p:cNvPr id="9" name="Content Placeholder 3">
            <a:extLst>
              <a:ext uri="{FF2B5EF4-FFF2-40B4-BE49-F238E27FC236}">
                <a16:creationId xmlns="" xmlns:a16="http://schemas.microsoft.com/office/drawing/2014/main" id="{75A35D95-4DD6-4893-9A55-C994D357EA26}"/>
              </a:ext>
            </a:extLst>
          </p:cNvPr>
          <p:cNvSpPr>
            <a:spLocks noGrp="1"/>
          </p:cNvSpPr>
          <p:nvPr>
            <p:ph sz="half" idx="2"/>
          </p:nvPr>
        </p:nvSpPr>
        <p:spPr>
          <a:xfrm>
            <a:off x="434566" y="917297"/>
            <a:ext cx="8378928" cy="5677608"/>
          </a:xfrm>
        </p:spPr>
        <p:txBody>
          <a:bodyPr/>
          <a:lstStyle/>
          <a:p>
            <a:pPr marL="514350" indent="-514350">
              <a:buNone/>
            </a:pPr>
            <a:r>
              <a:rPr lang="en-US" sz="3175" dirty="0"/>
              <a:t>Overview and Description  </a:t>
            </a:r>
          </a:p>
          <a:p>
            <a:pPr marL="514350" indent="-514350">
              <a:buNone/>
            </a:pPr>
            <a:r>
              <a:rPr lang="en-US" sz="3200" dirty="0" smtClean="0"/>
              <a:t>An introduction to the </a:t>
            </a:r>
            <a:r>
              <a:rPr lang="en-US" sz="3200" dirty="0" smtClean="0"/>
              <a:t>economic analysis of system scenarios and options having technical descriptions through the </a:t>
            </a:r>
            <a:r>
              <a:rPr lang="en-US" sz="3200" dirty="0" smtClean="0"/>
              <a:t>energy </a:t>
            </a:r>
            <a:r>
              <a:rPr lang="en-US" sz="3200" dirty="0" smtClean="0"/>
              <a:t>efficiency modeling, analysis, measurement and verification topics of earlier courses.  Calculate and compare relative financial performance (e.g. “rate of return” and “payback period”) of reasonably developed and competing potential energy system options or </a:t>
            </a:r>
            <a:r>
              <a:rPr lang="en-US" sz="3200" dirty="0" smtClean="0"/>
              <a:t>scenarios. </a:t>
            </a:r>
            <a:endParaRPr lang="en-US" sz="3200" dirty="0" smtClean="0"/>
          </a:p>
          <a:p>
            <a:pPr marL="514350" indent="-514350">
              <a:buNone/>
            </a:pPr>
            <a:endParaRPr lang="en-US" sz="3175" dirty="0"/>
          </a:p>
        </p:txBody>
      </p:sp>
    </p:spTree>
    <p:extLst>
      <p:ext uri="{BB962C8B-B14F-4D97-AF65-F5344CB8AC3E}">
        <p14:creationId xmlns="" xmlns:p14="http://schemas.microsoft.com/office/powerpoint/2010/main" val="315009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D9F1A2-FAC3-4DEC-9FCA-7CD4CD1903E6}"/>
              </a:ext>
            </a:extLst>
          </p:cNvPr>
          <p:cNvSpPr>
            <a:spLocks noGrp="1"/>
          </p:cNvSpPr>
          <p:nvPr>
            <p:ph type="title"/>
          </p:nvPr>
        </p:nvSpPr>
        <p:spPr>
          <a:xfrm>
            <a:off x="148590" y="70872"/>
            <a:ext cx="4755006"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 xmlns:a16="http://schemas.microsoft.com/office/drawing/2014/main" id="{4FFD4243-2631-42A9-A783-C2CC00F6EE72}"/>
              </a:ext>
            </a:extLst>
          </p:cNvPr>
          <p:cNvSpPr>
            <a:spLocks noGrp="1"/>
          </p:cNvSpPr>
          <p:nvPr>
            <p:ph sz="half" idx="1"/>
          </p:nvPr>
        </p:nvSpPr>
        <p:spPr>
          <a:xfrm>
            <a:off x="334487" y="961433"/>
            <a:ext cx="8091532" cy="5746646"/>
          </a:xfrm>
        </p:spPr>
        <p:txBody>
          <a:bodyPr/>
          <a:lstStyle/>
          <a:p>
            <a:r>
              <a:rPr lang="en-US" dirty="0" smtClean="0"/>
              <a:t>Typical at ITVET </a:t>
            </a:r>
          </a:p>
          <a:p>
            <a:r>
              <a:rPr lang="en-US" dirty="0" smtClean="0"/>
              <a:t>For all courses </a:t>
            </a:r>
          </a:p>
          <a:p>
            <a:r>
              <a:rPr lang="en-US" dirty="0" smtClean="0"/>
              <a:t>By all Instructors</a:t>
            </a:r>
          </a:p>
          <a:p>
            <a:r>
              <a:rPr lang="en-US" dirty="0" smtClean="0"/>
              <a:t>For each term </a:t>
            </a:r>
          </a:p>
          <a:p>
            <a:pPr>
              <a:buNone/>
            </a:pPr>
            <a:r>
              <a:rPr lang="en-US" dirty="0" smtClean="0"/>
              <a:t> </a:t>
            </a:r>
          </a:p>
          <a:p>
            <a:r>
              <a:rPr lang="en-US" b="1" u="sng" dirty="0" smtClean="0"/>
              <a:t>Delivery Schedule</a:t>
            </a:r>
            <a:r>
              <a:rPr lang="en-US" dirty="0" smtClean="0"/>
              <a:t> (The basis for the Lesson Plans!?)</a:t>
            </a:r>
          </a:p>
          <a:p>
            <a:pPr lvl="1"/>
            <a:r>
              <a:rPr lang="en-US" dirty="0" smtClean="0"/>
              <a:t>For each Week or </a:t>
            </a:r>
            <a:r>
              <a:rPr lang="en-US" dirty="0" smtClean="0"/>
              <a:t>??</a:t>
            </a:r>
            <a:r>
              <a:rPr lang="en-US" dirty="0" smtClean="0"/>
              <a:t> </a:t>
            </a:r>
            <a:r>
              <a:rPr lang="en-US" dirty="0" smtClean="0"/>
              <a:t>week period, the Course Outline Topic  (e.g. </a:t>
            </a:r>
            <a:r>
              <a:rPr lang="en-US" dirty="0" smtClean="0"/>
              <a:t>Present worth of series of payments) </a:t>
            </a:r>
            <a:r>
              <a:rPr lang="en-US" dirty="0" smtClean="0"/>
              <a:t>and </a:t>
            </a:r>
            <a:r>
              <a:rPr lang="en-US" dirty="0" smtClean="0"/>
              <a:t>Tasks</a:t>
            </a:r>
            <a:endParaRPr lang="en-US" dirty="0" smtClean="0"/>
          </a:p>
          <a:p>
            <a:pPr lvl="1"/>
            <a:r>
              <a:rPr lang="en-US" dirty="0" smtClean="0"/>
              <a:t>Instructional Methods (IM) (e.g. Collaborative Discussions)</a:t>
            </a:r>
          </a:p>
          <a:p>
            <a:pPr lvl="1"/>
            <a:r>
              <a:rPr lang="en-US" dirty="0" smtClean="0"/>
              <a:t>Promotional Action (PA) (e.g. Practice work sheets, games)</a:t>
            </a:r>
          </a:p>
          <a:p>
            <a:pPr lvl="1"/>
            <a:r>
              <a:rPr lang="en-US" dirty="0" smtClean="0"/>
              <a:t>Assessment Method (e.g. Test 1, Assignment 1, Project 1)  </a:t>
            </a:r>
          </a:p>
          <a:p>
            <a:pPr lvl="1"/>
            <a:r>
              <a:rPr lang="en-US" dirty="0" smtClean="0"/>
              <a:t>Resources (e.g. Textbook, Videos, Worksheet, </a:t>
            </a:r>
            <a:r>
              <a:rPr lang="en-US" dirty="0" err="1" smtClean="0"/>
              <a:t>Powerpoint</a:t>
            </a:r>
            <a:r>
              <a:rPr lang="en-US" dirty="0" smtClean="0"/>
              <a:t>)</a:t>
            </a:r>
          </a:p>
          <a:p>
            <a:endParaRPr lang="en-US" dirty="0">
              <a:solidFill>
                <a:srgbClr val="92D050"/>
              </a:solidFill>
            </a:endParaRPr>
          </a:p>
        </p:txBody>
      </p:sp>
      <p:pic>
        <p:nvPicPr>
          <p:cNvPr id="1027" name="Picture 3"/>
          <p:cNvPicPr>
            <a:picLocks noChangeAspect="1" noChangeArrowheads="1"/>
          </p:cNvPicPr>
          <p:nvPr/>
        </p:nvPicPr>
        <p:blipFill>
          <a:blip r:embed="rId2"/>
          <a:srcRect/>
          <a:stretch>
            <a:fillRect/>
          </a:stretch>
        </p:blipFill>
        <p:spPr bwMode="auto">
          <a:xfrm>
            <a:off x="3352800" y="776288"/>
            <a:ext cx="5453063" cy="2657095"/>
          </a:xfrm>
          <a:prstGeom prst="rect">
            <a:avLst/>
          </a:prstGeom>
          <a:noFill/>
          <a:ln w="9525">
            <a:noFill/>
            <a:miter lim="800000"/>
            <a:headEnd/>
            <a:tailEnd/>
          </a:ln>
          <a:effectLst/>
        </p:spPr>
      </p:pic>
    </p:spTree>
    <p:extLst>
      <p:ext uri="{BB962C8B-B14F-4D97-AF65-F5344CB8AC3E}">
        <p14:creationId xmlns="" xmlns:p14="http://schemas.microsoft.com/office/powerpoint/2010/main" val="3162482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pPr>
              <a:buNone/>
            </a:pPr>
            <a:r>
              <a:rPr lang="en-US" dirty="0"/>
              <a:t>From Master Plan, Learning Outcomes </a:t>
            </a:r>
            <a:r>
              <a:rPr lang="en-US" dirty="0" smtClean="0"/>
              <a:t>8</a:t>
            </a:r>
            <a:r>
              <a:rPr lang="en-US" dirty="0"/>
              <a:t>, 9. and 10</a:t>
            </a:r>
          </a:p>
          <a:p>
            <a:r>
              <a:rPr lang="en-US" dirty="0" smtClean="0"/>
              <a:t>8 </a:t>
            </a:r>
            <a:r>
              <a:rPr lang="en-US" dirty="0"/>
              <a:t>– Impact of renewable energy on society and the environment</a:t>
            </a:r>
          </a:p>
          <a:p>
            <a:r>
              <a:rPr lang="en-US" dirty="0"/>
              <a:t>9 – Ethics and equity</a:t>
            </a:r>
          </a:p>
          <a:p>
            <a:r>
              <a:rPr lang="en-US" dirty="0"/>
              <a:t>10 – Economics and project management   </a:t>
            </a:r>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22433145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pPr>
              <a:buNone/>
            </a:pPr>
            <a:r>
              <a:rPr lang="en-US" dirty="0"/>
              <a:t>Master Plan Learning Outcome 8 – Impact of Renewable Energy (RE) on society and the environment </a:t>
            </a:r>
          </a:p>
          <a:p>
            <a:pPr>
              <a:buNone/>
            </a:pPr>
            <a:r>
              <a:rPr lang="en-US" dirty="0"/>
              <a:t>An ability to analyze aspects of RE activities. This includes an understanding of the interactions that RE projects have with the economic, societal, health, safety, legal, and cultural aspects of society; the uncertainties in the prediction of such interactions; and sustainable design and development, and environmental stewardship. </a:t>
            </a:r>
          </a:p>
          <a:p>
            <a:pPr>
              <a:buNone/>
            </a:pPr>
            <a:endParaRPr lang="en-US" dirty="0"/>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2243314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pPr>
              <a:buNone/>
            </a:pPr>
            <a:r>
              <a:rPr lang="en-US" dirty="0"/>
              <a:t>Master Plan Learning Outcome 9 – Ethics and equity  </a:t>
            </a:r>
          </a:p>
          <a:p>
            <a:pPr>
              <a:buNone/>
            </a:pPr>
            <a:r>
              <a:rPr lang="en-US" dirty="0"/>
              <a:t>An ability to apply ethics, accountability, and equity.  </a:t>
            </a:r>
          </a:p>
          <a:p>
            <a:pPr>
              <a:buNone/>
            </a:pPr>
            <a:endParaRPr lang="en-US" dirty="0"/>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224331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7A0CF1-C700-456B-A537-2B2C638437DE}"/>
              </a:ext>
            </a:extLst>
          </p:cNvPr>
          <p:cNvSpPr>
            <a:spLocks noGrp="1"/>
          </p:cNvSpPr>
          <p:nvPr>
            <p:ph type="title"/>
          </p:nvPr>
        </p:nvSpPr>
        <p:spPr>
          <a:xfrm>
            <a:off x="148590" y="70872"/>
            <a:ext cx="4775102" cy="675204"/>
          </a:xfrm>
        </p:spPr>
        <p:txBody>
          <a:bodyPr/>
          <a:lstStyle/>
          <a:p>
            <a:r>
              <a:rPr lang="en-US" dirty="0" smtClean="0"/>
              <a:t>3. From TDAPs to Lesson Plans</a:t>
            </a:r>
            <a:endParaRPr lang="en-US" dirty="0"/>
          </a:p>
        </p:txBody>
      </p:sp>
      <p:sp>
        <p:nvSpPr>
          <p:cNvPr id="3" name="Content Placeholder 2">
            <a:extLst>
              <a:ext uri="{FF2B5EF4-FFF2-40B4-BE49-F238E27FC236}">
                <a16:creationId xmlns="" xmlns:a16="http://schemas.microsoft.com/office/drawing/2014/main" id="{6CA94191-2DF7-453E-8886-0358982A766B}"/>
              </a:ext>
            </a:extLst>
          </p:cNvPr>
          <p:cNvSpPr>
            <a:spLocks noGrp="1"/>
          </p:cNvSpPr>
          <p:nvPr>
            <p:ph sz="half" idx="1"/>
          </p:nvPr>
        </p:nvSpPr>
        <p:spPr>
          <a:xfrm>
            <a:off x="380955" y="1098536"/>
            <a:ext cx="8382090" cy="3242728"/>
          </a:xfrm>
        </p:spPr>
        <p:txBody>
          <a:bodyPr/>
          <a:lstStyle/>
          <a:p>
            <a:pPr>
              <a:buNone/>
            </a:pPr>
            <a:r>
              <a:rPr lang="en-US" dirty="0"/>
              <a:t>Master Plan Learning Outcome 10 – Economics and project management  </a:t>
            </a:r>
          </a:p>
          <a:p>
            <a:pPr>
              <a:buNone/>
            </a:pPr>
            <a:r>
              <a:rPr lang="en-US" dirty="0"/>
              <a:t>An ability to appropriately incorporate economics and business practices including project, risk, and change management into the practice of renewable energy, and to understand limitations.   </a:t>
            </a:r>
          </a:p>
          <a:p>
            <a:pPr>
              <a:buNone/>
            </a:pPr>
            <a:endParaRPr lang="en-US" dirty="0"/>
          </a:p>
        </p:txBody>
      </p:sp>
      <p:pic>
        <p:nvPicPr>
          <p:cNvPr id="6" name="Picture 5" descr="Calculator and notepad">
            <a:extLst>
              <a:ext uri="{FF2B5EF4-FFF2-40B4-BE49-F238E27FC236}">
                <a16:creationId xmlns="" xmlns:a16="http://schemas.microsoft.com/office/drawing/2014/main" id="{6A439DCD-276A-4FDF-8653-1C033F784AA7}"/>
              </a:ext>
            </a:extLst>
          </p:cNvPr>
          <p:cNvPicPr>
            <a:picLocks noChangeAspect="1"/>
          </p:cNvPicPr>
          <p:nvPr/>
        </p:nvPicPr>
        <p:blipFill rotWithShape="1">
          <a:blip r:embed="rId2">
            <a:extLst>
              <a:ext uri="{28A0092B-C50C-407E-A947-70E740481C1C}">
                <a14:useLocalDpi xmlns="" xmlns:a14="http://schemas.microsoft.com/office/drawing/2010/main" val="0"/>
              </a:ext>
            </a:extLst>
          </a:blip>
          <a:srcRect t="34003" b="35194"/>
          <a:stretch/>
        </p:blipFill>
        <p:spPr>
          <a:xfrm>
            <a:off x="0" y="4556990"/>
            <a:ext cx="9144000" cy="1880075"/>
          </a:xfrm>
          <a:prstGeom prst="rect">
            <a:avLst/>
          </a:prstGeom>
        </p:spPr>
      </p:pic>
    </p:spTree>
    <p:extLst>
      <p:ext uri="{BB962C8B-B14F-4D97-AF65-F5344CB8AC3E}">
        <p14:creationId xmlns="" xmlns:p14="http://schemas.microsoft.com/office/powerpoint/2010/main" val="2243314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u="sng" dirty="0"/>
              <a:t>Performance Goals of a Pedagogical Materials Document</a:t>
            </a:r>
          </a:p>
          <a:p>
            <a:r>
              <a:rPr lang="en-US" dirty="0"/>
              <a:t>Identify materials that support new course delivery </a:t>
            </a:r>
          </a:p>
          <a:p>
            <a:r>
              <a:rPr lang="en-US" dirty="0"/>
              <a:t>Have course content based on evidence based approaches that emphasize Competence Based Education and Training (CBET) principles</a:t>
            </a:r>
          </a:p>
          <a:p>
            <a:r>
              <a:rPr lang="en-US" dirty="0"/>
              <a:t>Have course content based on current </a:t>
            </a:r>
            <a:r>
              <a:rPr lang="en-US" dirty="0" err="1"/>
              <a:t>labour</a:t>
            </a:r>
            <a:r>
              <a:rPr lang="en-US" dirty="0"/>
              <a:t> market needs and necessary skill sets</a:t>
            </a:r>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104832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pPr>
              <a:buNone/>
            </a:pPr>
            <a:r>
              <a:rPr lang="en-US" u="sng" dirty="0"/>
              <a:t>Pedagogical Materials Document content includes:</a:t>
            </a:r>
          </a:p>
          <a:p>
            <a:r>
              <a:rPr lang="en-US" dirty="0"/>
              <a:t>Instruction Methods = Pedagogical Approaches (PA):   </a:t>
            </a:r>
          </a:p>
          <a:p>
            <a:pPr lvl="1"/>
            <a:r>
              <a:rPr lang="en-US" dirty="0"/>
              <a:t>Constructivist </a:t>
            </a:r>
          </a:p>
          <a:p>
            <a:pPr lvl="1"/>
            <a:r>
              <a:rPr lang="en-US" dirty="0"/>
              <a:t>Collaborative </a:t>
            </a:r>
          </a:p>
          <a:p>
            <a:pPr lvl="1"/>
            <a:r>
              <a:rPr lang="en-US" dirty="0"/>
              <a:t>Integrative</a:t>
            </a:r>
          </a:p>
          <a:p>
            <a:pPr lvl="1"/>
            <a:r>
              <a:rPr lang="en-US" dirty="0"/>
              <a:t>Reflective</a:t>
            </a:r>
          </a:p>
          <a:p>
            <a:pPr lvl="1"/>
            <a:r>
              <a:rPr lang="en-US" dirty="0"/>
              <a:t>Inquiry</a:t>
            </a:r>
          </a:p>
          <a:p>
            <a:pPr lvl="1"/>
            <a:r>
              <a:rPr lang="en-US" dirty="0"/>
              <a:t>Other </a:t>
            </a:r>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970924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r>
              <a:rPr lang="en-US" dirty="0"/>
              <a:t>Promotional Activities (PA) of Instruction Methods:   </a:t>
            </a:r>
          </a:p>
          <a:p>
            <a:pPr lvl="1"/>
            <a:r>
              <a:rPr lang="en-US" dirty="0"/>
              <a:t>Contact between students and instructors  </a:t>
            </a:r>
          </a:p>
          <a:p>
            <a:pPr lvl="1"/>
            <a:r>
              <a:rPr lang="en-US" dirty="0"/>
              <a:t>Reciprocity and cooperation among students  </a:t>
            </a:r>
          </a:p>
          <a:p>
            <a:pPr lvl="1"/>
            <a:r>
              <a:rPr lang="en-US" dirty="0"/>
              <a:t>Active learning</a:t>
            </a:r>
          </a:p>
          <a:p>
            <a:pPr lvl="1"/>
            <a:r>
              <a:rPr lang="en-US" dirty="0"/>
              <a:t>Prompt feedback  </a:t>
            </a:r>
          </a:p>
          <a:p>
            <a:pPr lvl="1"/>
            <a:r>
              <a:rPr lang="en-US" dirty="0"/>
              <a:t>Emphasis on time on task </a:t>
            </a:r>
          </a:p>
          <a:p>
            <a:pPr lvl="1"/>
            <a:r>
              <a:rPr lang="en-US" dirty="0"/>
              <a:t>High expectations  </a:t>
            </a:r>
          </a:p>
          <a:p>
            <a:pPr lvl="1"/>
            <a:r>
              <a:rPr lang="en-US" dirty="0"/>
              <a:t>Respect for diverse talents and ways of learning</a:t>
            </a:r>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271008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r>
              <a:rPr lang="en-US" dirty="0"/>
              <a:t>Competency Based Assessment Tool of Participants:   </a:t>
            </a:r>
          </a:p>
          <a:p>
            <a:pPr lvl="1"/>
            <a:r>
              <a:rPr lang="en-US" dirty="0"/>
              <a:t>Development for ITVET Belize RE / EE Program   </a:t>
            </a:r>
          </a:p>
          <a:p>
            <a:pPr lvl="1"/>
            <a:r>
              <a:rPr lang="en-US" dirty="0"/>
              <a:t>Description  </a:t>
            </a:r>
          </a:p>
          <a:p>
            <a:pPr lvl="1"/>
            <a:r>
              <a:rPr lang="en-US" dirty="0"/>
              <a:t>Application </a:t>
            </a:r>
          </a:p>
          <a:p>
            <a:pPr lvl="1"/>
            <a:r>
              <a:rPr lang="en-US" dirty="0"/>
              <a:t>Assessment   </a:t>
            </a:r>
          </a:p>
          <a:p>
            <a:pPr lvl="1"/>
            <a:r>
              <a:rPr lang="en-US" dirty="0"/>
              <a:t>Use of applicable Caribbean Vocational Qualifications (CVQ)  </a:t>
            </a:r>
          </a:p>
          <a:p>
            <a:pPr lvl="1"/>
            <a:r>
              <a:rPr lang="en-US" dirty="0"/>
              <a:t>Use of applicable NABCEP materials (North American Based Certified Energy Practitioners) </a:t>
            </a:r>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3181097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A0CF1-C700-456B-A537-2B2C638437DE}"/>
              </a:ext>
            </a:extLst>
          </p:cNvPr>
          <p:cNvSpPr>
            <a:spLocks noGrp="1"/>
          </p:cNvSpPr>
          <p:nvPr>
            <p:ph type="title"/>
          </p:nvPr>
        </p:nvSpPr>
        <p:spPr>
          <a:xfrm>
            <a:off x="148590" y="70872"/>
            <a:ext cx="4775102" cy="675204"/>
          </a:xfrm>
        </p:spPr>
        <p:txBody>
          <a:bodyPr/>
          <a:lstStyle/>
          <a:p>
            <a:r>
              <a:rPr lang="en-US" dirty="0"/>
              <a:t>3. From TDAPs to Lesson Plans</a:t>
            </a:r>
          </a:p>
        </p:txBody>
      </p:sp>
      <p:sp>
        <p:nvSpPr>
          <p:cNvPr id="3" name="Content Placeholder 2">
            <a:extLst>
              <a:ext uri="{FF2B5EF4-FFF2-40B4-BE49-F238E27FC236}">
                <a16:creationId xmlns:a16="http://schemas.microsoft.com/office/drawing/2014/main" xmlns="" id="{6CA94191-2DF7-453E-8886-0358982A766B}"/>
              </a:ext>
            </a:extLst>
          </p:cNvPr>
          <p:cNvSpPr>
            <a:spLocks noGrp="1"/>
          </p:cNvSpPr>
          <p:nvPr>
            <p:ph sz="half" idx="1"/>
          </p:nvPr>
        </p:nvSpPr>
        <p:spPr>
          <a:xfrm>
            <a:off x="380955" y="1098536"/>
            <a:ext cx="8382090" cy="3242728"/>
          </a:xfrm>
        </p:spPr>
        <p:txBody>
          <a:bodyPr/>
          <a:lstStyle/>
          <a:p>
            <a:r>
              <a:rPr lang="en-US" dirty="0"/>
              <a:t>Community Performance Goals:   </a:t>
            </a:r>
          </a:p>
          <a:p>
            <a:pPr lvl="1"/>
            <a:r>
              <a:rPr lang="en-US" dirty="0"/>
              <a:t>Development closes skills gap in renewable energies in BZ   </a:t>
            </a:r>
          </a:p>
          <a:p>
            <a:pPr lvl="1"/>
            <a:r>
              <a:rPr lang="en-US" dirty="0"/>
              <a:t>Be responsive to current </a:t>
            </a:r>
            <a:r>
              <a:rPr lang="en-US" dirty="0" err="1"/>
              <a:t>labour</a:t>
            </a:r>
            <a:r>
              <a:rPr lang="en-US" dirty="0"/>
              <a:t> market needs </a:t>
            </a:r>
          </a:p>
          <a:p>
            <a:pPr lvl="1"/>
            <a:r>
              <a:rPr lang="en-US" dirty="0"/>
              <a:t>Provide learners with the necessary skills set</a:t>
            </a:r>
          </a:p>
          <a:p>
            <a:pPr lvl="1"/>
            <a:r>
              <a:rPr lang="en-US" dirty="0"/>
              <a:t>Practical and hands on learning using equipment and other tools</a:t>
            </a:r>
          </a:p>
          <a:p>
            <a:pPr lvl="1"/>
            <a:r>
              <a:rPr lang="en-US" dirty="0"/>
              <a:t>A continuous industry attachment component</a:t>
            </a:r>
          </a:p>
        </p:txBody>
      </p:sp>
      <p:pic>
        <p:nvPicPr>
          <p:cNvPr id="6" name="Picture 5" descr="Calculator and notepad">
            <a:extLst>
              <a:ext uri="{FF2B5EF4-FFF2-40B4-BE49-F238E27FC236}">
                <a16:creationId xmlns:a16="http://schemas.microsoft.com/office/drawing/2014/main" xmlns="" id="{6A439DCD-276A-4FDF-8653-1C033F784AA7}"/>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34003" b="35194"/>
          <a:stretch/>
        </p:blipFill>
        <p:spPr>
          <a:xfrm>
            <a:off x="0" y="4556990"/>
            <a:ext cx="9144000" cy="1880075"/>
          </a:xfrm>
          <a:prstGeom prst="rect">
            <a:avLst/>
          </a:prstGeom>
        </p:spPr>
      </p:pic>
    </p:spTree>
    <p:extLst>
      <p:ext uri="{BB962C8B-B14F-4D97-AF65-F5344CB8AC3E}">
        <p14:creationId xmlns:p14="http://schemas.microsoft.com/office/powerpoint/2010/main" xmlns="" val="151852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805247" cy="675204"/>
          </a:xfrm>
        </p:spPr>
        <p:txBody>
          <a:bodyPr/>
          <a:lstStyle/>
          <a:p>
            <a:r>
              <a:rPr lang="en-CA" dirty="0" smtClean="0"/>
              <a:t>C 53: Econ. Analysis of </a:t>
            </a:r>
            <a:r>
              <a:rPr lang="en-CA" dirty="0" err="1" smtClean="0"/>
              <a:t>Ener</a:t>
            </a:r>
            <a:r>
              <a:rPr lang="en-CA" dirty="0" smtClean="0"/>
              <a:t>. Syst.</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308983" y="1111907"/>
            <a:ext cx="8729156" cy="3372998"/>
          </a:xfrm>
        </p:spPr>
        <p:txBody>
          <a:bodyPr/>
          <a:lstStyle/>
          <a:p>
            <a:pPr>
              <a:buNone/>
            </a:pPr>
            <a:r>
              <a:rPr lang="en-US" dirty="0" smtClean="0"/>
              <a:t>C53 </a:t>
            </a:r>
            <a:r>
              <a:rPr lang="en-US" dirty="0" smtClean="0"/>
              <a:t>Course </a:t>
            </a:r>
            <a:r>
              <a:rPr lang="en-US" dirty="0" smtClean="0"/>
              <a:t>among other Energy Efficiency courses: </a:t>
            </a:r>
            <a:endParaRPr lang="en-US" dirty="0"/>
          </a:p>
          <a:p>
            <a:r>
              <a:rPr lang="en-US" dirty="0" smtClean="0"/>
              <a:t>C13 Introduction to Energy Science </a:t>
            </a:r>
          </a:p>
          <a:p>
            <a:r>
              <a:rPr lang="en-US" dirty="0" smtClean="0"/>
              <a:t>C</a:t>
            </a:r>
            <a:r>
              <a:rPr lang="en-US" dirty="0" smtClean="0"/>
              <a:t>23 </a:t>
            </a:r>
            <a:r>
              <a:rPr lang="en-US" dirty="0" smtClean="0"/>
              <a:t>Energy Modeling and </a:t>
            </a:r>
            <a:r>
              <a:rPr lang="en-US" dirty="0" smtClean="0"/>
              <a:t>Analysis</a:t>
            </a:r>
          </a:p>
          <a:p>
            <a:r>
              <a:rPr lang="en-US" dirty="0" smtClean="0"/>
              <a:t>C42 Energy Efficiency Measurement and Verification</a:t>
            </a:r>
          </a:p>
          <a:p>
            <a:r>
              <a:rPr lang="en-US" sz="2800" b="1" u="sng" dirty="0" smtClean="0"/>
              <a:t>C53 Economic Analysis of Energy Systems</a:t>
            </a:r>
            <a:r>
              <a:rPr lang="en-US" sz="2800" b="1" u="sng" dirty="0" smtClean="0"/>
              <a:t>  </a:t>
            </a:r>
            <a:endParaRPr lang="en-US" sz="2800" b="1" u="sng" dirty="0"/>
          </a:p>
          <a:p>
            <a:r>
              <a:rPr lang="en-US" dirty="0" smtClean="0"/>
              <a:t>C62 Advanced Energy System Design  </a:t>
            </a:r>
            <a:endParaRPr lang="en-US" dirty="0"/>
          </a:p>
        </p:txBody>
      </p:sp>
      <p:pic>
        <p:nvPicPr>
          <p:cNvPr id="6" name="Picture 5"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1309641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CBCA1-3A68-4B91-ACA9-57F2AC49B742}"/>
              </a:ext>
            </a:extLst>
          </p:cNvPr>
          <p:cNvSpPr>
            <a:spLocks noGrp="1"/>
          </p:cNvSpPr>
          <p:nvPr>
            <p:ph type="title"/>
          </p:nvPr>
        </p:nvSpPr>
        <p:spPr>
          <a:xfrm>
            <a:off x="148589" y="70872"/>
            <a:ext cx="4834471" cy="675204"/>
          </a:xfrm>
        </p:spPr>
        <p:txBody>
          <a:bodyPr/>
          <a:lstStyle/>
          <a:p>
            <a:r>
              <a:rPr kumimoji="0" lang="en-US" sz="2400" b="0" i="0" u="none" strike="noStrike" kern="1200" cap="none" spc="0" normalizeH="0" baseline="0" noProof="0" dirty="0">
                <a:ln>
                  <a:noFill/>
                </a:ln>
                <a:solidFill>
                  <a:prstClr val="black"/>
                </a:solidFill>
                <a:effectLst/>
                <a:uLnTx/>
                <a:uFillTx/>
                <a:latin typeface="Franklin Gothic Medium"/>
                <a:ea typeface="+mj-ea"/>
                <a:cs typeface="+mj-cs"/>
              </a:rPr>
              <a:t>3. From TDAPs to Lesson Plans</a:t>
            </a:r>
            <a:endParaRPr lang="en-US" dirty="0"/>
          </a:p>
        </p:txBody>
      </p:sp>
      <p:sp>
        <p:nvSpPr>
          <p:cNvPr id="15" name="Content Placeholder 2">
            <a:extLst>
              <a:ext uri="{FF2B5EF4-FFF2-40B4-BE49-F238E27FC236}">
                <a16:creationId xmlns:a16="http://schemas.microsoft.com/office/drawing/2014/main" xmlns=""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sng" strike="noStrike" kern="1200" cap="none" spc="0" normalizeH="0" baseline="0" noProof="0" dirty="0" smtClean="0">
                <a:ln>
                  <a:noFill/>
                </a:ln>
                <a:solidFill>
                  <a:prstClr val="white"/>
                </a:solidFill>
                <a:effectLst/>
                <a:uLnTx/>
                <a:uFillTx/>
                <a:latin typeface="Franklin Gothic Book"/>
                <a:ea typeface="+mn-ea"/>
                <a:cs typeface="+mn-cs"/>
              </a:rPr>
              <a:t>Documents</a:t>
            </a:r>
            <a:endParaRPr kumimoji="0" lang="en-US" sz="2625" b="0" i="0" u="sng"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Technical Delivery and </a:t>
            </a:r>
          </a:p>
          <a:p>
            <a:pPr marL="321469" marR="0" lvl="0" indent="-321469" algn="l" defTabSz="914400" rtl="0" eaLnBrk="1" fontAlgn="base" latinLnBrk="0" hangingPunct="1">
              <a:lnSpc>
                <a:spcPct val="100000"/>
              </a:lnSpc>
              <a:spcBef>
                <a:spcPct val="20000"/>
              </a:spcBef>
              <a:spcAft>
                <a:spcPct val="0"/>
              </a:spcAft>
              <a:buClrTx/>
              <a:buSzTx/>
              <a:buNone/>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		Assessment</a:t>
            </a:r>
            <a:r>
              <a:rPr kumimoji="0" lang="en-US" sz="2625" b="0" i="0" u="none" strike="noStrike" kern="1200" cap="none" spc="0" normalizeH="0" noProof="0" dirty="0" smtClean="0">
                <a:ln>
                  <a:noFill/>
                </a:ln>
                <a:solidFill>
                  <a:prstClr val="white"/>
                </a:solidFill>
                <a:effectLst/>
                <a:uLnTx/>
                <a:uFillTx/>
                <a:latin typeface="Franklin Gothic Book"/>
                <a:ea typeface="+mn-ea"/>
                <a:cs typeface="+mn-cs"/>
              </a:rPr>
              <a:t> Plan (TDAP)</a:t>
            </a:r>
            <a:r>
              <a:rPr kumimoji="0" lang="en-US" sz="2250" b="0" i="0" u="none" strike="noStrike" kern="1200" cap="none" spc="0" normalizeH="0" baseline="0" noProof="0" dirty="0" smtClean="0">
                <a:ln>
                  <a:noFill/>
                </a:ln>
                <a:solidFill>
                  <a:prstClr val="white"/>
                </a:solidFill>
                <a:effectLst/>
                <a:uLnTx/>
                <a:uFillTx/>
                <a:latin typeface="Franklin Gothic Book"/>
                <a:ea typeface="+mn-ea"/>
                <a:cs typeface="+mn-cs"/>
              </a:rPr>
              <a:t> </a:t>
            </a:r>
            <a:endParaRPr kumimoji="0" lang="en-US" sz="2250"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Master Plan (Outcomes)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Pedagogical Materials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Lesson Plans  </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lang="en-US" dirty="0">
              <a:solidFill>
                <a:prstClr val="white"/>
              </a:solidFill>
              <a:latin typeface="Franklin Gothic Book"/>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Comments?   Discussions?  Suggestions? “Real World”?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smtClean="0">
                <a:solidFill>
                  <a:prstClr val="white"/>
                </a:solidFill>
                <a:latin typeface="Franklin Gothic Book"/>
              </a:rPr>
              <a:t>What would be </a:t>
            </a: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most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helpful, for an Instructor new to preparing Lesson Plans at ITVET Belize?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Experienced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ITVET Belize Instructor recommendations . . . ?</a:t>
            </a:r>
          </a:p>
          <a:p>
            <a:pPr marL="0" lvl="0" indent="0">
              <a:buNone/>
            </a:pPr>
            <a:r>
              <a:rPr kumimoji="0" lang="en-US" sz="2625" b="1" i="0" u="none" strike="noStrike" kern="1200" cap="none" spc="0" normalizeH="0" baseline="0" noProof="0" dirty="0" smtClean="0">
                <a:ln>
                  <a:noFill/>
                </a:ln>
                <a:solidFill>
                  <a:prstClr val="white"/>
                </a:solidFill>
                <a:effectLst/>
                <a:uLnTx/>
                <a:uFillTx/>
                <a:latin typeface="Franklin Gothic Book"/>
                <a:ea typeface="+mn-ea"/>
                <a:cs typeface="+mn-cs"/>
              </a:rPr>
              <a:t>Please contact     </a:t>
            </a:r>
            <a:r>
              <a:rPr kumimoji="0" lang="en-US" sz="2625" b="1" i="0" u="none" strike="noStrike" kern="1200" cap="none" spc="0" normalizeH="0" baseline="0" noProof="0" dirty="0">
                <a:ln>
                  <a:noFill/>
                </a:ln>
                <a:solidFill>
                  <a:prstClr val="white"/>
                </a:solidFill>
                <a:effectLst/>
                <a:uLnTx/>
                <a:uFillTx/>
                <a:latin typeface="Franklin Gothic Book"/>
                <a:ea typeface="+mn-ea"/>
                <a:cs typeface="+mn-cs"/>
              </a:rPr>
              <a:t>Cameron.Ells@NSCC.ca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a16="http://schemas.microsoft.com/office/drawing/2014/main" xmlns="" id="{453569C0-9BBC-4436-87D1-76139576F14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44569" y="149551"/>
            <a:ext cx="3760150" cy="2998143"/>
          </a:xfrm>
          <a:prstGeom prst="rect">
            <a:avLst/>
          </a:prstGeom>
        </p:spPr>
      </p:pic>
    </p:spTree>
    <p:extLst>
      <p:ext uri="{BB962C8B-B14F-4D97-AF65-F5344CB8AC3E}">
        <p14:creationId xmlns:p14="http://schemas.microsoft.com/office/powerpoint/2010/main" xmlns="" val="2902334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US" dirty="0" smtClean="0"/>
              <a:t>4. Development of Course 53</a:t>
            </a:r>
            <a:endParaRPr lang="en-US" dirty="0"/>
          </a:p>
        </p:txBody>
      </p:sp>
      <p:pic>
        <p:nvPicPr>
          <p:cNvPr id="5" name="Picture 4" descr="Yellow school bus">
            <a:extLst>
              <a:ext uri="{FF2B5EF4-FFF2-40B4-BE49-F238E27FC236}">
                <a16:creationId xmlns="" xmlns:a16="http://schemas.microsoft.com/office/drawing/2014/main" id="{2F203B36-F764-430C-AB5D-ABC81F320296}"/>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4854098"/>
            <a:ext cx="2254890" cy="1503260"/>
          </a:xfrm>
          <a:prstGeom prst="rect">
            <a:avLst/>
          </a:prstGeom>
        </p:spPr>
      </p:pic>
      <p:pic>
        <p:nvPicPr>
          <p:cNvPr id="7" name="Picture 6" descr="Leaning bicycle on yellow painted wall">
            <a:extLst>
              <a:ext uri="{FF2B5EF4-FFF2-40B4-BE49-F238E27FC236}">
                <a16:creationId xmlns="" xmlns:a16="http://schemas.microsoft.com/office/drawing/2014/main" id="{3D01D343-006C-4100-A26E-998CC2FF695B}"/>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254891" y="4854098"/>
            <a:ext cx="2254890" cy="1503260"/>
          </a:xfrm>
          <a:prstGeom prst="rect">
            <a:avLst/>
          </a:prstGeom>
        </p:spPr>
      </p:pic>
      <p:pic>
        <p:nvPicPr>
          <p:cNvPr id="9" name="Picture 8" descr="Rows of solar panels">
            <a:extLst>
              <a:ext uri="{FF2B5EF4-FFF2-40B4-BE49-F238E27FC236}">
                <a16:creationId xmlns="" xmlns:a16="http://schemas.microsoft.com/office/drawing/2014/main" id="{A83578AE-6AC5-4F5D-AAE1-28C95E7C582E}"/>
              </a:ext>
            </a:extLst>
          </p:cNvPr>
          <p:cNvPicPr>
            <a:picLocks noChangeAspect="1"/>
          </p:cNvPicPr>
          <p:nvPr/>
        </p:nvPicPr>
        <p:blipFill rotWithShape="1">
          <a:blip r:embed="rId4" cstate="print">
            <a:extLst>
              <a:ext uri="{28A0092B-C50C-407E-A947-70E740481C1C}">
                <a14:useLocalDpi xmlns="" xmlns:a14="http://schemas.microsoft.com/office/drawing/2010/main" val="0"/>
              </a:ext>
            </a:extLst>
          </a:blip>
          <a:srcRect t="17909"/>
          <a:stretch/>
        </p:blipFill>
        <p:spPr>
          <a:xfrm>
            <a:off x="4509781" y="4854097"/>
            <a:ext cx="2746797" cy="1503260"/>
          </a:xfrm>
          <a:prstGeom prst="rect">
            <a:avLst/>
          </a:prstGeom>
        </p:spPr>
      </p:pic>
      <p:pic>
        <p:nvPicPr>
          <p:cNvPr id="11" name="Picture 10" descr="Burning forest and trees">
            <a:extLst>
              <a:ext uri="{FF2B5EF4-FFF2-40B4-BE49-F238E27FC236}">
                <a16:creationId xmlns="" xmlns:a16="http://schemas.microsoft.com/office/drawing/2014/main" id="{A1C78565-3196-475C-A97A-72DF707CD214}"/>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4361" y="4830712"/>
            <a:ext cx="2289638" cy="1526645"/>
          </a:xfrm>
          <a:prstGeom prst="rect">
            <a:avLst/>
          </a:prstGeom>
        </p:spPr>
      </p:pic>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a:buNone/>
            </a:pPr>
            <a:r>
              <a:rPr lang="en-US" sz="2800" u="sng" dirty="0" smtClean="0"/>
              <a:t>Development of Course</a:t>
            </a:r>
          </a:p>
          <a:p>
            <a:pPr marL="514350" indent="-514350">
              <a:buNone/>
            </a:pPr>
            <a:r>
              <a:rPr lang="en-US" sz="2800" u="sng" dirty="0" smtClean="0"/>
              <a:t>From Theory to Practical Application         </a:t>
            </a:r>
          </a:p>
          <a:p>
            <a:pPr marL="514350" indent="-514350"/>
            <a:r>
              <a:rPr lang="en-US" sz="2800" dirty="0" smtClean="0"/>
              <a:t>Next </a:t>
            </a:r>
            <a:r>
              <a:rPr lang="en-US" sz="2800" dirty="0" smtClean="0"/>
              <a:t>time in Session </a:t>
            </a:r>
            <a:r>
              <a:rPr lang="en-US" sz="2800" dirty="0" smtClean="0"/>
              <a:t>76 (2023.04.21) – Example text for potential Tests, Assignments, and Projects</a:t>
            </a:r>
          </a:p>
          <a:p>
            <a:pPr marL="514350" indent="-514350"/>
            <a:r>
              <a:rPr lang="en-US" sz="2800" dirty="0" smtClean="0"/>
              <a:t>Examples of digital references and templates</a:t>
            </a:r>
          </a:p>
          <a:p>
            <a:pPr marL="514350" indent="-514350"/>
            <a:r>
              <a:rPr lang="en-US" sz="2800" dirty="0" smtClean="0"/>
              <a:t>Review suggested DRAFT TDAP for C53  </a:t>
            </a:r>
          </a:p>
          <a:p>
            <a:pPr marL="514350" indent="-514350"/>
            <a:r>
              <a:rPr lang="en-US" sz="2800" dirty="0" smtClean="0"/>
              <a:t>“Small group sessions” in 2023 on Course 53  </a:t>
            </a:r>
          </a:p>
        </p:txBody>
      </p:sp>
      <p:pic>
        <p:nvPicPr>
          <p:cNvPr id="38914" name="Picture 2" descr="https://www.solar-nation.org/images/ca1.jpg"/>
          <p:cNvPicPr>
            <a:picLocks noChangeAspect="1" noChangeArrowheads="1"/>
          </p:cNvPicPr>
          <p:nvPr/>
        </p:nvPicPr>
        <p:blipFill>
          <a:blip r:embed="rId6"/>
          <a:srcRect/>
          <a:stretch>
            <a:fillRect/>
          </a:stretch>
        </p:blipFill>
        <p:spPr bwMode="auto">
          <a:xfrm>
            <a:off x="6172200" y="295275"/>
            <a:ext cx="2695576" cy="1485900"/>
          </a:xfrm>
          <a:prstGeom prst="rect">
            <a:avLst/>
          </a:prstGeom>
          <a:noFill/>
        </p:spPr>
      </p:pic>
    </p:spTree>
    <p:extLst>
      <p:ext uri="{BB962C8B-B14F-4D97-AF65-F5344CB8AC3E}">
        <p14:creationId xmlns="" xmlns:p14="http://schemas.microsoft.com/office/powerpoint/2010/main" val="1007333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CBCA1-3A68-4B91-ACA9-57F2AC49B742}"/>
              </a:ext>
            </a:extLst>
          </p:cNvPr>
          <p:cNvSpPr>
            <a:spLocks noGrp="1"/>
          </p:cNvSpPr>
          <p:nvPr>
            <p:ph type="title"/>
          </p:nvPr>
        </p:nvSpPr>
        <p:spPr/>
        <p:txBody>
          <a:bodyPr/>
          <a:lstStyle/>
          <a:p>
            <a:r>
              <a:rPr lang="en-US" dirty="0"/>
              <a:t>Summary</a:t>
            </a:r>
          </a:p>
        </p:txBody>
      </p:sp>
      <p:sp>
        <p:nvSpPr>
          <p:cNvPr id="15" name="Content Placeholder 2">
            <a:extLst>
              <a:ext uri="{FF2B5EF4-FFF2-40B4-BE49-F238E27FC236}">
                <a16:creationId xmlns="" xmlns:a16="http://schemas.microsoft.com/office/drawing/2014/main"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a:buNone/>
            </a:pPr>
            <a:r>
              <a:rPr lang="en-US" u="sng" dirty="0" smtClean="0"/>
              <a:t>C53 Econ. Analysis of </a:t>
            </a:r>
            <a:r>
              <a:rPr lang="en-US" u="sng" dirty="0" err="1" smtClean="0"/>
              <a:t>Ener</a:t>
            </a:r>
            <a:r>
              <a:rPr lang="en-US" u="sng" dirty="0" smtClean="0"/>
              <a:t>. Syst. </a:t>
            </a:r>
            <a:endParaRPr lang="en-US" u="sng" dirty="0"/>
          </a:p>
          <a:p>
            <a:r>
              <a:rPr lang="en-US" dirty="0" smtClean="0"/>
              <a:t>40 </a:t>
            </a:r>
            <a:r>
              <a:rPr lang="en-US" dirty="0"/>
              <a:t>Classroom hours</a:t>
            </a:r>
          </a:p>
          <a:p>
            <a:r>
              <a:rPr lang="en-US" dirty="0" smtClean="0"/>
              <a:t>0 </a:t>
            </a:r>
            <a:r>
              <a:rPr lang="en-US" dirty="0"/>
              <a:t>Lab hours</a:t>
            </a:r>
          </a:p>
          <a:p>
            <a:r>
              <a:rPr lang="en-US" dirty="0" smtClean="0"/>
              <a:t>10 </a:t>
            </a:r>
            <a:r>
              <a:rPr lang="en-US" dirty="0"/>
              <a:t>Week Term </a:t>
            </a:r>
            <a:r>
              <a:rPr lang="en-US" dirty="0" smtClean="0"/>
              <a:t>5, </a:t>
            </a:r>
            <a:r>
              <a:rPr lang="en-US" dirty="0"/>
              <a:t>Year 2 </a:t>
            </a:r>
            <a:endParaRPr lang="en-US" dirty="0" smtClean="0"/>
          </a:p>
          <a:p>
            <a:endParaRPr lang="en-US" dirty="0"/>
          </a:p>
          <a:p>
            <a:pPr marL="514350" indent="-514350">
              <a:buFont typeface="+mj-lt"/>
              <a:buAutoNum type="arabicPeriod"/>
            </a:pPr>
            <a:r>
              <a:rPr lang="en-US" sz="2800" dirty="0" smtClean="0"/>
              <a:t>Renew. Energy / Energy Efficiency Program Overview </a:t>
            </a:r>
            <a:endParaRPr lang="en-US" sz="2800" dirty="0"/>
          </a:p>
          <a:p>
            <a:pPr marL="514350" indent="-514350">
              <a:buFont typeface="+mj-lt"/>
              <a:buAutoNum type="arabicPeriod"/>
            </a:pPr>
            <a:r>
              <a:rPr lang="en-US" sz="2800" dirty="0" smtClean="0"/>
              <a:t>Description of Course </a:t>
            </a:r>
            <a:r>
              <a:rPr lang="en-US" sz="2800" dirty="0" smtClean="0"/>
              <a:t>53 </a:t>
            </a:r>
            <a:r>
              <a:rPr lang="en-US" sz="2800" dirty="0" smtClean="0"/>
              <a:t>in Term 5 of Year 2</a:t>
            </a:r>
          </a:p>
          <a:p>
            <a:pPr marL="514350" indent="-514350">
              <a:buFont typeface="+mj-lt"/>
              <a:buAutoNum type="arabicPeriod"/>
            </a:pPr>
            <a:r>
              <a:rPr lang="en-US" sz="2800" dirty="0" smtClean="0"/>
              <a:t>From TDAPS to Lesson Plans (incl. Master Plan, Pedagogical Materials) </a:t>
            </a:r>
            <a:endParaRPr lang="en-US" sz="2800" dirty="0"/>
          </a:p>
          <a:p>
            <a:pPr marL="514350" indent="-514350">
              <a:buFont typeface="+mj-lt"/>
              <a:buAutoNum type="arabicPeriod"/>
            </a:pPr>
            <a:r>
              <a:rPr lang="en-US" sz="2800" dirty="0" smtClean="0"/>
              <a:t>Development </a:t>
            </a:r>
            <a:r>
              <a:rPr lang="en-US" sz="2800" dirty="0"/>
              <a:t>of Course </a:t>
            </a:r>
            <a:r>
              <a:rPr lang="en-US" sz="2800" dirty="0" smtClean="0"/>
              <a:t>53 </a:t>
            </a:r>
            <a:endParaRPr lang="en-US" sz="2800" dirty="0"/>
          </a:p>
          <a:p>
            <a:pPr marL="889397" lvl="1" indent="-514350"/>
            <a:r>
              <a:rPr lang="en-US" sz="2425" dirty="0" smtClean="0"/>
              <a:t>Session </a:t>
            </a:r>
            <a:r>
              <a:rPr lang="en-US" sz="2425" dirty="0" smtClean="0"/>
              <a:t>76 </a:t>
            </a:r>
            <a:r>
              <a:rPr lang="en-US" sz="2425" dirty="0" smtClean="0"/>
              <a:t>examples of Test, Assignment and Project text</a:t>
            </a:r>
          </a:p>
          <a:p>
            <a:pPr marL="889397" lvl="1" indent="-514350"/>
            <a:r>
              <a:rPr lang="en-US" sz="2425" dirty="0" smtClean="0"/>
              <a:t>Examples of digital references (PDF, Excel, Word) &amp; TDAP   </a:t>
            </a:r>
            <a:endParaRPr lang="en-US" dirty="0"/>
          </a:p>
        </p:txBody>
      </p:sp>
      <p:pic>
        <p:nvPicPr>
          <p:cNvPr id="6" name="Picture 5" descr="Underwater view of teeming tropical reef near tropical beach">
            <a:extLst>
              <a:ext uri="{FF2B5EF4-FFF2-40B4-BE49-F238E27FC236}">
                <a16:creationId xmlns="" xmlns:a16="http://schemas.microsoft.com/office/drawing/2014/main" id="{453569C0-9BBC-4436-87D1-76139576F14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4569" y="149551"/>
            <a:ext cx="3760150" cy="2998143"/>
          </a:xfrm>
          <a:prstGeom prst="rect">
            <a:avLst/>
          </a:prstGeom>
        </p:spPr>
      </p:pic>
    </p:spTree>
    <p:extLst>
      <p:ext uri="{BB962C8B-B14F-4D97-AF65-F5344CB8AC3E}">
        <p14:creationId xmlns="" xmlns:p14="http://schemas.microsoft.com/office/powerpoint/2010/main" val="3493418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9CBCA1-3A68-4B91-ACA9-57F2AC49B742}"/>
              </a:ext>
            </a:extLst>
          </p:cNvPr>
          <p:cNvSpPr>
            <a:spLocks noGrp="1"/>
          </p:cNvSpPr>
          <p:nvPr>
            <p:ph type="title"/>
          </p:nvPr>
        </p:nvSpPr>
        <p:spPr>
          <a:xfrm>
            <a:off x="148589" y="70872"/>
            <a:ext cx="4834471" cy="675204"/>
          </a:xfrm>
        </p:spPr>
        <p:txBody>
          <a:bodyPr/>
          <a:lstStyle/>
          <a:p>
            <a:r>
              <a:rPr lang="en-CA" dirty="0"/>
              <a:t>For Today:</a:t>
            </a:r>
            <a:endParaRPr lang="en-US" dirty="0"/>
          </a:p>
        </p:txBody>
      </p:sp>
      <p:sp>
        <p:nvSpPr>
          <p:cNvPr id="15" name="Content Placeholder 2">
            <a:extLst>
              <a:ext uri="{FF2B5EF4-FFF2-40B4-BE49-F238E27FC236}">
                <a16:creationId xmlns="" xmlns:a16="http://schemas.microsoft.com/office/drawing/2014/main" id="{525DE385-12F0-40DF-AFE0-30ED9FFB5A08}"/>
              </a:ext>
            </a:extLst>
          </p:cNvPr>
          <p:cNvSpPr txBox="1">
            <a:spLocks/>
          </p:cNvSpPr>
          <p:nvPr/>
        </p:nvSpPr>
        <p:spPr bwMode="auto">
          <a:xfrm>
            <a:off x="239282" y="761377"/>
            <a:ext cx="8597069" cy="5947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21469" indent="-321469" algn="l" rtl="0" eaLnBrk="1" fontAlgn="base" hangingPunct="1">
              <a:spcBef>
                <a:spcPct val="20000"/>
              </a:spcBef>
              <a:spcAft>
                <a:spcPct val="0"/>
              </a:spcAft>
              <a:buFont typeface="Arial" panose="020B0604020202020204" pitchFamily="34" charset="0"/>
              <a:buChar char="•"/>
              <a:defRPr sz="2625" kern="1200">
                <a:solidFill>
                  <a:schemeClr val="bg1"/>
                </a:solidFill>
                <a:latin typeface="+mn-lt"/>
                <a:ea typeface="+mn-ea"/>
                <a:cs typeface="+mn-cs"/>
              </a:defRPr>
            </a:lvl1pPr>
            <a:lvl2pPr marL="696516" indent="-267891" algn="l" rtl="0" eaLnBrk="1" fontAlgn="base" hangingPunct="1">
              <a:spcBef>
                <a:spcPct val="20000"/>
              </a:spcBef>
              <a:spcAft>
                <a:spcPct val="0"/>
              </a:spcAft>
              <a:buFont typeface="Arial" panose="020B0604020202020204" pitchFamily="34" charset="0"/>
              <a:buChar char="–"/>
              <a:defRPr sz="2250" kern="1200">
                <a:solidFill>
                  <a:schemeClr val="bg1"/>
                </a:solidFill>
                <a:latin typeface="+mn-lt"/>
                <a:ea typeface="+mn-ea"/>
                <a:cs typeface="+mn-cs"/>
              </a:defRPr>
            </a:lvl2pPr>
            <a:lvl3pPr marL="1071563" indent="-214313" algn="l" rtl="0" eaLnBrk="1" fontAlgn="base" hangingPunct="1">
              <a:spcBef>
                <a:spcPct val="20000"/>
              </a:spcBef>
              <a:spcAft>
                <a:spcPct val="0"/>
              </a:spcAft>
              <a:buFont typeface="Arial" panose="020B0604020202020204" pitchFamily="34" charset="0"/>
              <a:buChar char="•"/>
              <a:defRPr sz="1875" kern="1200">
                <a:solidFill>
                  <a:schemeClr val="bg1"/>
                </a:solidFill>
                <a:latin typeface="+mn-lt"/>
                <a:ea typeface="+mn-ea"/>
                <a:cs typeface="+mn-cs"/>
              </a:defRPr>
            </a:lvl3pPr>
            <a:lvl4pPr marL="1500188"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4pPr>
            <a:lvl5pPr marL="1928813" indent="-214313" algn="l" rtl="0" eaLnBrk="1" fontAlgn="base" hangingPunct="1">
              <a:spcBef>
                <a:spcPct val="20000"/>
              </a:spcBef>
              <a:spcAft>
                <a:spcPct val="0"/>
              </a:spcAft>
              <a:buFont typeface="Arial" panose="020B0604020202020204" pitchFamily="34" charset="0"/>
              <a:buChar char="»"/>
              <a:defRPr sz="1688" kern="1200">
                <a:solidFill>
                  <a:schemeClr val="bg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688" kern="1200">
                <a:solidFill>
                  <a:schemeClr val="tx1"/>
                </a:solidFill>
                <a:latin typeface="+mn-lt"/>
                <a:ea typeface="+mn-ea"/>
                <a:cs typeface="+mn-cs"/>
              </a:defRPr>
            </a:lvl9pPr>
          </a:lstStyle>
          <a:p>
            <a:pPr>
              <a:buNone/>
            </a:pPr>
            <a:r>
              <a:rPr lang="en-US" u="sng" dirty="0" smtClean="0"/>
              <a:t>C53 Econ. Analysis of </a:t>
            </a:r>
            <a:r>
              <a:rPr lang="en-US" u="sng" dirty="0" err="1" smtClean="0"/>
              <a:t>Ener</a:t>
            </a:r>
            <a:r>
              <a:rPr lang="en-US" u="sng" dirty="0" smtClean="0"/>
              <a:t>. Syst. </a:t>
            </a:r>
            <a:endParaRPr lang="en-US" u="sng" dirty="0"/>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Comments?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Instructor Discussion?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lang="en-US" dirty="0">
                <a:solidFill>
                  <a:prstClr val="white"/>
                </a:solidFill>
                <a:latin typeface="Franklin Gothic Book"/>
              </a:rPr>
              <a:t>Instructor Suggestions?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  </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“Real World” Applications?  </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defRPr/>
            </a:pP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Underwater view of teeming tropical reef near tropical beach">
            <a:extLst>
              <a:ext uri="{FF2B5EF4-FFF2-40B4-BE49-F238E27FC236}">
                <a16:creationId xmlns="" xmlns:a16="http://schemas.microsoft.com/office/drawing/2014/main" id="{453569C0-9BBC-4436-87D1-76139576F14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144569" y="149551"/>
            <a:ext cx="3760150" cy="2998143"/>
          </a:xfrm>
          <a:prstGeom prst="rect">
            <a:avLst/>
          </a:prstGeom>
        </p:spPr>
      </p:pic>
    </p:spTree>
    <p:extLst>
      <p:ext uri="{BB962C8B-B14F-4D97-AF65-F5344CB8AC3E}">
        <p14:creationId xmlns="" xmlns:p14="http://schemas.microsoft.com/office/powerpoint/2010/main" val="1909280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xmlns="" id="{94F39A9D-FBAA-DA14-4F85-34EC0AEFF028}"/>
              </a:ext>
            </a:extLst>
          </p:cNvPr>
          <p:cNvSpPr>
            <a:spLocks noGrp="1"/>
          </p:cNvSpPr>
          <p:nvPr>
            <p:ph type="subTitle" idx="1"/>
          </p:nvPr>
        </p:nvSpPr>
        <p:spPr>
          <a:xfrm>
            <a:off x="1571625" y="1057276"/>
            <a:ext cx="6000750" cy="3193256"/>
          </a:xfrm>
        </p:spPr>
        <p:txBody>
          <a:bodyPr/>
          <a:lstStyle/>
          <a:p>
            <a:r>
              <a:rPr lang="en-US" sz="7200" dirty="0"/>
              <a:t>Questions?</a:t>
            </a:r>
          </a:p>
          <a:p>
            <a:r>
              <a:rPr lang="en-US" sz="7200" dirty="0"/>
              <a:t>Comments?</a:t>
            </a:r>
          </a:p>
          <a:p>
            <a:r>
              <a:rPr lang="en-US" sz="7200" dirty="0"/>
              <a:t>Suggestions?</a:t>
            </a:r>
          </a:p>
          <a:p>
            <a:r>
              <a:rPr lang="en-US" sz="7200" dirty="0"/>
              <a:t>Thank you</a:t>
            </a:r>
          </a:p>
        </p:txBody>
      </p:sp>
    </p:spTree>
    <p:extLst>
      <p:ext uri="{BB962C8B-B14F-4D97-AF65-F5344CB8AC3E}">
        <p14:creationId xmlns:p14="http://schemas.microsoft.com/office/powerpoint/2010/main" xmlns="" val="1628629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805247" cy="675204"/>
          </a:xfrm>
        </p:spPr>
        <p:txBody>
          <a:bodyPr/>
          <a:lstStyle/>
          <a:p>
            <a:r>
              <a:rPr lang="en-US" dirty="0" smtClean="0"/>
              <a:t>What </a:t>
            </a:r>
            <a:r>
              <a:rPr lang="en-US" dirty="0"/>
              <a:t>does “success” look like? </a:t>
            </a:r>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308983" y="1111907"/>
            <a:ext cx="8729156" cy="3372998"/>
          </a:xfrm>
        </p:spPr>
        <p:txBody>
          <a:bodyPr/>
          <a:lstStyle/>
          <a:p>
            <a:pPr>
              <a:buNone/>
            </a:pPr>
            <a:r>
              <a:rPr lang="en-US" dirty="0"/>
              <a:t>For Employers and the </a:t>
            </a:r>
            <a:r>
              <a:rPr lang="en-US" dirty="0" smtClean="0"/>
              <a:t>“Energy Efficiency” </a:t>
            </a:r>
            <a:r>
              <a:rPr lang="en-US" dirty="0"/>
              <a:t>part of Program: </a:t>
            </a:r>
          </a:p>
          <a:p>
            <a:r>
              <a:rPr lang="en-US" dirty="0" smtClean="0"/>
              <a:t>Identification, selection, installation, operation, maintenance, of equipment and instruments</a:t>
            </a:r>
          </a:p>
          <a:p>
            <a:r>
              <a:rPr lang="en-US" dirty="0" smtClean="0"/>
              <a:t>Interpretation, analysis, conclusions, and recommendations from measurement data results</a:t>
            </a:r>
          </a:p>
          <a:p>
            <a:r>
              <a:rPr lang="en-US" dirty="0" smtClean="0"/>
              <a:t>Accounting for uncertainties, data gaps, and assumptions     </a:t>
            </a:r>
            <a:endParaRPr lang="en-US" b="1" i="1" u="sng" dirty="0">
              <a:solidFill>
                <a:srgbClr val="FFC000"/>
              </a:solidFill>
            </a:endParaRPr>
          </a:p>
          <a:p>
            <a:r>
              <a:rPr lang="en-US" dirty="0" smtClean="0"/>
              <a:t>Verbal</a:t>
            </a:r>
            <a:r>
              <a:rPr lang="en-US" dirty="0"/>
              <a:t>, written, &amp; digital communications skills – clients, residents, suppliers, partners, regulators, team members</a:t>
            </a:r>
          </a:p>
        </p:txBody>
      </p:sp>
      <p:pic>
        <p:nvPicPr>
          <p:cNvPr id="6" name="Picture 5"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214773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803BF-C763-4710-A643-19693B77CCC2}"/>
              </a:ext>
            </a:extLst>
          </p:cNvPr>
          <p:cNvSpPr>
            <a:spLocks noGrp="1"/>
          </p:cNvSpPr>
          <p:nvPr>
            <p:ph type="title"/>
          </p:nvPr>
        </p:nvSpPr>
        <p:spPr>
          <a:xfrm>
            <a:off x="148589" y="70872"/>
            <a:ext cx="4805247" cy="675204"/>
          </a:xfrm>
        </p:spPr>
        <p:txBody>
          <a:bodyPr/>
          <a:lstStyle/>
          <a:p>
            <a:r>
              <a:rPr lang="en-US" dirty="0" smtClean="0"/>
              <a:t>C53 uses C42 Tech. Descriptions</a:t>
            </a:r>
            <a:endParaRPr lang="en-US" dirty="0"/>
          </a:p>
        </p:txBody>
      </p:sp>
      <p:sp>
        <p:nvSpPr>
          <p:cNvPr id="3" name="Content Placeholder 2">
            <a:extLst>
              <a:ext uri="{FF2B5EF4-FFF2-40B4-BE49-F238E27FC236}">
                <a16:creationId xmlns:a16="http://schemas.microsoft.com/office/drawing/2014/main" xmlns="" id="{804FC456-C9F6-4BCA-93E5-F8F57D70BA56}"/>
              </a:ext>
            </a:extLst>
          </p:cNvPr>
          <p:cNvSpPr>
            <a:spLocks noGrp="1"/>
          </p:cNvSpPr>
          <p:nvPr>
            <p:ph sz="half" idx="1"/>
          </p:nvPr>
        </p:nvSpPr>
        <p:spPr>
          <a:xfrm>
            <a:off x="308983" y="1111907"/>
            <a:ext cx="8729156" cy="3372998"/>
          </a:xfrm>
        </p:spPr>
        <p:txBody>
          <a:bodyPr/>
          <a:lstStyle/>
          <a:p>
            <a:pPr marL="0" indent="0">
              <a:buNone/>
            </a:pPr>
            <a:r>
              <a:rPr lang="en-US" u="sng" dirty="0" smtClean="0"/>
              <a:t>C 42; </a:t>
            </a:r>
            <a:r>
              <a:rPr lang="en-US" u="sng" dirty="0" smtClean="0"/>
              <a:t>Energy Efficiency Measurement and </a:t>
            </a:r>
            <a:r>
              <a:rPr lang="en-US" u="sng" dirty="0" smtClean="0"/>
              <a:t>Verification </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Examples </a:t>
            </a:r>
            <a:r>
              <a:rPr kumimoji="0" lang="en-US" sz="2625" b="0" i="0" u="none" strike="noStrike" kern="1200" cap="none" spc="0" normalizeH="0" baseline="0" noProof="0" dirty="0">
                <a:ln>
                  <a:noFill/>
                </a:ln>
                <a:solidFill>
                  <a:prstClr val="white"/>
                </a:solidFill>
                <a:effectLst/>
                <a:uLnTx/>
                <a:uFillTx/>
                <a:latin typeface="Franklin Gothic Book"/>
                <a:ea typeface="+mn-ea"/>
                <a:cs typeface="+mn-cs"/>
              </a:rPr>
              <a:t>of anticipated outcomes after course completion</a:t>
            </a:r>
          </a:p>
          <a:p>
            <a:pPr marL="321469" marR="0" lvl="0" indent="-321469"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625" b="0" i="0" u="none" strike="noStrike" kern="1200" cap="none" spc="0" normalizeH="0" baseline="0" noProof="0" dirty="0" smtClean="0">
                <a:ln>
                  <a:noFill/>
                </a:ln>
                <a:solidFill>
                  <a:prstClr val="white"/>
                </a:solidFill>
                <a:effectLst/>
                <a:uLnTx/>
                <a:uFillTx/>
                <a:latin typeface="Franklin Gothic Book"/>
                <a:ea typeface="+mn-ea"/>
                <a:cs typeface="+mn-cs"/>
              </a:rPr>
              <a:t>Propose equipment, instruments, methods, and procedures for target data in an energy efficiency project</a:t>
            </a:r>
          </a:p>
          <a:p>
            <a:pPr lvl="0">
              <a:defRPr/>
            </a:pPr>
            <a:r>
              <a:rPr lang="en-US" sz="2800" dirty="0" smtClean="0"/>
              <a:t>Calculate </a:t>
            </a:r>
            <a:r>
              <a:rPr lang="en-US" sz="2800" dirty="0" smtClean="0"/>
              <a:t>and compare relative financial performance (e.g. “rate of return” and “payback period”) of reasonably developed and competing potential energy system options or scenarios.</a:t>
            </a:r>
            <a:endParaRPr kumimoji="0" lang="en-US" sz="2625" b="0" i="0" u="none" strike="noStrike" kern="1200" cap="none" spc="0" normalizeH="0" baseline="0" noProof="0" dirty="0">
              <a:ln>
                <a:noFill/>
              </a:ln>
              <a:solidFill>
                <a:prstClr val="white"/>
              </a:solidFill>
              <a:effectLst/>
              <a:uLnTx/>
              <a:uFillTx/>
              <a:latin typeface="Franklin Gothic Book"/>
              <a:ea typeface="+mn-ea"/>
              <a:cs typeface="+mn-cs"/>
            </a:endParaRPr>
          </a:p>
        </p:txBody>
      </p:sp>
      <p:pic>
        <p:nvPicPr>
          <p:cNvPr id="6" name="Picture 5" descr="Waves by the sea">
            <a:extLst>
              <a:ext uri="{FF2B5EF4-FFF2-40B4-BE49-F238E27FC236}">
                <a16:creationId xmlns:a16="http://schemas.microsoft.com/office/drawing/2014/main" xmlns="" id="{2BF77251-A263-4121-A91E-B1DF7A2B51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13674" b="55360"/>
          <a:stretch/>
        </p:blipFill>
        <p:spPr>
          <a:xfrm>
            <a:off x="0" y="4794278"/>
            <a:ext cx="9144000" cy="1888621"/>
          </a:xfrm>
          <a:prstGeom prst="rect">
            <a:avLst/>
          </a:prstGeom>
        </p:spPr>
      </p:pic>
    </p:spTree>
    <p:extLst>
      <p:ext uri="{BB962C8B-B14F-4D97-AF65-F5344CB8AC3E}">
        <p14:creationId xmlns:p14="http://schemas.microsoft.com/office/powerpoint/2010/main" xmlns="" val="47076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03BF-C763-4710-A643-19693B77CCC2}"/>
              </a:ext>
            </a:extLst>
          </p:cNvPr>
          <p:cNvSpPr>
            <a:spLocks noGrp="1"/>
          </p:cNvSpPr>
          <p:nvPr>
            <p:ph type="title"/>
          </p:nvPr>
        </p:nvSpPr>
        <p:spPr>
          <a:xfrm>
            <a:off x="148589" y="70872"/>
            <a:ext cx="4734909" cy="675204"/>
          </a:xfrm>
        </p:spPr>
        <p:txBody>
          <a:bodyPr/>
          <a:lstStyle/>
          <a:p>
            <a:r>
              <a:rPr lang="en-CA" dirty="0" smtClean="0"/>
              <a:t>C 53: Econ. Analysis of </a:t>
            </a:r>
            <a:r>
              <a:rPr lang="en-CA" dirty="0" err="1" smtClean="0"/>
              <a:t>Ener</a:t>
            </a:r>
            <a:r>
              <a:rPr lang="en-CA" dirty="0" smtClean="0"/>
              <a:t>. Syst.</a:t>
            </a:r>
            <a:endParaRPr lang="en-US" dirty="0"/>
          </a:p>
        </p:txBody>
      </p:sp>
      <p:sp>
        <p:nvSpPr>
          <p:cNvPr id="3" name="Content Placeholder 2">
            <a:extLst>
              <a:ext uri="{FF2B5EF4-FFF2-40B4-BE49-F238E27FC236}">
                <a16:creationId xmlns="" xmlns:a16="http://schemas.microsoft.com/office/drawing/2014/main" id="{71779844-4E4F-816A-BFA4-A7E15D70A3E3}"/>
              </a:ext>
            </a:extLst>
          </p:cNvPr>
          <p:cNvSpPr>
            <a:spLocks noGrp="1"/>
          </p:cNvSpPr>
          <p:nvPr>
            <p:ph sz="half" idx="1"/>
          </p:nvPr>
        </p:nvSpPr>
        <p:spPr>
          <a:xfrm>
            <a:off x="428624" y="746076"/>
            <a:ext cx="8248016" cy="4997202"/>
          </a:xfrm>
        </p:spPr>
        <p:txBody>
          <a:bodyPr/>
          <a:lstStyle/>
          <a:p>
            <a:pPr marL="0" lvl="0" indent="0">
              <a:buNone/>
              <a:defRPr/>
            </a:pPr>
            <a:r>
              <a:rPr lang="en-US" u="sng" dirty="0" smtClean="0">
                <a:solidFill>
                  <a:prstClr val="white"/>
                </a:solidFill>
              </a:rPr>
              <a:t>C 53: </a:t>
            </a:r>
            <a:r>
              <a:rPr lang="en-US" u="sng" dirty="0" smtClean="0">
                <a:solidFill>
                  <a:prstClr val="white"/>
                </a:solidFill>
              </a:rPr>
              <a:t>Econ. Analysis </a:t>
            </a:r>
            <a:r>
              <a:rPr lang="en-US" u="sng" dirty="0" smtClean="0">
                <a:solidFill>
                  <a:prstClr val="white"/>
                </a:solidFill>
              </a:rPr>
              <a:t>of Energy Systems </a:t>
            </a:r>
          </a:p>
          <a:p>
            <a:pPr marL="0" lvl="0" indent="0">
              <a:buNone/>
              <a:defRPr/>
            </a:pPr>
            <a:r>
              <a:rPr lang="en-US" dirty="0" smtClean="0">
                <a:solidFill>
                  <a:prstClr val="white"/>
                </a:solidFill>
              </a:rPr>
              <a:t>At a glance</a:t>
            </a:r>
            <a:endParaRPr lang="en-US" dirty="0" smtClean="0">
              <a:solidFill>
                <a:prstClr val="white"/>
              </a:solidFill>
            </a:endParaRPr>
          </a:p>
          <a:p>
            <a:pPr lvl="0">
              <a:defRPr/>
            </a:pPr>
            <a:r>
              <a:rPr lang="en-US" dirty="0" smtClean="0">
                <a:solidFill>
                  <a:prstClr val="white"/>
                </a:solidFill>
              </a:rPr>
              <a:t>For Energy System Scenarios A, B, C, and D (e.g. PV, Hot Water, Wind, and Efficiency), there is a net change in desired Energy (e.g. additionally produced or saved Watts) and a corresponding net change in costs (e.g. $$$ value of net change in Watts less scenario costs from design, construction, operations, &amp; maintenance) </a:t>
            </a:r>
          </a:p>
          <a:p>
            <a:pPr lvl="0">
              <a:defRPr/>
            </a:pPr>
            <a:r>
              <a:rPr lang="en-US" b="1" u="sng" dirty="0" smtClean="0">
                <a:solidFill>
                  <a:prstClr val="white"/>
                </a:solidFill>
              </a:rPr>
              <a:t>Which scenario has the best ratio of net $$$ / Watts? </a:t>
            </a:r>
            <a:endParaRPr lang="en-US" b="1" u="sng" dirty="0" smtClean="0"/>
          </a:p>
        </p:txBody>
      </p:sp>
      <p:pic>
        <p:nvPicPr>
          <p:cNvPr id="38914" name="Picture 2" descr="https://www.solar-nation.org/images/ca1.jpg"/>
          <p:cNvPicPr>
            <a:picLocks noChangeAspect="1" noChangeArrowheads="1"/>
          </p:cNvPicPr>
          <p:nvPr/>
        </p:nvPicPr>
        <p:blipFill>
          <a:blip r:embed="rId2"/>
          <a:srcRect/>
          <a:stretch>
            <a:fillRect/>
          </a:stretch>
        </p:blipFill>
        <p:spPr bwMode="auto">
          <a:xfrm>
            <a:off x="6172200" y="295275"/>
            <a:ext cx="2695576" cy="1485900"/>
          </a:xfrm>
          <a:prstGeom prst="rect">
            <a:avLst/>
          </a:prstGeom>
          <a:noFill/>
        </p:spPr>
      </p:pic>
      <p:pic>
        <p:nvPicPr>
          <p:cNvPr id="12" name="Picture 11" descr="Waves by the sea">
            <a:extLst>
              <a:ext uri="{FF2B5EF4-FFF2-40B4-BE49-F238E27FC236}">
                <a16:creationId xmlns="" xmlns:a16="http://schemas.microsoft.com/office/drawing/2014/main" id="{2BF77251-A263-4121-A91E-B1DF7A2B51B1}"/>
              </a:ext>
            </a:extLst>
          </p:cNvPr>
          <p:cNvPicPr>
            <a:picLocks noChangeAspect="1"/>
          </p:cNvPicPr>
          <p:nvPr/>
        </p:nvPicPr>
        <p:blipFill rotWithShape="1">
          <a:blip r:embed="rId3" cstate="print">
            <a:extLst>
              <a:ext uri="{28A0092B-C50C-407E-A947-70E740481C1C}">
                <a14:useLocalDpi xmlns="" xmlns:a14="http://schemas.microsoft.com/office/drawing/2010/main" val="0"/>
              </a:ext>
            </a:extLst>
          </a:blip>
          <a:srcRect t="13674" b="55360"/>
          <a:stretch/>
        </p:blipFill>
        <p:spPr>
          <a:xfrm>
            <a:off x="0" y="4794278"/>
            <a:ext cx="9144000" cy="1888621"/>
          </a:xfrm>
          <a:prstGeom prst="rect">
            <a:avLst/>
          </a:prstGeom>
        </p:spPr>
      </p:pic>
    </p:spTree>
    <p:extLst>
      <p:ext uri="{BB962C8B-B14F-4D97-AF65-F5344CB8AC3E}">
        <p14:creationId xmlns="" xmlns:p14="http://schemas.microsoft.com/office/powerpoint/2010/main" val="100733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779010" cy="675204"/>
          </a:xfrm>
        </p:spPr>
        <p:txBody>
          <a:bodyPr wrap="square" anchor="ctr">
            <a:normAutofit/>
          </a:bodyPr>
          <a:lstStyle/>
          <a:p>
            <a:r>
              <a:rPr lang="en-CA" dirty="0"/>
              <a:t>1. Program Overview (Partners)</a:t>
            </a: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a:t>Belize National Energy Policy Goals </a:t>
            </a:r>
          </a:p>
          <a:p>
            <a:pPr marL="514350" indent="-514350">
              <a:buFont typeface="+mj-lt"/>
              <a:buAutoNum type="arabicPeriod"/>
            </a:pPr>
            <a:r>
              <a:rPr lang="en-US" sz="3175" dirty="0" smtClean="0"/>
              <a:t>Inter-American </a:t>
            </a:r>
            <a:r>
              <a:rPr lang="en-US" sz="3175" dirty="0"/>
              <a:t>Development Bank </a:t>
            </a:r>
            <a:r>
              <a:rPr lang="en-US" sz="3175" dirty="0" smtClean="0"/>
              <a:t>(ADB)    </a:t>
            </a:r>
            <a:endParaRPr lang="en-US" sz="3175" dirty="0"/>
          </a:p>
          <a:p>
            <a:pPr marL="514350" indent="-514350">
              <a:buFont typeface="+mj-lt"/>
              <a:buAutoNum type="arabicPeriod"/>
            </a:pPr>
            <a:r>
              <a:rPr lang="en-US" sz="3175" dirty="0"/>
              <a:t>Belize Ministry of Education  </a:t>
            </a:r>
            <a:r>
              <a:rPr lang="en-US" sz="3175" dirty="0" smtClean="0"/>
              <a:t>(MOE)</a:t>
            </a:r>
            <a:endParaRPr lang="en-US" sz="3200" u="sng" dirty="0"/>
          </a:p>
          <a:p>
            <a:pPr marL="514350" indent="-514350">
              <a:buFont typeface="+mj-lt"/>
              <a:buAutoNum type="arabicPeriod"/>
            </a:pPr>
            <a:r>
              <a:rPr lang="en-US" sz="3175" dirty="0"/>
              <a:t>ITVET – Belize </a:t>
            </a:r>
          </a:p>
          <a:p>
            <a:pPr marL="514350" indent="-514350">
              <a:buFont typeface="+mj-lt"/>
              <a:buAutoNum type="arabicPeriod"/>
            </a:pPr>
            <a:r>
              <a:rPr lang="en-US" sz="3175" dirty="0"/>
              <a:t>Nova Scotia Community College </a:t>
            </a:r>
            <a:r>
              <a:rPr lang="en-US" sz="3175" dirty="0" smtClean="0"/>
              <a:t>(NSCC) Project </a:t>
            </a:r>
            <a:r>
              <a:rPr lang="en-US" sz="3175" dirty="0"/>
              <a:t>Team  </a:t>
            </a:r>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397481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3971C-23D5-4C5C-B036-2861C56CAC46}"/>
              </a:ext>
            </a:extLst>
          </p:cNvPr>
          <p:cNvSpPr>
            <a:spLocks noGrp="1"/>
          </p:cNvSpPr>
          <p:nvPr>
            <p:ph type="title"/>
          </p:nvPr>
        </p:nvSpPr>
        <p:spPr>
          <a:xfrm>
            <a:off x="148590" y="70872"/>
            <a:ext cx="4137660" cy="675204"/>
          </a:xfrm>
        </p:spPr>
        <p:txBody>
          <a:bodyPr wrap="square" anchor="ctr">
            <a:normAutofit/>
          </a:bodyPr>
          <a:lstStyle/>
          <a:p>
            <a:r>
              <a:rPr lang="en-CA" dirty="0"/>
              <a:t>1. Program Overview (Project)</a:t>
            </a:r>
          </a:p>
        </p:txBody>
      </p:sp>
      <p:sp>
        <p:nvSpPr>
          <p:cNvPr id="9" name="Content Placeholder 3">
            <a:extLst>
              <a:ext uri="{FF2B5EF4-FFF2-40B4-BE49-F238E27FC236}">
                <a16:creationId xmlns:a16="http://schemas.microsoft.com/office/drawing/2014/main" xmlns="" id="{75A35D95-4DD6-4893-9A55-C994D357EA26}"/>
              </a:ext>
            </a:extLst>
          </p:cNvPr>
          <p:cNvSpPr>
            <a:spLocks noGrp="1"/>
          </p:cNvSpPr>
          <p:nvPr>
            <p:ph sz="half" idx="2"/>
          </p:nvPr>
        </p:nvSpPr>
        <p:spPr>
          <a:xfrm>
            <a:off x="434566" y="917297"/>
            <a:ext cx="5187635" cy="5677608"/>
          </a:xfrm>
        </p:spPr>
        <p:txBody>
          <a:bodyPr/>
          <a:lstStyle/>
          <a:p>
            <a:pPr marL="514350" indent="-514350">
              <a:buFont typeface="+mj-lt"/>
              <a:buAutoNum type="arabicPeriod"/>
            </a:pPr>
            <a:r>
              <a:rPr lang="en-US" sz="3175" dirty="0"/>
              <a:t>New Program Course Descriptions &amp; Materials  </a:t>
            </a:r>
          </a:p>
          <a:p>
            <a:pPr marL="514350" indent="-514350">
              <a:buFont typeface="+mj-lt"/>
              <a:buAutoNum type="arabicPeriod"/>
            </a:pPr>
            <a:r>
              <a:rPr lang="en-US" sz="3175" dirty="0"/>
              <a:t>Instructor Preparations &amp; Professional Development     </a:t>
            </a:r>
          </a:p>
          <a:p>
            <a:pPr marL="514350" indent="-514350">
              <a:buFont typeface="+mj-lt"/>
              <a:buAutoNum type="arabicPeriod"/>
            </a:pPr>
            <a:r>
              <a:rPr lang="en-US" sz="3175" dirty="0"/>
              <a:t>New Program Marketing and Promotion Support   </a:t>
            </a:r>
            <a:endParaRPr lang="en-US" sz="3200" u="sng" dirty="0"/>
          </a:p>
          <a:p>
            <a:pPr marL="514350" indent="-514350">
              <a:buFont typeface="+mj-lt"/>
              <a:buAutoNum type="arabicPeriod"/>
            </a:pPr>
            <a:r>
              <a:rPr lang="en-US" sz="3175" dirty="0"/>
              <a:t>Some New Lab Equipment  </a:t>
            </a:r>
          </a:p>
          <a:p>
            <a:pPr marL="514350" indent="-514350">
              <a:buFont typeface="+mj-lt"/>
              <a:buAutoNum type="arabicPeriod"/>
            </a:pPr>
            <a:r>
              <a:rPr lang="en-US" sz="3175" dirty="0"/>
              <a:t>Implementation Plan</a:t>
            </a:r>
          </a:p>
          <a:p>
            <a:pPr marL="514350" indent="-514350">
              <a:buFont typeface="+mj-lt"/>
              <a:buAutoNum type="arabicPeriod"/>
            </a:pPr>
            <a:r>
              <a:rPr lang="en-US" sz="3175" dirty="0"/>
              <a:t>Capacity to “scale up” from Pilot Course   </a:t>
            </a:r>
          </a:p>
        </p:txBody>
      </p:sp>
      <p:pic>
        <p:nvPicPr>
          <p:cNvPr id="4" name="Picture 3" descr="Magnifying glass and question mark">
            <a:extLst>
              <a:ext uri="{FF2B5EF4-FFF2-40B4-BE49-F238E27FC236}">
                <a16:creationId xmlns:a16="http://schemas.microsoft.com/office/drawing/2014/main" xmlns="" id="{4CF7EF4A-B8E9-4195-8826-DA7E75147E8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3068" r="30594"/>
          <a:stretch/>
        </p:blipFill>
        <p:spPr>
          <a:xfrm>
            <a:off x="5622201" y="1545219"/>
            <a:ext cx="3322622" cy="5143690"/>
          </a:xfrm>
          <a:prstGeom prst="rect">
            <a:avLst/>
          </a:prstGeom>
        </p:spPr>
      </p:pic>
    </p:spTree>
    <p:extLst>
      <p:ext uri="{BB962C8B-B14F-4D97-AF65-F5344CB8AC3E}">
        <p14:creationId xmlns:p14="http://schemas.microsoft.com/office/powerpoint/2010/main" xmlns="" val="2268606776"/>
      </p:ext>
    </p:extLst>
  </p:cSld>
  <p:clrMapOvr>
    <a:masterClrMapping/>
  </p:clrMapOvr>
</p:sld>
</file>

<file path=ppt/theme/theme1.xml><?xml version="1.0" encoding="utf-8"?>
<a:theme xmlns:a="http://schemas.openxmlformats.org/drawingml/2006/main" name="IDB Belize Minimal Presentation - Design_ TEMP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ry template" id="{5B5A9EEE-5E55-4EF9-89C9-65D33258FE22}" vid="{7483052C-6CA1-48FA-975E-243096064F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A75FC7B6BF7C498CD7B3EAD8D4130F" ma:contentTypeVersion="14" ma:contentTypeDescription="Create a new document." ma:contentTypeScope="" ma:versionID="dbad931daf054155005239db3e568307">
  <xsd:schema xmlns:xsd="http://www.w3.org/2001/XMLSchema" xmlns:xs="http://www.w3.org/2001/XMLSchema" xmlns:p="http://schemas.microsoft.com/office/2006/metadata/properties" xmlns:ns3="1cbb6d17-cf84-4448-90bc-9c37ac7b8820" xmlns:ns4="2b3f11d3-e06f-483e-85d2-fc50beb488a5" targetNamespace="http://schemas.microsoft.com/office/2006/metadata/properties" ma:root="true" ma:fieldsID="b68d6c0bb9ec33ea8672a22a1a92e3cb" ns3:_="" ns4:_="">
    <xsd:import namespace="1cbb6d17-cf84-4448-90bc-9c37ac7b8820"/>
    <xsd:import namespace="2b3f11d3-e06f-483e-85d2-fc50beb488a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b6d17-cf84-4448-90bc-9c37ac7b88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3f11d3-e06f-483e-85d2-fc50beb488a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07AA6A-79EC-4BA2-B0D4-5A8A17592359}">
  <ds:schemaRefs>
    <ds:schemaRef ds:uri="http://schemas.microsoft.com/sharepoint/v3/contenttype/forms"/>
  </ds:schemaRefs>
</ds:datastoreItem>
</file>

<file path=customXml/itemProps2.xml><?xml version="1.0" encoding="utf-8"?>
<ds:datastoreItem xmlns:ds="http://schemas.openxmlformats.org/officeDocument/2006/customXml" ds:itemID="{0A67B24D-EB55-4E51-836D-832A9BC96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b6d17-cf84-4448-90bc-9c37ac7b8820"/>
    <ds:schemaRef ds:uri="2b3f11d3-e06f-483e-85d2-fc50beb488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4951A3-8628-4E4A-83F6-9A5215FC1F79}">
  <ds:schemaRef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b3f11d3-e06f-483e-85d2-fc50beb488a5"/>
    <ds:schemaRef ds:uri="1cbb6d17-cf84-4448-90bc-9c37ac7b88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Beliz Background template</Template>
  <TotalTime>60324</TotalTime>
  <Words>2642</Words>
  <Application>Microsoft Office PowerPoint</Application>
  <PresentationFormat>On-screen Show (4:3)</PresentationFormat>
  <Paragraphs>352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IDB Belize Minimal Presentation - Design_ TEMPLATE</vt:lpstr>
      <vt:lpstr>Slide 1</vt:lpstr>
      <vt:lpstr>For Today:</vt:lpstr>
      <vt:lpstr>C 53: Econ. Analysis of Ener. Syst.</vt:lpstr>
      <vt:lpstr>C 53: Econ. Analysis of Ener. Syst.</vt:lpstr>
      <vt:lpstr>What does “success” look like? </vt:lpstr>
      <vt:lpstr>C53 uses C42 Tech. Descriptions</vt:lpstr>
      <vt:lpstr>C 53: Econ. Analysis of Ener. Syst.</vt:lpstr>
      <vt:lpstr>1. Program Overview (Partners)</vt:lpstr>
      <vt:lpstr>1. Program Overview (Project)</vt:lpstr>
      <vt:lpstr>1. Program Overview (Courses)  </vt:lpstr>
      <vt:lpstr>1. Program Overview</vt:lpstr>
      <vt:lpstr>1. Program Overview (Term 5 Courses) </vt:lpstr>
      <vt:lpstr>C 53: Econ Analysis of Energy Systems </vt:lpstr>
      <vt:lpstr>C 53: Econ. Analysis of Ener. Syst.</vt:lpstr>
      <vt:lpstr>C 53: Econ. Analysis of Ener. Syst.</vt:lpstr>
      <vt:lpstr>C 53: Econ. Analysis of Ener. Syst.</vt:lpstr>
      <vt:lpstr>C 53: Econ. Analysis of Ener. Syst.</vt:lpstr>
      <vt:lpstr>C 53: Econ. Analysis of Ener. Syst.</vt:lpstr>
      <vt:lpstr>C 53: Econ. Analysis of Ener. Syst.</vt:lpstr>
      <vt:lpstr>C 53: Econ. Analysis of Ener. Syst.</vt:lpstr>
      <vt:lpstr>C 53: Econ. Analysis of Ener. Syst.</vt:lpstr>
      <vt:lpstr>2. Description of Course 53</vt:lpstr>
      <vt:lpstr>2. Description of Course 53</vt:lpstr>
      <vt:lpstr>2. Description of Course 53</vt:lpstr>
      <vt:lpstr>2. Description of Course 53</vt:lpstr>
      <vt:lpstr>2. Description of Course 53</vt:lpstr>
      <vt:lpstr>2. Description of Course C53</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3. From TDAPs to Lesson Plans</vt:lpstr>
      <vt:lpstr>4. Development of Course 53</vt:lpstr>
      <vt:lpstr>Summary</vt:lpstr>
      <vt:lpstr>For Today:</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Wilkie,Gordon</dc:creator>
  <cp:lastModifiedBy>GATEWAY</cp:lastModifiedBy>
  <cp:revision>219</cp:revision>
  <cp:lastPrinted>2022-03-14T17:26:26Z</cp:lastPrinted>
  <dcterms:created xsi:type="dcterms:W3CDTF">2022-03-03T12:11:22Z</dcterms:created>
  <dcterms:modified xsi:type="dcterms:W3CDTF">2023-03-31T21:06:39Z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0x0101000CA75FC7B6BF7C498CD7B3EAD8D4130F</vt:lpwstr>
  </property>
</Properties>
</file>