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258" r:id="rId5"/>
    <p:sldId id="626" r:id="rId6"/>
    <p:sldId id="665" r:id="rId7"/>
    <p:sldId id="667" r:id="rId8"/>
    <p:sldId id="651" r:id="rId9"/>
    <p:sldId id="313" r:id="rId10"/>
    <p:sldId id="539" r:id="rId11"/>
    <p:sldId id="543" r:id="rId12"/>
    <p:sldId id="417" r:id="rId13"/>
    <p:sldId id="545" r:id="rId14"/>
    <p:sldId id="630" r:id="rId15"/>
    <p:sldId id="631" r:id="rId16"/>
    <p:sldId id="632" r:id="rId17"/>
    <p:sldId id="423" r:id="rId18"/>
    <p:sldId id="628" r:id="rId19"/>
    <p:sldId id="634" r:id="rId20"/>
    <p:sldId id="635" r:id="rId21"/>
    <p:sldId id="636" r:id="rId22"/>
    <p:sldId id="637" r:id="rId23"/>
    <p:sldId id="638" r:id="rId24"/>
    <p:sldId id="639" r:id="rId25"/>
    <p:sldId id="640" r:id="rId26"/>
    <p:sldId id="641" r:id="rId27"/>
    <p:sldId id="663" r:id="rId28"/>
    <p:sldId id="664" r:id="rId29"/>
    <p:sldId id="662" r:id="rId30"/>
    <p:sldId id="645" r:id="rId31"/>
    <p:sldId id="561" r:id="rId32"/>
    <p:sldId id="559" r:id="rId33"/>
    <p:sldId id="600" r:id="rId34"/>
    <p:sldId id="654" r:id="rId35"/>
    <p:sldId id="652" r:id="rId36"/>
    <p:sldId id="574" r:id="rId37"/>
    <p:sldId id="650" r:id="rId38"/>
    <p:sldId id="648" r:id="rId39"/>
    <p:sldId id="587" r:id="rId40"/>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72C07"/>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78" autoAdjust="0"/>
    <p:restoredTop sz="96283" autoAdjust="0"/>
  </p:normalViewPr>
  <p:slideViewPr>
    <p:cSldViewPr snapToGrid="0">
      <p:cViewPr>
        <p:scale>
          <a:sx n="100" d="100"/>
          <a:sy n="100" d="100"/>
        </p:scale>
        <p:origin x="-930"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B18B-0B89-4F83-B093-001A2A975881}" type="datetimeFigureOut">
              <a:rPr lang="en-US" smtClean="0"/>
              <a:pPr/>
              <a:t>4/28/2023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34C6-403D-4428-9F20-F15D9913DB64}" type="slidenum">
              <a:rPr lang="en-US" smtClean="0"/>
              <a:pPr/>
              <a:t>‹#›</a:t>
            </a:fld>
            <a:endParaRPr lang="en-US"/>
          </a:p>
        </p:txBody>
      </p:sp>
    </p:spTree>
    <p:extLst>
      <p:ext uri="{BB962C8B-B14F-4D97-AF65-F5344CB8AC3E}">
        <p14:creationId xmlns:p14="http://schemas.microsoft.com/office/powerpoint/2010/main" xmlns="" val="20808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5" name="Footer Placeholder 4">
            <a:extLst>
              <a:ext uri="{FF2B5EF4-FFF2-40B4-BE49-F238E27FC236}">
                <a16:creationId xmlns:a16="http://schemas.microsoft.com/office/drawing/2014/main" xmlns=""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5" name="Footer Placeholder 4">
            <a:extLst>
              <a:ext uri="{FF2B5EF4-FFF2-40B4-BE49-F238E27FC236}">
                <a16:creationId xmlns:a16="http://schemas.microsoft.com/office/drawing/2014/main" xmlns=""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5" name="Footer Placeholder 4">
            <a:extLst>
              <a:ext uri="{FF2B5EF4-FFF2-40B4-BE49-F238E27FC236}">
                <a16:creationId xmlns:a16="http://schemas.microsoft.com/office/drawing/2014/main" xmlns=""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5" name="Footer Placeholder 4">
            <a:extLst>
              <a:ext uri="{FF2B5EF4-FFF2-40B4-BE49-F238E27FC236}">
                <a16:creationId xmlns:a16="http://schemas.microsoft.com/office/drawing/2014/main" xmlns=""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6" name="Footer Placeholder 4">
            <a:extLst>
              <a:ext uri="{FF2B5EF4-FFF2-40B4-BE49-F238E27FC236}">
                <a16:creationId xmlns:a16="http://schemas.microsoft.com/office/drawing/2014/main" xmlns=""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8" name="Footer Placeholder 4">
            <a:extLst>
              <a:ext uri="{FF2B5EF4-FFF2-40B4-BE49-F238E27FC236}">
                <a16:creationId xmlns:a16="http://schemas.microsoft.com/office/drawing/2014/main" xmlns=""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xmlns=""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4" name="Footer Placeholder 4">
            <a:extLst>
              <a:ext uri="{FF2B5EF4-FFF2-40B4-BE49-F238E27FC236}">
                <a16:creationId xmlns:a16="http://schemas.microsoft.com/office/drawing/2014/main" xmlns=""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xmlns=""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3" name="Footer Placeholder 4">
            <a:extLst>
              <a:ext uri="{FF2B5EF4-FFF2-40B4-BE49-F238E27FC236}">
                <a16:creationId xmlns:a16="http://schemas.microsoft.com/office/drawing/2014/main" xmlns=""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xmlns=""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6" name="Footer Placeholder 4">
            <a:extLst>
              <a:ext uri="{FF2B5EF4-FFF2-40B4-BE49-F238E27FC236}">
                <a16:creationId xmlns:a16="http://schemas.microsoft.com/office/drawing/2014/main" xmlns=""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pPr/>
              <a:t>2023-04-28</a:t>
            </a:fld>
            <a:endParaRPr lang="en-CA"/>
          </a:p>
        </p:txBody>
      </p:sp>
      <p:sp>
        <p:nvSpPr>
          <p:cNvPr id="6" name="Footer Placeholder 4">
            <a:extLst>
              <a:ext uri="{FF2B5EF4-FFF2-40B4-BE49-F238E27FC236}">
                <a16:creationId xmlns:a16="http://schemas.microsoft.com/office/drawing/2014/main" xmlns=""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xmlns=""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xmlns=""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pPr/>
              <a:t>2023-04-28</a:t>
            </a:fld>
            <a:endParaRPr lang="en-CA"/>
          </a:p>
        </p:txBody>
      </p:sp>
      <p:sp>
        <p:nvSpPr>
          <p:cNvPr id="5" name="Footer Placeholder 4">
            <a:extLst>
              <a:ext uri="{FF2B5EF4-FFF2-40B4-BE49-F238E27FC236}">
                <a16:creationId xmlns:a16="http://schemas.microsoft.com/office/drawing/2014/main" xmlns=""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xmlns=""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a16="http://schemas.microsoft.com/office/drawing/2014/main" xmlns=""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xmlns=""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xmlns=""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xmlns=""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xmlns=""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xmlns=""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xmlns=""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xmlns=""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sp>
        <p:nvSpPr>
          <p:cNvPr id="21" name="TextBox 20">
            <a:extLst>
              <a:ext uri="{FF2B5EF4-FFF2-40B4-BE49-F238E27FC236}">
                <a16:creationId xmlns:a16="http://schemas.microsoft.com/office/drawing/2014/main" xmlns="" id="{AC5D84BA-C6D1-7542-99D8-CD38963AB23C}"/>
              </a:ext>
            </a:extLst>
          </p:cNvPr>
          <p:cNvSpPr txBox="1"/>
          <p:nvPr/>
        </p:nvSpPr>
        <p:spPr>
          <a:xfrm>
            <a:off x="-1" y="5107435"/>
            <a:ext cx="3467478" cy="507831"/>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Session </a:t>
            </a:r>
            <a:r>
              <a:rPr lang="en-US" sz="1350" dirty="0" smtClean="0">
                <a:solidFill>
                  <a:schemeClr val="bg1"/>
                </a:solidFill>
                <a:latin typeface="Arial" panose="020B0604020202020204" pitchFamily="34" charset="0"/>
                <a:cs typeface="Arial" panose="020B0604020202020204" pitchFamily="34" charset="0"/>
              </a:rPr>
              <a:t>78 (28 April </a:t>
            </a:r>
            <a:r>
              <a:rPr lang="en-US" sz="1350" dirty="0" smtClean="0">
                <a:solidFill>
                  <a:schemeClr val="bg1"/>
                </a:solidFill>
                <a:latin typeface="Arial" panose="020B0604020202020204" pitchFamily="34" charset="0"/>
                <a:cs typeface="Arial" panose="020B0604020202020204" pitchFamily="34" charset="0"/>
              </a:rPr>
              <a:t>2023) </a:t>
            </a:r>
            <a:r>
              <a:rPr lang="en-US" sz="1350" dirty="0">
                <a:solidFill>
                  <a:schemeClr val="bg1"/>
                </a:solidFill>
                <a:latin typeface="Arial" panose="020B0604020202020204" pitchFamily="34" charset="0"/>
                <a:cs typeface="Arial" panose="020B0604020202020204" pitchFamily="34" charset="0"/>
              </a:rPr>
              <a:t>– Term </a:t>
            </a:r>
            <a:r>
              <a:rPr lang="en-US" sz="1350" dirty="0" smtClean="0">
                <a:solidFill>
                  <a:schemeClr val="bg1"/>
                </a:solidFill>
                <a:latin typeface="Arial" panose="020B0604020202020204" pitchFamily="34" charset="0"/>
                <a:cs typeface="Arial" panose="020B0604020202020204" pitchFamily="34" charset="0"/>
              </a:rPr>
              <a:t>5   </a:t>
            </a:r>
            <a:r>
              <a:rPr lang="en-US" sz="1350" dirty="0" smtClean="0">
                <a:solidFill>
                  <a:schemeClr val="bg1"/>
                </a:solidFill>
                <a:latin typeface="Arial" panose="020B0604020202020204" pitchFamily="34" charset="0"/>
                <a:cs typeface="Arial" panose="020B0604020202020204" pitchFamily="34" charset="0"/>
              </a:rPr>
              <a:t>   C51 </a:t>
            </a:r>
            <a:r>
              <a:rPr lang="en-US" sz="1350" dirty="0" smtClean="0">
                <a:solidFill>
                  <a:schemeClr val="bg1"/>
                </a:solidFill>
                <a:latin typeface="Arial" panose="020B0604020202020204" pitchFamily="34" charset="0"/>
                <a:cs typeface="Arial" panose="020B0604020202020204" pitchFamily="34" charset="0"/>
              </a:rPr>
              <a:t>– Projects and Communications    </a:t>
            </a:r>
            <a:endParaRPr lang="en-US" sz="1350"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ext, blur&#10;&#10;Description automatically generated">
            <a:extLst>
              <a:ext uri="{FF2B5EF4-FFF2-40B4-BE49-F238E27FC236}">
                <a16:creationId xmlns:a16="http://schemas.microsoft.com/office/drawing/2014/main" xmlns="" id="{9BAADFDD-0779-BE3F-62D5-56918A820C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xmlns="" id="{22C7F23F-E6FD-4E79-1432-8DEF0B86981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xmlns="" val="233461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a:t>C </a:t>
            </a:r>
            <a:r>
              <a:rPr lang="en-US" u="sng" dirty="0" smtClean="0"/>
              <a:t>51; Projects and Communications</a:t>
            </a:r>
            <a:endParaRPr lang="en-US" u="sng" dirty="0"/>
          </a:p>
          <a:p>
            <a:r>
              <a:rPr lang="en-US" dirty="0" smtClean="0"/>
              <a:t>Pro Com 3 </a:t>
            </a:r>
            <a:r>
              <a:rPr lang="en-US" dirty="0"/>
              <a:t>(in Calendar Table)</a:t>
            </a:r>
          </a:p>
          <a:p>
            <a:r>
              <a:rPr lang="en-US" dirty="0"/>
              <a:t>Introduce </a:t>
            </a:r>
            <a:r>
              <a:rPr lang="en-US" dirty="0" smtClean="0"/>
              <a:t>project management tools for achieving desired project performance goals (e.g. safety, budget, time, and quality) </a:t>
            </a:r>
            <a:endParaRPr lang="en-US" dirty="0"/>
          </a:p>
          <a:p>
            <a:r>
              <a:rPr lang="en-US" dirty="0" smtClean="0"/>
              <a:t>Communicate project management messages to clients (e.g. proposal, plan, revision, budget, schedule, estimate, quote, change order, invoice)</a:t>
            </a:r>
            <a:endParaRPr lang="en-US" dirty="0"/>
          </a:p>
          <a:p>
            <a:r>
              <a:rPr lang="en-US" dirty="0" smtClean="0"/>
              <a:t>Apply to Course C 55 Project Plan (for C63) documents</a:t>
            </a:r>
            <a:endParaRPr lang="en-US" dirty="0"/>
          </a:p>
        </p:txBody>
      </p:sp>
      <p:pic>
        <p:nvPicPr>
          <p:cNvPr id="1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096000" y="141289"/>
            <a:ext cx="2762250" cy="1638072"/>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51; Projects and Communications</a:t>
            </a:r>
          </a:p>
          <a:p>
            <a:pPr>
              <a:buNone/>
            </a:pPr>
            <a:r>
              <a:rPr lang="en-US" dirty="0" smtClean="0"/>
              <a:t>Tasks </a:t>
            </a:r>
          </a:p>
          <a:p>
            <a:r>
              <a:rPr lang="en-US" dirty="0" smtClean="0"/>
              <a:t>(T 1) Identify project planning steps and documentation</a:t>
            </a:r>
          </a:p>
          <a:p>
            <a:r>
              <a:rPr lang="en-US" dirty="0" smtClean="0"/>
              <a:t>(T 2) Identify the tasks required for effective project development and management </a:t>
            </a:r>
          </a:p>
          <a:p>
            <a:r>
              <a:rPr lang="en-US" dirty="0" smtClean="0"/>
              <a:t>(T 3) Identify methods project managers and their teams use to effectively track and control projects (e.g. quality, time, budget, safety)  </a:t>
            </a:r>
            <a:endParaRPr lang="en-US" dirty="0"/>
          </a:p>
        </p:txBody>
      </p:sp>
      <p:pic>
        <p:nvPicPr>
          <p:cNvPr id="1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096000" y="141289"/>
            <a:ext cx="2762250" cy="1638072"/>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51; Projects and Communications</a:t>
            </a:r>
          </a:p>
          <a:p>
            <a:pPr>
              <a:buNone/>
            </a:pPr>
            <a:r>
              <a:rPr lang="en-US" dirty="0" smtClean="0"/>
              <a:t>Tasks </a:t>
            </a:r>
          </a:p>
          <a:p>
            <a:r>
              <a:rPr lang="en-US" dirty="0" smtClean="0"/>
              <a:t>(T 4) Identify available techniques and tools employed in industry (e.g. potential Belize RE project employers) to provide good project planning and management </a:t>
            </a:r>
          </a:p>
          <a:p>
            <a:r>
              <a:rPr lang="en-US" dirty="0" smtClean="0"/>
              <a:t>(T 5) Apply logic to sequence the individual tasks that define and constrain a successful project </a:t>
            </a:r>
          </a:p>
          <a:p>
            <a:r>
              <a:rPr lang="en-US" dirty="0" smtClean="0"/>
              <a:t>(T 6) Prepare and produce project planning documents (e.g. proposal, schedule, plan, and budget) </a:t>
            </a:r>
            <a:endParaRPr lang="en-US" dirty="0"/>
          </a:p>
        </p:txBody>
      </p:sp>
      <p:pic>
        <p:nvPicPr>
          <p:cNvPr id="1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096000" y="141289"/>
            <a:ext cx="2762250" cy="1638072"/>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smtClean="0"/>
              <a:t>1. </a:t>
            </a:r>
            <a:r>
              <a:rPr lang="en-US" dirty="0" smtClean="0"/>
              <a:t>Description of Course C51</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51; Projects and Communications</a:t>
            </a:r>
          </a:p>
          <a:p>
            <a:pPr>
              <a:buNone/>
            </a:pPr>
            <a:r>
              <a:rPr lang="en-US" dirty="0" smtClean="0"/>
              <a:t>Tasks </a:t>
            </a:r>
          </a:p>
          <a:p>
            <a:r>
              <a:rPr lang="en-US" dirty="0" smtClean="0"/>
              <a:t>(T 7) Employ standard estimating and scheduling procedures  </a:t>
            </a:r>
          </a:p>
          <a:p>
            <a:r>
              <a:rPr lang="en-US" dirty="0" smtClean="0"/>
              <a:t>(T 8) Effectively communicate project status and goals to supervisors and to clients or customers </a:t>
            </a:r>
          </a:p>
        </p:txBody>
      </p:sp>
      <p:pic>
        <p:nvPicPr>
          <p:cNvPr id="1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096000" y="141289"/>
            <a:ext cx="2762250" cy="1638072"/>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smtClean="0"/>
              <a:t>1. </a:t>
            </a:r>
            <a:r>
              <a:rPr lang="en-US" dirty="0" smtClean="0"/>
              <a:t>Description of Course C51</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a:ln>
                  <a:noFill/>
                </a:ln>
                <a:solidFill>
                  <a:prstClr val="white"/>
                </a:solidFill>
                <a:effectLst/>
                <a:uLnTx/>
                <a:uFillTx/>
                <a:latin typeface="Franklin Gothic Book"/>
                <a:ea typeface="+mn-ea"/>
                <a:cs typeface="+mn-cs"/>
              </a:rPr>
              <a:t>C </a:t>
            </a: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51: Projects and Communications </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Examples of anticipated outcomes after course completion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Apply project planning procedures</a:t>
            </a:r>
            <a:r>
              <a:rPr kumimoji="0" lang="en-US" sz="2625" b="0" i="0" u="none" strike="noStrike" kern="1200" cap="none" spc="0" normalizeH="0" noProof="0" dirty="0" smtClean="0">
                <a:ln>
                  <a:noFill/>
                </a:ln>
                <a:solidFill>
                  <a:prstClr val="white"/>
                </a:solidFill>
                <a:effectLst/>
                <a:uLnTx/>
                <a:uFillTx/>
                <a:latin typeface="Franklin Gothic Book"/>
                <a:ea typeface="+mn-ea"/>
                <a:cs typeface="+mn-cs"/>
              </a:rPr>
              <a:t> </a:t>
            </a: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into the course C 55 Project Plan documents (for C 63 Final Project)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Track effectiveness at meeting project performance goals (e.g. quality, time, budget, safety) and manage changes in the use of available </a:t>
            </a:r>
            <a:r>
              <a:rPr lang="en-US" dirty="0" smtClean="0">
                <a:solidFill>
                  <a:prstClr val="white"/>
                </a:solidFill>
                <a:latin typeface="Franklin Gothic Book"/>
              </a:rPr>
              <a:t>resources (e.g. people, equipment, time, $$$) to achieve desired performance goals </a:t>
            </a: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r>
              <a:rPr lang="en-US" dirty="0" smtClean="0"/>
              <a:t>Evaluate and review technical </a:t>
            </a:r>
            <a:r>
              <a:rPr lang="en-US" dirty="0"/>
              <a:t>demonstrations </a:t>
            </a:r>
            <a:r>
              <a:rPr lang="en-US" dirty="0" smtClean="0"/>
              <a:t>by </a:t>
            </a:r>
            <a:r>
              <a:rPr lang="en-US" dirty="0"/>
              <a:t>others      (e. g. “How to ... “ or “What is different for this project ... “) </a:t>
            </a:r>
            <a:endParaRPr lang="en-US" b="1" i="1" u="sng" dirty="0">
              <a:solidFill>
                <a:srgbClr val="FFC000"/>
              </a:solidFill>
            </a:endParaRP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47076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01 </a:t>
            </a:r>
          </a:p>
          <a:p>
            <a:pPr>
              <a:buNone/>
            </a:pPr>
            <a:r>
              <a:rPr lang="en-US" sz="2800" u="sng" dirty="0" smtClean="0"/>
              <a:t>Identify Project Planning Steps and Documentation</a:t>
            </a:r>
            <a:endParaRPr lang="en-US" sz="2800" u="sng" dirty="0"/>
          </a:p>
          <a:p>
            <a:r>
              <a:rPr lang="en-US" sz="2800" dirty="0" smtClean="0"/>
              <a:t>Plan – Go – Check – Act </a:t>
            </a:r>
            <a:endParaRPr lang="en-US" sz="2800" dirty="0"/>
          </a:p>
          <a:p>
            <a:r>
              <a:rPr lang="en-US" sz="2800" dirty="0" smtClean="0"/>
              <a:t>Initiation; Planning; Execution; Monitoring / controlling; and Closing</a:t>
            </a:r>
            <a:endParaRPr lang="en-US" sz="2800" dirty="0"/>
          </a:p>
          <a:p>
            <a:r>
              <a:rPr lang="en-US" sz="2800" dirty="0" smtClean="0"/>
              <a:t>Customers; Competitors; Capabilities; Cost; Channels; Communication; and Coordination</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02 </a:t>
            </a:r>
            <a:endParaRPr lang="en-US" sz="2800" dirty="0"/>
          </a:p>
          <a:p>
            <a:pPr>
              <a:buNone/>
            </a:pPr>
            <a:r>
              <a:rPr lang="en-US" sz="2800" u="sng" dirty="0" smtClean="0"/>
              <a:t>Identify the tasks required for effective project development and management</a:t>
            </a:r>
            <a:endParaRPr lang="en-US" sz="2800" u="sng" dirty="0"/>
          </a:p>
          <a:p>
            <a:r>
              <a:rPr lang="en-US" sz="2800" dirty="0" smtClean="0"/>
              <a:t>Project team – direction, management, motivation</a:t>
            </a:r>
            <a:endParaRPr lang="en-US" sz="2800" dirty="0"/>
          </a:p>
          <a:p>
            <a:r>
              <a:rPr lang="en-US" sz="2800" dirty="0" smtClean="0"/>
              <a:t>Project Plan – overall and at detailed stages </a:t>
            </a:r>
            <a:endParaRPr lang="en-US" sz="2800" dirty="0"/>
          </a:p>
          <a:p>
            <a:r>
              <a:rPr lang="en-US" sz="2800" dirty="0" smtClean="0"/>
              <a:t>Risk management – safety, business, technical</a:t>
            </a:r>
          </a:p>
          <a:p>
            <a:r>
              <a:rPr lang="en-US" sz="2800" dirty="0" smtClean="0"/>
              <a:t>Appropriate knowledge for realistic circumstances </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03 </a:t>
            </a:r>
            <a:endParaRPr lang="en-US" sz="2800" dirty="0"/>
          </a:p>
          <a:p>
            <a:pPr>
              <a:buNone/>
            </a:pPr>
            <a:r>
              <a:rPr lang="en-US" sz="2800" u="sng" dirty="0" smtClean="0"/>
              <a:t>Identify methods project managers and their teams use to effectively track and control projects</a:t>
            </a:r>
            <a:endParaRPr lang="en-US" sz="2800" u="sng" dirty="0"/>
          </a:p>
          <a:p>
            <a:r>
              <a:rPr lang="en-US" sz="2800" dirty="0" smtClean="0"/>
              <a:t>Performance goals - quality, time, budget, &amp; safety</a:t>
            </a:r>
          </a:p>
          <a:p>
            <a:pPr lvl="1"/>
            <a:r>
              <a:rPr lang="en-US" sz="2425" dirty="0" smtClean="0"/>
              <a:t>Physical, functional, service, financial, legal, social </a:t>
            </a:r>
            <a:endParaRPr lang="en-US" sz="2425" dirty="0"/>
          </a:p>
          <a:p>
            <a:r>
              <a:rPr lang="en-US" sz="2800" dirty="0" smtClean="0"/>
              <a:t>Tracking – performance; hours; $$$; incidents </a:t>
            </a:r>
          </a:p>
          <a:p>
            <a:r>
              <a:rPr lang="en-US" sz="2800" dirty="0" smtClean="0"/>
              <a:t>Variances from plan, schedule, budget</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04 </a:t>
            </a:r>
            <a:endParaRPr lang="en-US" sz="2800" dirty="0"/>
          </a:p>
          <a:p>
            <a:pPr>
              <a:buNone/>
            </a:pPr>
            <a:r>
              <a:rPr lang="en-US" sz="2800" u="sng" dirty="0" smtClean="0"/>
              <a:t>Identify available techniques and tools employed in industry (e.g. potential Belize RE project employers) to provide good project planning and management</a:t>
            </a:r>
            <a:endParaRPr lang="en-US" sz="2800" u="sng" dirty="0"/>
          </a:p>
          <a:p>
            <a:r>
              <a:rPr lang="en-US" sz="2800" dirty="0" smtClean="0"/>
              <a:t>Inspired by potential Belize based, RE projects </a:t>
            </a:r>
          </a:p>
          <a:p>
            <a:r>
              <a:rPr lang="en-US" sz="2800" dirty="0" smtClean="0"/>
              <a:t>Techniques that do not rely on digital tools </a:t>
            </a:r>
            <a:endParaRPr lang="en-US" sz="2800" dirty="0"/>
          </a:p>
          <a:p>
            <a:r>
              <a:rPr lang="en-US" sz="2800" dirty="0" smtClean="0"/>
              <a:t>Using digital tools that are expected to be available </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05 </a:t>
            </a:r>
            <a:endParaRPr lang="en-US" sz="2800" dirty="0"/>
          </a:p>
          <a:p>
            <a:pPr>
              <a:buNone/>
            </a:pPr>
            <a:r>
              <a:rPr lang="en-US" sz="2800" u="sng" dirty="0" smtClean="0"/>
              <a:t>Apply logic to sequence the individual tasks that define and constrain a successful project</a:t>
            </a:r>
            <a:endParaRPr lang="en-US" sz="2800" u="sng" dirty="0"/>
          </a:p>
          <a:p>
            <a:r>
              <a:rPr lang="en-US" sz="2800" dirty="0" smtClean="0"/>
              <a:t>Logic, logical ways, and logistics   </a:t>
            </a:r>
            <a:endParaRPr lang="en-US" sz="2800" dirty="0"/>
          </a:p>
          <a:p>
            <a:r>
              <a:rPr lang="en-US" sz="2800" dirty="0" smtClean="0"/>
              <a:t>Exercises on an “best order” for scenario of tasks </a:t>
            </a:r>
            <a:endParaRPr lang="en-US" sz="2800" dirty="0"/>
          </a:p>
          <a:p>
            <a:r>
              <a:rPr lang="en-US" sz="2800" dirty="0" smtClean="0"/>
              <a:t>Proposing appropriate sequencing of tasks (e.g. technical project; safety; major family meal) </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For Today:</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smtClean="0"/>
              <a:t>Course C51 within RE Program, and Description, from 2023.03.17 session. </a:t>
            </a:r>
            <a:endParaRPr lang="en-US" sz="3175" dirty="0"/>
          </a:p>
          <a:p>
            <a:pPr marL="514350" indent="-514350">
              <a:buFont typeface="+mj-lt"/>
              <a:buAutoNum type="arabicPeriod"/>
            </a:pPr>
            <a:r>
              <a:rPr lang="en-US" sz="3175" dirty="0" smtClean="0"/>
              <a:t>Draft TDAP for Course </a:t>
            </a:r>
            <a:r>
              <a:rPr lang="en-US" sz="3175" dirty="0" smtClean="0"/>
              <a:t>51  in Term 5 of Year 2</a:t>
            </a:r>
          </a:p>
          <a:p>
            <a:pPr marL="514350" indent="-514350">
              <a:buFont typeface="+mj-lt"/>
              <a:buAutoNum type="arabicPeriod"/>
            </a:pPr>
            <a:r>
              <a:rPr lang="en-US" sz="3175" dirty="0" smtClean="0"/>
              <a:t>Example text for Tests, Assignments and Projects </a:t>
            </a:r>
            <a:endParaRPr lang="en-US" sz="3175" dirty="0"/>
          </a:p>
          <a:p>
            <a:pPr marL="514350" indent="-514350">
              <a:buFont typeface="+mj-lt"/>
              <a:buAutoNum type="arabicPeriod"/>
            </a:pPr>
            <a:r>
              <a:rPr lang="en-US" sz="3175" dirty="0" smtClean="0"/>
              <a:t>Course Materials and 3</a:t>
            </a:r>
            <a:r>
              <a:rPr lang="en-US" sz="3175" baseline="30000" dirty="0" smtClean="0"/>
              <a:t>rd</a:t>
            </a:r>
            <a:r>
              <a:rPr lang="en-US" sz="3175" dirty="0" smtClean="0"/>
              <a:t> session on 2024.05.26 </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06 </a:t>
            </a:r>
            <a:endParaRPr lang="en-US" sz="2800" dirty="0"/>
          </a:p>
          <a:p>
            <a:pPr>
              <a:buNone/>
            </a:pPr>
            <a:r>
              <a:rPr lang="en-US" sz="2800" u="sng" dirty="0" smtClean="0"/>
              <a:t>Prepare and produce project planning documents (e.g. proposal, schedule, plan, and budget)</a:t>
            </a:r>
            <a:endParaRPr lang="en-US" sz="2800" u="sng" dirty="0"/>
          </a:p>
          <a:p>
            <a:r>
              <a:rPr lang="en-US" sz="2800" dirty="0" smtClean="0"/>
              <a:t>Components for Belize inspired project scenarios </a:t>
            </a:r>
            <a:endParaRPr lang="en-US" sz="2800" dirty="0"/>
          </a:p>
          <a:p>
            <a:r>
              <a:rPr lang="en-US" sz="2800" dirty="0" smtClean="0"/>
              <a:t>Individual and Group course projects</a:t>
            </a:r>
            <a:endParaRPr lang="en-US" sz="2800" dirty="0"/>
          </a:p>
          <a:p>
            <a:r>
              <a:rPr lang="en-US" sz="2800" dirty="0" smtClean="0"/>
              <a:t>Exercises that are technical and otherwise </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07 </a:t>
            </a:r>
            <a:endParaRPr lang="en-US" sz="2800" dirty="0"/>
          </a:p>
          <a:p>
            <a:pPr>
              <a:buNone/>
            </a:pPr>
            <a:r>
              <a:rPr lang="en-US" sz="2800" u="sng" dirty="0" smtClean="0"/>
              <a:t>Employ standard estimating &amp; scheduling procedures</a:t>
            </a:r>
            <a:endParaRPr lang="en-US" sz="2800" u="sng" dirty="0"/>
          </a:p>
          <a:p>
            <a:r>
              <a:rPr lang="en-US" sz="2800" dirty="0" smtClean="0"/>
              <a:t>Inspired by potential Belize based, RE projects </a:t>
            </a:r>
            <a:endParaRPr lang="en-US" sz="2800" dirty="0"/>
          </a:p>
          <a:p>
            <a:r>
              <a:rPr lang="en-US" sz="2800" dirty="0" smtClean="0"/>
              <a:t>Scheduling (e.g. Critical Path and bar charts)</a:t>
            </a:r>
            <a:endParaRPr lang="en-US" sz="2800" dirty="0"/>
          </a:p>
          <a:p>
            <a:r>
              <a:rPr lang="en-US" sz="2800" dirty="0" smtClean="0"/>
              <a:t>Estimating (e.g. spreadsheet style) quantities and dollars, as planned and as regularly revised </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smtClean="0"/>
              <a:t>Description of Course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a:t>From Learning Outcomes and Tasks </a:t>
            </a:r>
          </a:p>
          <a:p>
            <a:pPr>
              <a:buNone/>
            </a:pPr>
            <a:r>
              <a:rPr lang="en-US" sz="2800" dirty="0"/>
              <a:t>Task </a:t>
            </a:r>
            <a:r>
              <a:rPr lang="en-US" sz="2800" dirty="0" smtClean="0"/>
              <a:t>08 </a:t>
            </a:r>
            <a:endParaRPr lang="en-US" sz="2800" dirty="0"/>
          </a:p>
          <a:p>
            <a:pPr>
              <a:buNone/>
            </a:pPr>
            <a:r>
              <a:rPr lang="en-US" sz="2800" u="sng" dirty="0" smtClean="0"/>
              <a:t>Effectively communicate project status and goals to supervisors and to clients or customers </a:t>
            </a:r>
            <a:endParaRPr lang="en-US" sz="2800" u="sng" dirty="0"/>
          </a:p>
          <a:p>
            <a:r>
              <a:rPr lang="en-US" sz="2800" dirty="0" smtClean="0"/>
              <a:t>Project Documents – plan, schedule, budget </a:t>
            </a:r>
            <a:endParaRPr lang="en-US" sz="2800" dirty="0"/>
          </a:p>
          <a:p>
            <a:r>
              <a:rPr lang="en-US" sz="2800" dirty="0" smtClean="0"/>
              <a:t>Project Updates – documented, verbal, and digital</a:t>
            </a:r>
            <a:endParaRPr lang="en-US" sz="2800" dirty="0"/>
          </a:p>
          <a:p>
            <a:r>
              <a:rPr lang="en-US" sz="2800" dirty="0" smtClean="0"/>
              <a:t>Questions and Answers; Changes; Uncertainties</a:t>
            </a:r>
            <a:endParaRPr lang="en-US" sz="2800" dirty="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51</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 </a:t>
            </a:r>
          </a:p>
          <a:p>
            <a:pPr marL="514350" indent="-514350"/>
            <a:r>
              <a:rPr lang="en-US" sz="2800" dirty="0" smtClean="0"/>
              <a:t>25% </a:t>
            </a:r>
            <a:r>
              <a:rPr lang="en-US" sz="2800" dirty="0"/>
              <a:t>Individual Tests         </a:t>
            </a:r>
          </a:p>
          <a:p>
            <a:pPr marL="514350" indent="-514350"/>
            <a:r>
              <a:rPr lang="en-US" sz="2800" dirty="0" smtClean="0"/>
              <a:t>35% </a:t>
            </a:r>
            <a:r>
              <a:rPr lang="en-US" sz="2800" dirty="0"/>
              <a:t>Individual Projects </a:t>
            </a:r>
          </a:p>
          <a:p>
            <a:pPr marL="514350" indent="-514350"/>
            <a:r>
              <a:rPr lang="en-US" sz="2800" dirty="0" smtClean="0"/>
              <a:t>30</a:t>
            </a:r>
            <a:r>
              <a:rPr lang="en-US" sz="2800" dirty="0"/>
              <a:t>% Group Projects          </a:t>
            </a:r>
          </a:p>
          <a:p>
            <a:pPr marL="514350" indent="-514350"/>
            <a:r>
              <a:rPr lang="en-US" sz="2800" dirty="0"/>
              <a:t>10% Employability Skills </a:t>
            </a:r>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141241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a:t>Description of Course </a:t>
            </a:r>
            <a:r>
              <a:rPr lang="en-US" dirty="0" smtClean="0"/>
              <a:t>51</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25% </a:t>
            </a:r>
            <a:r>
              <a:rPr lang="en-US" sz="2800" u="sng" dirty="0"/>
              <a:t>Individual Tests (Examples)         </a:t>
            </a:r>
          </a:p>
          <a:p>
            <a:pPr marL="514350" indent="-514350"/>
            <a:r>
              <a:rPr lang="en-US" sz="2800" dirty="0" smtClean="0"/>
              <a:t>4% Task </a:t>
            </a:r>
            <a:r>
              <a:rPr lang="en-US" sz="2800" dirty="0"/>
              <a:t>1 </a:t>
            </a:r>
            <a:r>
              <a:rPr lang="en-US" sz="2800" dirty="0" smtClean="0"/>
              <a:t>Identify project planning steps &amp; </a:t>
            </a:r>
            <a:r>
              <a:rPr lang="en-US" sz="2800" dirty="0" err="1" smtClean="0"/>
              <a:t>doc.’s</a:t>
            </a:r>
            <a:r>
              <a:rPr lang="en-US" sz="2800" dirty="0" smtClean="0"/>
              <a:t>   </a:t>
            </a:r>
            <a:endParaRPr lang="en-US" sz="2800" dirty="0"/>
          </a:p>
          <a:p>
            <a:pPr marL="514350" indent="-514350"/>
            <a:r>
              <a:rPr lang="en-US" sz="2800" dirty="0" smtClean="0"/>
              <a:t>4% Task </a:t>
            </a:r>
            <a:r>
              <a:rPr lang="en-US" sz="2800" dirty="0"/>
              <a:t>2 </a:t>
            </a:r>
            <a:r>
              <a:rPr lang="en-US" sz="2800" dirty="0" smtClean="0"/>
              <a:t>Identify tasks required for effective project development and management</a:t>
            </a:r>
            <a:endParaRPr lang="en-US" sz="2800" dirty="0"/>
          </a:p>
          <a:p>
            <a:pPr marL="514350" indent="-514350"/>
            <a:r>
              <a:rPr lang="en-US" sz="2800" dirty="0" smtClean="0"/>
              <a:t>12 % Task 3 Identify methods … to effectively track and control projects (e.g. quality, time, budget, safety) </a:t>
            </a:r>
          </a:p>
          <a:p>
            <a:pPr marL="514350" indent="-514350"/>
            <a:r>
              <a:rPr lang="en-US" sz="2800" dirty="0" smtClean="0"/>
              <a:t>5% Task 4 Identify available techniques and tools …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a:t>Description of Course </a:t>
            </a:r>
            <a:r>
              <a:rPr lang="en-US" dirty="0" smtClean="0"/>
              <a:t>51</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35% </a:t>
            </a:r>
            <a:r>
              <a:rPr lang="en-US" sz="2800" u="sng" dirty="0"/>
              <a:t>Individual </a:t>
            </a:r>
            <a:r>
              <a:rPr lang="en-US" sz="2800" u="sng" dirty="0" smtClean="0"/>
              <a:t>Projects </a:t>
            </a:r>
            <a:r>
              <a:rPr lang="en-US" sz="2800" u="sng" dirty="0"/>
              <a:t>(Examples)         </a:t>
            </a:r>
          </a:p>
          <a:p>
            <a:pPr marL="514350" indent="-514350"/>
            <a:r>
              <a:rPr lang="en-US" sz="2800" dirty="0" smtClean="0"/>
              <a:t>3% Task 5 Apply logic to sequence … individual tasks</a:t>
            </a:r>
          </a:p>
          <a:p>
            <a:pPr marL="514350" indent="-514350"/>
            <a:r>
              <a:rPr lang="en-US" sz="2800" dirty="0" smtClean="0"/>
              <a:t>20% Task 6 Prepare and produce planning documents (e.g. proposal, schedule, plan, budget) </a:t>
            </a:r>
          </a:p>
          <a:p>
            <a:pPr marL="514350" indent="-514350"/>
            <a:r>
              <a:rPr lang="en-US" sz="2800" dirty="0" smtClean="0"/>
              <a:t>4% Task 7 Employ standard estimating and scheduling procedures </a:t>
            </a:r>
            <a:endParaRPr lang="en-US" sz="2800" dirty="0"/>
          </a:p>
          <a:p>
            <a:pPr marL="514350" indent="-514350"/>
            <a:r>
              <a:rPr lang="en-US" sz="2800" dirty="0" smtClean="0"/>
              <a:t>8% Task 8 Effectively communicate status &amp; goals ...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a:t>Description of Course </a:t>
            </a:r>
            <a:r>
              <a:rPr lang="en-US" dirty="0" smtClean="0"/>
              <a:t>51</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30% Group Projects </a:t>
            </a:r>
            <a:r>
              <a:rPr lang="en-US" sz="2800" u="sng" dirty="0"/>
              <a:t>(Examples)         </a:t>
            </a:r>
          </a:p>
          <a:p>
            <a:pPr marL="514350" indent="-514350"/>
            <a:r>
              <a:rPr lang="en-US" sz="2800" dirty="0" smtClean="0"/>
              <a:t>4% Task 5 Apply logic to sequence … individual tasks</a:t>
            </a:r>
          </a:p>
          <a:p>
            <a:pPr marL="514350" indent="-514350"/>
            <a:r>
              <a:rPr lang="en-US" sz="2800" dirty="0" smtClean="0"/>
              <a:t>16% Task 6 Prepare and produce planning documents (e.g. proposal, schedule, plan, budget) </a:t>
            </a:r>
          </a:p>
          <a:p>
            <a:pPr marL="514350" indent="-514350"/>
            <a:r>
              <a:rPr lang="en-US" sz="2800" dirty="0" smtClean="0"/>
              <a:t>4% Task 7 … Estimating &amp; scheduling procedures </a:t>
            </a:r>
          </a:p>
          <a:p>
            <a:pPr marL="514350" indent="-514350"/>
            <a:r>
              <a:rPr lang="en-US" sz="2800" dirty="0" smtClean="0"/>
              <a:t>6% Task 8 Effectively communicate status &amp; goals ...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a:t>
            </a:r>
            <a:r>
              <a:rPr lang="en-US" dirty="0" smtClean="0"/>
              <a:t>. </a:t>
            </a:r>
            <a:r>
              <a:rPr lang="en-US" dirty="0"/>
              <a:t>Description of Course </a:t>
            </a:r>
            <a:r>
              <a:rPr lang="en-US" dirty="0" smtClean="0"/>
              <a:t>51</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10% Employability Skills (Examples)         </a:t>
            </a:r>
          </a:p>
          <a:p>
            <a:pPr marL="514350" indent="-514350"/>
            <a:r>
              <a:rPr lang="en-US" sz="2800" dirty="0"/>
              <a:t>Those used in ITVET Belize communications courses  </a:t>
            </a:r>
          </a:p>
          <a:p>
            <a:pPr marL="514350" indent="-514350"/>
            <a:r>
              <a:rPr lang="en-US" sz="2800" dirty="0"/>
              <a:t>Attendance           </a:t>
            </a:r>
          </a:p>
          <a:p>
            <a:pPr marL="514350" indent="-514350"/>
            <a:r>
              <a:rPr lang="en-US" sz="2800" dirty="0"/>
              <a:t>Timeliness </a:t>
            </a:r>
          </a:p>
          <a:p>
            <a:pPr marL="514350" indent="-514350"/>
            <a:r>
              <a:rPr lang="en-US" sz="2800" dirty="0"/>
              <a:t>Attention to detail </a:t>
            </a:r>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327862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lang="en-US" dirty="0" smtClean="0"/>
              <a:t>1</a:t>
            </a:r>
            <a:r>
              <a:rPr lang="en-US" dirty="0" smtClean="0"/>
              <a:t>. </a:t>
            </a:r>
            <a:r>
              <a:rPr lang="en-US" dirty="0" smtClean="0"/>
              <a:t>Description of Course C51</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a:ln>
                  <a:noFill/>
                </a:ln>
                <a:solidFill>
                  <a:prstClr val="white"/>
                </a:solidFill>
                <a:effectLst/>
                <a:uLnTx/>
                <a:uFillTx/>
                <a:latin typeface="Franklin Gothic Book"/>
                <a:ea typeface="+mn-ea"/>
                <a:cs typeface="+mn-cs"/>
              </a:rPr>
              <a:t>C </a:t>
            </a: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51: Projects &amp; Communications</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57456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2</a:t>
            </a:r>
            <a:r>
              <a:rPr lang="en-US" dirty="0" smtClean="0"/>
              <a:t>. Draft C51 TDAP Review</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r>
              <a:rPr lang="en-US" dirty="0" smtClean="0"/>
              <a:t>Technical </a:t>
            </a:r>
            <a:r>
              <a:rPr lang="en-US" dirty="0"/>
              <a:t>Delivery and Assessment Plan (TDAP) for each ITVET course includes a Delivery Schedule section  </a:t>
            </a:r>
          </a:p>
          <a:p>
            <a:r>
              <a:rPr lang="en-US" dirty="0"/>
              <a:t>Delivery Schedule includes places for Instructor to note the intended Teaching Method and Promotional </a:t>
            </a:r>
            <a:r>
              <a:rPr lang="en-US" dirty="0" smtClean="0"/>
              <a:t>Action</a:t>
            </a:r>
          </a:p>
          <a:p>
            <a:r>
              <a:rPr lang="en-US" dirty="0" smtClean="0"/>
              <a:t>Master Plan (Learning Outcomes)   </a:t>
            </a:r>
            <a:endParaRPr lang="en-US" dirty="0"/>
          </a:p>
          <a:p>
            <a:r>
              <a:rPr lang="en-US" dirty="0"/>
              <a:t>Pedagogical Materials Document includes  </a:t>
            </a:r>
          </a:p>
          <a:p>
            <a:pPr lvl="1"/>
            <a:r>
              <a:rPr lang="en-US" dirty="0"/>
              <a:t>Teaching Methods (TM) </a:t>
            </a:r>
            <a:r>
              <a:rPr lang="en-US" dirty="0" smtClean="0"/>
              <a:t>and Promotional </a:t>
            </a:r>
            <a:r>
              <a:rPr lang="en-US" dirty="0"/>
              <a:t>Actions (PA) </a:t>
            </a:r>
            <a:r>
              <a:rPr lang="en-US" dirty="0" smtClean="0"/>
              <a:t> </a:t>
            </a:r>
            <a:endParaRPr lang="en-US" dirty="0"/>
          </a:p>
          <a:p>
            <a:pPr lvl="1">
              <a:buNone/>
            </a:pPr>
            <a:endParaRPr lang="en-US" dirty="0" smtClean="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188005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smtClean="0"/>
              <a:t>From 2023.03.17 for C51:</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smtClean="0"/>
              <a:t>Renewable Energy and Energy Efficiency (RE EE) Program Overview </a:t>
            </a:r>
            <a:endParaRPr lang="en-US" sz="3175" dirty="0"/>
          </a:p>
          <a:p>
            <a:pPr marL="514350" indent="-514350">
              <a:buFont typeface="+mj-lt"/>
              <a:buAutoNum type="arabicPeriod"/>
            </a:pPr>
            <a:r>
              <a:rPr lang="en-US" sz="3175" dirty="0" smtClean="0"/>
              <a:t>Description of Course 51  in Term 5 of Year 2</a:t>
            </a:r>
          </a:p>
          <a:p>
            <a:pPr marL="514350" indent="-514350">
              <a:buFont typeface="+mj-lt"/>
              <a:buAutoNum type="arabicPeriod"/>
            </a:pPr>
            <a:r>
              <a:rPr lang="en-US" sz="3175" dirty="0" smtClean="0"/>
              <a:t>From TDAPS to Lesson Plans (incl. Master Plan,  Pedagogical Materials)  </a:t>
            </a:r>
            <a:endParaRPr lang="en-US" sz="3175" dirty="0"/>
          </a:p>
          <a:p>
            <a:pPr marL="514350" indent="-514350">
              <a:buFont typeface="+mj-lt"/>
              <a:buAutoNum type="arabicPeriod"/>
            </a:pPr>
            <a:r>
              <a:rPr lang="en-US" sz="3175" dirty="0" smtClean="0"/>
              <a:t>Developing </a:t>
            </a:r>
            <a:r>
              <a:rPr lang="en-US" sz="3175" dirty="0"/>
              <a:t>Course </a:t>
            </a:r>
            <a:r>
              <a:rPr lang="en-US" sz="3175" dirty="0" smtClean="0"/>
              <a:t>51</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smtClean="0"/>
              <a:t>2. Draft C51 TDAP Review</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a:t>Typical at ITVET </a:t>
            </a:r>
          </a:p>
          <a:p>
            <a:r>
              <a:rPr lang="en-US" dirty="0"/>
              <a:t>For all courses </a:t>
            </a:r>
          </a:p>
          <a:p>
            <a:r>
              <a:rPr lang="en-US" dirty="0"/>
              <a:t>By all Instructors</a:t>
            </a:r>
          </a:p>
          <a:p>
            <a:r>
              <a:rPr lang="en-US" dirty="0"/>
              <a:t>For each term </a:t>
            </a:r>
          </a:p>
          <a:p>
            <a:pPr>
              <a:buNone/>
            </a:pPr>
            <a:endParaRPr lang="en-US" dirty="0"/>
          </a:p>
          <a:p>
            <a:r>
              <a:rPr lang="en-US" dirty="0"/>
              <a:t>Training Delivery and Assessment Plan</a:t>
            </a:r>
          </a:p>
          <a:p>
            <a:pPr lvl="1"/>
            <a:r>
              <a:rPr lang="en-US" dirty="0"/>
              <a:t>Profile of the Trainee / Portfolio of the Trainee</a:t>
            </a:r>
          </a:p>
          <a:p>
            <a:pPr lvl="1"/>
            <a:r>
              <a:rPr lang="en-US" dirty="0"/>
              <a:t>Program Policies &amp; Regulations / Technology Requirements</a:t>
            </a:r>
          </a:p>
          <a:p>
            <a:pPr lvl="1"/>
            <a:r>
              <a:rPr lang="en-US" dirty="0"/>
              <a:t>Instructional Methods / Modes (Face to Face and Online) </a:t>
            </a:r>
          </a:p>
          <a:p>
            <a:pPr lvl="1"/>
            <a:r>
              <a:rPr lang="en-US" dirty="0"/>
              <a:t>Resources (Technical; Underpinning Knowledge and Skills)</a:t>
            </a:r>
          </a:p>
          <a:p>
            <a:pPr lvl="1"/>
            <a:r>
              <a:rPr lang="en-US" dirty="0"/>
              <a:t> Delivery Schedule (week / Instructional Methods (IM) </a:t>
            </a:r>
          </a:p>
          <a:p>
            <a:pPr lvl="1"/>
            <a:r>
              <a:rPr lang="en-US" dirty="0"/>
              <a:t>Practical Grading Criteria and Theoretical Grading Criteria</a:t>
            </a:r>
          </a:p>
          <a:p>
            <a:endParaRPr lang="en-US" dirty="0">
              <a:solidFill>
                <a:srgbClr val="92D050"/>
              </a:solidFill>
            </a:endParaRPr>
          </a:p>
        </p:txBody>
      </p:sp>
      <p:pic>
        <p:nvPicPr>
          <p:cNvPr id="1026" name="Picture 2"/>
          <p:cNvPicPr>
            <a:picLocks noChangeAspect="1" noChangeArrowheads="1"/>
          </p:cNvPicPr>
          <p:nvPr/>
        </p:nvPicPr>
        <p:blipFill>
          <a:blip r:embed="rId2"/>
          <a:srcRect/>
          <a:stretch>
            <a:fillRect/>
          </a:stretch>
        </p:blipFill>
        <p:spPr bwMode="auto">
          <a:xfrm>
            <a:off x="3348039" y="795338"/>
            <a:ext cx="5434012" cy="2629361"/>
          </a:xfrm>
          <a:prstGeom prst="rect">
            <a:avLst/>
          </a:prstGeom>
          <a:noFill/>
          <a:ln w="9525">
            <a:noFill/>
            <a:miter lim="800000"/>
            <a:headEnd/>
            <a:tailEnd/>
          </a:ln>
          <a:effectLst/>
        </p:spPr>
      </p:pic>
    </p:spTree>
    <p:extLst>
      <p:ext uri="{BB962C8B-B14F-4D97-AF65-F5344CB8AC3E}">
        <p14:creationId xmlns="" xmlns:p14="http://schemas.microsoft.com/office/powerpoint/2010/main" val="316248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smtClean="0"/>
              <a:t>2</a:t>
            </a:r>
            <a:r>
              <a:rPr lang="en-US" dirty="0" smtClean="0"/>
              <a:t>. Draft C51 TDAP Review</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r>
              <a:rPr lang="en-US" dirty="0" smtClean="0"/>
              <a:t> </a:t>
            </a:r>
          </a:p>
          <a:p>
            <a:r>
              <a:rPr lang="en-US" b="1" u="sng" dirty="0" smtClean="0"/>
              <a:t>Delivery Schedule</a:t>
            </a:r>
            <a:r>
              <a:rPr lang="en-US" dirty="0" smtClean="0"/>
              <a:t> (The basis for the Lesson Plans!?)</a:t>
            </a:r>
          </a:p>
          <a:p>
            <a:pPr lvl="1"/>
            <a:r>
              <a:rPr lang="en-US" dirty="0" smtClean="0"/>
              <a:t>For each Week or 7 week period, the Course Outline Topic  (e.g. Planning Documents) and Tasks (e.g. </a:t>
            </a:r>
            <a:r>
              <a:rPr lang="en-US" dirty="0" smtClean="0"/>
              <a:t>Budget)</a:t>
            </a:r>
            <a:endParaRPr lang="en-US" dirty="0" smtClean="0"/>
          </a:p>
          <a:p>
            <a:pPr lvl="1"/>
            <a:r>
              <a:rPr lang="en-US" dirty="0" smtClean="0"/>
              <a:t>Instructional Methods (IM) (e.g. Collaborative Discussions)</a:t>
            </a:r>
          </a:p>
          <a:p>
            <a:pPr lvl="1"/>
            <a:r>
              <a:rPr lang="en-US" dirty="0" smtClean="0"/>
              <a:t>Promotional Action (PA) (e.g. Practice work sheets, games)</a:t>
            </a:r>
          </a:p>
          <a:p>
            <a:pPr lvl="1"/>
            <a:r>
              <a:rPr lang="en-US" dirty="0" smtClean="0"/>
              <a:t>Assessment Method (e.g. Test 1, Assignment 1, Project 1)  </a:t>
            </a:r>
          </a:p>
          <a:p>
            <a:pPr lvl="1"/>
            <a:r>
              <a:rPr lang="en-US" dirty="0" smtClean="0"/>
              <a:t>Resources (e.g. Textbook, Videos, Worksheet, </a:t>
            </a:r>
            <a:r>
              <a:rPr lang="en-US" dirty="0" err="1" smtClean="0"/>
              <a:t>Powerpoint</a:t>
            </a:r>
            <a:r>
              <a:rPr lang="en-US" dirty="0" smtClean="0"/>
              <a:t>)</a:t>
            </a:r>
          </a:p>
          <a:p>
            <a:endParaRPr lang="en-US" dirty="0">
              <a:solidFill>
                <a:srgbClr val="92D050"/>
              </a:solidFill>
            </a:endParaRPr>
          </a:p>
        </p:txBody>
      </p:sp>
      <p:pic>
        <p:nvPicPr>
          <p:cNvPr id="1026" name="Picture 2"/>
          <p:cNvPicPr>
            <a:picLocks noChangeAspect="1" noChangeArrowheads="1"/>
          </p:cNvPicPr>
          <p:nvPr/>
        </p:nvPicPr>
        <p:blipFill>
          <a:blip r:embed="rId2"/>
          <a:srcRect/>
          <a:stretch>
            <a:fillRect/>
          </a:stretch>
        </p:blipFill>
        <p:spPr bwMode="auto">
          <a:xfrm>
            <a:off x="3348039" y="795338"/>
            <a:ext cx="5434012" cy="2629361"/>
          </a:xfrm>
          <a:prstGeom prst="rect">
            <a:avLst/>
          </a:prstGeom>
          <a:noFill/>
          <a:ln w="9525">
            <a:noFill/>
            <a:miter lim="800000"/>
            <a:headEnd/>
            <a:tailEnd/>
          </a:ln>
          <a:effectLst/>
        </p:spPr>
      </p:pic>
    </p:spTree>
    <p:extLst>
      <p:ext uri="{BB962C8B-B14F-4D97-AF65-F5344CB8AC3E}">
        <p14:creationId xmlns="" xmlns:p14="http://schemas.microsoft.com/office/powerpoint/2010/main" val="316248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smtClean="0"/>
              <a:t>3. </a:t>
            </a:r>
            <a:r>
              <a:rPr lang="en-US" dirty="0" smtClean="0"/>
              <a:t>Example Text for Student Work</a:t>
            </a:r>
            <a:endParaRPr lang="en-US" dirty="0"/>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dirty="0"/>
              <a:t>From </a:t>
            </a:r>
            <a:r>
              <a:rPr lang="en-US" dirty="0" smtClean="0"/>
              <a:t>C51 Student Work Examples, draft example text for: </a:t>
            </a:r>
            <a:endParaRPr lang="en-US" dirty="0"/>
          </a:p>
          <a:p>
            <a:r>
              <a:rPr lang="en-US" dirty="0" smtClean="0"/>
              <a:t>4 </a:t>
            </a:r>
            <a:r>
              <a:rPr lang="en-US" dirty="0"/>
              <a:t>– </a:t>
            </a:r>
            <a:r>
              <a:rPr lang="en-US" dirty="0" smtClean="0"/>
              <a:t>Individual T</a:t>
            </a:r>
            <a:r>
              <a:rPr lang="en-US" dirty="0" smtClean="0"/>
              <a:t>ests</a:t>
            </a:r>
            <a:endParaRPr lang="en-US" dirty="0"/>
          </a:p>
          <a:p>
            <a:r>
              <a:rPr lang="en-US" dirty="0" smtClean="0"/>
              <a:t>5 </a:t>
            </a:r>
            <a:r>
              <a:rPr lang="en-US" dirty="0"/>
              <a:t>– </a:t>
            </a:r>
            <a:r>
              <a:rPr lang="en-US" dirty="0" smtClean="0"/>
              <a:t>Individual Assignments / Projects </a:t>
            </a:r>
            <a:endParaRPr lang="en-US" dirty="0"/>
          </a:p>
          <a:p>
            <a:r>
              <a:rPr lang="en-US" dirty="0" smtClean="0"/>
              <a:t>4 </a:t>
            </a:r>
            <a:r>
              <a:rPr lang="en-US" dirty="0"/>
              <a:t>– </a:t>
            </a:r>
            <a:r>
              <a:rPr lang="en-US" dirty="0" smtClean="0"/>
              <a:t>Group Projects</a:t>
            </a:r>
          </a:p>
          <a:p>
            <a:endParaRPr lang="en-US" dirty="0" smtClean="0"/>
          </a:p>
          <a:p>
            <a:r>
              <a:rPr lang="en-US" dirty="0" smtClean="0"/>
              <a:t>(Refer to 14 page, Version 1, PDF, 2023.04.28) </a:t>
            </a:r>
            <a:endParaRPr lang="en-US" dirty="0"/>
          </a:p>
          <a:p>
            <a:pPr>
              <a:buNone/>
            </a:pPr>
            <a:endParaRPr lang="en-US" dirty="0"/>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24331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lang="en-US" dirty="0">
                <a:solidFill>
                  <a:prstClr val="black"/>
                </a:solidFill>
                <a:latin typeface="Franklin Gothic Medium"/>
              </a:rPr>
              <a:t>4</a:t>
            </a:r>
            <a:r>
              <a:rPr kumimoji="0" lang="en-US" sz="2400" b="0" i="0" u="none" strike="noStrike" kern="1200" cap="none" spc="0" normalizeH="0" baseline="0" noProof="0" dirty="0" smtClean="0">
                <a:ln>
                  <a:noFill/>
                </a:ln>
                <a:solidFill>
                  <a:prstClr val="black"/>
                </a:solidFill>
                <a:effectLst/>
                <a:uLnTx/>
                <a:uFillTx/>
                <a:latin typeface="Franklin Gothic Medium"/>
                <a:ea typeface="+mj-ea"/>
                <a:cs typeface="+mj-cs"/>
              </a:rPr>
              <a:t>. Course Materials for 2024.05.26</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Documents</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Technical Delivery and </a:t>
            </a:r>
          </a:p>
          <a:p>
            <a:pPr marL="321469" marR="0" lvl="0" indent="-321469" algn="l" defTabSz="914400" rtl="0" eaLnBrk="1" fontAlgn="base" latinLnBrk="0" hangingPunct="1">
              <a:lnSpc>
                <a:spcPct val="100000"/>
              </a:lnSpc>
              <a:spcBef>
                <a:spcPct val="20000"/>
              </a:spcBef>
              <a:spcAft>
                <a:spcPct val="0"/>
              </a:spcAft>
              <a:buClrTx/>
              <a:buSzTx/>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		Assessment</a:t>
            </a:r>
            <a:r>
              <a:rPr kumimoji="0" lang="en-US" sz="2625" b="0" i="0" u="none" strike="noStrike" kern="1200" cap="none" spc="0" normalizeH="0" noProof="0" dirty="0" smtClean="0">
                <a:ln>
                  <a:noFill/>
                </a:ln>
                <a:solidFill>
                  <a:prstClr val="white"/>
                </a:solidFill>
                <a:effectLst/>
                <a:uLnTx/>
                <a:uFillTx/>
                <a:latin typeface="Franklin Gothic Book"/>
                <a:ea typeface="+mn-ea"/>
                <a:cs typeface="+mn-cs"/>
              </a:rPr>
              <a:t> Plan (TDAP)</a:t>
            </a:r>
            <a:r>
              <a:rPr kumimoji="0" lang="en-US" sz="2250" b="0" i="0" u="none" strike="noStrike" kern="1200" cap="none" spc="0" normalizeH="0" baseline="0" noProof="0" dirty="0" smtClean="0">
                <a:ln>
                  <a:noFill/>
                </a:ln>
                <a:solidFill>
                  <a:prstClr val="white"/>
                </a:solidFill>
                <a:effectLst/>
                <a:uLnTx/>
                <a:uFillTx/>
                <a:latin typeface="Franklin Gothic Book"/>
                <a:ea typeface="+mn-ea"/>
                <a:cs typeface="+mn-cs"/>
              </a:rPr>
              <a:t> </a:t>
            </a:r>
            <a:endParaRPr kumimoji="0" lang="en-US" sz="2250"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Master Plan (Outcomes)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Pedagogical Materials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Lesson Plans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dirty="0">
              <a:solidFill>
                <a:prstClr val="white"/>
              </a:solidFill>
              <a:latin typeface="Franklin Gothic Book"/>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Comments?   Discussions?  Suggestions? “Real World”?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solidFill>
                  <a:prstClr val="white"/>
                </a:solidFill>
                <a:latin typeface="Franklin Gothic Book"/>
              </a:rPr>
              <a:t>What would be </a:t>
            </a: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most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helpful, for an Instructor new to preparing Lesson Plans at ITVET Belize?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Experienced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ITVET Belize Instructor recommendations . . . ?</a:t>
            </a:r>
          </a:p>
          <a:p>
            <a:pPr marL="0" lvl="0" indent="0">
              <a:buNone/>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Please contact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Cameron.Ells@NSCC.ca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290233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832986" cy="675204"/>
          </a:xfrm>
        </p:spPr>
        <p:txBody>
          <a:bodyPr/>
          <a:lstStyle/>
          <a:p>
            <a:r>
              <a:rPr lang="en-US" dirty="0" smtClean="0">
                <a:solidFill>
                  <a:prstClr val="black"/>
                </a:solidFill>
              </a:rPr>
              <a:t>4. Course Materials for 2024.05.26</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u="sng" dirty="0" smtClean="0"/>
              <a:t>Development of Course</a:t>
            </a:r>
          </a:p>
          <a:p>
            <a:pPr marL="514350" indent="-514350">
              <a:buNone/>
            </a:pPr>
            <a:r>
              <a:rPr lang="en-US" sz="2800" u="sng" dirty="0" smtClean="0"/>
              <a:t>From Theory to Practical Application         </a:t>
            </a:r>
          </a:p>
          <a:p>
            <a:pPr marL="514350" indent="-514350"/>
            <a:r>
              <a:rPr lang="en-US" sz="2800" dirty="0" smtClean="0"/>
              <a:t>Next </a:t>
            </a:r>
            <a:r>
              <a:rPr lang="en-US" sz="2800" dirty="0" smtClean="0"/>
              <a:t>C51 Session 88 </a:t>
            </a:r>
            <a:r>
              <a:rPr lang="en-US" sz="2800" dirty="0" smtClean="0"/>
              <a:t>(</a:t>
            </a:r>
            <a:r>
              <a:rPr lang="en-US" sz="2800" dirty="0" smtClean="0"/>
              <a:t>2023.05.26) </a:t>
            </a:r>
            <a:r>
              <a:rPr lang="en-US" sz="2800" dirty="0" smtClean="0"/>
              <a:t>– </a:t>
            </a:r>
            <a:r>
              <a:rPr lang="en-US" sz="2800" dirty="0" smtClean="0"/>
              <a:t>Examples of Plans, Schedules, Budgets, and other documents </a:t>
            </a:r>
            <a:endParaRPr lang="en-US" sz="2800" dirty="0" smtClean="0"/>
          </a:p>
          <a:p>
            <a:pPr marL="514350" indent="-514350"/>
            <a:r>
              <a:rPr lang="en-US" sz="2800" dirty="0" smtClean="0"/>
              <a:t>Examples of digital references and templates</a:t>
            </a:r>
          </a:p>
          <a:p>
            <a:pPr marL="514350" indent="-514350"/>
            <a:r>
              <a:rPr lang="en-US" sz="2800" dirty="0" smtClean="0"/>
              <a:t>“Small </a:t>
            </a:r>
            <a:r>
              <a:rPr lang="en-US" sz="2800" dirty="0" smtClean="0"/>
              <a:t>group sessions” in 2023 on Course 51  </a:t>
            </a:r>
          </a:p>
          <a:p>
            <a:pPr marL="514350" indent="-514350"/>
            <a:endParaRPr lang="en-US" sz="2800" dirty="0"/>
          </a:p>
          <a:p>
            <a:pPr marL="514350" indent="-514350"/>
            <a:endParaRPr lang="en-US" sz="2800" dirty="0" smtClean="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CBCA1-3A68-4B91-ACA9-57F2AC49B742}"/>
              </a:ext>
            </a:extLst>
          </p:cNvPr>
          <p:cNvSpPr>
            <a:spLocks noGrp="1"/>
          </p:cNvSpPr>
          <p:nvPr>
            <p:ph type="title"/>
          </p:nvPr>
        </p:nvSpPr>
        <p:spPr/>
        <p:txBody>
          <a:bodyPr/>
          <a:lstStyle/>
          <a:p>
            <a:r>
              <a:rPr lang="en-US" dirty="0"/>
              <a:t>Summary</a:t>
            </a:r>
          </a:p>
        </p:txBody>
      </p:sp>
      <p:sp>
        <p:nvSpPr>
          <p:cNvPr id="15" name="Content Placeholder 2">
            <a:extLst>
              <a:ext uri="{FF2B5EF4-FFF2-40B4-BE49-F238E27FC236}">
                <a16:creationId xmlns="" xmlns:a16="http://schemas.microsoft.com/office/drawing/2014/main"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C51 Projects &amp; Communications </a:t>
            </a:r>
            <a:endParaRPr lang="en-US" u="sng" dirty="0"/>
          </a:p>
          <a:p>
            <a:r>
              <a:rPr lang="en-US" dirty="0" smtClean="0"/>
              <a:t>53.3 </a:t>
            </a:r>
            <a:r>
              <a:rPr lang="en-US" dirty="0"/>
              <a:t>Classroom hours</a:t>
            </a:r>
          </a:p>
          <a:p>
            <a:r>
              <a:rPr lang="en-US" dirty="0" smtClean="0"/>
              <a:t>0 </a:t>
            </a:r>
            <a:r>
              <a:rPr lang="en-US" dirty="0"/>
              <a:t>Lab hours</a:t>
            </a:r>
          </a:p>
          <a:p>
            <a:r>
              <a:rPr lang="en-US" dirty="0" smtClean="0"/>
              <a:t>10 </a:t>
            </a:r>
            <a:r>
              <a:rPr lang="en-US" dirty="0"/>
              <a:t>Week Term </a:t>
            </a:r>
            <a:r>
              <a:rPr lang="en-US" dirty="0" smtClean="0"/>
              <a:t>5, </a:t>
            </a:r>
            <a:r>
              <a:rPr lang="en-US" dirty="0"/>
              <a:t>Year 2 </a:t>
            </a:r>
            <a:endParaRPr lang="en-US" dirty="0" smtClean="0"/>
          </a:p>
          <a:p>
            <a:endParaRPr lang="en-US" dirty="0"/>
          </a:p>
          <a:p>
            <a:pPr marL="514350" indent="-514350">
              <a:buFont typeface="+mj-lt"/>
              <a:buAutoNum type="arabicPeriod"/>
            </a:pPr>
            <a:r>
              <a:rPr lang="en-US" sz="2800" dirty="0" smtClean="0"/>
              <a:t>Course C51 Description, Marking and place within Renew</a:t>
            </a:r>
            <a:r>
              <a:rPr lang="en-US" sz="2800" dirty="0" smtClean="0"/>
              <a:t>. Energy / Energy Efficiency Program Overview </a:t>
            </a:r>
            <a:endParaRPr lang="en-US" sz="2800" dirty="0"/>
          </a:p>
          <a:p>
            <a:pPr marL="514350" indent="-514350">
              <a:buFont typeface="+mj-lt"/>
              <a:buAutoNum type="arabicPeriod"/>
            </a:pPr>
            <a:r>
              <a:rPr lang="en-US" sz="2800" dirty="0" smtClean="0"/>
              <a:t>Draft Version 1 TDAP for Course C51 </a:t>
            </a:r>
            <a:endParaRPr lang="en-US" sz="2800" dirty="0" smtClean="0"/>
          </a:p>
          <a:p>
            <a:pPr marL="514350" indent="-514350">
              <a:buFont typeface="+mj-lt"/>
              <a:buAutoNum type="arabicPeriod"/>
            </a:pPr>
            <a:r>
              <a:rPr lang="en-US" sz="2800" dirty="0" smtClean="0"/>
              <a:t>Example </a:t>
            </a:r>
            <a:r>
              <a:rPr lang="en-US" sz="2800" dirty="0" smtClean="0"/>
              <a:t>text for Tests, Assignments and Projects </a:t>
            </a:r>
          </a:p>
          <a:p>
            <a:pPr marL="514350" indent="-514350">
              <a:buFont typeface="+mj-lt"/>
              <a:buAutoNum type="arabicPeriod"/>
            </a:pPr>
            <a:r>
              <a:rPr lang="en-US" sz="2800" dirty="0" smtClean="0"/>
              <a:t>Development </a:t>
            </a:r>
            <a:r>
              <a:rPr lang="en-US" sz="2800" dirty="0"/>
              <a:t>of Course </a:t>
            </a:r>
            <a:r>
              <a:rPr lang="en-US" sz="2800" dirty="0" smtClean="0"/>
              <a:t>51 </a:t>
            </a:r>
            <a:endParaRPr lang="en-US" sz="2800" dirty="0"/>
          </a:p>
          <a:p>
            <a:pPr marL="889397" lvl="1" indent="-514350"/>
            <a:r>
              <a:rPr lang="en-US" sz="2425" dirty="0" smtClean="0"/>
              <a:t>Session 71 2023.03.17 Intro., Description and Marking</a:t>
            </a:r>
          </a:p>
          <a:p>
            <a:pPr marL="889397" lvl="1" indent="-514350"/>
            <a:r>
              <a:rPr lang="en-US" sz="2425" dirty="0" smtClean="0"/>
              <a:t>S</a:t>
            </a:r>
            <a:r>
              <a:rPr lang="en-US" sz="2425" dirty="0" smtClean="0"/>
              <a:t>ession 78 </a:t>
            </a:r>
            <a:r>
              <a:rPr lang="en-US" sz="2425" dirty="0" smtClean="0"/>
              <a:t>examples of Test, Assignment and Project text</a:t>
            </a:r>
          </a:p>
          <a:p>
            <a:pPr marL="889397" lvl="1" indent="-514350"/>
            <a:r>
              <a:rPr lang="en-US" sz="2425" dirty="0" smtClean="0"/>
              <a:t>Session 88 2023.05.26 plus “Small Group” sessions    </a:t>
            </a:r>
            <a:endParaRPr lang="en-US" dirty="0"/>
          </a:p>
        </p:txBody>
      </p:sp>
      <p:pic>
        <p:nvPicPr>
          <p:cNvPr id="6" name="Picture 5" descr="Underwater view of teeming tropical reef near tropical beach">
            <a:extLst>
              <a:ext uri="{FF2B5EF4-FFF2-40B4-BE49-F238E27FC236}">
                <a16:creationId xmlns="" xmlns:a16="http://schemas.microsoft.com/office/drawing/2014/main" id="{453569C0-9BBC-4436-87D1-76139576F1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4569" y="149551"/>
            <a:ext cx="3760150" cy="2998143"/>
          </a:xfrm>
          <a:prstGeom prst="rect">
            <a:avLst/>
          </a:prstGeom>
        </p:spPr>
      </p:pic>
    </p:spTree>
    <p:extLst>
      <p:ext uri="{BB962C8B-B14F-4D97-AF65-F5344CB8AC3E}">
        <p14:creationId xmlns="" xmlns:p14="http://schemas.microsoft.com/office/powerpoint/2010/main" val="349341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94F39A9D-FBAA-DA14-4F85-34EC0AEFF028}"/>
              </a:ext>
            </a:extLst>
          </p:cNvPr>
          <p:cNvSpPr>
            <a:spLocks noGrp="1"/>
          </p:cNvSpPr>
          <p:nvPr>
            <p:ph type="subTitle" idx="1"/>
          </p:nvPr>
        </p:nvSpPr>
        <p:spPr>
          <a:xfrm>
            <a:off x="1571625" y="1057276"/>
            <a:ext cx="6000750" cy="3193256"/>
          </a:xfrm>
        </p:spPr>
        <p:txBody>
          <a:bodyPr/>
          <a:lstStyle/>
          <a:p>
            <a:r>
              <a:rPr lang="en-US" sz="7200" dirty="0"/>
              <a:t>Questions?</a:t>
            </a:r>
          </a:p>
          <a:p>
            <a:r>
              <a:rPr lang="en-US" sz="7200" dirty="0"/>
              <a:t>Comments?</a:t>
            </a:r>
          </a:p>
          <a:p>
            <a:r>
              <a:rPr lang="en-US" sz="7200" dirty="0"/>
              <a:t>Suggestions?</a:t>
            </a:r>
          </a:p>
          <a:p>
            <a:r>
              <a:rPr lang="en-US" sz="7200" dirty="0"/>
              <a:t>Thank you</a:t>
            </a:r>
          </a:p>
        </p:txBody>
      </p:sp>
    </p:spTree>
    <p:extLst>
      <p:ext uri="{BB962C8B-B14F-4D97-AF65-F5344CB8AC3E}">
        <p14:creationId xmlns:p14="http://schemas.microsoft.com/office/powerpoint/2010/main" xmlns="" val="1628629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1. From 2023.03.17 for C51</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u="sng" dirty="0" smtClean="0"/>
              <a:t>Development of Course</a:t>
            </a:r>
          </a:p>
          <a:p>
            <a:pPr marL="514350" indent="-514350">
              <a:buNone/>
            </a:pPr>
            <a:r>
              <a:rPr lang="en-US" sz="2800" u="sng" dirty="0" smtClean="0"/>
              <a:t>From Theory to Practical Application         </a:t>
            </a:r>
          </a:p>
          <a:p>
            <a:pPr marL="514350" indent="-514350"/>
            <a:r>
              <a:rPr lang="en-US" sz="2800" dirty="0" smtClean="0"/>
              <a:t>Next week’s Session 73 (2023.03.24) – Example text for potential Tests, Assignments, and Projects</a:t>
            </a:r>
          </a:p>
          <a:p>
            <a:pPr marL="514350" indent="-514350"/>
            <a:r>
              <a:rPr lang="en-US" sz="2800" dirty="0" smtClean="0"/>
              <a:t>Examples of digital references and templates</a:t>
            </a:r>
          </a:p>
          <a:p>
            <a:pPr marL="514350" indent="-514350"/>
            <a:r>
              <a:rPr lang="en-US" sz="2800" dirty="0" smtClean="0"/>
              <a:t>Review suggested DRAFT TDAP for C51  </a:t>
            </a:r>
          </a:p>
          <a:p>
            <a:pPr marL="514350" indent="-514350"/>
            <a:r>
              <a:rPr lang="en-US" sz="2800" dirty="0" smtClean="0"/>
              <a:t>“Small group sessions” in 2023 on Course 51  </a:t>
            </a:r>
          </a:p>
          <a:p>
            <a:pPr marL="514350" indent="-514350"/>
            <a:endParaRPr lang="en-US" sz="2800" dirty="0"/>
          </a:p>
          <a:p>
            <a:pPr marL="514350" indent="-514350"/>
            <a:endParaRPr lang="en-US" sz="2800" dirty="0" smtClean="0"/>
          </a:p>
        </p:txBody>
      </p:sp>
      <p:pic>
        <p:nvPicPr>
          <p:cNvPr id="2050" name="Picture 2" descr="project management clipart, project management, planning, business, management, project manager, project, development, success, human hand"/>
          <p:cNvPicPr>
            <a:picLocks noChangeAspect="1" noChangeArrowheads="1"/>
          </p:cNvPicPr>
          <p:nvPr/>
        </p:nvPicPr>
        <p:blipFill>
          <a:blip r:embed="rId6"/>
          <a:srcRect/>
          <a:stretch>
            <a:fillRect/>
          </a:stretch>
        </p:blipFill>
        <p:spPr bwMode="auto">
          <a:xfrm>
            <a:off x="6302619" y="141288"/>
            <a:ext cx="2606429" cy="1735137"/>
          </a:xfrm>
          <a:prstGeom prst="rect">
            <a:avLst/>
          </a:prstGeom>
          <a:noFill/>
        </p:spPr>
      </p:pic>
    </p:spTree>
    <p:extLst>
      <p:ext uri="{BB962C8B-B14F-4D97-AF65-F5344CB8AC3E}">
        <p14:creationId xmlns="" xmlns:p14="http://schemas.microsoft.com/office/powerpoint/2010/main" val="59460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90" y="70872"/>
            <a:ext cx="4831034" cy="675204"/>
          </a:xfrm>
        </p:spPr>
        <p:txBody>
          <a:bodyPr wrap="square" anchor="ctr">
            <a:normAutofit/>
          </a:bodyPr>
          <a:lstStyle/>
          <a:p>
            <a:r>
              <a:rPr lang="en-CA" dirty="0" smtClean="0"/>
              <a:t>C 51: Projects &amp; Communications </a:t>
            </a:r>
            <a:endParaRPr lang="en-CA" dirty="0"/>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a:t>Overview and Description  </a:t>
            </a:r>
          </a:p>
          <a:p>
            <a:pPr marL="514350" indent="-514350">
              <a:buNone/>
            </a:pPr>
            <a:r>
              <a:rPr lang="en-US" sz="3200" dirty="0" smtClean="0"/>
              <a:t>An introduction to project management is combined with applied communications documents (e.g. proposal, schedule, plan, and budget). Practical methods are applied to track effectiveness at meeting project performance goals (e.g. quality, time, budget, safety) and to manage changes in the use of available resources (e.g. people, equipment, time, $$$) to achieve desired performance goals.</a:t>
            </a:r>
            <a:endParaRPr lang="en-US" sz="3175" dirty="0"/>
          </a:p>
        </p:txBody>
      </p:sp>
    </p:spTree>
    <p:extLst>
      <p:ext uri="{BB962C8B-B14F-4D97-AF65-F5344CB8AC3E}">
        <p14:creationId xmlns="" xmlns:p14="http://schemas.microsoft.com/office/powerpoint/2010/main" val="315009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94002" y="52001"/>
            <a:ext cx="4879931" cy="675204"/>
          </a:xfrm>
        </p:spPr>
        <p:txBody>
          <a:bodyPr wrap="square" anchor="ctr">
            <a:normAutofit/>
          </a:bodyPr>
          <a:lstStyle/>
          <a:p>
            <a:r>
              <a:rPr lang="en-US" dirty="0"/>
              <a:t>1. Program Overview (Courses)  </a:t>
            </a:r>
            <a:endParaRPr lang="en-CA" dirty="0"/>
          </a:p>
        </p:txBody>
      </p:sp>
      <p:graphicFrame>
        <p:nvGraphicFramePr>
          <p:cNvPr id="7" name="Table 6">
            <a:extLst>
              <a:ext uri="{FF2B5EF4-FFF2-40B4-BE49-F238E27FC236}">
                <a16:creationId xmlns:a16="http://schemas.microsoft.com/office/drawing/2014/main" xmlns="" id="{33CE58F7-2921-4ED5-83BC-D22C24890D5F}"/>
              </a:ext>
            </a:extLst>
          </p:cNvPr>
          <p:cNvGraphicFramePr>
            <a:graphicFrameLocks noGrp="1"/>
          </p:cNvGraphicFramePr>
          <p:nvPr>
            <p:extLst>
              <p:ext uri="{D42A27DB-BD31-4B8C-83A1-F6EECF244321}">
                <p14:modId xmlns:p14="http://schemas.microsoft.com/office/powerpoint/2010/main" xmlns="" val="1919123855"/>
              </p:ext>
            </p:extLst>
          </p:nvPr>
        </p:nvGraphicFramePr>
        <p:xfrm>
          <a:off x="0" y="786939"/>
          <a:ext cx="9201568" cy="6121387"/>
        </p:xfrm>
        <a:graphic>
          <a:graphicData uri="http://schemas.openxmlformats.org/drawingml/2006/table">
            <a:tbl>
              <a:tblPr firstRow="1" firstCol="1" bandRow="1"/>
              <a:tblGrid>
                <a:gridCol w="668905">
                  <a:extLst>
                    <a:ext uri="{9D8B030D-6E8A-4147-A177-3AD203B41FA5}">
                      <a16:colId xmlns:a16="http://schemas.microsoft.com/office/drawing/2014/main" xmlns="" val="2606309048"/>
                    </a:ext>
                  </a:extLst>
                </a:gridCol>
                <a:gridCol w="668905">
                  <a:extLst>
                    <a:ext uri="{9D8B030D-6E8A-4147-A177-3AD203B41FA5}">
                      <a16:colId xmlns:a16="http://schemas.microsoft.com/office/drawing/2014/main" xmlns="" val="1473377065"/>
                    </a:ext>
                  </a:extLst>
                </a:gridCol>
                <a:gridCol w="1560776">
                  <a:extLst>
                    <a:ext uri="{9D8B030D-6E8A-4147-A177-3AD203B41FA5}">
                      <a16:colId xmlns:a16="http://schemas.microsoft.com/office/drawing/2014/main" xmlns="" val="1249528835"/>
                    </a:ext>
                  </a:extLst>
                </a:gridCol>
                <a:gridCol w="1586824">
                  <a:extLst>
                    <a:ext uri="{9D8B030D-6E8A-4147-A177-3AD203B41FA5}">
                      <a16:colId xmlns:a16="http://schemas.microsoft.com/office/drawing/2014/main" xmlns="" val="1204878905"/>
                    </a:ext>
                  </a:extLst>
                </a:gridCol>
                <a:gridCol w="1076499">
                  <a:extLst>
                    <a:ext uri="{9D8B030D-6E8A-4147-A177-3AD203B41FA5}">
                      <a16:colId xmlns:a16="http://schemas.microsoft.com/office/drawing/2014/main" xmlns="" val="2332402162"/>
                    </a:ext>
                  </a:extLst>
                </a:gridCol>
                <a:gridCol w="666404">
                  <a:extLst>
                    <a:ext uri="{9D8B030D-6E8A-4147-A177-3AD203B41FA5}">
                      <a16:colId xmlns:a16="http://schemas.microsoft.com/office/drawing/2014/main" xmlns="" val="1734535023"/>
                    </a:ext>
                  </a:extLst>
                </a:gridCol>
                <a:gridCol w="692852">
                  <a:extLst>
                    <a:ext uri="{9D8B030D-6E8A-4147-A177-3AD203B41FA5}">
                      <a16:colId xmlns:a16="http://schemas.microsoft.com/office/drawing/2014/main" xmlns="" val="3653918835"/>
                    </a:ext>
                  </a:extLst>
                </a:gridCol>
                <a:gridCol w="1119825">
                  <a:extLst>
                    <a:ext uri="{9D8B030D-6E8A-4147-A177-3AD203B41FA5}">
                      <a16:colId xmlns:a16="http://schemas.microsoft.com/office/drawing/2014/main" xmlns="" val="20010"/>
                    </a:ext>
                  </a:extLst>
                </a:gridCol>
                <a:gridCol w="1160578">
                  <a:extLst>
                    <a:ext uri="{9D8B030D-6E8A-4147-A177-3AD203B41FA5}">
                      <a16:colId xmlns:a16="http://schemas.microsoft.com/office/drawing/2014/main" xmlns="" val="3921763635"/>
                    </a:ext>
                  </a:extLst>
                </a:gridCol>
              </a:tblGrid>
              <a:tr h="634845">
                <a:tc gridSpan="9">
                  <a:txBody>
                    <a:bodyPr/>
                    <a:lstStyle/>
                    <a:p>
                      <a:pPr marL="0" marR="0" algn="ctr">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Year (~32 Course) RE EE Program Overview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984159189"/>
                  </a:ext>
                </a:extLst>
              </a:tr>
              <a:tr h="844893">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cations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 to Ener. Sci.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Sci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Applications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4B083"/>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and Circuits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221965325"/>
                  </a:ext>
                </a:extLst>
              </a:tr>
              <a:tr h="88021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2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Model. and Analysis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M A</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and Circuits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Grid Tied Design</a:t>
                      </a:r>
                    </a:p>
                    <a:p>
                      <a:r>
                        <a:rPr lang="en-US" sz="1800" u="sng" dirty="0">
                          <a:solidFill>
                            <a:srgbClr val="000000"/>
                          </a:solidFill>
                          <a:effectLst/>
                          <a:latin typeface="Calibri" panose="020F0502020204030204" pitchFamily="34" charset="0"/>
                          <a:cs typeface="Times New Roman" panose="02020603050405020304" pitchFamily="18" charset="0"/>
                        </a:rPr>
                        <a:t>PV GT De</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734571990"/>
                  </a:ext>
                </a:extLst>
              </a:tr>
              <a:tr h="589660">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3</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3</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Solar Hot Water Systems</a:t>
                      </a:r>
                    </a:p>
                    <a:p>
                      <a:pPr marL="0" marR="0" indent="0" algn="l" defTabSz="85725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cs typeface="Times New Roman" panose="02020603050405020304" pitchFamily="18" charset="0"/>
                        </a:rPr>
                        <a:t>Sol H W S</a:t>
                      </a:r>
                      <a:endParaRPr lang="en-US" sz="1800"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Solar Panel Installations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Instal</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Drawing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 Dwg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641122844"/>
                  </a:ext>
                </a:extLst>
              </a:tr>
              <a:tr h="1190335">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2nd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 – Customer Relations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 Measure. &amp; Verification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V</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cs typeface="Times New Roman" panose="02020603050405020304" pitchFamily="18" charset="0"/>
                        </a:rPr>
                        <a:t>PV Stand Alone System  Design </a:t>
                      </a:r>
                    </a:p>
                    <a:p>
                      <a:pPr marL="0" marR="0">
                        <a:spcBef>
                          <a:spcPts val="0"/>
                        </a:spcBef>
                        <a:spcAft>
                          <a:spcPts val="0"/>
                        </a:spcAft>
                      </a:pPr>
                      <a:r>
                        <a:rPr lang="en-US" sz="1800" u="sng" dirty="0">
                          <a:solidFill>
                            <a:srgbClr val="000000"/>
                          </a:solidFill>
                          <a:effectLst/>
                          <a:latin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Stand Alone Syst.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Battery Based Installations </a:t>
                      </a:r>
                    </a:p>
                    <a:p>
                      <a:r>
                        <a:rPr lang="en-US" sz="1800" u="sng" dirty="0">
                          <a:solidFill>
                            <a:srgbClr val="000000"/>
                          </a:solidFill>
                          <a:effectLst/>
                          <a:latin typeface="Calibri" panose="020F0502020204030204" pitchFamily="34" charset="0"/>
                          <a:cs typeface="Times New Roman" panose="02020603050405020304" pitchFamily="18" charset="0"/>
                        </a:rPr>
                        <a:t>PV Bat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 Wind Design &amp; Operation</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Wind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94304170"/>
                  </a:ext>
                </a:extLst>
              </a:tr>
              <a:tr h="591369">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and Comms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 Comm</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 Load Analysis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Analysis of Energy Systems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 E 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Codes and Regulations</a:t>
                      </a:r>
                    </a:p>
                    <a:p>
                      <a:r>
                        <a:rPr lang="en-US" sz="1800" u="sng" dirty="0">
                          <a:solidFill>
                            <a:srgbClr val="000000"/>
                          </a:solidFill>
                          <a:effectLst/>
                          <a:latin typeface="Calibri" panose="020F0502020204030204" pitchFamily="34" charset="0"/>
                          <a:cs typeface="Times New Roman" panose="02020603050405020304" pitchFamily="18" charset="0"/>
                        </a:rPr>
                        <a:t>Elec C A R</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Planning</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302094120"/>
                  </a:ext>
                </a:extLst>
              </a:tr>
              <a:tr h="92517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 Energy System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AES Des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Project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(Classroom)</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Operations &amp; Entrepreneurs.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 &amp; E</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Sys.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&amp; Operation</a:t>
                      </a:r>
                    </a:p>
                    <a:p>
                      <a:r>
                        <a:rPr lang="en-US" sz="1800" u="sng" dirty="0">
                          <a:solidFill>
                            <a:srgbClr val="000000"/>
                          </a:solidFill>
                          <a:effectLst/>
                          <a:latin typeface="Calibri" panose="020F0502020204030204" pitchFamily="34" charset="0"/>
                          <a:cs typeface="Times New Roman" panose="02020603050405020304" pitchFamily="18" charset="0"/>
                        </a:rPr>
                        <a:t>PV M &amp; O</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(Lab)</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Pro</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492166904"/>
                  </a:ext>
                </a:extLst>
              </a:tr>
            </a:tbl>
          </a:graphicData>
        </a:graphic>
      </p:graphicFrame>
      <p:sp>
        <p:nvSpPr>
          <p:cNvPr id="6" name="Oval 5">
            <a:extLst>
              <a:ext uri="{FF2B5EF4-FFF2-40B4-BE49-F238E27FC236}">
                <a16:creationId xmlns:a16="http://schemas.microsoft.com/office/drawing/2014/main" xmlns="" id="{75599811-E057-4390-AA9F-3825051AAC23}"/>
              </a:ext>
            </a:extLst>
          </p:cNvPr>
          <p:cNvSpPr/>
          <p:nvPr/>
        </p:nvSpPr>
        <p:spPr>
          <a:xfrm>
            <a:off x="2067242" y="727205"/>
            <a:ext cx="742633" cy="675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75599811-E057-4390-AA9F-3825051AAC23}"/>
              </a:ext>
            </a:extLst>
          </p:cNvPr>
          <p:cNvSpPr/>
          <p:nvPr/>
        </p:nvSpPr>
        <p:spPr>
          <a:xfrm>
            <a:off x="1162367" y="5003929"/>
            <a:ext cx="1685608" cy="11873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71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BB8B2-D378-0A75-B8B4-0CBA67A07DF2}"/>
              </a:ext>
            </a:extLst>
          </p:cNvPr>
          <p:cNvSpPr>
            <a:spLocks noGrp="1"/>
          </p:cNvSpPr>
          <p:nvPr>
            <p:ph type="title"/>
          </p:nvPr>
        </p:nvSpPr>
        <p:spPr/>
        <p:txBody>
          <a:bodyPr/>
          <a:lstStyle/>
          <a:p>
            <a:r>
              <a:rPr lang="en-US" dirty="0"/>
              <a:t>1. Program Overview</a:t>
            </a:r>
            <a:endParaRPr lang="en-CA" dirty="0"/>
          </a:p>
        </p:txBody>
      </p:sp>
      <p:sp>
        <p:nvSpPr>
          <p:cNvPr id="6" name="Rectangle 1">
            <a:extLst>
              <a:ext uri="{FF2B5EF4-FFF2-40B4-BE49-F238E27FC236}">
                <a16:creationId xmlns:a16="http://schemas.microsoft.com/office/drawing/2014/main" xmlns="" id="{6100244F-C057-0139-7251-A94AD1CAD3D5}"/>
              </a:ext>
            </a:extLst>
          </p:cNvPr>
          <p:cNvSpPr>
            <a:spLocks noChangeArrowheads="1"/>
          </p:cNvSpPr>
          <p:nvPr/>
        </p:nvSpPr>
        <p:spPr bwMode="auto">
          <a:xfrm>
            <a:off x="-148590" y="-1026160"/>
            <a:ext cx="20425820" cy="812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3" name="Content Placeholder 2"/>
          <p:cNvPicPr>
            <a:picLocks noGrp="1" noChangeAspect="1" noChangeArrowheads="1"/>
          </p:cNvPicPr>
          <p:nvPr>
            <p:ph sz="half" idx="1"/>
          </p:nvPr>
        </p:nvPicPr>
        <p:blipFill>
          <a:blip r:embed="rId2"/>
          <a:srcRect/>
          <a:stretch>
            <a:fillRect/>
          </a:stretch>
        </p:blipFill>
        <p:spPr bwMode="auto">
          <a:xfrm>
            <a:off x="342900" y="1554563"/>
            <a:ext cx="8458200" cy="4537862"/>
          </a:xfrm>
          <a:prstGeom prst="rect">
            <a:avLst/>
          </a:prstGeom>
          <a:noFill/>
          <a:ln w="9525">
            <a:noFill/>
            <a:miter lim="800000"/>
            <a:headEnd/>
            <a:tailEnd/>
          </a:ln>
          <a:effectLst/>
        </p:spPr>
      </p:pic>
    </p:spTree>
    <p:extLst>
      <p:ext uri="{BB962C8B-B14F-4D97-AF65-F5344CB8AC3E}">
        <p14:creationId xmlns:p14="http://schemas.microsoft.com/office/powerpoint/2010/main" xmlns="" val="132719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13935" cy="675204"/>
          </a:xfrm>
        </p:spPr>
        <p:txBody>
          <a:bodyPr wrap="square" anchor="ctr">
            <a:normAutofit fontScale="90000"/>
          </a:bodyPr>
          <a:lstStyle/>
          <a:p>
            <a:r>
              <a:rPr lang="en-CA" dirty="0" smtClean="0"/>
              <a:t>1. Program Overview (Term 5 Courses) </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0" indent="0">
              <a:buNone/>
            </a:pPr>
            <a:r>
              <a:rPr lang="en-US" sz="3175" u="sng" dirty="0" smtClean="0"/>
              <a:t>January </a:t>
            </a:r>
            <a:r>
              <a:rPr lang="en-US" sz="3175" u="sng" dirty="0"/>
              <a:t>– </a:t>
            </a:r>
            <a:r>
              <a:rPr lang="en-US" sz="3175" u="sng" dirty="0" smtClean="0"/>
              <a:t>March (10 </a:t>
            </a:r>
            <a:r>
              <a:rPr lang="en-US" sz="3175" u="sng" dirty="0"/>
              <a:t>Weeks)</a:t>
            </a:r>
          </a:p>
          <a:p>
            <a:pPr marL="514350" indent="-514350">
              <a:buFont typeface="+mj-lt"/>
              <a:buAutoNum type="arabicPeriod"/>
            </a:pPr>
            <a:r>
              <a:rPr lang="en-US" sz="3175" b="1" u="sng" dirty="0" smtClean="0"/>
              <a:t>Projects and Communications   </a:t>
            </a:r>
            <a:endParaRPr lang="en-US" sz="3175" b="1" u="sng" dirty="0"/>
          </a:p>
          <a:p>
            <a:pPr marL="514350" indent="-514350">
              <a:buFont typeface="+mj-lt"/>
              <a:buAutoNum type="arabicPeriod"/>
            </a:pPr>
            <a:r>
              <a:rPr lang="en-US" sz="3175" dirty="0" smtClean="0"/>
              <a:t>Audits 02 – Load Analysis  </a:t>
            </a:r>
            <a:endParaRPr lang="en-US" sz="3175" dirty="0"/>
          </a:p>
          <a:p>
            <a:pPr marL="514350" indent="-514350">
              <a:buFont typeface="+mj-lt"/>
              <a:buAutoNum type="arabicPeriod"/>
            </a:pPr>
            <a:r>
              <a:rPr lang="en-US" sz="3175" dirty="0" smtClean="0"/>
              <a:t>Economic Analysis of Energy Systems     </a:t>
            </a:r>
            <a:endParaRPr lang="en-US" sz="3200" u="sng" dirty="0"/>
          </a:p>
          <a:p>
            <a:pPr marL="514350" indent="-514350">
              <a:buFont typeface="+mj-lt"/>
              <a:buAutoNum type="arabicPeriod"/>
            </a:pPr>
            <a:r>
              <a:rPr lang="en-US" sz="3175" dirty="0" smtClean="0"/>
              <a:t>Electrical Codes and Regulations    </a:t>
            </a:r>
            <a:endParaRPr lang="en-US" sz="3175" dirty="0"/>
          </a:p>
          <a:p>
            <a:pPr marL="514350" indent="-514350">
              <a:buFont typeface="+mj-lt"/>
              <a:buAutoNum type="arabicPeriod"/>
            </a:pPr>
            <a:r>
              <a:rPr lang="en-US" sz="3175" dirty="0" smtClean="0"/>
              <a:t>Project Plan (for C 63)  </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8428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734909" cy="675204"/>
          </a:xfrm>
        </p:spPr>
        <p:txBody>
          <a:bodyPr wrap="square" anchor="ctr">
            <a:normAutofit/>
          </a:bodyPr>
          <a:lstStyle/>
          <a:p>
            <a:r>
              <a:rPr lang="en-CA" dirty="0"/>
              <a:t>Course </a:t>
            </a:r>
            <a:r>
              <a:rPr lang="en-CA" dirty="0" smtClean="0"/>
              <a:t>51: Projects and Comm. </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u="sng" dirty="0"/>
              <a:t>10 Week Term </a:t>
            </a:r>
            <a:r>
              <a:rPr lang="en-US" sz="3175" u="sng" dirty="0" smtClean="0"/>
              <a:t>5, </a:t>
            </a:r>
            <a:r>
              <a:rPr lang="en-US" sz="3175" u="sng" dirty="0"/>
              <a:t>Year </a:t>
            </a:r>
            <a:r>
              <a:rPr lang="en-US" sz="3175" u="sng" dirty="0" smtClean="0"/>
              <a:t>2  </a:t>
            </a:r>
            <a:r>
              <a:rPr lang="en-US" sz="3175" dirty="0" smtClean="0"/>
              <a:t>  53.3 Classroom </a:t>
            </a:r>
            <a:r>
              <a:rPr lang="en-US" sz="3175" dirty="0"/>
              <a:t>hours as    </a:t>
            </a:r>
            <a:r>
              <a:rPr lang="en-US" sz="3175" dirty="0" smtClean="0"/>
              <a:t>8 </a:t>
            </a:r>
            <a:r>
              <a:rPr lang="en-US" sz="3175" dirty="0"/>
              <a:t>periods/wk x 10 weeks </a:t>
            </a:r>
            <a:r>
              <a:rPr lang="en-US" sz="3175" dirty="0" smtClean="0"/>
              <a:t>(3 x Mon</a:t>
            </a:r>
            <a:r>
              <a:rPr lang="en-US" sz="3175" dirty="0"/>
              <a:t>. </a:t>
            </a:r>
            <a:r>
              <a:rPr lang="en-US" sz="3175" dirty="0" smtClean="0"/>
              <a:t>am) + (2 x Mon. pm) + (3 x Wed. am)                       </a:t>
            </a:r>
            <a:r>
              <a:rPr lang="en-US" sz="3175" dirty="0"/>
              <a:t>0 New Lab </a:t>
            </a:r>
            <a:r>
              <a:rPr lang="en-US" sz="3175" dirty="0" smtClean="0"/>
              <a:t>hours</a:t>
            </a:r>
            <a:endParaRPr lang="en-US" sz="3175" dirty="0"/>
          </a:p>
          <a:p>
            <a:pPr marL="514350" indent="-514350">
              <a:buFont typeface="+mj-lt"/>
              <a:buAutoNum type="arabicPeriod"/>
            </a:pPr>
            <a:r>
              <a:rPr lang="en-US" sz="3175" u="sng" dirty="0"/>
              <a:t>Marking Breakdown    </a:t>
            </a:r>
            <a:r>
              <a:rPr lang="en-US" sz="3175" dirty="0"/>
              <a:t>25% Individual Tests                        35% Individual Assign.  30% Group Projects     10% Employability Skills</a:t>
            </a:r>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1367204520"/>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14" ma:contentTypeDescription="Create a new document." ma:contentTypeScope="" ma:versionID="dbad931daf054155005239db3e568307">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b68d6c0bb9ec33ea8672a22a1a92e3cb"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07AA6A-79EC-4BA2-B0D4-5A8A17592359}">
  <ds:schemaRefs>
    <ds:schemaRef ds:uri="http://schemas.microsoft.com/sharepoint/v3/contenttype/forms"/>
  </ds:schemaRefs>
</ds:datastoreItem>
</file>

<file path=customXml/itemProps2.xml><?xml version="1.0" encoding="utf-8"?>
<ds:datastoreItem xmlns:ds="http://schemas.openxmlformats.org/officeDocument/2006/customXml" ds:itemID="{0A67B24D-EB55-4E51-836D-832A9BC96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951A3-8628-4E4A-83F6-9A5215FC1F79}">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3f11d3-e06f-483e-85d2-fc50beb488a5"/>
    <ds:schemaRef ds:uri="1cbb6d17-cf84-4448-90bc-9c37ac7b88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Beliz Background template</Template>
  <TotalTime>42335</TotalTime>
  <Words>2157</Words>
  <Application>Microsoft Office PowerPoint</Application>
  <PresentationFormat>On-screen Show (4:3)</PresentationFormat>
  <Paragraphs>306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IDB Belize Minimal Presentation - Design_ TEMPLATE</vt:lpstr>
      <vt:lpstr>Slide 1</vt:lpstr>
      <vt:lpstr>For Today:</vt:lpstr>
      <vt:lpstr>From 2023.03.17 for C51:</vt:lpstr>
      <vt:lpstr>1. From 2023.03.17 for C51</vt:lpstr>
      <vt:lpstr>C 51: Projects &amp; Communications </vt:lpstr>
      <vt:lpstr>1. Program Overview (Courses)  </vt:lpstr>
      <vt:lpstr>1. Program Overview</vt:lpstr>
      <vt:lpstr>1. Program Overview (Term 5 Courses) </vt:lpstr>
      <vt:lpstr>Course 51: Projects and Comm. </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1. Description of Course C51</vt:lpstr>
      <vt:lpstr>2. Description of Course 51</vt:lpstr>
      <vt:lpstr>1. Description of Course 51</vt:lpstr>
      <vt:lpstr>1. Description of Course 51</vt:lpstr>
      <vt:lpstr>1. Description of Course 51</vt:lpstr>
      <vt:lpstr>1. Description of Course 51</vt:lpstr>
      <vt:lpstr>1. Description of Course C51</vt:lpstr>
      <vt:lpstr>2. Draft C51 TDAP Review</vt:lpstr>
      <vt:lpstr>2. Draft C51 TDAP Review</vt:lpstr>
      <vt:lpstr>2. Draft C51 TDAP Review</vt:lpstr>
      <vt:lpstr>3. Example Text for Student Work</vt:lpstr>
      <vt:lpstr>4. Course Materials for 2024.05.26</vt:lpstr>
      <vt:lpstr>4. Course Materials for 2024.05.26</vt:lpstr>
      <vt:lpstr>Summary</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GATEWAY</cp:lastModifiedBy>
  <cp:revision>200</cp:revision>
  <cp:lastPrinted>2022-03-14T17:26:26Z</cp:lastPrinted>
  <dcterms:created xsi:type="dcterms:W3CDTF">2022-03-03T12:11:22Z</dcterms:created>
  <dcterms:modified xsi:type="dcterms:W3CDTF">2023-04-28T14:46:06Z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0x0101000CA75FC7B6BF7C498CD7B3EAD8D4130F</vt:lpwstr>
  </property>
</Properties>
</file>