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2"/>
  </p:notesMasterIdLst>
  <p:sldIdLst>
    <p:sldId id="546" r:id="rId2"/>
    <p:sldId id="1015" r:id="rId3"/>
    <p:sldId id="1235" r:id="rId4"/>
    <p:sldId id="1205" r:id="rId5"/>
    <p:sldId id="1206" r:id="rId6"/>
    <p:sldId id="1207" r:id="rId7"/>
    <p:sldId id="1208" r:id="rId8"/>
    <p:sldId id="1209" r:id="rId9"/>
    <p:sldId id="1210" r:id="rId10"/>
    <p:sldId id="1211" r:id="rId11"/>
    <p:sldId id="1212" r:id="rId12"/>
    <p:sldId id="1213" r:id="rId13"/>
    <p:sldId id="1214" r:id="rId14"/>
    <p:sldId id="1215" r:id="rId15"/>
    <p:sldId id="1216" r:id="rId16"/>
    <p:sldId id="1218" r:id="rId17"/>
    <p:sldId id="1223" r:id="rId18"/>
    <p:sldId id="1219" r:id="rId19"/>
    <p:sldId id="1224" r:id="rId20"/>
    <p:sldId id="1220" r:id="rId21"/>
    <p:sldId id="1221" r:id="rId22"/>
    <p:sldId id="1217" r:id="rId23"/>
    <p:sldId id="1222" r:id="rId24"/>
    <p:sldId id="1225" r:id="rId25"/>
    <p:sldId id="1226" r:id="rId26"/>
    <p:sldId id="1227" r:id="rId27"/>
    <p:sldId id="1228" r:id="rId28"/>
    <p:sldId id="1229" r:id="rId29"/>
    <p:sldId id="1230" r:id="rId30"/>
    <p:sldId id="1231" r:id="rId31"/>
    <p:sldId id="1232" r:id="rId32"/>
    <p:sldId id="1233" r:id="rId33"/>
    <p:sldId id="1234" r:id="rId34"/>
    <p:sldId id="1236" r:id="rId35"/>
    <p:sldId id="1237" r:id="rId36"/>
    <p:sldId id="1238" r:id="rId37"/>
    <p:sldId id="1239" r:id="rId38"/>
    <p:sldId id="1241" r:id="rId39"/>
    <p:sldId id="1240" r:id="rId40"/>
    <p:sldId id="1242" r:id="rId41"/>
    <p:sldId id="1243" r:id="rId42"/>
    <p:sldId id="1204" r:id="rId43"/>
    <p:sldId id="1244" r:id="rId44"/>
    <p:sldId id="1202" r:id="rId45"/>
    <p:sldId id="1245" r:id="rId46"/>
    <p:sldId id="1246" r:id="rId47"/>
    <p:sldId id="1247" r:id="rId48"/>
    <p:sldId id="1248" r:id="rId49"/>
    <p:sldId id="1249" r:id="rId50"/>
    <p:sldId id="1250" r:id="rId51"/>
    <p:sldId id="1251" r:id="rId52"/>
    <p:sldId id="1254" r:id="rId53"/>
    <p:sldId id="1256" r:id="rId54"/>
    <p:sldId id="1257" r:id="rId55"/>
    <p:sldId id="1258" r:id="rId56"/>
    <p:sldId id="1255" r:id="rId57"/>
    <p:sldId id="1259" r:id="rId58"/>
    <p:sldId id="1260" r:id="rId59"/>
    <p:sldId id="1261" r:id="rId60"/>
    <p:sldId id="1262" r:id="rId61"/>
    <p:sldId id="1263" r:id="rId62"/>
    <p:sldId id="1265" r:id="rId63"/>
    <p:sldId id="1267" r:id="rId64"/>
    <p:sldId id="1269" r:id="rId65"/>
    <p:sldId id="1270" r:id="rId66"/>
    <p:sldId id="1268" r:id="rId67"/>
    <p:sldId id="1266" r:id="rId68"/>
    <p:sldId id="1264" r:id="rId69"/>
    <p:sldId id="1271" r:id="rId70"/>
    <p:sldId id="1272" r:id="rId71"/>
    <p:sldId id="1274" r:id="rId72"/>
    <p:sldId id="1273" r:id="rId73"/>
    <p:sldId id="1275" r:id="rId74"/>
    <p:sldId id="1276" r:id="rId75"/>
    <p:sldId id="1277" r:id="rId76"/>
    <p:sldId id="1278" r:id="rId77"/>
    <p:sldId id="1279" r:id="rId78"/>
    <p:sldId id="1280" r:id="rId79"/>
    <p:sldId id="1281" r:id="rId80"/>
    <p:sldId id="1282" r:id="rId81"/>
    <p:sldId id="1283" r:id="rId82"/>
    <p:sldId id="1284" r:id="rId83"/>
    <p:sldId id="1285" r:id="rId84"/>
    <p:sldId id="1286" r:id="rId85"/>
    <p:sldId id="1252" r:id="rId86"/>
    <p:sldId id="1253" r:id="rId87"/>
    <p:sldId id="1287" r:id="rId88"/>
    <p:sldId id="1288" r:id="rId89"/>
    <p:sldId id="1290" r:id="rId90"/>
    <p:sldId id="1289" r:id="rId91"/>
    <p:sldId id="1291" r:id="rId92"/>
    <p:sldId id="1292" r:id="rId93"/>
    <p:sldId id="1293" r:id="rId94"/>
    <p:sldId id="1294" r:id="rId95"/>
    <p:sldId id="1295" r:id="rId96"/>
    <p:sldId id="1296" r:id="rId97"/>
    <p:sldId id="1297" r:id="rId98"/>
    <p:sldId id="1300" r:id="rId99"/>
    <p:sldId id="1299" r:id="rId100"/>
    <p:sldId id="1298" r:id="rId101"/>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BB8D2-5B59-415C-A645-8298CDE46CE3}" type="datetimeFigureOut">
              <a:rPr lang="en-CA" smtClean="0"/>
              <a:t>2023-02-13</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DFC00-DB58-4C37-9046-5329C1B4BADD}" type="slidenum">
              <a:rPr lang="en-CA" smtClean="0"/>
              <a:t>‹#›</a:t>
            </a:fld>
            <a:endParaRPr lang="en-CA"/>
          </a:p>
        </p:txBody>
      </p:sp>
    </p:spTree>
    <p:extLst>
      <p:ext uri="{BB962C8B-B14F-4D97-AF65-F5344CB8AC3E}">
        <p14:creationId xmlns:p14="http://schemas.microsoft.com/office/powerpoint/2010/main" val="225294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4417" y="2006977"/>
            <a:ext cx="7286625" cy="1378148"/>
          </a:xfrm>
        </p:spPr>
        <p:txBody>
          <a:bodyPr/>
          <a:lstStyle>
            <a:lvl1pPr>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697355" y="3643312"/>
            <a:ext cx="6000750" cy="1643063"/>
          </a:xfrm>
        </p:spPr>
        <p:txBody>
          <a:bodyPr/>
          <a:lstStyle>
            <a:lvl1pPr marL="0" indent="0" algn="ctr">
              <a:buNone/>
              <a:defRPr sz="3200">
                <a:solidFill>
                  <a:schemeClr val="bg2"/>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582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C9F4C-AFBF-4F5D-A4E8-91E16EDAD6AA}"/>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5" name="Footer Placeholder 4">
            <a:extLst>
              <a:ext uri="{FF2B5EF4-FFF2-40B4-BE49-F238E27FC236}">
                <a16:creationId xmlns:a16="http://schemas.microsoft.com/office/drawing/2014/main" id="{C586BF26-1986-4BD1-B784-EF04E4ADCCE6}"/>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6D9E6AF3-C456-4BDD-892A-45F0FF9B6F2E}"/>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399408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3"/>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3"/>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786A3-8417-4021-82F2-D693CDB7D19E}"/>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5" name="Footer Placeholder 4">
            <a:extLst>
              <a:ext uri="{FF2B5EF4-FFF2-40B4-BE49-F238E27FC236}">
                <a16:creationId xmlns:a16="http://schemas.microsoft.com/office/drawing/2014/main" id="{AD9785DB-52F6-4904-9C81-18075E2495CB}"/>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6EC5421A-5857-491E-9E35-303392C331A1}"/>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61644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3F354-C2D7-470F-A588-425F72599E5F}"/>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5" name="Footer Placeholder 4">
            <a:extLst>
              <a:ext uri="{FF2B5EF4-FFF2-40B4-BE49-F238E27FC236}">
                <a16:creationId xmlns:a16="http://schemas.microsoft.com/office/drawing/2014/main" id="{A930239E-E498-417E-B7AA-8A057C4494E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5D323703-9839-45ED-A5D4-D701A0A9CAEA}"/>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75650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108" y="176689"/>
            <a:ext cx="7286625" cy="1276945"/>
          </a:xfrm>
        </p:spPr>
        <p:txBody>
          <a:bodyPr anchor="t"/>
          <a:lstStyle>
            <a:lvl1pPr algn="l">
              <a:defRPr sz="2000" b="1" cap="all"/>
            </a:lvl1pPr>
          </a:lstStyle>
          <a:p>
            <a:r>
              <a:rPr lang="en-US"/>
              <a:t>Click to edit Master title style</a:t>
            </a:r>
            <a:endParaRPr lang="en-US" dirty="0"/>
          </a:p>
        </p:txBody>
      </p:sp>
      <p:sp>
        <p:nvSpPr>
          <p:cNvPr id="3" name="Text Placeholder 2"/>
          <p:cNvSpPr>
            <a:spLocks noGrp="1"/>
          </p:cNvSpPr>
          <p:nvPr>
            <p:ph type="body" idx="1"/>
          </p:nvPr>
        </p:nvSpPr>
        <p:spPr>
          <a:xfrm>
            <a:off x="677168" y="2725044"/>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0E5E78-F63C-419B-9E57-2941BA5D7C3C}"/>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5" name="Footer Placeholder 4">
            <a:extLst>
              <a:ext uri="{FF2B5EF4-FFF2-40B4-BE49-F238E27FC236}">
                <a16:creationId xmlns:a16="http://schemas.microsoft.com/office/drawing/2014/main" id="{F0EE6243-9F6E-440D-88D1-CAC14DD1045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32625ED1-CDA2-46B5-87A8-52AB98692570}"/>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82553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352716-F24B-4BC2-AF26-C073664D65B9}"/>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6" name="Footer Placeholder 4">
            <a:extLst>
              <a:ext uri="{FF2B5EF4-FFF2-40B4-BE49-F238E27FC236}">
                <a16:creationId xmlns:a16="http://schemas.microsoft.com/office/drawing/2014/main" id="{68BEF213-0434-49E5-B44D-D3B6996CDAA5}"/>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5A2A6405-7F06-45AA-B19A-F01CDC46728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68934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1"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12DA733-8E1B-4CDD-A136-5421A97098E9}"/>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8" name="Footer Placeholder 4">
            <a:extLst>
              <a:ext uri="{FF2B5EF4-FFF2-40B4-BE49-F238E27FC236}">
                <a16:creationId xmlns:a16="http://schemas.microsoft.com/office/drawing/2014/main" id="{3ECBA0EA-025F-433A-B3DA-C5755D1B0BEC}"/>
              </a:ext>
            </a:extLst>
          </p:cNvPr>
          <p:cNvSpPr>
            <a:spLocks noGrp="1"/>
          </p:cNvSpPr>
          <p:nvPr>
            <p:ph type="ftr" sz="quarter" idx="11"/>
          </p:nvPr>
        </p:nvSpPr>
        <p:spPr/>
        <p:txBody>
          <a:bodyPr/>
          <a:lstStyle>
            <a:lvl1pPr>
              <a:defRPr/>
            </a:lvl1pPr>
          </a:lstStyle>
          <a:p>
            <a:endParaRPr lang="en-CA"/>
          </a:p>
        </p:txBody>
      </p:sp>
      <p:sp>
        <p:nvSpPr>
          <p:cNvPr id="9" name="Slide Number Placeholder 5">
            <a:extLst>
              <a:ext uri="{FF2B5EF4-FFF2-40B4-BE49-F238E27FC236}">
                <a16:creationId xmlns:a16="http://schemas.microsoft.com/office/drawing/2014/main" id="{26AE12ED-4F4C-428F-B896-8F108B8883F5}"/>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04583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1D9D54E-A7AE-4FE8-9523-9BE9D9A755D7}"/>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4" name="Footer Placeholder 4">
            <a:extLst>
              <a:ext uri="{FF2B5EF4-FFF2-40B4-BE49-F238E27FC236}">
                <a16:creationId xmlns:a16="http://schemas.microsoft.com/office/drawing/2014/main" id="{871AE07C-5A10-4F48-B857-1E36118158C0}"/>
              </a:ext>
            </a:extLst>
          </p:cNvPr>
          <p:cNvSpPr>
            <a:spLocks noGrp="1"/>
          </p:cNvSpPr>
          <p:nvPr>
            <p:ph type="ftr" sz="quarter" idx="11"/>
          </p:nvPr>
        </p:nvSpPr>
        <p:spPr/>
        <p:txBody>
          <a:bodyPr/>
          <a:lstStyle>
            <a:lvl1pPr>
              <a:defRPr/>
            </a:lvl1pPr>
          </a:lstStyle>
          <a:p>
            <a:endParaRPr lang="en-CA"/>
          </a:p>
        </p:txBody>
      </p:sp>
      <p:sp>
        <p:nvSpPr>
          <p:cNvPr id="5" name="Slide Number Placeholder 5">
            <a:extLst>
              <a:ext uri="{FF2B5EF4-FFF2-40B4-BE49-F238E27FC236}">
                <a16:creationId xmlns:a16="http://schemas.microsoft.com/office/drawing/2014/main" id="{FDF7AE76-D0C0-4B70-8FA3-25AD54E52E49}"/>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56828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C8ECF2-BEB7-47B6-AA46-6F738D49A061}"/>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3" name="Footer Placeholder 4">
            <a:extLst>
              <a:ext uri="{FF2B5EF4-FFF2-40B4-BE49-F238E27FC236}">
                <a16:creationId xmlns:a16="http://schemas.microsoft.com/office/drawing/2014/main" id="{AB5E2D8B-600A-4ABC-A989-A2928AC369CD}"/>
              </a:ext>
            </a:extLst>
          </p:cNvPr>
          <p:cNvSpPr>
            <a:spLocks noGrp="1"/>
          </p:cNvSpPr>
          <p:nvPr>
            <p:ph type="ftr" sz="quarter" idx="11"/>
          </p:nvPr>
        </p:nvSpPr>
        <p:spPr/>
        <p:txBody>
          <a:bodyPr/>
          <a:lstStyle>
            <a:lvl1pPr>
              <a:defRPr/>
            </a:lvl1pPr>
          </a:lstStyle>
          <a:p>
            <a:endParaRPr lang="en-CA"/>
          </a:p>
        </p:txBody>
      </p:sp>
      <p:sp>
        <p:nvSpPr>
          <p:cNvPr id="4" name="Slide Number Placeholder 5">
            <a:extLst>
              <a:ext uri="{FF2B5EF4-FFF2-40B4-BE49-F238E27FC236}">
                <a16:creationId xmlns:a16="http://schemas.microsoft.com/office/drawing/2014/main" id="{3536F2DA-9CFA-4191-AA0D-7B87F1BF467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91854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6"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5"/>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6"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id="{162919D7-C9BD-41D1-B75A-296EDA655AE8}"/>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6" name="Footer Placeholder 4">
            <a:extLst>
              <a:ext uri="{FF2B5EF4-FFF2-40B4-BE49-F238E27FC236}">
                <a16:creationId xmlns:a16="http://schemas.microsoft.com/office/drawing/2014/main" id="{B84A4CF1-53C2-4759-9E48-0697A09404D3}"/>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F9D58E26-E1ED-4C04-B09B-D509731D4D4D}"/>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86510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rtlCol="0">
            <a:normAutofit/>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r>
              <a:rPr lang="en-US" noProof="0"/>
              <a:t>Click icon to add picture</a:t>
            </a:r>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id="{DBAD6B19-A033-473C-804A-66A34F68917F}"/>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6" name="Footer Placeholder 4">
            <a:extLst>
              <a:ext uri="{FF2B5EF4-FFF2-40B4-BE49-F238E27FC236}">
                <a16:creationId xmlns:a16="http://schemas.microsoft.com/office/drawing/2014/main" id="{3C7FAAA0-A5D7-41CA-85DE-864E0C49B949}"/>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FB466F24-7951-4459-B31C-8C99935F6C3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27241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id="{65934E32-267C-4407-87B5-EE8B158ECDAB}"/>
              </a:ext>
            </a:extLst>
          </p:cNvPr>
          <p:cNvSpPr>
            <a:spLocks noGrp="1" noChangeArrowheads="1"/>
          </p:cNvSpPr>
          <p:nvPr>
            <p:ph type="body" idx="1"/>
          </p:nvPr>
        </p:nvSpPr>
        <p:spPr bwMode="auto">
          <a:xfrm>
            <a:off x="428625" y="1307455"/>
            <a:ext cx="7715250" cy="424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4" name="Date Placeholder 3">
            <a:extLst>
              <a:ext uri="{FF2B5EF4-FFF2-40B4-BE49-F238E27FC236}">
                <a16:creationId xmlns:a16="http://schemas.microsoft.com/office/drawing/2014/main" id="{9C31EDD7-1C4F-4E85-B0CF-954A506894F0}"/>
              </a:ext>
            </a:extLst>
          </p:cNvPr>
          <p:cNvSpPr>
            <a:spLocks noGrp="1"/>
          </p:cNvSpPr>
          <p:nvPr>
            <p:ph type="dt" sz="half" idx="2"/>
          </p:nvPr>
        </p:nvSpPr>
        <p:spPr>
          <a:xfrm>
            <a:off x="428625" y="5959078"/>
            <a:ext cx="2000250" cy="342305"/>
          </a:xfrm>
          <a:prstGeom prst="rect">
            <a:avLst/>
          </a:prstGeom>
        </p:spPr>
        <p:txBody>
          <a:bodyPr vert="horz" lIns="91440" tIns="45720" rIns="91440" bIns="45720" rtlCol="0" anchor="ctr"/>
          <a:lstStyle>
            <a:lvl1pPr algn="l" eaLnBrk="1" fontAlgn="auto" hangingPunct="1">
              <a:spcBef>
                <a:spcPts val="0"/>
              </a:spcBef>
              <a:spcAft>
                <a:spcPts val="0"/>
              </a:spcAft>
              <a:defRPr sz="1125" smtClean="0">
                <a:solidFill>
                  <a:schemeClr val="tx1">
                    <a:tint val="75000"/>
                  </a:schemeClr>
                </a:solidFill>
                <a:latin typeface="+mn-lt"/>
              </a:defRPr>
            </a:lvl1pPr>
          </a:lstStyle>
          <a:p>
            <a:fld id="{15D8D739-10B1-4E41-898A-F4A5A661E1FB}" type="datetimeFigureOut">
              <a:rPr lang="en-CA" smtClean="0"/>
              <a:t>2023-02-13</a:t>
            </a:fld>
            <a:endParaRPr lang="en-CA"/>
          </a:p>
        </p:txBody>
      </p:sp>
      <p:sp>
        <p:nvSpPr>
          <p:cNvPr id="5" name="Footer Placeholder 4">
            <a:extLst>
              <a:ext uri="{FF2B5EF4-FFF2-40B4-BE49-F238E27FC236}">
                <a16:creationId xmlns:a16="http://schemas.microsoft.com/office/drawing/2014/main" id="{CC540201-63CB-4A9F-8758-1A674FCB1454}"/>
              </a:ext>
            </a:extLst>
          </p:cNvPr>
          <p:cNvSpPr>
            <a:spLocks noGrp="1"/>
          </p:cNvSpPr>
          <p:nvPr>
            <p:ph type="ftr" sz="quarter" idx="3"/>
          </p:nvPr>
        </p:nvSpPr>
        <p:spPr>
          <a:xfrm>
            <a:off x="2928938" y="5959078"/>
            <a:ext cx="2714625" cy="342305"/>
          </a:xfrm>
          <a:prstGeom prst="rect">
            <a:avLst/>
          </a:prstGeom>
        </p:spPr>
        <p:txBody>
          <a:bodyPr vert="horz" lIns="91440" tIns="45720" rIns="91440" bIns="45720" rtlCol="0" anchor="ctr"/>
          <a:lstStyle>
            <a:lvl1pPr algn="ctr" eaLnBrk="1" fontAlgn="auto" hangingPunct="1">
              <a:spcBef>
                <a:spcPts val="0"/>
              </a:spcBef>
              <a:spcAft>
                <a:spcPts val="0"/>
              </a:spcAft>
              <a:defRPr sz="1125">
                <a:solidFill>
                  <a:schemeClr val="tx1">
                    <a:tint val="75000"/>
                  </a:schemeClr>
                </a:solidFill>
                <a:latin typeface="+mn-lt"/>
              </a:defRPr>
            </a:lvl1pPr>
          </a:lstStyle>
          <a:p>
            <a:endParaRPr lang="en-CA"/>
          </a:p>
        </p:txBody>
      </p:sp>
      <p:sp>
        <p:nvSpPr>
          <p:cNvPr id="6" name="Slide Number Placeholder 5">
            <a:extLst>
              <a:ext uri="{FF2B5EF4-FFF2-40B4-BE49-F238E27FC236}">
                <a16:creationId xmlns:a16="http://schemas.microsoft.com/office/drawing/2014/main" id="{2DAB49E4-A0B7-470A-8CC0-E6243A240047}"/>
              </a:ext>
            </a:extLst>
          </p:cNvPr>
          <p:cNvSpPr>
            <a:spLocks noGrp="1"/>
          </p:cNvSpPr>
          <p:nvPr>
            <p:ph type="sldNum" sz="quarter" idx="4"/>
          </p:nvPr>
        </p:nvSpPr>
        <p:spPr>
          <a:xfrm>
            <a:off x="6143625" y="5959078"/>
            <a:ext cx="2000250" cy="342305"/>
          </a:xfrm>
          <a:prstGeom prst="rect">
            <a:avLst/>
          </a:prstGeom>
        </p:spPr>
        <p:txBody>
          <a:bodyPr vert="horz" lIns="91440" tIns="45720" rIns="91440" bIns="45720" rtlCol="0" anchor="ctr"/>
          <a:lstStyle>
            <a:lvl1pPr algn="r" eaLnBrk="1" fontAlgn="auto" hangingPunct="1">
              <a:spcBef>
                <a:spcPts val="0"/>
              </a:spcBef>
              <a:spcAft>
                <a:spcPts val="0"/>
              </a:spcAft>
              <a:defRPr sz="1125" smtClean="0">
                <a:solidFill>
                  <a:schemeClr val="tx1">
                    <a:tint val="75000"/>
                  </a:schemeClr>
                </a:solidFill>
                <a:latin typeface="+mn-lt"/>
              </a:defRPr>
            </a:lvl1pPr>
          </a:lstStyle>
          <a:p>
            <a:fld id="{1F295870-6E49-49B3-8DA7-68540E0A3415}" type="slidenum">
              <a:rPr lang="en-CA" smtClean="0"/>
              <a:t>‹#›</a:t>
            </a:fld>
            <a:endParaRPr lang="en-CA"/>
          </a:p>
        </p:txBody>
      </p:sp>
      <p:sp>
        <p:nvSpPr>
          <p:cNvPr id="3" name="Rectangle 2">
            <a:extLst>
              <a:ext uri="{FF2B5EF4-FFF2-40B4-BE49-F238E27FC236}">
                <a16:creationId xmlns:a16="http://schemas.microsoft.com/office/drawing/2014/main" id="{3C556769-3A6E-4D3B-86A6-AA99A2F274AB}"/>
              </a:ext>
            </a:extLst>
          </p:cNvPr>
          <p:cNvSpPr/>
          <p:nvPr userDrawn="1"/>
        </p:nvSpPr>
        <p:spPr>
          <a:xfrm>
            <a:off x="0" y="160020"/>
            <a:ext cx="49491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6" name="Title Placeholder 1">
            <a:extLst>
              <a:ext uri="{FF2B5EF4-FFF2-40B4-BE49-F238E27FC236}">
                <a16:creationId xmlns:a16="http://schemas.microsoft.com/office/drawing/2014/main" id="{D36FAA11-82AE-4EF6-B591-009735C04AB5}"/>
              </a:ext>
            </a:extLst>
          </p:cNvPr>
          <p:cNvSpPr>
            <a:spLocks noGrp="1" noChangeArrowheads="1"/>
          </p:cNvSpPr>
          <p:nvPr>
            <p:ph type="title"/>
          </p:nvPr>
        </p:nvSpPr>
        <p:spPr bwMode="auto">
          <a:xfrm>
            <a:off x="148590" y="70872"/>
            <a:ext cx="4137660" cy="67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Tree>
    <p:extLst>
      <p:ext uri="{BB962C8B-B14F-4D97-AF65-F5344CB8AC3E}">
        <p14:creationId xmlns:p14="http://schemas.microsoft.com/office/powerpoint/2010/main" val="2856022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125">
          <a:solidFill>
            <a:schemeClr val="tx1"/>
          </a:solidFill>
          <a:latin typeface="Calibri" panose="020F0502020204030204" pitchFamily="34" charset="0"/>
        </a:defRPr>
      </a:lvl2pPr>
      <a:lvl3pPr algn="ctr" rtl="0" eaLnBrk="1" fontAlgn="base" hangingPunct="1">
        <a:spcBef>
          <a:spcPct val="0"/>
        </a:spcBef>
        <a:spcAft>
          <a:spcPct val="0"/>
        </a:spcAft>
        <a:defRPr sz="4125">
          <a:solidFill>
            <a:schemeClr val="tx1"/>
          </a:solidFill>
          <a:latin typeface="Calibri" panose="020F0502020204030204" pitchFamily="34" charset="0"/>
        </a:defRPr>
      </a:lvl3pPr>
      <a:lvl4pPr algn="ctr" rtl="0" eaLnBrk="1" fontAlgn="base" hangingPunct="1">
        <a:spcBef>
          <a:spcPct val="0"/>
        </a:spcBef>
        <a:spcAft>
          <a:spcPct val="0"/>
        </a:spcAft>
        <a:defRPr sz="4125">
          <a:solidFill>
            <a:schemeClr val="tx1"/>
          </a:solidFill>
          <a:latin typeface="Calibri" panose="020F0502020204030204" pitchFamily="34" charset="0"/>
        </a:defRPr>
      </a:lvl4pPr>
      <a:lvl5pPr algn="ctr" rtl="0" eaLnBrk="1" fontAlgn="base" hangingPunct="1">
        <a:spcBef>
          <a:spcPct val="0"/>
        </a:spcBef>
        <a:spcAft>
          <a:spcPct val="0"/>
        </a:spcAft>
        <a:defRPr sz="4125">
          <a:solidFill>
            <a:schemeClr val="tx1"/>
          </a:solidFill>
          <a:latin typeface="Calibri" panose="020F0502020204030204" pitchFamily="34" charset="0"/>
        </a:defRPr>
      </a:lvl5pPr>
      <a:lvl6pPr marL="428625" algn="ctr" rtl="0" eaLnBrk="1" fontAlgn="base" hangingPunct="1">
        <a:spcBef>
          <a:spcPct val="0"/>
        </a:spcBef>
        <a:spcAft>
          <a:spcPct val="0"/>
        </a:spcAft>
        <a:defRPr sz="4125">
          <a:solidFill>
            <a:schemeClr val="tx1"/>
          </a:solidFill>
          <a:latin typeface="Calibri" panose="020F0502020204030204" pitchFamily="34" charset="0"/>
        </a:defRPr>
      </a:lvl6pPr>
      <a:lvl7pPr marL="857250" algn="ctr" rtl="0" eaLnBrk="1" fontAlgn="base" hangingPunct="1">
        <a:spcBef>
          <a:spcPct val="0"/>
        </a:spcBef>
        <a:spcAft>
          <a:spcPct val="0"/>
        </a:spcAft>
        <a:defRPr sz="4125">
          <a:solidFill>
            <a:schemeClr val="tx1"/>
          </a:solidFill>
          <a:latin typeface="Calibri" panose="020F0502020204030204" pitchFamily="34" charset="0"/>
        </a:defRPr>
      </a:lvl7pPr>
      <a:lvl8pPr marL="1285875" algn="ctr" rtl="0" eaLnBrk="1" fontAlgn="base" hangingPunct="1">
        <a:spcBef>
          <a:spcPct val="0"/>
        </a:spcBef>
        <a:spcAft>
          <a:spcPct val="0"/>
        </a:spcAft>
        <a:defRPr sz="4125">
          <a:solidFill>
            <a:schemeClr val="tx1"/>
          </a:solidFill>
          <a:latin typeface="Calibri" panose="020F0502020204030204" pitchFamily="34" charset="0"/>
        </a:defRPr>
      </a:lvl8pPr>
      <a:lvl9pPr marL="1714500" algn="ctr" rtl="0" eaLnBrk="1" fontAlgn="base" hangingPunct="1">
        <a:spcBef>
          <a:spcPct val="0"/>
        </a:spcBef>
        <a:spcAft>
          <a:spcPct val="0"/>
        </a:spcAft>
        <a:defRPr sz="4125">
          <a:solidFill>
            <a:schemeClr val="tx1"/>
          </a:solidFill>
          <a:latin typeface="Calibri" panose="020F0502020204030204" pitchFamily="34" charset="0"/>
        </a:defRPr>
      </a:lvl9pPr>
    </p:titleStyle>
    <p:bodyStyle>
      <a:lvl1pPr marL="321469" indent="-321469" algn="l" rtl="0" eaLnBrk="1" fontAlgn="base" hangingPunct="1">
        <a:spcBef>
          <a:spcPct val="20000"/>
        </a:spcBef>
        <a:spcAft>
          <a:spcPct val="0"/>
        </a:spcAft>
        <a:buFont typeface="Arial" panose="020B0604020202020204" pitchFamily="34" charset="0"/>
        <a:buChar char="•"/>
        <a:defRPr sz="3000"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DgiII0OnAZg"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nnis court with palm trees&#10;&#10;Description automatically generated with medium confidence">
            <a:extLst>
              <a:ext uri="{FF2B5EF4-FFF2-40B4-BE49-F238E27FC236}">
                <a16:creationId xmlns:a16="http://schemas.microsoft.com/office/drawing/2014/main" id="{54751BC6-ECB8-0748-AF08-BEFB97606B52}"/>
              </a:ext>
            </a:extLst>
          </p:cNvPr>
          <p:cNvPicPr>
            <a:picLocks noChangeAspect="1"/>
          </p:cNvPicPr>
          <p:nvPr/>
        </p:nvPicPr>
        <p:blipFill>
          <a:blip r:embed="rId2"/>
          <a:stretch>
            <a:fillRect/>
          </a:stretch>
        </p:blipFill>
        <p:spPr>
          <a:xfrm>
            <a:off x="-109243" y="305733"/>
            <a:ext cx="9441332" cy="6299139"/>
          </a:xfrm>
          <a:prstGeom prst="rect">
            <a:avLst/>
          </a:prstGeom>
        </p:spPr>
      </p:pic>
      <p:sp>
        <p:nvSpPr>
          <p:cNvPr id="4" name="Rectangle 3">
            <a:extLst>
              <a:ext uri="{FF2B5EF4-FFF2-40B4-BE49-F238E27FC236}">
                <a16:creationId xmlns:a16="http://schemas.microsoft.com/office/drawing/2014/main" id="{B74FB872-804A-F54A-8317-B1BD8F3F1A78}"/>
              </a:ext>
            </a:extLst>
          </p:cNvPr>
          <p:cNvSpPr/>
          <p:nvPr/>
        </p:nvSpPr>
        <p:spPr>
          <a:xfrm>
            <a:off x="-616352" y="510014"/>
            <a:ext cx="10266028" cy="1276109"/>
          </a:xfrm>
          <a:prstGeom prst="rect">
            <a:avLst/>
          </a:prstGeom>
          <a:solidFill>
            <a:schemeClr val="tx1">
              <a:lumMod val="50000"/>
              <a:lumOff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riangle 1">
            <a:extLst>
              <a:ext uri="{FF2B5EF4-FFF2-40B4-BE49-F238E27FC236}">
                <a16:creationId xmlns:a16="http://schemas.microsoft.com/office/drawing/2014/main" id="{01C572AF-A586-AC45-A4BF-58191406BCE9}"/>
              </a:ext>
            </a:extLst>
          </p:cNvPr>
          <p:cNvSpPr/>
          <p:nvPr/>
        </p:nvSpPr>
        <p:spPr>
          <a:xfrm rot="20712204">
            <a:off x="-2821251" y="-1281538"/>
            <a:ext cx="8075654" cy="9103068"/>
          </a:xfrm>
          <a:prstGeom prst="triangle">
            <a:avLst/>
          </a:prstGeom>
          <a:solidFill>
            <a:srgbClr val="10497E">
              <a:alpha val="867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56F24F58-9C31-E443-A04B-717FE2D08411}"/>
              </a:ext>
            </a:extLst>
          </p:cNvPr>
          <p:cNvSpPr txBox="1"/>
          <p:nvPr/>
        </p:nvSpPr>
        <p:spPr>
          <a:xfrm>
            <a:off x="0" y="2621538"/>
            <a:ext cx="4079924" cy="1477328"/>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Design and Implementation of Pilot of a TVET Renewable Energy Course </a:t>
            </a:r>
            <a:endParaRPr lang="en-CA" sz="2100" b="1" dirty="0">
              <a:solidFill>
                <a:schemeClr val="bg1"/>
              </a:solidFill>
              <a:latin typeface="Arial" panose="020B0604020202020204" pitchFamily="34" charset="0"/>
              <a:cs typeface="Arial" panose="020B0604020202020204" pitchFamily="34" charset="0"/>
            </a:endParaRPr>
          </a:p>
          <a:p>
            <a:endParaRPr lang="en-US" sz="27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1070E36-A84C-1C45-A804-243B343AE34B}"/>
              </a:ext>
            </a:extLst>
          </p:cNvPr>
          <p:cNvSpPr txBox="1"/>
          <p:nvPr/>
        </p:nvSpPr>
        <p:spPr>
          <a:xfrm>
            <a:off x="0" y="3930190"/>
            <a:ext cx="3585258" cy="923330"/>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DELIVERABLE #5 - TRAINING COURSES &amp; PROFESSIONAL DEVELOPMENT</a:t>
            </a:r>
          </a:p>
        </p:txBody>
      </p:sp>
      <p:pic>
        <p:nvPicPr>
          <p:cNvPr id="20" name="Picture 19" descr="Logo&#10;&#10;Description automatically generated">
            <a:extLst>
              <a:ext uri="{FF2B5EF4-FFF2-40B4-BE49-F238E27FC236}">
                <a16:creationId xmlns:a16="http://schemas.microsoft.com/office/drawing/2014/main" id="{5A1FD6FA-1557-EC45-9A09-17E0F4C629FB}"/>
              </a:ext>
            </a:extLst>
          </p:cNvPr>
          <p:cNvPicPr>
            <a:picLocks noChangeAspect="1"/>
          </p:cNvPicPr>
          <p:nvPr/>
        </p:nvPicPr>
        <p:blipFill>
          <a:blip r:embed="rId3" cstate="print"/>
          <a:stretch>
            <a:fillRect/>
          </a:stretch>
        </p:blipFill>
        <p:spPr>
          <a:xfrm>
            <a:off x="2790456" y="1110291"/>
            <a:ext cx="1303646" cy="432000"/>
          </a:xfrm>
          <a:prstGeom prst="rect">
            <a:avLst/>
          </a:prstGeom>
        </p:spPr>
      </p:pic>
      <p:pic>
        <p:nvPicPr>
          <p:cNvPr id="12" name="Picture 11" descr="A picture containing text, blur&#10;&#10;Description automatically generated">
            <a:extLst>
              <a:ext uri="{FF2B5EF4-FFF2-40B4-BE49-F238E27FC236}">
                <a16:creationId xmlns:a16="http://schemas.microsoft.com/office/drawing/2014/main" id="{9BAADFDD-0779-BE3F-62D5-56918A820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828" y="711777"/>
            <a:ext cx="1048545" cy="720000"/>
          </a:xfrm>
          <a:prstGeom prst="rect">
            <a:avLst/>
          </a:prstGeom>
        </p:spPr>
      </p:pic>
      <p:pic>
        <p:nvPicPr>
          <p:cNvPr id="15" name="Picture 14" descr="Logo, company name&#10;&#10;Description automatically generated">
            <a:extLst>
              <a:ext uri="{FF2B5EF4-FFF2-40B4-BE49-F238E27FC236}">
                <a16:creationId xmlns:a16="http://schemas.microsoft.com/office/drawing/2014/main" id="{22C7F23F-E6FD-4E79-1432-8DEF0B8698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9018" y="1071777"/>
            <a:ext cx="1167568" cy="432000"/>
          </a:xfrm>
          <a:prstGeom prst="rect">
            <a:avLst/>
          </a:prstGeom>
        </p:spPr>
      </p:pic>
    </p:spTree>
    <p:extLst>
      <p:ext uri="{BB962C8B-B14F-4D97-AF65-F5344CB8AC3E}">
        <p14:creationId xmlns:p14="http://schemas.microsoft.com/office/powerpoint/2010/main" val="168629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From Rolls: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EQUIPMENT &amp; SAFE HANDLING PROCEDURE</a:t>
            </a:r>
          </a:p>
          <a:p>
            <a:r>
              <a:rPr lang="en-CA" sz="2800" dirty="0">
                <a:latin typeface="Arial" panose="020B0604020202020204" pitchFamily="34" charset="0"/>
                <a:ea typeface="Calibri" panose="020F0502020204030204" pitchFamily="34" charset="0"/>
                <a:cs typeface="Arial" panose="020B0604020202020204" pitchFamily="34" charset="0"/>
              </a:rPr>
              <a:t>Have the following on hand:</a:t>
            </a:r>
          </a:p>
          <a:p>
            <a:r>
              <a:rPr lang="en-US" sz="2800" dirty="0">
                <a:latin typeface="Arial" panose="020B0604020202020204" pitchFamily="34" charset="0"/>
                <a:ea typeface="Calibri" panose="020F0502020204030204" pitchFamily="34" charset="0"/>
                <a:cs typeface="Arial" panose="020B0604020202020204" pitchFamily="34" charset="0"/>
              </a:rPr>
              <a:t>Goggles, rubber gloves &amp; rubber boots</a:t>
            </a:r>
          </a:p>
          <a:p>
            <a:r>
              <a:rPr lang="en-US" sz="2800" dirty="0">
                <a:latin typeface="Arial" panose="020B0604020202020204" pitchFamily="34" charset="0"/>
                <a:ea typeface="Calibri" panose="020F0502020204030204" pitchFamily="34" charset="0"/>
                <a:cs typeface="Arial" panose="020B0604020202020204" pitchFamily="34" charset="0"/>
              </a:rPr>
              <a:t>Distilled water</a:t>
            </a:r>
          </a:p>
          <a:p>
            <a:r>
              <a:rPr lang="en-US" sz="2800" dirty="0">
                <a:latin typeface="Arial" panose="020B0604020202020204" pitchFamily="34" charset="0"/>
                <a:ea typeface="Calibri" panose="020F0502020204030204" pitchFamily="34" charset="0"/>
                <a:cs typeface="Arial" panose="020B0604020202020204" pitchFamily="34" charset="0"/>
              </a:rPr>
              <a:t>Baking soda, soda ash</a:t>
            </a:r>
          </a:p>
          <a:p>
            <a:r>
              <a:rPr lang="en-US" sz="2800" dirty="0">
                <a:latin typeface="Arial" panose="020B0604020202020204" pitchFamily="34" charset="0"/>
                <a:ea typeface="Calibri" panose="020F0502020204030204" pitchFamily="34" charset="0"/>
                <a:cs typeface="Arial" panose="020B0604020202020204" pitchFamily="34" charset="0"/>
              </a:rPr>
              <a:t>Hydrometer, refractometer</a:t>
            </a:r>
          </a:p>
          <a:p>
            <a:r>
              <a:rPr lang="en-US" sz="2800" dirty="0">
                <a:latin typeface="Arial" panose="020B0604020202020204" pitchFamily="34" charset="0"/>
                <a:ea typeface="Calibri" panose="020F0502020204030204" pitchFamily="34" charset="0"/>
                <a:cs typeface="Arial" panose="020B0604020202020204" pitchFamily="34" charset="0"/>
              </a:rPr>
              <a:t>Voltmeter, ammeter</a:t>
            </a:r>
          </a:p>
          <a:p>
            <a:r>
              <a:rPr lang="en-US" sz="2800" dirty="0">
                <a:latin typeface="Arial" panose="020B0604020202020204" pitchFamily="34" charset="0"/>
                <a:ea typeface="Calibri" panose="020F0502020204030204" pitchFamily="34" charset="0"/>
                <a:cs typeface="Arial" panose="020B0604020202020204" pitchFamily="34" charset="0"/>
              </a:rPr>
              <a:t>Battery charger</a:t>
            </a: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058713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a:latin typeface="Arial" panose="020B0604020202020204" pitchFamily="34" charset="0"/>
                <a:ea typeface="Calibri" panose="020F0502020204030204" pitchFamily="34" charset="0"/>
                <a:cs typeface="Arial" panose="020B0604020202020204" pitchFamily="34" charset="0"/>
              </a:rPr>
              <a:t>This </a:t>
            </a:r>
            <a:r>
              <a:rPr lang="en-US" sz="2800" dirty="0">
                <a:latin typeface="Arial" panose="020B0604020202020204" pitchFamily="34" charset="0"/>
                <a:ea typeface="Calibri" panose="020F0502020204030204" pitchFamily="34" charset="0"/>
                <a:cs typeface="Arial" panose="020B0604020202020204" pitchFamily="34" charset="0"/>
              </a:rPr>
              <a:t>concludes the information to perform Lab #4 Flooded Lead Acid Quarterly Maintenance.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198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 prevent injury, always wear acid-resistant clothing, PVC gloves, goggles and rubber boots.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Flooded batteries must be maintained in an upright position at all times.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Always have plenty of water and baking soda on hand in the event of an acid spill during transport.</a:t>
            </a:r>
          </a:p>
          <a:p>
            <a:endParaRPr lang="en-CA"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8739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INSPECTION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receiving shipment of your batteries, it is important to thoroughly inspect each pallet, battery and packaging.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Before signing acceptance of the shipment, remove the shrink-wrap from the pallet (if present) and inspect each battery for damage (i.e. cracks, dents, punctures, deformations, acid leaks or other visible abnormalities).</a:t>
            </a:r>
            <a:endParaRPr lang="en-CA"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880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Do not accept shipment if the batteries appear to have been damaged in any way.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Confirm that connection terminals are secure and clean.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battery is dirty, or if any minor amount of acid has spilled onto the case due to loose bayonets, refer to the cleaning instructions in the manual to properly neutralize and clean as necessary (look into this before starting).</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Wet pallets or signs of acid leak on or around the batteries could indicate shipping</a:t>
            </a:r>
          </a:p>
          <a:p>
            <a:r>
              <a:rPr lang="en-US" sz="2800" dirty="0">
                <a:latin typeface="Arial" panose="020B0604020202020204" pitchFamily="34" charset="0"/>
                <a:ea typeface="Calibri" panose="020F0502020204030204" pitchFamily="34" charset="0"/>
                <a:cs typeface="Arial" panose="020B0604020202020204" pitchFamily="34" charset="0"/>
              </a:rPr>
              <a:t>damage or improperly sealed battery casing. Perform a voltage check to confirm the</a:t>
            </a:r>
          </a:p>
          <a:p>
            <a:r>
              <a:rPr lang="en-US" sz="2800" dirty="0">
                <a:latin typeface="Arial" panose="020B0604020202020204" pitchFamily="34" charset="0"/>
                <a:ea typeface="Calibri" panose="020F0502020204030204" pitchFamily="34" charset="0"/>
                <a:cs typeface="Arial" panose="020B0604020202020204" pitchFamily="34" charset="0"/>
              </a:rPr>
              <a:t>battery polarity and marking of the terminals are accurate.</a:t>
            </a: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0719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Wet pallets or signs of acid leak on or around the batteries could indicate shipping damage or improperly sealed battery casing.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Perform a voltage check to confirm the battery polarity and marking of the terminals are accurate.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the event of a suspected leak or damage, do not accept the shipment.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7254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check list with a place for comments, initials and date can be made for validating each step.</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Once signed off and the driver is released then move to preparing the battery for shipment.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involves replicating the conditions when they left the factory.</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564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INSPECTION &amp; INITIAL CHARGE OF FLOODED</a:t>
            </a:r>
          </a:p>
          <a:p>
            <a:r>
              <a:rPr lang="en-US" sz="2800" dirty="0">
                <a:latin typeface="Arial" panose="020B0604020202020204" pitchFamily="34" charset="0"/>
                <a:ea typeface="Calibri" panose="020F0502020204030204" pitchFamily="34" charset="0"/>
                <a:cs typeface="Arial" panose="020B0604020202020204" pitchFamily="34" charset="0"/>
              </a:rPr>
              <a:t>LEAD-ACID BATTERIES</a:t>
            </a:r>
          </a:p>
          <a:p>
            <a:r>
              <a:rPr lang="en-US" sz="2800" dirty="0">
                <a:latin typeface="Arial" panose="020B0604020202020204" pitchFamily="34" charset="0"/>
                <a:ea typeface="Calibri" panose="020F0502020204030204" pitchFamily="34" charset="0"/>
                <a:cs typeface="Arial" panose="020B0604020202020204" pitchFamily="34" charset="0"/>
              </a:rPr>
              <a:t>WARNING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ALWAYS WEAR THE PROPER PERSONAL PROTECTIVE EQUIPMENT (GOGGLES, GLOVES, CLOTHING) WHEN HANDLING FLOODED BATTERIES AND ELECTROLYTE.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WET BATTERIES MUST BE FULLY CHARGED BEFORE BEING DELIVERED TO THE END USER.</a:t>
            </a:r>
          </a:p>
        </p:txBody>
      </p:sp>
    </p:spTree>
    <p:extLst>
      <p:ext uri="{BB962C8B-B14F-4D97-AF65-F5344CB8AC3E}">
        <p14:creationId xmlns:p14="http://schemas.microsoft.com/office/powerpoint/2010/main" val="1906718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battery may not be fully charged when received.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An initial charge brings the battery to an operational state.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Before charging, inspect for physical damage, check polarity and electrolyte levels in each cell.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Ensure the electrolyte (liquid) covers the plates completely. (Have the check list complete)</a:t>
            </a:r>
          </a:p>
        </p:txBody>
      </p:sp>
    </p:spTree>
    <p:extLst>
      <p:ext uri="{BB962C8B-B14F-4D97-AF65-F5344CB8AC3E}">
        <p14:creationId xmlns:p14="http://schemas.microsoft.com/office/powerpoint/2010/main" val="3366899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Although all Rolls batteries are tested and charged prior to shipping, batteries will self-discharge when stored and not in use.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Upon installation, the initial charging may take 10+ hours or more depending on the size of the battery bank and charge current.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Once the battery is fully charged, recheck the electrolyte level in the cell.</a:t>
            </a:r>
          </a:p>
        </p:txBody>
      </p:sp>
    </p:spTree>
    <p:extLst>
      <p:ext uri="{BB962C8B-B14F-4D97-AF65-F5344CB8AC3E}">
        <p14:creationId xmlns:p14="http://schemas.microsoft.com/office/powerpoint/2010/main" val="49816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fluid should be 6-13mm (1/4”-1/2”) below the vent tube on each cell as shown below.</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CAUTION: Do not add water or electrolyte to cells before initial charging unless plates are exposed. If so, add distilled water until plates are submerged.</a:t>
            </a:r>
          </a:p>
        </p:txBody>
      </p:sp>
      <p:pic>
        <p:nvPicPr>
          <p:cNvPr id="4" name="Picture 3">
            <a:extLst>
              <a:ext uri="{FF2B5EF4-FFF2-40B4-BE49-F238E27FC236}">
                <a16:creationId xmlns:a16="http://schemas.microsoft.com/office/drawing/2014/main" id="{AAAA2C93-48A5-B0F7-9E27-B84B5B397D41}"/>
              </a:ext>
            </a:extLst>
          </p:cNvPr>
          <p:cNvPicPr>
            <a:picLocks noChangeAspect="1"/>
          </p:cNvPicPr>
          <p:nvPr/>
        </p:nvPicPr>
        <p:blipFill>
          <a:blip r:embed="rId2"/>
          <a:stretch>
            <a:fillRect/>
          </a:stretch>
        </p:blipFill>
        <p:spPr>
          <a:xfrm>
            <a:off x="1476375" y="2209800"/>
            <a:ext cx="6381750" cy="2743200"/>
          </a:xfrm>
          <a:prstGeom prst="rect">
            <a:avLst/>
          </a:prstGeom>
        </p:spPr>
      </p:pic>
    </p:spTree>
    <p:extLst>
      <p:ext uri="{BB962C8B-B14F-4D97-AF65-F5344CB8AC3E}">
        <p14:creationId xmlns:p14="http://schemas.microsoft.com/office/powerpoint/2010/main" val="123292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This </a:t>
            </a:r>
            <a:r>
              <a:rPr lang="en-CA" sz="2800" dirty="0">
                <a:latin typeface="Arial" panose="020B0604020202020204" pitchFamily="34" charset="0"/>
                <a:ea typeface="Calibri" panose="020F0502020204030204" pitchFamily="34" charset="0"/>
                <a:cs typeface="Arial" panose="020B0604020202020204" pitchFamily="34" charset="0"/>
              </a:rPr>
              <a:t>module</a:t>
            </a:r>
            <a:r>
              <a:rPr lang="en-CA" sz="2800" dirty="0">
                <a:effectLst/>
                <a:latin typeface="Arial" panose="020B0604020202020204" pitchFamily="34" charset="0"/>
                <a:ea typeface="Calibri" panose="020F0502020204030204" pitchFamily="34" charset="0"/>
                <a:cs typeface="Arial" panose="020B0604020202020204" pitchFamily="34" charset="0"/>
              </a:rPr>
              <a:t> explains </a:t>
            </a:r>
            <a:r>
              <a:rPr lang="en-CA" sz="2800" dirty="0">
                <a:latin typeface="Arial" panose="020B0604020202020204" pitchFamily="34" charset="0"/>
                <a:ea typeface="Calibri" panose="020F0502020204030204" pitchFamily="34" charset="0"/>
                <a:cs typeface="Arial" panose="020B0604020202020204" pitchFamily="34" charset="0"/>
              </a:rPr>
              <a:t>four</a:t>
            </a:r>
            <a:r>
              <a:rPr lang="en-CA" sz="2800" dirty="0">
                <a:effectLst/>
                <a:latin typeface="Arial" panose="020B0604020202020204" pitchFamily="34" charset="0"/>
                <a:ea typeface="Calibri" panose="020F0502020204030204" pitchFamily="34" charset="0"/>
                <a:cs typeface="Arial" panose="020B0604020202020204" pitchFamily="34" charset="0"/>
              </a:rPr>
              <a:t> lab activities for the course Battery Based Installations: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Receiving delivery of new flooded acid batteries.</a:t>
            </a:r>
          </a:p>
          <a:p>
            <a:r>
              <a:rPr lang="en-CA" sz="2800" dirty="0">
                <a:latin typeface="Arial" panose="020B0604020202020204" pitchFamily="34" charset="0"/>
                <a:ea typeface="Calibri" panose="020F0502020204030204" pitchFamily="34" charset="0"/>
                <a:cs typeface="Arial" panose="020B0604020202020204" pitchFamily="34" charset="0"/>
              </a:rPr>
              <a:t>Preparing for shipment to customer.</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Installation of the batteries in the campus lab.</a:t>
            </a: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Monthly maintenance of flooded lead acid batteries.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Quarterly maintenance of flooded lead acid batteries.</a:t>
            </a: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1358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It is normal for electrolyte levels to lower as the battery case will relax (bulge) slightly after filling.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plates are exposed, add distilled water until all are just submerged.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important not to overfill each cell as the electrolyte level will rise during the charging process.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Charge voltages are indicated in Table 2 (a) Flooded Charging Parameters. </a:t>
            </a:r>
          </a:p>
        </p:txBody>
      </p:sp>
    </p:spTree>
    <p:extLst>
      <p:ext uri="{BB962C8B-B14F-4D97-AF65-F5344CB8AC3E}">
        <p14:creationId xmlns:p14="http://schemas.microsoft.com/office/powerpoint/2010/main" val="268310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Rolls Table 2 (a) Flooded Charging Parameters. </a:t>
            </a:r>
          </a:p>
        </p:txBody>
      </p:sp>
      <p:pic>
        <p:nvPicPr>
          <p:cNvPr id="4" name="Picture 3">
            <a:extLst>
              <a:ext uri="{FF2B5EF4-FFF2-40B4-BE49-F238E27FC236}">
                <a16:creationId xmlns:a16="http://schemas.microsoft.com/office/drawing/2014/main" id="{C2F02F6C-61B6-D0F4-33AF-28D96BFE8670}"/>
              </a:ext>
            </a:extLst>
          </p:cNvPr>
          <p:cNvPicPr>
            <a:picLocks noChangeAspect="1"/>
          </p:cNvPicPr>
          <p:nvPr/>
        </p:nvPicPr>
        <p:blipFill>
          <a:blip r:embed="rId2"/>
          <a:stretch>
            <a:fillRect/>
          </a:stretch>
        </p:blipFill>
        <p:spPr>
          <a:xfrm>
            <a:off x="561975" y="2252662"/>
            <a:ext cx="8020050" cy="561975"/>
          </a:xfrm>
          <a:prstGeom prst="rect">
            <a:avLst/>
          </a:prstGeom>
        </p:spPr>
      </p:pic>
      <p:pic>
        <p:nvPicPr>
          <p:cNvPr id="6" name="Picture 5">
            <a:extLst>
              <a:ext uri="{FF2B5EF4-FFF2-40B4-BE49-F238E27FC236}">
                <a16:creationId xmlns:a16="http://schemas.microsoft.com/office/drawing/2014/main" id="{0B906431-CE6E-C39A-178B-7FB60023665A}"/>
              </a:ext>
            </a:extLst>
          </p:cNvPr>
          <p:cNvPicPr>
            <a:picLocks noChangeAspect="1"/>
          </p:cNvPicPr>
          <p:nvPr/>
        </p:nvPicPr>
        <p:blipFill>
          <a:blip r:embed="rId3"/>
          <a:stretch>
            <a:fillRect/>
          </a:stretch>
        </p:blipFill>
        <p:spPr>
          <a:xfrm>
            <a:off x="566737" y="2814637"/>
            <a:ext cx="8010525" cy="1228725"/>
          </a:xfrm>
          <a:prstGeom prst="rect">
            <a:avLst/>
          </a:prstGeom>
        </p:spPr>
      </p:pic>
    </p:spTree>
    <p:extLst>
      <p:ext uri="{BB962C8B-B14F-4D97-AF65-F5344CB8AC3E}">
        <p14:creationId xmlns:p14="http://schemas.microsoft.com/office/powerpoint/2010/main" val="313190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Measure specific gravity and record.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Set up battery charge voltage / current limits of the charger.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Can be solar charge controller in the campus lab.</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let the cell temperature exceed 52°C (125°F).</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Use remote battery sensor for this.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8327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the temperature becomes excessive or the cells begin to gas vigorously, reduce the rate of charge.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Continue charging until all cells reach the specific gravity of the filling (Factory) acid.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All cell specific gravities should be even (1.260-1.280) when resting at full charge.</a:t>
            </a: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6412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All of these steps are required before the battery can be shipped out to the customer.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Have the learners develop a complete check list to be supplied to the customer indicating: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Voltage, specific gravity, battery condition.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Provide date and signature.</a:t>
            </a: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07372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concludes the information to complete lab #1 Receiving / Shipping Flooded Batteries.</a:t>
            </a: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1599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Lab #2 is the installation of the flooded batteries into the campus lab area.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involves having a permanent location to store the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Providing the ability to recharge the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Active ventilation for gassing.</a:t>
            </a: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17699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batteries should be elevated on racking for safe and easy maintenance of the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t>
            </a:r>
            <a:r>
              <a:rPr lang="en-US" sz="2800" dirty="0" err="1">
                <a:latin typeface="Arial" panose="020B0604020202020204" pitchFamily="34" charset="0"/>
                <a:ea typeface="Calibri" panose="020F0502020204030204" pitchFamily="34" charset="0"/>
                <a:cs typeface="Arial" panose="020B0604020202020204" pitchFamily="34" charset="0"/>
              </a:rPr>
              <a:t>OutBack</a:t>
            </a:r>
            <a:r>
              <a:rPr lang="en-US" sz="2800" dirty="0">
                <a:latin typeface="Arial" panose="020B0604020202020204" pitchFamily="34" charset="0"/>
                <a:ea typeface="Calibri" panose="020F0502020204030204" pitchFamily="34" charset="0"/>
                <a:cs typeface="Arial" panose="020B0604020202020204" pitchFamily="34" charset="0"/>
              </a:rPr>
              <a:t> charger / inverter FXR will be used to both charge the batteries and have the batteries supply AC energy for daily consumption.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activity will prove a living lab for the learners to access when they are on campus.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5953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Daily loads can be assigned as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Stand-Alone Course is being delivered at the same time as this course.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Loads can be calculated in the Stand-Alone Course, the PC or TV or both are an option to be connected as AC loads (calculate first).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33723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a:t>
            </a:r>
            <a:r>
              <a:rPr lang="en-US" sz="2800" dirty="0" err="1">
                <a:latin typeface="Arial" panose="020B0604020202020204" pitchFamily="34" charset="0"/>
                <a:ea typeface="Calibri" panose="020F0502020204030204" pitchFamily="34" charset="0"/>
                <a:cs typeface="Arial" panose="020B0604020202020204" pitchFamily="34" charset="0"/>
              </a:rPr>
              <a:t>OutBack</a:t>
            </a:r>
            <a:r>
              <a:rPr lang="en-US" sz="2800" dirty="0">
                <a:latin typeface="Arial" panose="020B0604020202020204" pitchFamily="34" charset="0"/>
                <a:ea typeface="Calibri" panose="020F0502020204030204" pitchFamily="34" charset="0"/>
                <a:cs typeface="Arial" panose="020B0604020202020204" pitchFamily="34" charset="0"/>
              </a:rPr>
              <a:t> inverter  / charger FXR is introduced during the Stand-Alone Course.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operating mode, charging parameters can be adjusted for the flooded batteries and supplying AC loads.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Three modes support this configuration:</a:t>
            </a:r>
          </a:p>
          <a:p>
            <a:r>
              <a:rPr lang="en-US" sz="2800" dirty="0">
                <a:latin typeface="Arial" panose="020B0604020202020204" pitchFamily="34" charset="0"/>
                <a:ea typeface="Calibri" panose="020F0502020204030204" pitchFamily="34" charset="0"/>
                <a:cs typeface="Arial" panose="020B0604020202020204" pitchFamily="34" charset="0"/>
              </a:rPr>
              <a:t>UPS – Back up – Mini Grid</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7597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In the first lab, Receiving / Shipping of Flooded Batteries the learners will perform the necessary steps to simulate receiving delivery of new flooded acid batteries.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Then to prepare the batteries to be shipment to a customer.</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Including providing documentation for both activities.</a:t>
            </a: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2770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 all three of these modes the inverter will supply power from the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All three modes allow for the grid to charge the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UPS and Back up require the intervention to open the AC breaker to indicate a grid failure.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Choose any option and provide the necessary protection to prevent over discharge of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1943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learning of this lab is the daily interaction to observe how the batteries will perform as in a Stand-Alone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learners will also see how batteries are to be stored  /  segregated from an open space.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Placed in a safe location within the lab area.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Complete with active ventilation.</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83696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allows the student to build a battery bank of four flooded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Connections, wiring, over current and disconnection means as per manufacturer specifications.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Torquing exercises, cable handling, and safe tool operations.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0268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allows the student to build a battery bank of four flooded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Connections, wiring, over current and disconnection means as per manufacturer specifications.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Torquing exercises, cable handling, and safe tool operations.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0833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As part of the daily course, the building of this system will happen during regular classroom sessions.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requires access to the lab area during these times.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Instructor lead sessions for planning and direction to the connection of the batteries, wiring and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261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calculation of the wire sizes, overcurrent protection is provided in the installation manuals for the equipment.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balance of equipment is readily available.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Tools and a schedule of the installation shall be provided by the instructor.</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3404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Programming of the </a:t>
            </a:r>
            <a:r>
              <a:rPr lang="en-US" sz="2800" dirty="0" err="1">
                <a:latin typeface="Arial" panose="020B0604020202020204" pitchFamily="34" charset="0"/>
                <a:ea typeface="Calibri" panose="020F0502020204030204" pitchFamily="34" charset="0"/>
                <a:cs typeface="Arial" panose="020B0604020202020204" pitchFamily="34" charset="0"/>
              </a:rPr>
              <a:t>OutBack</a:t>
            </a:r>
            <a:r>
              <a:rPr lang="en-US" sz="2800" dirty="0">
                <a:latin typeface="Arial" panose="020B0604020202020204" pitchFamily="34" charset="0"/>
                <a:ea typeface="Calibri" panose="020F0502020204030204" pitchFamily="34" charset="0"/>
                <a:cs typeface="Arial" panose="020B0604020202020204" pitchFamily="34" charset="0"/>
              </a:rPr>
              <a:t> inverter / charger FXR will depend on what mode is selected.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Stand-Alone Course provides guidance on how to program the FXR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Manual is provided.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battery manufacturer will provide charge rates and the time for each of the three stages of charge.</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2901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time it will take to get the inverter operational is a variable that will be very difficult to determine.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There is no deadline for this.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Once the FXR is operational and AC loads are connected, the learners can build a battery log sheet.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Rolls logbook is another option for this.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8942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learners can keep their four groups, one per battery to track and share the logged data.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Taking reading during various times of discharge / charge will allow the students to build a profile of voltage, specific gravity and water levels.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exposure normally takes years for experienced battery maintainers to obtain.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Maintain records for future classroom sessions.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079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data is a great tool for predicting battery performance.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concludes the second lab information.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972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The learner will be exposed to a real working event of receiving new flooded batteries that need to be accepted from a courier company.</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The batteries need to be examined before they are accepted and signed for.</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A check list will be developed for this process.</a:t>
            </a: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934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next two labs are independent of the inverter operation.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labs are for learners to perform a monthly and quarterly maintenance routines on the battery bank.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first maintenance lab is the:</a:t>
            </a:r>
          </a:p>
          <a:p>
            <a:r>
              <a:rPr lang="en-US" sz="2800" dirty="0">
                <a:latin typeface="Arial" panose="020B0604020202020204" pitchFamily="34" charset="0"/>
                <a:ea typeface="Calibri" panose="020F0502020204030204" pitchFamily="34" charset="0"/>
                <a:cs typeface="Arial" panose="020B0604020202020204" pitchFamily="34" charset="0"/>
              </a:rPr>
              <a:t>Lab#3 Flooded Lead Acid Monthly Maintenance.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0033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next two labs are independent of the inverter operation.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labs are for learners to perform a monthly and quarterly maintenance routines on the battery bank.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first maintenance lab is the:</a:t>
            </a:r>
          </a:p>
          <a:p>
            <a:r>
              <a:rPr lang="en-US" sz="2800" dirty="0">
                <a:latin typeface="Arial" panose="020B0604020202020204" pitchFamily="34" charset="0"/>
                <a:ea typeface="Calibri" panose="020F0502020204030204" pitchFamily="34" charset="0"/>
                <a:cs typeface="Arial" panose="020B0604020202020204" pitchFamily="34" charset="0"/>
              </a:rPr>
              <a:t>Lab#3 Flooded Lead Acid Monthly Maintenance.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6414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Monthly and quarterly maintenance for flooded lead acid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renewable industry needs people trained to do maintenance on flooded batteries as well as Lithium and other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next section will be on the monthly and quarterly maintenance of the flooded lead acid battery.</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6032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Voltage Readings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Voltage readings will vary and are greatly affected and dependent on whether the battery is being charged, discharged or in storage (rest or “open cell” voltage).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There are two terms for voltage readings:</a:t>
            </a:r>
          </a:p>
          <a:p>
            <a:r>
              <a:rPr lang="en-US" sz="2800" dirty="0">
                <a:latin typeface="Arial" panose="020B0604020202020204" pitchFamily="34" charset="0"/>
                <a:ea typeface="Calibri" panose="020F0502020204030204" pitchFamily="34" charset="0"/>
                <a:cs typeface="Arial" panose="020B0604020202020204" pitchFamily="34" charset="0"/>
              </a:rPr>
              <a:t>Load voltage (voltage under load or on charge)</a:t>
            </a:r>
          </a:p>
          <a:p>
            <a:r>
              <a:rPr lang="en-US" sz="2800" dirty="0">
                <a:latin typeface="Arial" panose="020B0604020202020204" pitchFamily="34" charset="0"/>
                <a:ea typeface="Calibri" panose="020F0502020204030204" pitchFamily="34" charset="0"/>
                <a:cs typeface="Arial" panose="020B0604020202020204" pitchFamily="34" charset="0"/>
              </a:rPr>
              <a:t>Open cell voltage.</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972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Charge Voltage: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a battery is charged the plates will polarize and develop a resistance to the charge (surface charge).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resistance will add to the battery voltage and therefore using this voltage reading will not reflect the true state of charge.</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123772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All the so-called “surface charge” will be removed when the battery is being discharged.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general, the battery voltage will recover or increase when the load is removed.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especially true if the load is very high.</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661820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Open Cell Voltage is determined by taking all the loads off of the battery and letting the battery stand for at least 4 hours before taking a reading.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allows the surface charge to dissipate.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get around this problem either use the table for SoC based on voltage (next slide) or determine the 50% state of charge as described.</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41706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Table for % charged based on voltage. </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1C09B9C-BA0E-2B91-C1C0-176598FDCED9}"/>
              </a:ext>
            </a:extLst>
          </p:cNvPr>
          <p:cNvPicPr>
            <a:picLocks noChangeAspect="1"/>
          </p:cNvPicPr>
          <p:nvPr/>
        </p:nvPicPr>
        <p:blipFill>
          <a:blip r:embed="rId2"/>
          <a:stretch>
            <a:fillRect/>
          </a:stretch>
        </p:blipFill>
        <p:spPr>
          <a:xfrm>
            <a:off x="69678" y="2324100"/>
            <a:ext cx="8798609" cy="3695700"/>
          </a:xfrm>
          <a:prstGeom prst="rect">
            <a:avLst/>
          </a:prstGeom>
        </p:spPr>
      </p:pic>
      <p:sp>
        <p:nvSpPr>
          <p:cNvPr id="5" name="TextBox 4">
            <a:extLst>
              <a:ext uri="{FF2B5EF4-FFF2-40B4-BE49-F238E27FC236}">
                <a16:creationId xmlns:a16="http://schemas.microsoft.com/office/drawing/2014/main" id="{69EB10CF-E93A-71EB-29C5-7A4614BA401D}"/>
              </a:ext>
            </a:extLst>
          </p:cNvPr>
          <p:cNvSpPr txBox="1"/>
          <p:nvPr/>
        </p:nvSpPr>
        <p:spPr>
          <a:xfrm>
            <a:off x="6191249" y="6378059"/>
            <a:ext cx="2409825" cy="369332"/>
          </a:xfrm>
          <a:prstGeom prst="rect">
            <a:avLst/>
          </a:prstGeom>
          <a:noFill/>
        </p:spPr>
        <p:txBody>
          <a:bodyPr wrap="square" rtlCol="0">
            <a:spAutoFit/>
          </a:bodyPr>
          <a:lstStyle/>
          <a:p>
            <a:r>
              <a:rPr lang="en-US" dirty="0"/>
              <a:t>Rolls Technical Service</a:t>
            </a:r>
            <a:endParaRPr lang="en-CA" dirty="0"/>
          </a:p>
        </p:txBody>
      </p:sp>
    </p:spTree>
    <p:extLst>
      <p:ext uri="{BB962C8B-B14F-4D97-AF65-F5344CB8AC3E}">
        <p14:creationId xmlns:p14="http://schemas.microsoft.com/office/powerpoint/2010/main" val="428284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list of maintenance items is listed below:</a:t>
            </a:r>
          </a:p>
          <a:p>
            <a:r>
              <a:rPr lang="en-US" sz="2800" dirty="0">
                <a:latin typeface="Arial" panose="020B0604020202020204" pitchFamily="34" charset="0"/>
                <a:ea typeface="Calibri" panose="020F0502020204030204" pitchFamily="34" charset="0"/>
                <a:cs typeface="Arial" panose="020B0604020202020204" pitchFamily="34" charset="0"/>
              </a:rPr>
              <a:t>MONTHLY: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Measure and record resting/loaded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Check electrolyte levels and top up with distilled water as necessary.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Test and record specific gravity in float charge. (</a:t>
            </a:r>
            <a:r>
              <a:rPr lang="en-US" sz="28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https://www.youtube.com/watch?v=DgiII0OnAZg</a:t>
            </a:r>
            <a:r>
              <a:rPr lang="en-US" sz="2800" dirty="0">
                <a:latin typeface="Arial" panose="020B0604020202020204" pitchFamily="34" charset="0"/>
                <a:ea typeface="Calibri" panose="020F0502020204030204" pitchFamily="34" charset="0"/>
                <a:cs typeface="Arial" panose="020B0604020202020204" pitchFamily="34" charset="0"/>
              </a:rPr>
              <a:t>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69EB10CF-E93A-71EB-29C5-7A4614BA401D}"/>
              </a:ext>
            </a:extLst>
          </p:cNvPr>
          <p:cNvSpPr txBox="1"/>
          <p:nvPr/>
        </p:nvSpPr>
        <p:spPr>
          <a:xfrm>
            <a:off x="6191249" y="6378059"/>
            <a:ext cx="2409825" cy="369332"/>
          </a:xfrm>
          <a:prstGeom prst="rect">
            <a:avLst/>
          </a:prstGeom>
          <a:noFill/>
        </p:spPr>
        <p:txBody>
          <a:bodyPr wrap="square" rtlCol="0">
            <a:spAutoFit/>
          </a:bodyPr>
          <a:lstStyle/>
          <a:p>
            <a:r>
              <a:rPr lang="en-US" dirty="0"/>
              <a:t>Rolls Technical Service</a:t>
            </a:r>
            <a:endParaRPr lang="en-CA" dirty="0"/>
          </a:p>
        </p:txBody>
      </p:sp>
    </p:spTree>
    <p:extLst>
      <p:ext uri="{BB962C8B-B14F-4D97-AF65-F5344CB8AC3E}">
        <p14:creationId xmlns:p14="http://schemas.microsoft.com/office/powerpoint/2010/main" val="4063631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Record ambient temperature where the batteries are installed.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Inspect to ensure temperature sensor is securely attached.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Inspect cell integrity for corrosion at terminal, connection, racks or cabinets.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69EB10CF-E93A-71EB-29C5-7A4614BA401D}"/>
              </a:ext>
            </a:extLst>
          </p:cNvPr>
          <p:cNvSpPr txBox="1"/>
          <p:nvPr/>
        </p:nvSpPr>
        <p:spPr>
          <a:xfrm>
            <a:off x="6191249" y="6378059"/>
            <a:ext cx="2409825" cy="369332"/>
          </a:xfrm>
          <a:prstGeom prst="rect">
            <a:avLst/>
          </a:prstGeom>
          <a:noFill/>
        </p:spPr>
        <p:txBody>
          <a:bodyPr wrap="square" rtlCol="0">
            <a:spAutoFit/>
          </a:bodyPr>
          <a:lstStyle/>
          <a:p>
            <a:r>
              <a:rPr lang="en-US" dirty="0"/>
              <a:t>Rolls Technical Service</a:t>
            </a:r>
            <a:endParaRPr lang="en-CA" dirty="0"/>
          </a:p>
        </p:txBody>
      </p:sp>
    </p:spTree>
    <p:extLst>
      <p:ext uri="{BB962C8B-B14F-4D97-AF65-F5344CB8AC3E}">
        <p14:creationId xmlns:p14="http://schemas.microsoft.com/office/powerpoint/2010/main" val="374323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After the batteries are accepted, they need to be conditioned for shipping to the customer.</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A check list will be developed for this process and the learners will sign off on the condition of the batteries before the potential shipment.</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These exercises are part of a quality control function that manufacturers and suppliers go through.</a:t>
            </a: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6418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Check battery monitoring equipment to verify operation.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Compare reading against voltmeter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Temperature readings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What charging stage is it in.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Update logbook and include and comments before initialing.</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69EB10CF-E93A-71EB-29C5-7A4614BA401D}"/>
              </a:ext>
            </a:extLst>
          </p:cNvPr>
          <p:cNvSpPr txBox="1"/>
          <p:nvPr/>
        </p:nvSpPr>
        <p:spPr>
          <a:xfrm>
            <a:off x="6191249" y="6378059"/>
            <a:ext cx="2409825" cy="369332"/>
          </a:xfrm>
          <a:prstGeom prst="rect">
            <a:avLst/>
          </a:prstGeom>
          <a:noFill/>
        </p:spPr>
        <p:txBody>
          <a:bodyPr wrap="square" rtlCol="0">
            <a:spAutoFit/>
          </a:bodyPr>
          <a:lstStyle/>
          <a:p>
            <a:r>
              <a:rPr lang="en-US" dirty="0"/>
              <a:t>Rolls Technical Service</a:t>
            </a:r>
            <a:endParaRPr lang="en-CA" dirty="0"/>
          </a:p>
        </p:txBody>
      </p:sp>
    </p:spTree>
    <p:extLst>
      <p:ext uri="{BB962C8B-B14F-4D97-AF65-F5344CB8AC3E}">
        <p14:creationId xmlns:p14="http://schemas.microsoft.com/office/powerpoint/2010/main" val="921971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These checks have been presented before in previous presentations.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Learners will complete these check and record findings.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Make notes / comments for future reference.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060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Flooded battery maintenance includes specific gravity readings.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What do they indicate?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they are not the same from cell to cell it may require an equalization charge.</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1677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What is an equalizing charge?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Over time, individual cell readings may vary slightly in specific gravity due to charge imbalance or sulfation buildup.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Individual cell readings will vary slightly in specific gravity after a charging cycle.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Equalization, a “controlled overcharge", is required to bring each battery plate to a fully charged state.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7330D959-DC65-29AD-16FB-C28D79C7647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7080459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reduces stratification and buildup of sulfation on the plates; two circumstances that shorten battery life.</a:t>
            </a:r>
          </a:p>
          <a:p>
            <a:r>
              <a:rPr lang="en-US" sz="2800" dirty="0">
                <a:latin typeface="Arial" panose="020B0604020202020204" pitchFamily="34" charset="0"/>
                <a:ea typeface="Calibri" panose="020F0502020204030204" pitchFamily="34" charset="0"/>
                <a:cs typeface="Arial" panose="020B0604020202020204" pitchFamily="34" charset="0"/>
              </a:rPr>
              <a:t>One of the most commonly asked questions is “When is it time to equalize my battery bank?“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As usage is unique for each system, this will depend on several factors including depth of discharge, cycle frequency, operating temperature, charging voltage and current.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7330D959-DC65-29AD-16FB-C28D79C7647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68545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Monitor specific gravity and voltage regularly as these readings will indicate when an Equalization may be necessary.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NOTE: Running frequent equalizations on batteries that do not require balancing or desulfation will overcharge and deteriorate the cells prematurely, shortening the life of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7330D959-DC65-29AD-16FB-C28D79C7647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798583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An Equalization should be completed when the specific gravity of individual cells within the battery bank are varied by more than .025 -.030.(Ex. 1.265, 1.235, 1.260, 1.210...)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attempt to equalize a battery bank with failed cells or missing batteries as this will force an overcharge on the remaining cells which may cause permanent damage.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708DE30-F3EE-3732-6305-06568147C3BC}"/>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340954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resting in Float charge, if specific gravity readings are consistently lower than recommended it may be necessary to adjust Bulk/Absorption voltages slightly and/or Absorption time to increase charge time.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properly equalize the battery bank, follow the Correction Equalization procedure using the recommended Equalization set point in Table 2 (a)  Flooded Charging Parameters starting at the lower end of the provided voltage range.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038B091-2804-4715-A16E-F9F216A9D189}"/>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1418367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TABLE 2 (a): Flooded Charging Parameters</a:t>
            </a:r>
          </a:p>
        </p:txBody>
      </p:sp>
      <p:pic>
        <p:nvPicPr>
          <p:cNvPr id="4" name="Picture 3">
            <a:extLst>
              <a:ext uri="{FF2B5EF4-FFF2-40B4-BE49-F238E27FC236}">
                <a16:creationId xmlns:a16="http://schemas.microsoft.com/office/drawing/2014/main" id="{5DDFAFE2-9861-4FEB-21A5-64D0A54B2441}"/>
              </a:ext>
            </a:extLst>
          </p:cNvPr>
          <p:cNvPicPr>
            <a:picLocks noChangeAspect="1"/>
          </p:cNvPicPr>
          <p:nvPr/>
        </p:nvPicPr>
        <p:blipFill>
          <a:blip r:embed="rId2"/>
          <a:stretch>
            <a:fillRect/>
          </a:stretch>
        </p:blipFill>
        <p:spPr>
          <a:xfrm>
            <a:off x="552450" y="1828800"/>
            <a:ext cx="8143875" cy="4640406"/>
          </a:xfrm>
          <a:prstGeom prst="rect">
            <a:avLst/>
          </a:prstGeom>
        </p:spPr>
      </p:pic>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5317036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TABLE 2 (a): Flooded Charging Parameters: Regular Cycling - daily to 48-hour cycling (max 50% DOD) with limited charge time (solar). </a:t>
            </a:r>
          </a:p>
          <a:p>
            <a:r>
              <a:rPr lang="en-US" sz="2800" dirty="0">
                <a:latin typeface="Arial" panose="020B0604020202020204" pitchFamily="34" charset="0"/>
                <a:ea typeface="Calibri" panose="020F0502020204030204" pitchFamily="34" charset="0"/>
                <a:cs typeface="Arial" panose="020B0604020202020204" pitchFamily="34" charset="0"/>
              </a:rPr>
              <a:t>Example: full-time off-grid applications and Partial State of Charge (PSOC) recovery.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NOTE: Use the highlighted voltage set points when charge equipment is supplied with a temperature sensor. </a:t>
            </a:r>
          </a:p>
          <a:p>
            <a:r>
              <a:rPr lang="en-US" sz="2800" dirty="0">
                <a:latin typeface="Arial" panose="020B0604020202020204" pitchFamily="34" charset="0"/>
                <a:ea typeface="Calibri" panose="020F0502020204030204" pitchFamily="34" charset="0"/>
                <a:cs typeface="Arial" panose="020B0604020202020204" pitchFamily="34" charset="0"/>
              </a:rPr>
              <a:t>Set at 5mV/ºC/Cell...(+/- 120mV per ºC from a 25ºC Delta - 48V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724132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Rolls and FULLRIVER companies provide some guidance on these procedures.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Rolls has a very detailed approach to this, and the learners will practise performing these procedures in a lab setting.</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These procedure are found in the presentation Battery Based PV Installations.</a:t>
            </a:r>
          </a:p>
          <a:p>
            <a:endParaRPr lang="en-CA"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64666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CORRECTIVE EQUALIZATION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Corrective Equalizations should be performed when the battery bank is at 100% SOC.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Review and complete the provided preparations before initiating the Equalization charge.</a:t>
            </a: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7999411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Equalization time will vary depending on the level of sulfation, balance of charge, size of the battery bank and available charging source.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Typically, a corrective Equalization is necessary every 60 to 180 days to desulfate and balance a battery bank in systems which are deficit cycled and/or charged at lower charge currents.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why the PV array was sized to charge the batteries.</a:t>
            </a: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875847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multiple parallel strings show charge imbalance it may be necessary to equalize each string individually.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PREPARATION: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Required Equipment: protective goggles, rubber gloves &amp; rubber boots, hydrometer  or refractometer, voltmeter, distilled water, baking soda or soda ash for possible overflow or spills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4379900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 Standard 1/4-turn bayonet caps and Rolls R-Cap flip-top recombination caps may be left on during this procedure.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Dirty or clogged caps may prevent the release of </a:t>
            </a:r>
          </a:p>
          <a:p>
            <a:r>
              <a:rPr lang="en-US" sz="2800" dirty="0">
                <a:latin typeface="Arial" panose="020B0604020202020204" pitchFamily="34" charset="0"/>
                <a:ea typeface="Calibri" panose="020F0502020204030204" pitchFamily="34" charset="0"/>
                <a:cs typeface="Arial" panose="020B0604020202020204" pitchFamily="34" charset="0"/>
              </a:rPr>
              <a:t>hydrogen gas.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Inspect and clean caps as necessary.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Hydrocaps must be removed.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576680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 fully charge any storage battery a certain amount of overcharge is necessary.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overcharging equalizes the power in the cells of the battery.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As each cell reaches 80% of capacity it dissipates the surplus energy by boiling. </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1625039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causes the water in the electrolyte to separate into hydrogen and oxygen gases which vent from the battery and reduce the electrolyte level.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Distilled water must be added to make up the loss to avoid battery damage.</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2529232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Hydrocaps catalytically recombine the hydrogen and oxygen gases into pure water and return it to the cell.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This reduces watering and washes the electrolyte spray back into the battery extending its useful power.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0C9D8693-A60E-6009-CF25-6946162715AC}"/>
              </a:ext>
            </a:extLst>
          </p:cNvPr>
          <p:cNvPicPr>
            <a:picLocks noChangeAspect="1"/>
          </p:cNvPicPr>
          <p:nvPr/>
        </p:nvPicPr>
        <p:blipFill>
          <a:blip r:embed="rId2"/>
          <a:stretch>
            <a:fillRect/>
          </a:stretch>
        </p:blipFill>
        <p:spPr>
          <a:xfrm>
            <a:off x="2819400" y="3879056"/>
            <a:ext cx="4295775" cy="2743200"/>
          </a:xfrm>
          <a:prstGeom prst="rect">
            <a:avLst/>
          </a:prstGeom>
        </p:spPr>
      </p:pic>
    </p:spTree>
    <p:extLst>
      <p:ext uri="{BB962C8B-B14F-4D97-AF65-F5344CB8AC3E}">
        <p14:creationId xmlns:p14="http://schemas.microsoft.com/office/powerpoint/2010/main" val="854660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multiple parallel strings show charge imbalance it may be necessary to equalize each string individually.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9771027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It is important to monitor specific gravity and voltage throughout the Equalization process.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specific gravity readings remain constant for 45-60 minutes this generally indicates completion.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With PV systems it is best to do this when there is sufficient irradiance to keep the charge for the full duration.</a:t>
            </a: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3172571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It is important to monitor specific gravity and voltage throughout the Equalization process.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Check each cell for low electrolyte levels and/or exposed plates and top up with distilled water as necessary.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cells require watering, do so before starting the Equalization process to allow sufficient mixing with the existing electrolyte. </a:t>
            </a: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87766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This presentation will provide a basic guide to these procedures that the learners can follow to develop their own check list for both the receiving and shipping of new flooded batteries.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The lab activities will involve the four flooded batteries on campus.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Four groups of students will each be assigned to one battery.</a:t>
            </a: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89739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Be careful not to overfill as the electrolyte will bubble and may overflow during the process.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40464597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PROCEDURE: (Equalize)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 Complete a Bulk &amp; Absorption charge to bring the battery bank to 100% SOC before starting a corrective Equalization.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 Measure the temperature of a test cell and record the specific gravity of each cell in the battery bank. Identify cells with high/low readings.</a:t>
            </a: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4130357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NOTE: Do not attempt to equalize a battery bank with known failed batteries or cells as this may force a severe overcharge, damaging the remaining cells.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3. Initiate the Equalization charge mode at a steady low DC current (5-10% of C/20 battery capacity).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grid power is not available, use a DC power source (generator) or PV array with sufficient current when possible. (Plan on a sunny day)</a:t>
            </a: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4340354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4. Specific gravity will rise across the battery bank, ideally 1.265-1.270 or 1.280-1.285 in each cell upon completion.(Check manufacturer)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Readings in some cells may be slightly elevated due to electrolyte temperature (+0.05) and will return to normal when cooled but should not exceed 1.30.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cell temperature rises above 46ºC (115ºF) and approaches 52ºC (125ºF), terminate the Equalization process and allow the batteries to cool. </a:t>
            </a: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814238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available, check individual cell temperatures using an IR temp sensor to isolate any possible damaged cells.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5. If cells are severely sulfated it may take several hours for the specific gravity to rise and/or balance.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7890147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the readings plateau for 45-60 minutes, but do not reach the ideal range of 1.265-1.270 or 1.280-1.285 (Check manufacture), stop the process to prevent cell damage and allow the batteries to cycle normally </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for 2-4 weeks before repeating.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1564904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cells will continue to desulfate following an Equalization as sulfate dissolves during normal charging.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Allow the battery bank to cool for 1-2 hours.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Check and record the specific gravity of each cell.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The gravities should be 1.265-1.270 or 1.280-1.285 </a:t>
            </a:r>
          </a:p>
          <a:p>
            <a:r>
              <a:rPr lang="en-US" sz="2800" dirty="0">
                <a:latin typeface="Arial" panose="020B0604020202020204" pitchFamily="34" charset="0"/>
                <a:ea typeface="Calibri" panose="020F0502020204030204" pitchFamily="34" charset="0"/>
                <a:cs typeface="Arial" panose="020B0604020202020204" pitchFamily="34" charset="0"/>
              </a:rPr>
              <a:t>(Check manufacturer) or lower. </a:t>
            </a: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6006763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Check electrolyte levels and add distilled water as necessary.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recommended that a specific gravity reading of one pilot cell is measured and recorded on a regular basis when it is thought that the bank is fully charged.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measurement should be compared to previous readings.</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6870797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the measurement is lower than the previous reading, a longer absorption time and/or higher voltage setting should be used.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longer the Absorption time and the higher the Bulk voltage, the more water will be consumed but less Equalization will be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Finding the balance will take time and checking previous monthly reading is very important.</a:t>
            </a: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1355249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NOTE: The specific gravity should rise as the cells use water.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Look for trends in the specific gravity over a period of time and make small adjustments as necessary.</a:t>
            </a: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33141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Before handling the battery any SDS (Safety Data Sheet) must be read and fully understood.</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PPE (Personal Protective Equipment) must be identified and be used.</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Before using any PPE a check of the condition of such PPE must be had. </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A sign off sheet shall be used to track the condition of the PPE.</a:t>
            </a: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61835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PREVENTATIVE EQUALIZATION &amp; FREQUENCY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Most multi-phase charge controllers offer pre-programmed Equalization schedules commonly referred to as preventative equalizations.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are typically set to run for a shorter 1-2 hour period every 30, 60 or 90 days and may be beneficial in balancing and removing small amounts of accumulated sulfation on an ongoing basis.</a:t>
            </a: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9988440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charge controller or charger is often programmable to allow for this option.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Older charge controllers have a jumper that may need to be manipulated.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Always consult the manual.</a:t>
            </a: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3835189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66812"/>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It should be noted that running frequent equalizations on batteries which do not require balancing or desulfation will overcharge and deteriorate the cells prematurely, shortening the life of the battery.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this reason, manufacturers recommend monitoring specific gravity and voltage on a regular basis to ensure scheduled Equalization times  are appropriately set.</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3446029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66812"/>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Alternatively, a corrective Equalization may be necessary if symptoms arise such as running a backup generator more frequently (low capacity) or the battery bank will “no longer hold a charge”.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symptoms are typical of heavy, accumulated sulfation.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471628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66812"/>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a battery is not being fully charged on a regular basis or limited or inadequate Equalization is performed using a generator, sulfating will occur from “deficit” cycling‘.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undercharge and buildup will gradually lower available capacity.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best to monitor the condition of the bank regularly as accumulation of sulfation may take months to reach a point where the loss is noticeable.</a:t>
            </a:r>
          </a:p>
        </p:txBody>
      </p:sp>
      <p:sp>
        <p:nvSpPr>
          <p:cNvPr id="5" name="TextBox 4">
            <a:extLst>
              <a:ext uri="{FF2B5EF4-FFF2-40B4-BE49-F238E27FC236}">
                <a16:creationId xmlns:a16="http://schemas.microsoft.com/office/drawing/2014/main" id="{3FF9164A-E54F-237F-5CD1-9B038C4DFD4E}"/>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8980860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Quarterly checks are additional checks that are performed at the same time as the monthly maintenance is performed.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separate report is created and filled out.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Both are then filed for maintenance records.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23831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Quarterly checks include but not limited to the following:</a:t>
            </a:r>
          </a:p>
          <a:p>
            <a:r>
              <a:rPr lang="en-US" sz="2800" dirty="0">
                <a:latin typeface="Arial" panose="020B0604020202020204" pitchFamily="34" charset="0"/>
                <a:ea typeface="Calibri" panose="020F0502020204030204" pitchFamily="34" charset="0"/>
                <a:cs typeface="Arial" panose="020B0604020202020204" pitchFamily="34" charset="0"/>
              </a:rPr>
              <a:t>Test Ventilation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Check terminals/connections, remove corrosion and properly re-torque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Check for high resistive connections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Check cabling for broken or frayed cables</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16756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Verify Charge Output, Bulk/Absorption voltage of Inverter/Charge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Check cells for cracks or indication of a possible leak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Check Ground connections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73699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Test Ventilation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for the battery area.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Turn fan on and verify air is moving as expected.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Check louver operation if any.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Clean or replace any filters.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75531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Check terminals/connections, remove corrosion and properly re-torque.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a visual check for corrosion mainly.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Cleaning with baking soda and water will remove light corrosion.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Brushing with a nonmetal brush is useful for removing heavier corrosion.</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757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Once these first steps have been observed by the instructor, permission to handle the battery is then allowed.</a:t>
            </a: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95213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Loose connections will require the load to be removed so the re-torque can be accomplished.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Check for high resistive connections.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discolored connection indicates heat and a bad or high resistance connection.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voltmeter reading of the connection when the batteries are under load will confirm connection state.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97827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Check cabling for broken or frayed cables.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Visual check of insulation of cables.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Never assume that no-one had been working in the area over the past month.</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07034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Verify Charge Output, Bulk/Absorption voltage of Inverter/Charge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maybe programmed setting or manually adjusted via a potentiometer.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Initiate a bulk charge if supported by the charger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46995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Check cells for cracks or indication of a possible leak.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a visual inspection.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Look for a dried white powder or a wet spot as these are indications of a leak.</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32689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Check Ground connections.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both a visual inspection and a physical inspection.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Grab the ground wire to see if it is tight.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Take an ohmmeter reading of the ground wire to see if the reading is very low resistance.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check across connections.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35317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Cleaning of the vent caps is another preventative maintenance step that can be performed at anytime.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caps will be clogged with dried electrolyte.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34485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CLEANING VENT CAPS: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You might notice a sticky dark gray residue on the inside of the standard 1/4-turn bayonet, R-Caps or </a:t>
            </a:r>
            <a:r>
              <a:rPr lang="en-US" sz="2800" dirty="0" err="1">
                <a:latin typeface="Arial" panose="020B0604020202020204" pitchFamily="34" charset="0"/>
                <a:ea typeface="Calibri" panose="020F0502020204030204" pitchFamily="34" charset="0"/>
                <a:cs typeface="Arial" panose="020B0604020202020204" pitchFamily="34" charset="0"/>
              </a:rPr>
              <a:t>Watermiser</a:t>
            </a:r>
            <a:r>
              <a:rPr lang="en-US" sz="2800" dirty="0">
                <a:latin typeface="Arial" panose="020B0604020202020204" pitchFamily="34" charset="0"/>
                <a:ea typeface="Calibri" panose="020F0502020204030204" pitchFamily="34" charset="0"/>
                <a:cs typeface="Arial" panose="020B0604020202020204" pitchFamily="34" charset="0"/>
              </a:rPr>
              <a:t> vent caps on Flooded battery cells.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buildup of dirt and dried electrolyte is fairly common and may clog the vent holes, preventing the release of hydrogen off-gas during charge.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139FE2-20D5-8709-DB4E-2CA78E4107E8}"/>
              </a:ext>
            </a:extLst>
          </p:cNvPr>
          <p:cNvSpPr txBox="1"/>
          <p:nvPr/>
        </p:nvSpPr>
        <p:spPr>
          <a:xfrm>
            <a:off x="7677150" y="6378059"/>
            <a:ext cx="14668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8636406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Inspect the caps and clean using a neutralizing baking soda and water solution as necessary.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636058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CLEANING STEPS: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 Clean the caps by soaking in a solution of water and baking soda (100g per </a:t>
            </a:r>
            <a:r>
              <a:rPr lang="en-US" sz="2800" dirty="0" err="1">
                <a:latin typeface="Arial" panose="020B0604020202020204" pitchFamily="34" charset="0"/>
                <a:ea typeface="Calibri" panose="020F0502020204030204" pitchFamily="34" charset="0"/>
                <a:cs typeface="Arial" panose="020B0604020202020204" pitchFamily="34" charset="0"/>
              </a:rPr>
              <a:t>litre</a:t>
            </a:r>
            <a:r>
              <a:rPr lang="en-US" sz="2800" dirty="0">
                <a:latin typeface="Arial" panose="020B0604020202020204" pitchFamily="34" charset="0"/>
                <a:ea typeface="Calibri" panose="020F0502020204030204" pitchFamily="34" charset="0"/>
                <a:cs typeface="Arial" panose="020B0604020202020204" pitchFamily="34" charset="0"/>
              </a:rPr>
              <a:t>) in a bucket or small bowl. Let the vents sit overnight to neutralize and break down any electrolyte in the caps.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 Flush the caps clean by forcing water through the vent holes. Water should drip freely. A trickle of water should flow from all vent holes, indicating the cap is clear of debris.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02599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3. Allow the vents to dry completely. </a:t>
            </a:r>
          </a:p>
          <a:p>
            <a:r>
              <a:rPr lang="en-US" sz="2800" dirty="0">
                <a:latin typeface="Arial" panose="020B0604020202020204" pitchFamily="34" charset="0"/>
                <a:ea typeface="Calibri" panose="020F0502020204030204" pitchFamily="34" charset="0"/>
                <a:cs typeface="Arial" panose="020B0604020202020204" pitchFamily="34" charset="0"/>
              </a:rPr>
              <a:t>Once dried, shake recombination caps to make sure the condensing beads on the inside of the cap rattle slightly. </a:t>
            </a:r>
          </a:p>
          <a:p>
            <a:r>
              <a:rPr lang="en-US" sz="2800" dirty="0">
                <a:latin typeface="Arial" panose="020B0604020202020204" pitchFamily="34" charset="0"/>
                <a:ea typeface="Calibri" panose="020F0502020204030204" pitchFamily="34" charset="0"/>
                <a:cs typeface="Arial" panose="020B0604020202020204" pitchFamily="34" charset="0"/>
              </a:rPr>
              <a:t>If you do not hear the beads, let the cap dry for an additional 12 hours or repeat the process above.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4700870"/>
      </p:ext>
    </p:extLst>
  </p:cSld>
  <p:clrMapOvr>
    <a:masterClrMapping/>
  </p:clrMapOvr>
</p:sld>
</file>

<file path=ppt/theme/theme1.xml><?xml version="1.0" encoding="utf-8"?>
<a:theme xmlns:a="http://schemas.openxmlformats.org/drawingml/2006/main" name="IDB Belize Minimal Presentation - Design_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y template" id="{5B5A9EEE-5E55-4EF9-89C9-65D33258FE22}" vid="{7483052C-6CA1-48FA-975E-243096064F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Beliz Background template</Template>
  <TotalTime>61120</TotalTime>
  <Words>5046</Words>
  <Application>Microsoft Office PowerPoint</Application>
  <PresentationFormat>On-screen Show (4:3)</PresentationFormat>
  <Paragraphs>802</Paragraphs>
  <Slides>100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100</vt:i4>
      </vt:variant>
    </vt:vector>
  </HeadingPairs>
  <TitlesOfParts>
    <vt:vector size="105" baseType="lpstr">
      <vt:lpstr>Arial</vt:lpstr>
      <vt:lpstr>Calibri</vt:lpstr>
      <vt:lpstr>Franklin Gothic Book</vt:lpstr>
      <vt:lpstr>Franklin Gothic Medium</vt:lpstr>
      <vt:lpstr>IDB Belize Minimal Presentation - Design_ TEMPLATE</vt:lpstr>
      <vt:lpstr>PowerPoint Presentation</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Wilkie,Gordon</dc:creator>
  <cp:lastModifiedBy>Wilkie,Gordon</cp:lastModifiedBy>
  <cp:revision>902</cp:revision>
  <dcterms:created xsi:type="dcterms:W3CDTF">2022-03-03T12:11:22Z</dcterms:created>
  <dcterms:modified xsi:type="dcterms:W3CDTF">2023-02-13T14:11:51Z</dcterms:modified>
</cp:coreProperties>
</file>