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6"/>
  </p:notesMasterIdLst>
  <p:sldIdLst>
    <p:sldId id="546" r:id="rId2"/>
    <p:sldId id="1015" r:id="rId3"/>
    <p:sldId id="1226" r:id="rId4"/>
    <p:sldId id="1016" r:id="rId5"/>
    <p:sldId id="1017" r:id="rId6"/>
    <p:sldId id="1052" r:id="rId7"/>
    <p:sldId id="1018" r:id="rId8"/>
    <p:sldId id="1205" r:id="rId9"/>
    <p:sldId id="1228" r:id="rId10"/>
    <p:sldId id="1019" r:id="rId11"/>
    <p:sldId id="1062" r:id="rId12"/>
    <p:sldId id="1061" r:id="rId13"/>
    <p:sldId id="1064" r:id="rId14"/>
    <p:sldId id="1065" r:id="rId15"/>
    <p:sldId id="1066" r:id="rId16"/>
    <p:sldId id="1067" r:id="rId17"/>
    <p:sldId id="1068" r:id="rId18"/>
    <p:sldId id="1069" r:id="rId19"/>
    <p:sldId id="1070" r:id="rId20"/>
    <p:sldId id="1063" r:id="rId21"/>
    <p:sldId id="1020" r:id="rId22"/>
    <p:sldId id="1021" r:id="rId23"/>
    <p:sldId id="1206" r:id="rId24"/>
    <p:sldId id="1102" r:id="rId25"/>
    <p:sldId id="1173" r:id="rId26"/>
    <p:sldId id="1022" r:id="rId27"/>
    <p:sldId id="1177" r:id="rId28"/>
    <p:sldId id="1023" r:id="rId29"/>
    <p:sldId id="1174" r:id="rId30"/>
    <p:sldId id="1024" r:id="rId31"/>
    <p:sldId id="1025" r:id="rId32"/>
    <p:sldId id="1026" r:id="rId33"/>
    <p:sldId id="1027" r:id="rId34"/>
    <p:sldId id="1028" r:id="rId35"/>
    <p:sldId id="1029" r:id="rId36"/>
    <p:sldId id="1030" r:id="rId37"/>
    <p:sldId id="1031" r:id="rId38"/>
    <p:sldId id="1032" r:id="rId39"/>
    <p:sldId id="1033" r:id="rId40"/>
    <p:sldId id="1034" r:id="rId41"/>
    <p:sldId id="1035" r:id="rId42"/>
    <p:sldId id="1175" r:id="rId43"/>
    <p:sldId id="1036" r:id="rId44"/>
    <p:sldId id="1038" r:id="rId45"/>
    <p:sldId id="1039" r:id="rId46"/>
    <p:sldId id="1040" r:id="rId47"/>
    <p:sldId id="1041" r:id="rId48"/>
    <p:sldId id="1042" r:id="rId49"/>
    <p:sldId id="1043" r:id="rId50"/>
    <p:sldId id="1044" r:id="rId51"/>
    <p:sldId id="1053" r:id="rId52"/>
    <p:sldId id="1054" r:id="rId53"/>
    <p:sldId id="1227" r:id="rId54"/>
    <p:sldId id="1045" r:id="rId55"/>
    <p:sldId id="1046" r:id="rId56"/>
    <p:sldId id="1047" r:id="rId57"/>
    <p:sldId id="1048" r:id="rId58"/>
    <p:sldId id="1049" r:id="rId59"/>
    <p:sldId id="1050" r:id="rId60"/>
    <p:sldId id="1051" r:id="rId61"/>
    <p:sldId id="1055" r:id="rId62"/>
    <p:sldId id="1056" r:id="rId63"/>
    <p:sldId id="1057" r:id="rId64"/>
    <p:sldId id="1058" r:id="rId65"/>
    <p:sldId id="1059" r:id="rId66"/>
    <p:sldId id="1060" r:id="rId67"/>
    <p:sldId id="1072" r:id="rId68"/>
    <p:sldId id="1176" r:id="rId69"/>
    <p:sldId id="1229" r:id="rId70"/>
    <p:sldId id="1071" r:id="rId71"/>
    <p:sldId id="1073" r:id="rId72"/>
    <p:sldId id="1074" r:id="rId73"/>
    <p:sldId id="1075" r:id="rId74"/>
    <p:sldId id="1076" r:id="rId75"/>
    <p:sldId id="1077" r:id="rId76"/>
    <p:sldId id="1078" r:id="rId77"/>
    <p:sldId id="1079" r:id="rId78"/>
    <p:sldId id="1080" r:id="rId79"/>
    <p:sldId id="991" r:id="rId80"/>
    <p:sldId id="1082" r:id="rId81"/>
    <p:sldId id="1083" r:id="rId82"/>
    <p:sldId id="1084" r:id="rId83"/>
    <p:sldId id="1085" r:id="rId84"/>
    <p:sldId id="1086" r:id="rId85"/>
    <p:sldId id="1207" r:id="rId86"/>
    <p:sldId id="1088" r:id="rId87"/>
    <p:sldId id="1089" r:id="rId88"/>
    <p:sldId id="1090" r:id="rId89"/>
    <p:sldId id="1091" r:id="rId90"/>
    <p:sldId id="1092" r:id="rId91"/>
    <p:sldId id="1093" r:id="rId92"/>
    <p:sldId id="1137" r:id="rId93"/>
    <p:sldId id="1138" r:id="rId94"/>
    <p:sldId id="1162" r:id="rId95"/>
    <p:sldId id="1164" r:id="rId96"/>
    <p:sldId id="1161" r:id="rId97"/>
    <p:sldId id="1163" r:id="rId98"/>
    <p:sldId id="1094" r:id="rId99"/>
    <p:sldId id="1095" r:id="rId100"/>
    <p:sldId id="1096" r:id="rId101"/>
    <p:sldId id="1097" r:id="rId102"/>
    <p:sldId id="1098" r:id="rId103"/>
    <p:sldId id="1099" r:id="rId104"/>
    <p:sldId id="1100" r:id="rId105"/>
    <p:sldId id="1101" r:id="rId106"/>
    <p:sldId id="1103" r:id="rId107"/>
    <p:sldId id="1104" r:id="rId108"/>
    <p:sldId id="1105" r:id="rId109"/>
    <p:sldId id="1106" r:id="rId110"/>
    <p:sldId id="1107" r:id="rId111"/>
    <p:sldId id="1108" r:id="rId112"/>
    <p:sldId id="1109" r:id="rId113"/>
    <p:sldId id="1110" r:id="rId114"/>
    <p:sldId id="1111" r:id="rId115"/>
    <p:sldId id="1112" r:id="rId116"/>
    <p:sldId id="1113" r:id="rId117"/>
    <p:sldId id="1219" r:id="rId118"/>
    <p:sldId id="1220" r:id="rId119"/>
    <p:sldId id="1221" r:id="rId120"/>
    <p:sldId id="1222" r:id="rId121"/>
    <p:sldId id="1223" r:id="rId122"/>
    <p:sldId id="1224" r:id="rId123"/>
    <p:sldId id="1178" r:id="rId124"/>
    <p:sldId id="1179" r:id="rId125"/>
    <p:sldId id="1114" r:id="rId126"/>
    <p:sldId id="1115" r:id="rId127"/>
    <p:sldId id="1209" r:id="rId128"/>
    <p:sldId id="1208" r:id="rId129"/>
    <p:sldId id="1210" r:id="rId130"/>
    <p:sldId id="1211" r:id="rId131"/>
    <p:sldId id="1212" r:id="rId132"/>
    <p:sldId id="1214" r:id="rId133"/>
    <p:sldId id="1116" r:id="rId134"/>
    <p:sldId id="1117" r:id="rId135"/>
    <p:sldId id="1118" r:id="rId136"/>
    <p:sldId id="1119" r:id="rId137"/>
    <p:sldId id="1120" r:id="rId138"/>
    <p:sldId id="1121" r:id="rId139"/>
    <p:sldId id="1122" r:id="rId140"/>
    <p:sldId id="1123" r:id="rId141"/>
    <p:sldId id="1130" r:id="rId142"/>
    <p:sldId id="1124" r:id="rId143"/>
    <p:sldId id="1125" r:id="rId144"/>
    <p:sldId id="1126" r:id="rId145"/>
    <p:sldId id="1131" r:id="rId146"/>
    <p:sldId id="1127" r:id="rId147"/>
    <p:sldId id="1128" r:id="rId148"/>
    <p:sldId id="1129" r:id="rId149"/>
    <p:sldId id="1139" r:id="rId150"/>
    <p:sldId id="1132" r:id="rId151"/>
    <p:sldId id="1133" r:id="rId152"/>
    <p:sldId id="1134" r:id="rId153"/>
    <p:sldId id="1135" r:id="rId154"/>
    <p:sldId id="1136" r:id="rId155"/>
    <p:sldId id="1140" r:id="rId156"/>
    <p:sldId id="1147" r:id="rId157"/>
    <p:sldId id="1215" r:id="rId158"/>
    <p:sldId id="1142" r:id="rId159"/>
    <p:sldId id="1216" r:id="rId160"/>
    <p:sldId id="1141" r:id="rId161"/>
    <p:sldId id="1217" r:id="rId162"/>
    <p:sldId id="1143" r:id="rId163"/>
    <p:sldId id="1144" r:id="rId164"/>
    <p:sldId id="1145" r:id="rId165"/>
    <p:sldId id="1146" r:id="rId166"/>
    <p:sldId id="1148" r:id="rId167"/>
    <p:sldId id="1149" r:id="rId168"/>
    <p:sldId id="1150" r:id="rId169"/>
    <p:sldId id="1151" r:id="rId170"/>
    <p:sldId id="1152" r:id="rId171"/>
    <p:sldId id="1153" r:id="rId172"/>
    <p:sldId id="1154" r:id="rId173"/>
    <p:sldId id="1155" r:id="rId174"/>
    <p:sldId id="1218" r:id="rId175"/>
    <p:sldId id="1156" r:id="rId176"/>
    <p:sldId id="1157" r:id="rId177"/>
    <p:sldId id="1230" r:id="rId178"/>
    <p:sldId id="1158" r:id="rId179"/>
    <p:sldId id="1159" r:id="rId180"/>
    <p:sldId id="1160" r:id="rId181"/>
    <p:sldId id="1165" r:id="rId182"/>
    <p:sldId id="1166" r:id="rId183"/>
    <p:sldId id="1168" r:id="rId184"/>
    <p:sldId id="1180" r:id="rId185"/>
    <p:sldId id="1181" r:id="rId186"/>
    <p:sldId id="1182" r:id="rId187"/>
    <p:sldId id="1187" r:id="rId188"/>
    <p:sldId id="1188" r:id="rId189"/>
    <p:sldId id="1189" r:id="rId190"/>
    <p:sldId id="1190" r:id="rId191"/>
    <p:sldId id="1191" r:id="rId192"/>
    <p:sldId id="1184" r:id="rId193"/>
    <p:sldId id="1192" r:id="rId194"/>
    <p:sldId id="1185" r:id="rId195"/>
    <p:sldId id="1183" r:id="rId196"/>
    <p:sldId id="1172" r:id="rId197"/>
    <p:sldId id="1197" r:id="rId198"/>
    <p:sldId id="1170" r:id="rId199"/>
    <p:sldId id="1194" r:id="rId200"/>
    <p:sldId id="1195" r:id="rId201"/>
    <p:sldId id="1196" r:id="rId202"/>
    <p:sldId id="1171" r:id="rId203"/>
    <p:sldId id="1198" r:id="rId204"/>
    <p:sldId id="1200" r:id="rId205"/>
    <p:sldId id="1201" r:id="rId206"/>
    <p:sldId id="1199" r:id="rId207"/>
    <p:sldId id="1204" r:id="rId208"/>
    <p:sldId id="1231" r:id="rId209"/>
    <p:sldId id="1232" r:id="rId210"/>
    <p:sldId id="1233" r:id="rId211"/>
    <p:sldId id="1234" r:id="rId212"/>
    <p:sldId id="1235" r:id="rId213"/>
    <p:sldId id="1236" r:id="rId214"/>
    <p:sldId id="1237" r:id="rId215"/>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2023-02-13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2023-02-13</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2023-02-13</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hyperlink" Target="http://giantbatteryco.com/GLOSSARY/Calculate.Industrial.Battery.Hydrogen.Gas.Emission.html" TargetMode="External"/><Relationship Id="rId2" Type="http://schemas.openxmlformats.org/officeDocument/2006/relationships/hyperlink" Target="https://support.rollsbattery.com/en/support/solutions/articles/228198-calculating-hydrogen-concentration-for-proper-ventilation" TargetMode="Externa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DgiII0OnAZg"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69O8H9diTvw" TargetMode="External"/><Relationship Id="rId2" Type="http://schemas.openxmlformats.org/officeDocument/2006/relationships/hyperlink" Target="https://www.youtube.com/RollsBatteryEngineering" TargetMode="External"/><Relationship Id="rId1" Type="http://schemas.openxmlformats.org/officeDocument/2006/relationships/slideLayout" Target="../slideLayouts/slideLayout4.xml"/><Relationship Id="rId4" Type="http://schemas.openxmlformats.org/officeDocument/2006/relationships/hyperlink" Target="https://www.youtube.com/watch?v=Zfw64KKGs6M"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val="1686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Safety Data Sheet (SDS) contains information about the battery and precautions that need to be taken to handle the battery.</a:t>
            </a:r>
          </a:p>
          <a:p>
            <a:r>
              <a:rPr lang="en-US" sz="2800" dirty="0">
                <a:latin typeface="Arial" panose="020B0604020202020204" pitchFamily="34" charset="0"/>
                <a:ea typeface="Calibri" panose="020F0502020204030204" pitchFamily="34" charset="0"/>
                <a:cs typeface="Arial" panose="020B0604020202020204" pitchFamily="34" charset="0"/>
              </a:rPr>
              <a:t>Rolls provides one for their flooded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2622C3-4256-7213-BDF4-9E6F996A1A26}"/>
              </a:ext>
            </a:extLst>
          </p:cNvPr>
          <p:cNvPicPr>
            <a:picLocks noChangeAspect="1"/>
          </p:cNvPicPr>
          <p:nvPr/>
        </p:nvPicPr>
        <p:blipFill>
          <a:blip r:embed="rId2"/>
          <a:stretch>
            <a:fillRect/>
          </a:stretch>
        </p:blipFill>
        <p:spPr>
          <a:xfrm>
            <a:off x="167639" y="3429000"/>
            <a:ext cx="8662036" cy="3328986"/>
          </a:xfrm>
          <a:prstGeom prst="rect">
            <a:avLst/>
          </a:prstGeom>
        </p:spPr>
      </p:pic>
      <p:sp>
        <p:nvSpPr>
          <p:cNvPr id="5" name="TextBox 4">
            <a:extLst>
              <a:ext uri="{FF2B5EF4-FFF2-40B4-BE49-F238E27FC236}">
                <a16:creationId xmlns:a16="http://schemas.microsoft.com/office/drawing/2014/main" id="{7C6DA78E-66BD-3F7A-8656-0EFCE97146C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8801413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increase capacity and voltage, connect the batteries in series parallel.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that the exiting negative and positive wires are from opposite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encourages even current taken from both parallel strings.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7B46A78E-3140-651D-AA5F-6F0D7D0DB414}"/>
              </a:ext>
            </a:extLst>
          </p:cNvPr>
          <p:cNvPicPr>
            <a:picLocks noChangeAspect="1"/>
          </p:cNvPicPr>
          <p:nvPr/>
        </p:nvPicPr>
        <p:blipFill>
          <a:blip r:embed="rId2"/>
          <a:stretch>
            <a:fillRect/>
          </a:stretch>
        </p:blipFill>
        <p:spPr>
          <a:xfrm rot="5400000">
            <a:off x="3148012" y="568424"/>
            <a:ext cx="2105025" cy="5238750"/>
          </a:xfrm>
          <a:prstGeom prst="rect">
            <a:avLst/>
          </a:prstGeom>
        </p:spPr>
      </p:pic>
    </p:spTree>
    <p:extLst>
      <p:ext uri="{BB962C8B-B14F-4D97-AF65-F5344CB8AC3E}">
        <p14:creationId xmlns:p14="http://schemas.microsoft.com/office/powerpoint/2010/main" val="3028882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 6-volt (S6 L16-HC)</a:t>
            </a:r>
          </a:p>
          <a:p>
            <a:r>
              <a:rPr lang="en-US" sz="2800" dirty="0">
                <a:latin typeface="Arial" panose="020B0604020202020204" pitchFamily="34" charset="0"/>
                <a:ea typeface="Calibri" panose="020F0502020204030204" pitchFamily="34" charset="0"/>
                <a:cs typeface="Arial" panose="020B0604020202020204" pitchFamily="34" charset="0"/>
              </a:rPr>
              <a:t>Battery Voltage = 6V each</a:t>
            </a:r>
          </a:p>
          <a:p>
            <a:r>
              <a:rPr lang="en-US" sz="2800" dirty="0">
                <a:latin typeface="Arial" panose="020B0604020202020204" pitchFamily="34" charset="0"/>
                <a:ea typeface="Calibri" panose="020F0502020204030204" pitchFamily="34" charset="0"/>
                <a:cs typeface="Arial" panose="020B0604020202020204" pitchFamily="34" charset="0"/>
              </a:rPr>
              <a:t>Battery Capacity = 445 AH each</a:t>
            </a:r>
          </a:p>
          <a:p>
            <a:r>
              <a:rPr lang="en-US" sz="2800" dirty="0">
                <a:latin typeface="Arial" panose="020B0604020202020204" pitchFamily="34" charset="0"/>
                <a:ea typeface="Calibri" panose="020F0502020204030204" pitchFamily="34" charset="0"/>
                <a:cs typeface="Arial" panose="020B0604020202020204" pitchFamily="34" charset="0"/>
              </a:rPr>
              <a:t>System Voltage = 12V System</a:t>
            </a:r>
          </a:p>
          <a:p>
            <a:r>
              <a:rPr lang="en-US" sz="2800" dirty="0">
                <a:latin typeface="Arial" panose="020B0604020202020204" pitchFamily="34" charset="0"/>
                <a:ea typeface="Calibri" panose="020F0502020204030204" pitchFamily="34" charset="0"/>
                <a:cs typeface="Arial" panose="020B0604020202020204" pitchFamily="34" charset="0"/>
              </a:rPr>
              <a:t>Capacity = 890 AH total</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7" name="Picture 6">
            <a:extLst>
              <a:ext uri="{FF2B5EF4-FFF2-40B4-BE49-F238E27FC236}">
                <a16:creationId xmlns:a16="http://schemas.microsoft.com/office/drawing/2014/main" id="{07BA7CE1-B02E-F08F-D99B-FF8084E91EE5}"/>
              </a:ext>
            </a:extLst>
          </p:cNvPr>
          <p:cNvPicPr>
            <a:picLocks noChangeAspect="1"/>
          </p:cNvPicPr>
          <p:nvPr/>
        </p:nvPicPr>
        <p:blipFill>
          <a:blip r:embed="rId2"/>
          <a:stretch>
            <a:fillRect/>
          </a:stretch>
        </p:blipFill>
        <p:spPr>
          <a:xfrm>
            <a:off x="6222206" y="616049"/>
            <a:ext cx="2105025" cy="5238750"/>
          </a:xfrm>
          <a:prstGeom prst="rect">
            <a:avLst/>
          </a:prstGeom>
        </p:spPr>
      </p:pic>
    </p:spTree>
    <p:extLst>
      <p:ext uri="{BB962C8B-B14F-4D97-AF65-F5344CB8AC3E}">
        <p14:creationId xmlns:p14="http://schemas.microsoft.com/office/powerpoint/2010/main" val="4009094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Twenty-four (24) 2-volt batteries at 2527 AH each = 2527 AH at 48 Volts.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24F7CDF9-1C9B-21C0-5C39-F0AC116BF5A9}"/>
              </a:ext>
            </a:extLst>
          </p:cNvPr>
          <p:cNvPicPr>
            <a:picLocks noChangeAspect="1"/>
          </p:cNvPicPr>
          <p:nvPr/>
        </p:nvPicPr>
        <p:blipFill>
          <a:blip r:embed="rId2"/>
          <a:stretch>
            <a:fillRect/>
          </a:stretch>
        </p:blipFill>
        <p:spPr>
          <a:xfrm>
            <a:off x="284230" y="2890836"/>
            <a:ext cx="8707876" cy="2366964"/>
          </a:xfrm>
          <a:prstGeom prst="rect">
            <a:avLst/>
          </a:prstGeom>
        </p:spPr>
      </p:pic>
    </p:spTree>
    <p:extLst>
      <p:ext uri="{BB962C8B-B14F-4D97-AF65-F5344CB8AC3E}">
        <p14:creationId xmlns:p14="http://schemas.microsoft.com/office/powerpoint/2010/main" val="19880948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Two (2) strings of eight (8) 6-volt batteries at 445 AH each = 2 x 445 AH at 48 Volts = 890 AH at 48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parallel strings. Series / Parallel.</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9A46D65C-F14B-0908-F4A5-EDDDE5F11376}"/>
              </a:ext>
            </a:extLst>
          </p:cNvPr>
          <p:cNvPicPr>
            <a:picLocks noChangeAspect="1"/>
          </p:cNvPicPr>
          <p:nvPr/>
        </p:nvPicPr>
        <p:blipFill>
          <a:blip r:embed="rId2"/>
          <a:stretch>
            <a:fillRect/>
          </a:stretch>
        </p:blipFill>
        <p:spPr>
          <a:xfrm>
            <a:off x="657532" y="2838450"/>
            <a:ext cx="7940778" cy="2705100"/>
          </a:xfrm>
          <a:prstGeom prst="rect">
            <a:avLst/>
          </a:prstGeom>
        </p:spPr>
      </p:pic>
    </p:spTree>
    <p:extLst>
      <p:ext uri="{BB962C8B-B14F-4D97-AF65-F5344CB8AC3E}">
        <p14:creationId xmlns:p14="http://schemas.microsoft.com/office/powerpoint/2010/main" val="2551540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Three (3) strings of four (4) 12-volt batteries at 371 AH each = 3 x 371 AH at 48 Volts = 1113 AH at 48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Three Parallel Strings.</a:t>
            </a:r>
          </a:p>
          <a:p>
            <a:r>
              <a:rPr lang="en-US" sz="2800" dirty="0">
                <a:latin typeface="Arial" panose="020B0604020202020204" pitchFamily="34" charset="0"/>
                <a:ea typeface="Calibri" panose="020F0502020204030204" pitchFamily="34" charset="0"/>
                <a:cs typeface="Arial" panose="020B0604020202020204" pitchFamily="34" charset="0"/>
              </a:rPr>
              <a:t>Series / Parallel</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E22C21AC-CC46-CBAE-BFB8-9A80827038C7}"/>
              </a:ext>
            </a:extLst>
          </p:cNvPr>
          <p:cNvPicPr>
            <a:picLocks noChangeAspect="1"/>
          </p:cNvPicPr>
          <p:nvPr/>
        </p:nvPicPr>
        <p:blipFill>
          <a:blip r:embed="rId2"/>
          <a:stretch>
            <a:fillRect/>
          </a:stretch>
        </p:blipFill>
        <p:spPr>
          <a:xfrm>
            <a:off x="1600199" y="2843212"/>
            <a:ext cx="5915026" cy="2471738"/>
          </a:xfrm>
          <a:prstGeom prst="rect">
            <a:avLst/>
          </a:prstGeom>
        </p:spPr>
      </p:pic>
    </p:spTree>
    <p:extLst>
      <p:ext uri="{BB962C8B-B14F-4D97-AF65-F5344CB8AC3E}">
        <p14:creationId xmlns:p14="http://schemas.microsoft.com/office/powerpoint/2010/main" val="1933910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Connecting more than three (3) series strings in parallel is not recommended.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Multiple parallel connections increase resistance between batteries and strings, causing an imbalance of charge and discharge currents.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may result in cell damage or premature failure which is not covered under manufacturer warranty.</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4608199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important that the battery is installed securely, free of contaminants and that all connections are in good contact with the terminals.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recommended that the batteries are separated 2.5cm-7.5cm (1"-3”) inches apart to allow proper airflow, cooling and ease of maintenance.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batteries should be installed in a temperature-controlled room or enclosure with adequate battery spacing to allow cooling.</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231172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Excessive heat will reduce cycle life due to cell degradation.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Batteries should never be installed in a completely sealed enclosure.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Enclosures for Valve Regulated batteries (VRLA) such as sealed AGM &amp; GEL models, should, at minimum, be passively ventilated.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8807511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Enclosures for Flooded models should be actively ventilated with both positive and negative airflow installed to remove and replace any hydrogen gas generated during charging (produced as cell voltage reaches 2.25 VPC or above.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Every effort should be made to avoid hydrogen accumulation as concentrations in excess of 2-4% may ignite with electrical spark and are explosive.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2569255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ENCLOSURES FOR RESIDENTIAL</a:t>
            </a:r>
          </a:p>
          <a:p>
            <a:r>
              <a:rPr lang="en-US" sz="2800" dirty="0">
                <a:latin typeface="Arial" panose="020B0604020202020204" pitchFamily="34" charset="0"/>
                <a:ea typeface="Calibri" panose="020F0502020204030204" pitchFamily="34" charset="0"/>
                <a:cs typeface="Arial" panose="020B0604020202020204" pitchFamily="34" charset="0"/>
              </a:rPr>
              <a:t>BATTERY-BASED PV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Residential battery-based PV systems have been installed by certified PV Professionals for decades.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rising utility costs and system components becoming more readily available and affordable, stand-alone and grid-connected backup systems have become more popular than ever.</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79495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38053E-8E68-A9EF-A2F6-4884BD02A10C}"/>
              </a:ext>
            </a:extLst>
          </p:cNvPr>
          <p:cNvPicPr>
            <a:picLocks noChangeAspect="1"/>
          </p:cNvPicPr>
          <p:nvPr/>
        </p:nvPicPr>
        <p:blipFill>
          <a:blip r:embed="rId2"/>
          <a:stretch>
            <a:fillRect/>
          </a:stretch>
        </p:blipFill>
        <p:spPr>
          <a:xfrm>
            <a:off x="0" y="1655113"/>
            <a:ext cx="9144000" cy="5092278"/>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Category numbers:</a:t>
            </a:r>
          </a:p>
        </p:txBody>
      </p:sp>
      <p:sp>
        <p:nvSpPr>
          <p:cNvPr id="5" name="TextBox 4">
            <a:extLst>
              <a:ext uri="{FF2B5EF4-FFF2-40B4-BE49-F238E27FC236}">
                <a16:creationId xmlns:a16="http://schemas.microsoft.com/office/drawing/2014/main" id="{7C6DA78E-66BD-3F7A-8656-0EFCE97146C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115368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battery bank that is properly sized, maintained and installed in a well-designed enclosure will provide many years of service.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Following guidelines and the manufacturer’s recommendations for proper design and placement of the battery enclosure, while adhering to all code requirements and necessary precautions, will ensure the system operates efficiently and safely.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5468123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Lead-acid batteries, like other battery technologies, will offer the best performance when operating temperatures are maintained at 20°C (68°F).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Higher operating temperatures cause cell degradation which shortens the cycle life of the battery. (In Belize this can be an issue)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Lower operating temperatures will reduce capacity.</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212185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Flooded lead-acid batteries off-gas hydrogen while 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includes the Bulk and Absorption phase of a 3-phase charge profile and any routine corrective equalizations.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Hydrogen is explosive and may ignite if exposed to open flame or spark and is also corrosive to electronics.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1002874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this reason, active ventilation must be installed in the battery enclosure to prevent the buildup of hydrogen gas.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operating at 20°C (68°F) ambient temperature, sealed (VRLA) batteries such as AGM or GEL models do not require active ventilation as hydrogen off-gassing during charge is minimal.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490187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However, passive airflow in the enclosure is required, at a minimum, as these batteries will off-gas small amounts of hydrogen during heavy 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higher ambient temperatures, ventilation also prevents overheating which accelerates cell degradation and shortens battery life.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6590396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CONSIDERATIONS:</a:t>
            </a:r>
          </a:p>
          <a:p>
            <a:r>
              <a:rPr lang="en-US" sz="2800" dirty="0">
                <a:latin typeface="Arial" panose="020B0604020202020204" pitchFamily="34" charset="0"/>
                <a:ea typeface="Calibri" panose="020F0502020204030204" pitchFamily="34" charset="0"/>
                <a:cs typeface="Arial" panose="020B0604020202020204" pitchFamily="34" charset="0"/>
              </a:rPr>
              <a:t>Location:</a:t>
            </a:r>
          </a:p>
          <a:p>
            <a:r>
              <a:rPr lang="en-US" sz="2800" dirty="0">
                <a:latin typeface="Arial" panose="020B0604020202020204" pitchFamily="34" charset="0"/>
                <a:ea typeface="Calibri" panose="020F0502020204030204" pitchFamily="34" charset="0"/>
                <a:cs typeface="Arial" panose="020B0604020202020204" pitchFamily="34" charset="0"/>
              </a:rPr>
              <a:t>Review and follow all local code requirements.</a:t>
            </a:r>
          </a:p>
          <a:p>
            <a:r>
              <a:rPr lang="en-US" sz="2800" dirty="0">
                <a:latin typeface="Arial" panose="020B0604020202020204" pitchFamily="34" charset="0"/>
                <a:ea typeface="Calibri" panose="020F0502020204030204" pitchFamily="34" charset="0"/>
                <a:cs typeface="Arial" panose="020B0604020202020204" pitchFamily="34" charset="0"/>
              </a:rPr>
              <a:t>(Article 110 of the NEC)</a:t>
            </a:r>
          </a:p>
          <a:p>
            <a:r>
              <a:rPr lang="en-US" sz="2800" dirty="0">
                <a:latin typeface="Arial" panose="020B0604020202020204" pitchFamily="34" charset="0"/>
                <a:ea typeface="Calibri" panose="020F0502020204030204" pitchFamily="34" charset="0"/>
                <a:cs typeface="Arial" panose="020B0604020202020204" pitchFamily="34" charset="0"/>
              </a:rPr>
              <a:t>Flooded lead-acid batteries required active ventilation to remove hydrogen off-gassing.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Sealed VRLA batteries require passive airflow at a minimum. In an installation where ambient temperatures are greater than 25°C (77°F) active ventilation should also be installed.</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076148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location of a battery enclosure should always be the first consideration.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bank should not be installed in a living space.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enclosure is located inside a storage room or garage, the active ventilation system must exhaust outside, away from windows, doors or fresh air intake.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0917490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480.10 Battery Locations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locations shall conform to 480.10(A) through (G).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Ventilation.</a:t>
            </a:r>
          </a:p>
          <a:p>
            <a:r>
              <a:rPr lang="en-US" sz="2800" dirty="0">
                <a:latin typeface="Arial" panose="020B0604020202020204" pitchFamily="34" charset="0"/>
                <a:ea typeface="Calibri" panose="020F0502020204030204" pitchFamily="34" charset="0"/>
                <a:cs typeface="Arial" panose="020B0604020202020204" pitchFamily="34" charset="0"/>
              </a:rPr>
              <a:t>Provisions appropriate to the battery technology shall be made for sufficient diffusion and ventilation of gases from the battery, if present, to prevent the accumulation of an explosive mixture.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8504542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Live Parts</a:t>
            </a:r>
          </a:p>
          <a:p>
            <a:r>
              <a:rPr lang="en-US" sz="2800" dirty="0">
                <a:latin typeface="Arial" panose="020B0604020202020204" pitchFamily="34" charset="0"/>
                <a:ea typeface="Calibri" panose="020F0502020204030204" pitchFamily="34" charset="0"/>
                <a:cs typeface="Arial" panose="020B0604020202020204" pitchFamily="34" charset="0"/>
              </a:rPr>
              <a:t>Guarding of live parts shall comply with 110.27.</a:t>
            </a:r>
          </a:p>
          <a:p>
            <a:r>
              <a:rPr lang="en-US" sz="2800" dirty="0">
                <a:latin typeface="Arial" panose="020B0604020202020204" pitchFamily="34" charset="0"/>
                <a:ea typeface="Calibri" panose="020F0502020204030204" pitchFamily="34" charset="0"/>
                <a:cs typeface="Arial" panose="020B0604020202020204" pitchFamily="34" charset="0"/>
              </a:rPr>
              <a:t>(A) Live Parts Guarded Against Accidental Contact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Except as elsewhere required or permitted by this Code, live parts of electrical equipment operating at 50 to 1000 volts, nominal shall be guarded against accidental contact by approved enclosures or by any of the following means:</a:t>
            </a:r>
          </a:p>
          <a:p>
            <a:r>
              <a:rPr lang="en-US" sz="2800" dirty="0">
                <a:latin typeface="Arial" panose="020B0604020202020204" pitchFamily="34" charset="0"/>
                <a:ea typeface="Calibri" panose="020F0502020204030204" pitchFamily="34" charset="0"/>
                <a:cs typeface="Arial" panose="020B0604020202020204" pitchFamily="34" charset="0"/>
              </a:rPr>
              <a:t>By location in a room, vault, or similar enclosure that is accessible only to qualified persons.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4734167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Prevent Physical Damage</a:t>
            </a:r>
          </a:p>
          <a:p>
            <a:r>
              <a:rPr lang="en-US" sz="2800" dirty="0">
                <a:latin typeface="Arial" panose="020B0604020202020204" pitchFamily="34" charset="0"/>
                <a:ea typeface="Calibri" panose="020F0502020204030204" pitchFamily="34" charset="0"/>
                <a:cs typeface="Arial" panose="020B0604020202020204" pitchFamily="34" charset="0"/>
              </a:rPr>
              <a:t>In locations where electrical equipment is likely to be exposed to physical damage, enclosures or guards shall be so arranged and of such strength as to prevent such damage.</a:t>
            </a:r>
          </a:p>
          <a:p>
            <a:r>
              <a:rPr lang="en-US" sz="2800" dirty="0">
                <a:latin typeface="Arial" panose="020B0604020202020204" pitchFamily="34" charset="0"/>
                <a:ea typeface="Calibri" panose="020F0502020204030204" pitchFamily="34" charset="0"/>
                <a:cs typeface="Arial" panose="020B0604020202020204" pitchFamily="34" charset="0"/>
              </a:rPr>
              <a:t>(C) Warning Signs</a:t>
            </a:r>
          </a:p>
          <a:p>
            <a:r>
              <a:rPr lang="en-US" sz="2800" dirty="0">
                <a:latin typeface="Arial" panose="020B0604020202020204" pitchFamily="34" charset="0"/>
                <a:ea typeface="Calibri" panose="020F0502020204030204" pitchFamily="34" charset="0"/>
                <a:cs typeface="Arial" panose="020B0604020202020204" pitchFamily="34" charset="0"/>
              </a:rPr>
              <a:t>Entrances to rooms and other guarded locations that contain exposed live parts shall be marked with conspicuous warning signs forbidding unqualified persons to enter. The marking shall meet the requirements in 110.21(B).</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56106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Category is usually a number (1-4)</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Or letter (A, B, 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 indicates a greater hazard category than 2, </a:t>
            </a:r>
          </a:p>
          <a:p>
            <a:r>
              <a:rPr lang="en-US" sz="2800" dirty="0">
                <a:latin typeface="Arial" panose="020B0604020202020204" pitchFamily="34" charset="0"/>
                <a:ea typeface="Calibri" panose="020F0502020204030204" pitchFamily="34" charset="0"/>
                <a:cs typeface="Arial" panose="020B0604020202020204" pitchFamily="34" charset="0"/>
              </a:rPr>
              <a:t>A is a greater hazard than B.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of the numeric categories have subcategories, so Class 2A is more hazardous than Class 2B, for example.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04543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 Spaces About Battery Systems</a:t>
            </a:r>
          </a:p>
          <a:p>
            <a:r>
              <a:rPr lang="en-US" sz="2800" dirty="0">
                <a:latin typeface="Arial" panose="020B0604020202020204" pitchFamily="34" charset="0"/>
                <a:ea typeface="Calibri" panose="020F0502020204030204" pitchFamily="34" charset="0"/>
                <a:cs typeface="Arial" panose="020B0604020202020204" pitchFamily="34" charset="0"/>
              </a:rPr>
              <a:t>Spaces about battery systems shall comply with 110.26 and 110.34. Working space shall be measured from the edge of the battery cabinet, racks, or trays.</a:t>
            </a:r>
          </a:p>
          <a:p>
            <a:r>
              <a:rPr lang="en-US" sz="2800" dirty="0">
                <a:latin typeface="Arial" panose="020B0604020202020204" pitchFamily="34" charset="0"/>
                <a:ea typeface="Calibri" panose="020F0502020204030204" pitchFamily="34" charset="0"/>
                <a:cs typeface="Arial" panose="020B0604020202020204" pitchFamily="34" charset="0"/>
              </a:rPr>
              <a:t>For battery racks, there shall be a minimum clearance of 25 mm (1 in.) between a cell container and any wall or structure on the side not requiring access for maintenance. Battery stands shall be permitted to contact adjacent walls or structures, provided that the battery shelf has a free air space for not less than 90 percent of its length.</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531142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 Top Terminal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Where top terminal batteries are installed on tiered racks or on shelves of battery cabinets, working space in accordance with the battery manufacturer's instructions shall be provided between the highest point on a cell and the row, shelf, or ceiling above that point.</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0875624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 Egress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Personnel doors intended for entrance to, and egress from, rooms designated as battery rooms shall open in the direction of egress and shall be equipped with listed panic or listed fire exit hardware.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 Piping in Battery Rooms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Gas piping shall not be permitted in dedicated battery rooms.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94488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Egress.  A personnel	door(s) intended	for entrance to and egress from rooms designated as	ESS (Energy Storage System) or battery rooms shall open in the direction of egress and shall be equipped with listed panic hardware.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Panic hardware, also known as an exit device, is designed to provide building occupants fast and easy egress in an emergency.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 push bar to open the door is an example.</a:t>
            </a:r>
          </a:p>
        </p:txBody>
      </p:sp>
    </p:spTree>
    <p:extLst>
      <p:ext uri="{BB962C8B-B14F-4D97-AF65-F5344CB8AC3E}">
        <p14:creationId xmlns:p14="http://schemas.microsoft.com/office/powerpoint/2010/main" val="13741480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push bar, or panic bar is mounted for easy egress.</a:t>
            </a:r>
          </a:p>
        </p:txBody>
      </p:sp>
      <p:pic>
        <p:nvPicPr>
          <p:cNvPr id="4" name="Picture 3">
            <a:extLst>
              <a:ext uri="{FF2B5EF4-FFF2-40B4-BE49-F238E27FC236}">
                <a16:creationId xmlns:a16="http://schemas.microsoft.com/office/drawing/2014/main" id="{1097FC7B-432F-D0BD-8B35-2606DFF9FA86}"/>
              </a:ext>
            </a:extLst>
          </p:cNvPr>
          <p:cNvPicPr>
            <a:picLocks noChangeAspect="1"/>
          </p:cNvPicPr>
          <p:nvPr/>
        </p:nvPicPr>
        <p:blipFill>
          <a:blip r:embed="rId2"/>
          <a:stretch>
            <a:fillRect/>
          </a:stretch>
        </p:blipFill>
        <p:spPr>
          <a:xfrm>
            <a:off x="5860256" y="1819528"/>
            <a:ext cx="2466975" cy="4505325"/>
          </a:xfrm>
          <a:prstGeom prst="rect">
            <a:avLst/>
          </a:prstGeom>
        </p:spPr>
      </p:pic>
    </p:spTree>
    <p:extLst>
      <p:ext uri="{BB962C8B-B14F-4D97-AF65-F5344CB8AC3E}">
        <p14:creationId xmlns:p14="http://schemas.microsoft.com/office/powerpoint/2010/main" val="17362908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Please consult your local codes and standards for specific requirements as you are exhausting gasses that are potentially explosive.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Ventilation systems must exhaust outside and may exit via a ceiling or wall-mounted vent.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Wall-mounted exhaust should be as close to the ceiling height as possible.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5297259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Fire code requires that flooded lead-acid batteries are not installed in the same room as the inverter or any other electrical device, appliance, pilot light or heating system which may pose a risk of spark or fire.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fire code regulation and not an electrical code regulation.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local or international codes.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9536814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Although an active ventilation system will be installed, do not install the battery enclosure directly below a wall-mounted charger or inverter as hydrogen is corrosive and may damage this equipment.</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227207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ventilation system shall be designed to limit the maximum concentration of hydrogen to 1% of the total volume of the room during the worst-case event of simultaneous “boost” charging of all the batteries in accordance with nationally recognized standards.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Continuous ventilation shall be provided at a rate of not less than 1 cfm/sq ft or 0.305 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/min / square meter of floor area of the room or cabinet.</a:t>
            </a:r>
          </a:p>
        </p:txBody>
      </p:sp>
    </p:spTree>
    <p:extLst>
      <p:ext uri="{BB962C8B-B14F-4D97-AF65-F5344CB8AC3E}">
        <p14:creationId xmlns:p14="http://schemas.microsoft.com/office/powerpoint/2010/main" val="3001335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As an example, the volume of hydrogen gas generated daily by a 24 cell, 105Ah lead calcium battery charging at 2.2 V per cell is calculated as follows: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Total 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/min of hydrogen gas = number of cells x gas generation rate of battery type in 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/min x float current in amps x minutes /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gas generation rate needs to be determined, in this example it is 7.6 x 10</a:t>
            </a:r>
            <a:r>
              <a:rPr lang="en-US" sz="2800" baseline="30000" dirty="0">
                <a:latin typeface="Arial" panose="020B0604020202020204" pitchFamily="34" charset="0"/>
                <a:ea typeface="Calibri" panose="020F0502020204030204" pitchFamily="34" charset="0"/>
                <a:cs typeface="Arial" panose="020B0604020202020204" pitchFamily="34" charset="0"/>
              </a:rPr>
              <a:t>-6</a:t>
            </a:r>
            <a:r>
              <a:rPr lang="en-US" sz="2800" dirty="0">
                <a:latin typeface="Arial" panose="020B0604020202020204" pitchFamily="34" charset="0"/>
                <a:ea typeface="Calibri" panose="020F0502020204030204" pitchFamily="34" charset="0"/>
                <a:cs typeface="Arial" panose="020B0604020202020204" pitchFamily="34" charset="0"/>
              </a:rPr>
              <a:t> 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/min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799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SAFETY DATA SHEET – FLOODED LEAD-ACID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580DC0-388E-3F89-B2F5-9C5B598354F2}"/>
              </a:ext>
            </a:extLst>
          </p:cNvPr>
          <p:cNvPicPr>
            <a:picLocks noChangeAspect="1"/>
          </p:cNvPicPr>
          <p:nvPr/>
        </p:nvPicPr>
        <p:blipFill>
          <a:blip r:embed="rId2"/>
          <a:stretch>
            <a:fillRect/>
          </a:stretch>
        </p:blipFill>
        <p:spPr>
          <a:xfrm>
            <a:off x="9525" y="2590800"/>
            <a:ext cx="9134475" cy="3690937"/>
          </a:xfrm>
          <a:prstGeom prst="rect">
            <a:avLst/>
          </a:prstGeom>
        </p:spPr>
      </p:pic>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566161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Volume of gas production = 24 cells x 7.6 x 10</a:t>
            </a:r>
            <a:r>
              <a:rPr lang="en-US" sz="2800" baseline="30000" dirty="0">
                <a:latin typeface="Arial" panose="020B0604020202020204" pitchFamily="34" charset="0"/>
                <a:ea typeface="Calibri" panose="020F0502020204030204" pitchFamily="34" charset="0"/>
                <a:cs typeface="Arial" panose="020B0604020202020204" pitchFamily="34" charset="0"/>
              </a:rPr>
              <a:t>-6</a:t>
            </a:r>
            <a:r>
              <a:rPr lang="en-US" sz="2800" dirty="0">
                <a:latin typeface="Arial" panose="020B0604020202020204" pitchFamily="34" charset="0"/>
                <a:ea typeface="Calibri" panose="020F0502020204030204" pitchFamily="34" charset="0"/>
                <a:cs typeface="Arial" panose="020B0604020202020204" pitchFamily="34" charset="0"/>
              </a:rPr>
              <a:t> 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/min x (.006A / 100Ah) x 105Ah x 60min/h x 24h/day = 1.65m</a:t>
            </a:r>
            <a:r>
              <a:rPr lang="en-US" sz="2800" baseline="30000" dirty="0">
                <a:latin typeface="Arial" panose="020B0604020202020204" pitchFamily="34" charset="0"/>
                <a:ea typeface="Calibri" panose="020F0502020204030204" pitchFamily="34" charset="0"/>
                <a:cs typeface="Arial" panose="020B0604020202020204" pitchFamily="34" charset="0"/>
              </a:rPr>
              <a:t>3 </a:t>
            </a:r>
            <a:r>
              <a:rPr lang="en-US" sz="2800" dirty="0">
                <a:latin typeface="Arial" panose="020B0604020202020204" pitchFamily="34" charset="0"/>
                <a:ea typeface="Calibri" panose="020F0502020204030204" pitchFamily="34" charset="0"/>
                <a:cs typeface="Arial" panose="020B0604020202020204" pitchFamily="34" charset="0"/>
              </a:rPr>
              <a:t>of hydrogen gas/day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a room (8’x4’x8’) of 7.25m</a:t>
            </a:r>
            <a:r>
              <a:rPr lang="en-US" sz="2800" baseline="30000" dirty="0">
                <a:latin typeface="Arial" panose="020B0604020202020204" pitchFamily="34" charset="0"/>
                <a:ea typeface="Calibri" panose="020F0502020204030204" pitchFamily="34" charset="0"/>
                <a:cs typeface="Arial" panose="020B0604020202020204" pitchFamily="34" charset="0"/>
              </a:rPr>
              <a:t>3</a:t>
            </a:r>
            <a:r>
              <a:rPr lang="en-US" sz="2800" dirty="0">
                <a:latin typeface="Arial" panose="020B0604020202020204" pitchFamily="34" charset="0"/>
                <a:ea typeface="Calibri" panose="020F0502020204030204" pitchFamily="34" charset="0"/>
                <a:cs typeface="Arial" panose="020B0604020202020204" pitchFamily="34" charset="0"/>
              </a:rPr>
              <a:t> volume.</a:t>
            </a:r>
          </a:p>
          <a:p>
            <a:r>
              <a:rPr lang="en-US" sz="2800" dirty="0">
                <a:latin typeface="Arial" panose="020B0604020202020204" pitchFamily="34" charset="0"/>
                <a:ea typeface="Calibri" panose="020F0502020204030204" pitchFamily="34" charset="0"/>
                <a:cs typeface="Arial" panose="020B0604020202020204" pitchFamily="34" charset="0"/>
              </a:rPr>
              <a:t>Total gas allowed is 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7.25m</a:t>
            </a:r>
            <a:r>
              <a:rPr lang="en-US" sz="2800" baseline="30000" dirty="0">
                <a:latin typeface="Arial" panose="020B0604020202020204" pitchFamily="34" charset="0"/>
                <a:ea typeface="Calibri" panose="020F0502020204030204" pitchFamily="34" charset="0"/>
                <a:cs typeface="Arial" panose="020B0604020202020204" pitchFamily="34" charset="0"/>
              </a:rPr>
              <a:t>3 </a:t>
            </a:r>
            <a:r>
              <a:rPr lang="en-US" sz="2800" dirty="0">
                <a:latin typeface="Arial" panose="020B0604020202020204" pitchFamily="34" charset="0"/>
                <a:ea typeface="Calibri" panose="020F0502020204030204" pitchFamily="34" charset="0"/>
                <a:cs typeface="Arial" panose="020B0604020202020204" pitchFamily="34" charset="0"/>
              </a:rPr>
              <a:t> x .01 = 0.725m</a:t>
            </a:r>
            <a:r>
              <a:rPr lang="en-US" sz="2800" baseline="30000" dirty="0">
                <a:latin typeface="Arial" panose="020B0604020202020204" pitchFamily="34" charset="0"/>
                <a:ea typeface="Calibri" panose="020F0502020204030204" pitchFamily="34" charset="0"/>
                <a:cs typeface="Arial" panose="020B0604020202020204" pitchFamily="34" charset="0"/>
              </a:rPr>
              <a:t>3 </a:t>
            </a:r>
            <a:r>
              <a:rPr lang="en-US" sz="2800" dirty="0">
                <a:latin typeface="Arial" panose="020B0604020202020204" pitchFamily="34" charset="0"/>
                <a:ea typeface="Calibri" panose="020F0502020204030204" pitchFamily="34" charset="0"/>
                <a:cs typeface="Arial" panose="020B0604020202020204" pitchFamily="34" charset="0"/>
              </a:rPr>
              <a:t> of hydrogen gas.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meet the 1% maximum level, one air change for each 0.725m</a:t>
            </a:r>
            <a:r>
              <a:rPr lang="en-US" sz="2800" baseline="30000" dirty="0">
                <a:latin typeface="Arial" panose="020B0604020202020204" pitchFamily="34" charset="0"/>
                <a:ea typeface="Calibri" panose="020F0502020204030204" pitchFamily="34" charset="0"/>
                <a:cs typeface="Arial" panose="020B0604020202020204" pitchFamily="34" charset="0"/>
              </a:rPr>
              <a:t>3 </a:t>
            </a:r>
            <a:r>
              <a:rPr lang="en-US" sz="2800" dirty="0">
                <a:latin typeface="Arial" panose="020B0604020202020204" pitchFamily="34" charset="0"/>
                <a:ea typeface="Calibri" panose="020F0502020204030204" pitchFamily="34" charset="0"/>
                <a:cs typeface="Arial" panose="020B0604020202020204" pitchFamily="34" charset="0"/>
              </a:rPr>
              <a:t> / 1.65m</a:t>
            </a:r>
            <a:r>
              <a:rPr lang="en-US" sz="2800" baseline="30000" dirty="0">
                <a:latin typeface="Arial" panose="020B0604020202020204" pitchFamily="34" charset="0"/>
                <a:ea typeface="Calibri" panose="020F0502020204030204" pitchFamily="34" charset="0"/>
                <a:cs typeface="Arial" panose="020B0604020202020204" pitchFamily="34" charset="0"/>
              </a:rPr>
              <a:t>3 </a:t>
            </a:r>
            <a:r>
              <a:rPr lang="en-US" sz="2800" dirty="0">
                <a:latin typeface="Arial" panose="020B0604020202020204" pitchFamily="34" charset="0"/>
                <a:ea typeface="Calibri" panose="020F0502020204030204" pitchFamily="34" charset="0"/>
                <a:cs typeface="Arial" panose="020B0604020202020204" pitchFamily="34" charset="0"/>
              </a:rPr>
              <a:t> gas/day = 4.4 days.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52789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minimum of 4 air changes per hour is recommended.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Therefore, a forced ventilation fan is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35787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has an example of this same calculation at their Rolls Technical Support web page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https://support.rollsbattery.com/en/support/solutions/articles/228198-calculating-hydrogen-concentration-for-proper-ventilation</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Source used by Rolls for their calculation.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http://giantbatteryco.com/GLOSSARY/Calculate.Industrial.Battery.Hydrogen.Gas.Emission.html</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0678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battery enclosure is on the exterior wall of a home or other structure it must not be positioned in direct sunlight to prevent overheating.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Zephyr Industries offers a variety of 12V, 24V &amp; 48V power vent fans specifically designed for battery enclosures.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fans may be operated from the auxiliary relay on high-end charge controllers or by a voltage-controlled switch.</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434735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connected to a voltage-controlled relay, the fan operates only when the batteries are being charged and blows gas vapors out.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units also include a built-in damper when not in use to minimize back drafting.</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0038969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Box:</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 SIZE: When building a custom battery enclosure or purchasing a pre-built cabinet it is essential that the enclosure allows sufficient spacing around and between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lead-acid battery manufacturers recommend a minimum of 1”-3” spacing on each side of the battery to allow adequate cooling as the batteries heat up during charge, to allow proper airflow for removal of hydrogen off-gassing, and ease of maintenance.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7852963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height of the enclosure should also allow adequate space for easy installation/removal, routine inspection, watering and space for battery cabling.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183D16D0-1A85-1FC1-5E45-88E98A700663}"/>
              </a:ext>
            </a:extLst>
          </p:cNvPr>
          <p:cNvPicPr>
            <a:picLocks noChangeAspect="1"/>
          </p:cNvPicPr>
          <p:nvPr/>
        </p:nvPicPr>
        <p:blipFill>
          <a:blip r:embed="rId2"/>
          <a:stretch>
            <a:fillRect/>
          </a:stretch>
        </p:blipFill>
        <p:spPr>
          <a:xfrm>
            <a:off x="1633537" y="3114675"/>
            <a:ext cx="5876925" cy="2933700"/>
          </a:xfrm>
          <a:prstGeom prst="rect">
            <a:avLst/>
          </a:prstGeom>
        </p:spPr>
      </p:pic>
    </p:spTree>
    <p:extLst>
      <p:ext uri="{BB962C8B-B14F-4D97-AF65-F5344CB8AC3E}">
        <p14:creationId xmlns:p14="http://schemas.microsoft.com/office/powerpoint/2010/main" val="34478299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 DESIGN &amp; ACCESS: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Easy access to the battery bank is important as routine maintenance such as watering (flooded models) and cleaning &amp; re-torquing terminal connections will be required.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enclosure should have a hinged slanted lid to ensure easy access and discourage placing or storing items on top of the lid.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719707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working with larger, heavier batteries, a removable or hinged front entry is also preferred as this will allow easier access for installation &amp; future battery replacement.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 INSULATION: foam or rubber weather stripping should be used around all openings at the top to seal and prevent hydrogen gas from escaping the enclosure as well as preventing rodents from getting inside.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1873597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Batteries will self-discharge when not in use which poses a risk of damage due to freezing in cold temperatures.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enclosure will not be in a climatized space and the system operates in very cold temperatures, rigid foam insulation may be installed under the bottom of the enclosure and/or around the interior, as well as the space between the batteries to reduce the risk of freezing.</a:t>
            </a:r>
          </a:p>
          <a:p>
            <a:r>
              <a:rPr lang="en-US" sz="2800" dirty="0">
                <a:latin typeface="Arial" panose="020B0604020202020204" pitchFamily="34" charset="0"/>
                <a:ea typeface="Calibri" panose="020F0502020204030204" pitchFamily="34" charset="0"/>
                <a:cs typeface="Arial" panose="020B0604020202020204" pitchFamily="34" charset="0"/>
              </a:rPr>
              <a:t>Insulation should be removed in warmer months to prevent overheating.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183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DAA27E-8F2C-A6B1-93B0-7C4EA23902EF}"/>
              </a:ext>
            </a:extLst>
          </p:cNvPr>
          <p:cNvPicPr>
            <a:picLocks noChangeAspect="1"/>
          </p:cNvPicPr>
          <p:nvPr/>
        </p:nvPicPr>
        <p:blipFill>
          <a:blip r:embed="rId2"/>
          <a:stretch>
            <a:fillRect/>
          </a:stretch>
        </p:blipFill>
        <p:spPr>
          <a:xfrm>
            <a:off x="52387" y="1838325"/>
            <a:ext cx="9039225" cy="5019675"/>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SIGNAL WORD: DANGER!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782655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4. SPILL CONTAINMENT: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spill-proof liner should be installed in the enclosure.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This will contain any electrolyte overflows due to leaks from the batteries in the case of overfilling, puncture or cracked cases from freezing.</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2584027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E99AEC38-5521-A567-D855-C55D53DC0B67}"/>
              </a:ext>
            </a:extLst>
          </p:cNvPr>
          <p:cNvPicPr>
            <a:picLocks noChangeAspect="1"/>
          </p:cNvPicPr>
          <p:nvPr/>
        </p:nvPicPr>
        <p:blipFill>
          <a:blip r:embed="rId2"/>
          <a:stretch>
            <a:fillRect/>
          </a:stretch>
        </p:blipFill>
        <p:spPr>
          <a:xfrm>
            <a:off x="184578" y="1679016"/>
            <a:ext cx="8787972" cy="4386865"/>
          </a:xfrm>
          <a:prstGeom prst="rect">
            <a:avLst/>
          </a:prstGeom>
        </p:spPr>
      </p:pic>
    </p:spTree>
    <p:extLst>
      <p:ext uri="{BB962C8B-B14F-4D97-AF65-F5344CB8AC3E}">
        <p14:creationId xmlns:p14="http://schemas.microsoft.com/office/powerpoint/2010/main" val="22038193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5. SAFETY: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safety, the enclosure must include a latch and/or lock.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Removable pin(s) may be used to secure the hinged front wall in place when unlocked and the lid is open.</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890242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 VENTILATION: </a:t>
            </a:r>
          </a:p>
          <a:p>
            <a:r>
              <a:rPr lang="en-US" sz="2800" dirty="0">
                <a:latin typeface="Arial" panose="020B0604020202020204" pitchFamily="34" charset="0"/>
                <a:ea typeface="Calibri" panose="020F0502020204030204" pitchFamily="34" charset="0"/>
                <a:cs typeface="Arial" panose="020B0604020202020204" pitchFamily="34" charset="0"/>
              </a:rPr>
              <a:t>When using flooded lead-acid batteries the enclosure must have active ventilation.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enclosure is located inside a storage room or garage, the active ventilation system must exhaust outside via a ceiling or wall-mounted vent, a minimum 2m (6.5 ft) from any opening (doors or windows) or fresh air intake.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Wall mounted exhaust should be as close to the ceiling height as possible.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6284587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 AIR INTAKE: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Intake vents should be installed along the bottom 1/3 of the enclosure to allow proper airflow when the fan is active.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Installing screen or vent inserts is recommended to keep rodents out of the enclosure.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2077989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pic>
        <p:nvPicPr>
          <p:cNvPr id="4" name="Content Placeholder 3">
            <a:extLst>
              <a:ext uri="{FF2B5EF4-FFF2-40B4-BE49-F238E27FC236}">
                <a16:creationId xmlns:a16="http://schemas.microsoft.com/office/drawing/2014/main" id="{F5ADB3E9-C551-281E-282A-4912045A601F}"/>
              </a:ext>
            </a:extLst>
          </p:cNvPr>
          <p:cNvPicPr>
            <a:picLocks noGrp="1" noChangeAspect="1"/>
          </p:cNvPicPr>
          <p:nvPr>
            <p:ph sz="half" idx="2"/>
          </p:nvPr>
        </p:nvPicPr>
        <p:blipFill>
          <a:blip r:embed="rId2"/>
          <a:stretch>
            <a:fillRect/>
          </a:stretch>
        </p:blipFill>
        <p:spPr>
          <a:xfrm>
            <a:off x="422093" y="1285875"/>
            <a:ext cx="8133243" cy="4060031"/>
          </a:xfrm>
        </p:spPr>
      </p:pic>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5942452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8. WIRING: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conduit to run wiring in/out of the enclosure, including battery connections and the battery temperature sensor, to protect wiring.</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831225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9. TEMPERATURE SENSOR: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charge controllers and inverters use a battery temperature sensor to regulate charge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sensor should be mounted on the side of a battery case in the middle of battery bank.</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7986141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9. TEMPERATURE SENSOR: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FBBB9FED-BC3A-0431-47CD-3B28EE839752}"/>
              </a:ext>
            </a:extLst>
          </p:cNvPr>
          <p:cNvPicPr>
            <a:picLocks noChangeAspect="1"/>
          </p:cNvPicPr>
          <p:nvPr/>
        </p:nvPicPr>
        <p:blipFill>
          <a:blip r:embed="rId2"/>
          <a:stretch>
            <a:fillRect/>
          </a:stretch>
        </p:blipFill>
        <p:spPr>
          <a:xfrm>
            <a:off x="622248" y="1962149"/>
            <a:ext cx="8071233" cy="4029076"/>
          </a:xfrm>
          <a:prstGeom prst="rect">
            <a:avLst/>
          </a:prstGeom>
        </p:spPr>
      </p:pic>
    </p:spTree>
    <p:extLst>
      <p:ext uri="{BB962C8B-B14F-4D97-AF65-F5344CB8AC3E}">
        <p14:creationId xmlns:p14="http://schemas.microsoft.com/office/powerpoint/2010/main" val="26227921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battery box design can be found in the PDF from Home Power Magazine located in the electronic media folder.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28BBA2F5-5434-AFCD-32A0-E088B4E254F7}"/>
              </a:ext>
            </a:extLst>
          </p:cNvPr>
          <p:cNvPicPr>
            <a:picLocks noChangeAspect="1"/>
          </p:cNvPicPr>
          <p:nvPr/>
        </p:nvPicPr>
        <p:blipFill>
          <a:blip r:embed="rId2"/>
          <a:stretch>
            <a:fillRect/>
          </a:stretch>
        </p:blipFill>
        <p:spPr>
          <a:xfrm>
            <a:off x="-1" y="3119635"/>
            <a:ext cx="9144000" cy="3073758"/>
          </a:xfrm>
          <a:prstGeom prst="rect">
            <a:avLst/>
          </a:prstGeom>
        </p:spPr>
      </p:pic>
    </p:spTree>
    <p:extLst>
      <p:ext uri="{BB962C8B-B14F-4D97-AF65-F5344CB8AC3E}">
        <p14:creationId xmlns:p14="http://schemas.microsoft.com/office/powerpoint/2010/main" val="37058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COMPOSITION / INFORMATION ON INGREDIENTS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CAS number stands for Chemical Abstract Services.</a:t>
            </a:r>
          </a:p>
          <a:p>
            <a:r>
              <a:rPr lang="en-US" sz="2800" dirty="0">
                <a:latin typeface="Arial" panose="020B0604020202020204" pitchFamily="34" charset="0"/>
                <a:ea typeface="Calibri" panose="020F0502020204030204" pitchFamily="34" charset="0"/>
                <a:cs typeface="Arial" panose="020B0604020202020204" pitchFamily="34" charset="0"/>
              </a:rPr>
              <a:t>CAS numbers are assigned to a chemical substance.</a:t>
            </a:r>
          </a:p>
        </p:txBody>
      </p:sp>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1BA6B127-0AF0-B7DA-9D9A-43B758504AA1}"/>
              </a:ext>
            </a:extLst>
          </p:cNvPr>
          <p:cNvPicPr>
            <a:picLocks noChangeAspect="1"/>
          </p:cNvPicPr>
          <p:nvPr/>
        </p:nvPicPr>
        <p:blipFill>
          <a:blip r:embed="rId2"/>
          <a:stretch>
            <a:fillRect/>
          </a:stretch>
        </p:blipFill>
        <p:spPr>
          <a:xfrm>
            <a:off x="0" y="2344435"/>
            <a:ext cx="9144000" cy="2169129"/>
          </a:xfrm>
          <a:prstGeom prst="rect">
            <a:avLst/>
          </a:prstGeom>
        </p:spPr>
      </p:pic>
    </p:spTree>
    <p:extLst>
      <p:ext uri="{BB962C8B-B14F-4D97-AF65-F5344CB8AC3E}">
        <p14:creationId xmlns:p14="http://schemas.microsoft.com/office/powerpoint/2010/main" val="38600318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TEMPERATURE COMPENSATION</a:t>
            </a:r>
          </a:p>
          <a:p>
            <a:r>
              <a:rPr lang="en-US" sz="2800" dirty="0">
                <a:latin typeface="Arial" panose="020B0604020202020204" pitchFamily="34" charset="0"/>
                <a:ea typeface="Calibri" panose="020F0502020204030204" pitchFamily="34" charset="0"/>
                <a:cs typeface="Arial" panose="020B0604020202020204" pitchFamily="34" charset="0"/>
              </a:rPr>
              <a:t>&amp; SENSOR INSTALLATION: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charge accuracy and safety, many systems use a sensor mounted to the battery to measure cell temperature and adjust charge voltage accordingly.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Temperature sensors should be installed directly on the side of a cell or battery in the center of the bank and must be securely mounted below the electrolyte level to determine accurate cell temperature.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9157527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using chargers that do not feature temperature compensation, voltage settings should be monitored and adjusted based on actual cell temperature.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Failure to use or properly install the provided sensor may cause damage due to over/undercharge which is not covered under manufacturer warranty.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2793456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As a precaution, this sensor may also trigger a programmed safety charge cut-off as the battery bank should not exceed an operating temperature of 52ºC (125ºF).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FOR ACCURACY, THE TEMPERATURE SENSOR SHOULD NOT BE MOUNTED TO THE BATTERY TERMINAL OR TOP OF THE BATTERY CASE.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937276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Location of the temperature sensor.</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D49D265E-447D-22C0-20EF-FF114F22EA44}"/>
              </a:ext>
            </a:extLst>
          </p:cNvPr>
          <p:cNvPicPr>
            <a:picLocks noChangeAspect="1"/>
          </p:cNvPicPr>
          <p:nvPr/>
        </p:nvPicPr>
        <p:blipFill>
          <a:blip r:embed="rId2"/>
          <a:stretch>
            <a:fillRect/>
          </a:stretch>
        </p:blipFill>
        <p:spPr>
          <a:xfrm>
            <a:off x="438148" y="2424112"/>
            <a:ext cx="8001001" cy="4000501"/>
          </a:xfrm>
          <a:prstGeom prst="rect">
            <a:avLst/>
          </a:prstGeom>
        </p:spPr>
      </p:pic>
    </p:spTree>
    <p:extLst>
      <p:ext uri="{BB962C8B-B14F-4D97-AF65-F5344CB8AC3E}">
        <p14:creationId xmlns:p14="http://schemas.microsoft.com/office/powerpoint/2010/main" val="10904465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 Battery Installation from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98EAF7BB-35C4-D0FB-CD28-1D7887C9B01A}"/>
              </a:ext>
            </a:extLst>
          </p:cNvPr>
          <p:cNvPicPr>
            <a:picLocks noChangeAspect="1"/>
          </p:cNvPicPr>
          <p:nvPr/>
        </p:nvPicPr>
        <p:blipFill>
          <a:blip r:embed="rId2"/>
          <a:stretch>
            <a:fillRect/>
          </a:stretch>
        </p:blipFill>
        <p:spPr>
          <a:xfrm>
            <a:off x="1900237" y="1752600"/>
            <a:ext cx="4417047" cy="4981575"/>
          </a:xfrm>
          <a:prstGeom prst="rect">
            <a:avLst/>
          </a:prstGeom>
        </p:spPr>
      </p:pic>
    </p:spTree>
    <p:extLst>
      <p:ext uri="{BB962C8B-B14F-4D97-AF65-F5344CB8AC3E}">
        <p14:creationId xmlns:p14="http://schemas.microsoft.com/office/powerpoint/2010/main" val="36823265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section is to allow students to understand that manufacturers provide manuals for specific equipment.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General assumptions should not be made until after reading these manuals.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section is for a particular lithium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system falls under the definition of an ESS (Energy Storage System).</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211331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 batteries are a chemical risk if mis-operated, mishandled or abused.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protect terminals from short circuit before, during, and after installation.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wear electrically insulated gloves.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use electrically insulated tools.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818778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wear safety toe boots / shoes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handle battery carefully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secure battery safely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always assume battery terminals are energized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wear eye protection</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1732186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immerse battery in water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lift or carry the battery during usage or operation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operate or store battery outside of operating limits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short circuit battery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1414394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expose battery to flames, or incinerate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open battery case or disassemble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wear rings, watches, bracelets or necklaces when handling or working near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puncture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83927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FIRST-AID MEASURES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643030C6-8010-3BF5-0DE5-0BF9265B27EF}"/>
              </a:ext>
            </a:extLst>
          </p:cNvPr>
          <p:cNvPicPr>
            <a:picLocks noChangeAspect="1"/>
          </p:cNvPicPr>
          <p:nvPr/>
        </p:nvPicPr>
        <p:blipFill>
          <a:blip r:embed="rId2"/>
          <a:stretch>
            <a:fillRect/>
          </a:stretch>
        </p:blipFill>
        <p:spPr>
          <a:xfrm>
            <a:off x="0" y="2138347"/>
            <a:ext cx="9144000" cy="3914805"/>
          </a:xfrm>
          <a:prstGeom prst="rect">
            <a:avLst/>
          </a:prstGeom>
        </p:spPr>
      </p:pic>
    </p:spTree>
    <p:extLst>
      <p:ext uri="{BB962C8B-B14F-4D97-AF65-F5344CB8AC3E}">
        <p14:creationId xmlns:p14="http://schemas.microsoft.com/office/powerpoint/2010/main" val="4142934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drop or crush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lift battery by the terminal cables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vibrate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expose battery to water or other fluids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expose battery to direct sunlight</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1752599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dispose of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connect with other types of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expose battery to high temperatures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install with other battery types or brands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4152427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Recommended Battery Operating Limits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Nominal Interruption Time - Peak Current Characteristic of Rolls LFP BMS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should not be operated outside the Maximum Operating Limits, the BMS (Battery Management System) will open its internal relay and disconnect the battery if any of the following limits are exceeded.</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5702883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Recommended Battery Operating Limits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DDC0853C-0EAC-2BED-299A-C12B4999E62C}"/>
              </a:ext>
            </a:extLst>
          </p:cNvPr>
          <p:cNvPicPr>
            <a:picLocks noChangeAspect="1"/>
          </p:cNvPicPr>
          <p:nvPr/>
        </p:nvPicPr>
        <p:blipFill>
          <a:blip r:embed="rId2"/>
          <a:stretch>
            <a:fillRect/>
          </a:stretch>
        </p:blipFill>
        <p:spPr>
          <a:xfrm>
            <a:off x="479707" y="2038349"/>
            <a:ext cx="8204450" cy="3933825"/>
          </a:xfrm>
          <a:prstGeom prst="rect">
            <a:avLst/>
          </a:prstGeom>
        </p:spPr>
      </p:pic>
    </p:spTree>
    <p:extLst>
      <p:ext uri="{BB962C8B-B14F-4D97-AF65-F5344CB8AC3E}">
        <p14:creationId xmlns:p14="http://schemas.microsoft.com/office/powerpoint/2010/main" val="20213379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Recommended Battery Operating Limits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Nominal Interruption Time - Peak Current Characteristic of Rolls LFP BMS.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Although the battery is capable of performing up to the Maximum Battery Operating Limits noted, the following settings are recommended to maximize battery health and account for unforeseen external conditions.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3721529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Recommended Battery Operating Limits, supplied to allow for maximum life of battery.</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9B96FF36-E6A6-31CD-15D6-A947298A3DC9}"/>
              </a:ext>
            </a:extLst>
          </p:cNvPr>
          <p:cNvPicPr>
            <a:picLocks noChangeAspect="1"/>
          </p:cNvPicPr>
          <p:nvPr/>
        </p:nvPicPr>
        <p:blipFill>
          <a:blip r:embed="rId2"/>
          <a:stretch>
            <a:fillRect/>
          </a:stretch>
        </p:blipFill>
        <p:spPr>
          <a:xfrm>
            <a:off x="182879" y="2357437"/>
            <a:ext cx="8461250" cy="3305176"/>
          </a:xfrm>
          <a:prstGeom prst="rect">
            <a:avLst/>
          </a:prstGeom>
        </p:spPr>
      </p:pic>
    </p:spTree>
    <p:extLst>
      <p:ext uri="{BB962C8B-B14F-4D97-AF65-F5344CB8AC3E}">
        <p14:creationId xmlns:p14="http://schemas.microsoft.com/office/powerpoint/2010/main" val="37207341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Location: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Locate the batteries close to the inverter in order to minimize	the length of the battery cables.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Care should be taken to ensure adequate clearance above the batteries is maintained for access	 to both battery and inverter connections	and disconnects.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Battery	Wall-Mount	Bracket (specific for these batteries)	 is available for use with this ESS model.</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032878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LFP ESS	performance and	service life	will be optimized when they	are operated in an ambient temperature of	15°C to 25°C.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Care should be taken to ensure that the battery’s temperature is	&gt; 0°C during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cold temperature should not be realized in Belize, unless in a refrigerated space.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41913369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Securing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can be strapped in place with non-conductive nylon straps.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may have hold down brackets at the base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Rolls Battery LFP Wall-Mount Bracket specific to the model.</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175134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 Installation: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cables must be sized to the specifications required by the inverter charger, and Copper must compression be installed lug in accordance with the M8” bolt (supplied with battery) standards set by the authority having local jurisdiction.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use or install a battery temperature sensor.</a:t>
            </a:r>
          </a:p>
          <a:p>
            <a:r>
              <a:rPr lang="en-US" sz="2800" dirty="0">
                <a:latin typeface="Arial" panose="020B0604020202020204" pitchFamily="34" charset="0"/>
                <a:ea typeface="Calibri" panose="020F0502020204030204" pitchFamily="34" charset="0"/>
                <a:cs typeface="Arial" panose="020B0604020202020204" pitchFamily="34" charset="0"/>
              </a:rPr>
              <a:t>BMS takes care of temperature compensation.</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55817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Other headings in the SDS 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FIRE-FIGHTING MEASURES</a:t>
            </a:r>
          </a:p>
          <a:p>
            <a:r>
              <a:rPr lang="en-US" sz="2800" dirty="0">
                <a:latin typeface="Arial" panose="020B0604020202020204" pitchFamily="34" charset="0"/>
                <a:ea typeface="Calibri" panose="020F0502020204030204" pitchFamily="34" charset="0"/>
                <a:cs typeface="Arial" panose="020B0604020202020204" pitchFamily="34" charset="0"/>
              </a:rPr>
              <a:t>ACCIDENTAL RELEASE MEASURES</a:t>
            </a:r>
          </a:p>
          <a:p>
            <a:r>
              <a:rPr lang="en-US" sz="2800" dirty="0">
                <a:latin typeface="Arial" panose="020B0604020202020204" pitchFamily="34" charset="0"/>
                <a:ea typeface="Calibri" panose="020F0502020204030204" pitchFamily="34" charset="0"/>
                <a:cs typeface="Arial" panose="020B0604020202020204" pitchFamily="34" charset="0"/>
              </a:rPr>
              <a:t>HANDLING AND STORAGE</a:t>
            </a:r>
          </a:p>
          <a:p>
            <a:r>
              <a:rPr lang="en-US" sz="2800" dirty="0">
                <a:latin typeface="Arial" panose="020B0604020202020204" pitchFamily="34" charset="0"/>
                <a:ea typeface="Calibri" panose="020F0502020204030204" pitchFamily="34" charset="0"/>
                <a:cs typeface="Arial" panose="020B0604020202020204" pitchFamily="34" charset="0"/>
              </a:rPr>
              <a:t>EXPOSURE CONTROLS / PERSONAL PROTECTION</a:t>
            </a:r>
          </a:p>
          <a:p>
            <a:r>
              <a:rPr lang="en-US" sz="2800" dirty="0">
                <a:latin typeface="Arial" panose="020B0604020202020204" pitchFamily="34" charset="0"/>
                <a:ea typeface="Calibri" panose="020F0502020204030204" pitchFamily="34" charset="0"/>
                <a:cs typeface="Arial" panose="020B0604020202020204" pitchFamily="34" charset="0"/>
              </a:rPr>
              <a:t>PHYSICAL AND CHEMICAL PROPERTIES</a:t>
            </a:r>
          </a:p>
          <a:p>
            <a:r>
              <a:rPr lang="en-US" sz="2800" dirty="0">
                <a:latin typeface="Arial" panose="020B0604020202020204" pitchFamily="34" charset="0"/>
                <a:ea typeface="Calibri" panose="020F0502020204030204" pitchFamily="34" charset="0"/>
                <a:cs typeface="Arial" panose="020B0604020202020204" pitchFamily="34" charset="0"/>
              </a:rPr>
              <a:t>STABILITY AND REACTIVITY</a:t>
            </a:r>
          </a:p>
          <a:p>
            <a:r>
              <a:rPr lang="en-US" sz="2800" dirty="0">
                <a:latin typeface="Arial" panose="020B0604020202020204" pitchFamily="34" charset="0"/>
                <a:ea typeface="Calibri" panose="020F0502020204030204" pitchFamily="34" charset="0"/>
                <a:cs typeface="Arial" panose="020B0604020202020204" pitchFamily="34" charset="0"/>
              </a:rPr>
              <a:t>TOXICOLOGICAL INFORMATION</a:t>
            </a:r>
          </a:p>
        </p:txBody>
      </p:sp>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12196672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Confirm that battery is set to OFF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circuit has a disconnect - open the disconnect to isolate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Cable connection points should also be kept clean.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Broken, frayed, brittle, kinked or cut cables should never be used.</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9776897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Secure the new battery - be careful not to ground the terminals to any metal mounting, fixture, or body part.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Connect battery cables - connect the ground cable last to avoid sparking.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Terminals are button-type, M8 female recommended torque is 9.0 Nm (6.64 ft-lb)</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58793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Copper compression lugs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F60DBED9-9CD4-2771-624E-AB4197DDEDD9}"/>
              </a:ext>
            </a:extLst>
          </p:cNvPr>
          <p:cNvPicPr>
            <a:picLocks noChangeAspect="1"/>
          </p:cNvPicPr>
          <p:nvPr/>
        </p:nvPicPr>
        <p:blipFill>
          <a:blip r:embed="rId2"/>
          <a:stretch>
            <a:fillRect/>
          </a:stretch>
        </p:blipFill>
        <p:spPr>
          <a:xfrm>
            <a:off x="501543" y="2557462"/>
            <a:ext cx="8403967" cy="2890838"/>
          </a:xfrm>
          <a:prstGeom prst="rect">
            <a:avLst/>
          </a:prstGeom>
        </p:spPr>
      </p:pic>
    </p:spTree>
    <p:extLst>
      <p:ext uri="{BB962C8B-B14F-4D97-AF65-F5344CB8AC3E}">
        <p14:creationId xmlns:p14="http://schemas.microsoft.com/office/powerpoint/2010/main" val="17555744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Proper compression of the washer is extremely important.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74E1C678-B921-3070-1C02-8304E4D76A6D}"/>
              </a:ext>
            </a:extLst>
          </p:cNvPr>
          <p:cNvPicPr>
            <a:picLocks noChangeAspect="1"/>
          </p:cNvPicPr>
          <p:nvPr/>
        </p:nvPicPr>
        <p:blipFill>
          <a:blip r:embed="rId2"/>
          <a:stretch>
            <a:fillRect/>
          </a:stretch>
        </p:blipFill>
        <p:spPr>
          <a:xfrm>
            <a:off x="3048000" y="1702431"/>
            <a:ext cx="4438649" cy="4727082"/>
          </a:xfrm>
          <a:prstGeom prst="rect">
            <a:avLst/>
          </a:prstGeom>
        </p:spPr>
      </p:pic>
    </p:spTree>
    <p:extLst>
      <p:ext uri="{BB962C8B-B14F-4D97-AF65-F5344CB8AC3E}">
        <p14:creationId xmlns:p14="http://schemas.microsoft.com/office/powerpoint/2010/main" val="236330444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battery circuit has a disconnect - close disconnect to reconnect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Set the battery to ON</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7038961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Terminal burnout is caused by: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Discharge currents exceeding allowable limits</a:t>
            </a:r>
          </a:p>
          <a:p>
            <a:r>
              <a:rPr lang="en-US" sz="2800" dirty="0">
                <a:latin typeface="Arial" panose="020B0604020202020204" pitchFamily="34" charset="0"/>
                <a:ea typeface="Calibri" panose="020F0502020204030204" pitchFamily="34" charset="0"/>
                <a:cs typeface="Arial" panose="020B0604020202020204" pitchFamily="34" charset="0"/>
              </a:rPr>
              <a:t>Improper cable installation</a:t>
            </a:r>
          </a:p>
          <a:p>
            <a:r>
              <a:rPr lang="en-US" sz="2800" dirty="0">
                <a:latin typeface="Arial" panose="020B0604020202020204" pitchFamily="34" charset="0"/>
                <a:ea typeface="Calibri" panose="020F0502020204030204" pitchFamily="34" charset="0"/>
                <a:cs typeface="Arial" panose="020B0604020202020204" pitchFamily="34" charset="0"/>
              </a:rPr>
              <a:t>Improper cable sizing</a:t>
            </a:r>
          </a:p>
          <a:p>
            <a:r>
              <a:rPr lang="en-US" sz="2800" dirty="0">
                <a:latin typeface="Arial" panose="020B0604020202020204" pitchFamily="34" charset="0"/>
                <a:ea typeface="Calibri" panose="020F0502020204030204" pitchFamily="34" charset="0"/>
                <a:cs typeface="Arial" panose="020B0604020202020204" pitchFamily="34" charset="0"/>
              </a:rPr>
              <a:t>Improper terminal torque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Warrantee is not valid for any of these reasons.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5656067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Parallel Battery Wiring: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ensure proper balancing and load sharing between parallel batteries refer to the wiring diagram on next slide.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batteries are very sensitive to voltage and undersized battery cables will impede battery and system performance.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0269099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Parallel Battery Wiring:</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87F17096-04F1-B947-C5E9-CEE2B885117A}"/>
              </a:ext>
            </a:extLst>
          </p:cNvPr>
          <p:cNvPicPr>
            <a:picLocks noChangeAspect="1"/>
          </p:cNvPicPr>
          <p:nvPr/>
        </p:nvPicPr>
        <p:blipFill>
          <a:blip r:embed="rId2"/>
          <a:stretch>
            <a:fillRect/>
          </a:stretch>
        </p:blipFill>
        <p:spPr>
          <a:xfrm>
            <a:off x="711889" y="1922225"/>
            <a:ext cx="5831786" cy="4127692"/>
          </a:xfrm>
          <a:prstGeom prst="rect">
            <a:avLst/>
          </a:prstGeom>
        </p:spPr>
      </p:pic>
    </p:spTree>
    <p:extLst>
      <p:ext uri="{BB962C8B-B14F-4D97-AF65-F5344CB8AC3E}">
        <p14:creationId xmlns:p14="http://schemas.microsoft.com/office/powerpoint/2010/main" val="16932158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thickness (cross section) of cable used should exceed the recommended minimum for the inverter charger installation whenever possible.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Five or more batteries in parallel should be installed using a busbar configuration.</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a busbar configuration all battery cable sets should be the same length regardless of the battery’s proximity to the busbar (or combiner box).</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1871524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LFP Network: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BMS communicates with the other same batteries in the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AEBus</a:t>
            </a:r>
            <a:r>
              <a:rPr lang="en-US" sz="2800" dirty="0">
                <a:latin typeface="Arial" panose="020B0604020202020204" pitchFamily="34" charset="0"/>
                <a:ea typeface="Calibri" panose="020F0502020204030204" pitchFamily="34" charset="0"/>
                <a:cs typeface="Arial" panose="020B0604020202020204" pitchFamily="34" charset="0"/>
              </a:rPr>
              <a:t> is utilized by all networked Rolls LFP to coordinate all voltage, temperature, and current data.</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53584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Other headings in the SDS 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ECOLOGICAL INFORMATION</a:t>
            </a:r>
          </a:p>
          <a:p>
            <a:r>
              <a:rPr lang="en-US" sz="2800" dirty="0">
                <a:latin typeface="Arial" panose="020B0604020202020204" pitchFamily="34" charset="0"/>
                <a:ea typeface="Calibri" panose="020F0502020204030204" pitchFamily="34" charset="0"/>
                <a:cs typeface="Arial" panose="020B0604020202020204" pitchFamily="34" charset="0"/>
              </a:rPr>
              <a:t>DISPOSAL CONSIDERATIONS</a:t>
            </a:r>
          </a:p>
          <a:p>
            <a:r>
              <a:rPr lang="en-US" sz="2800" dirty="0">
                <a:latin typeface="Arial" panose="020B0604020202020204" pitchFamily="34" charset="0"/>
                <a:ea typeface="Calibri" panose="020F0502020204030204" pitchFamily="34" charset="0"/>
                <a:cs typeface="Arial" panose="020B0604020202020204" pitchFamily="34" charset="0"/>
              </a:rPr>
              <a:t>TRANSPORT INFORMATION</a:t>
            </a:r>
          </a:p>
          <a:p>
            <a:r>
              <a:rPr lang="en-US" sz="2800" dirty="0">
                <a:latin typeface="Arial" panose="020B0604020202020204" pitchFamily="34" charset="0"/>
                <a:ea typeface="Calibri" panose="020F0502020204030204" pitchFamily="34" charset="0"/>
                <a:cs typeface="Arial" panose="020B0604020202020204" pitchFamily="34" charset="0"/>
              </a:rPr>
              <a:t>REGULATORY INFORMATION</a:t>
            </a:r>
          </a:p>
          <a:p>
            <a:r>
              <a:rPr lang="en-US" sz="2800" dirty="0">
                <a:latin typeface="Arial" panose="020B0604020202020204" pitchFamily="34" charset="0"/>
                <a:ea typeface="Calibri" panose="020F0502020204030204" pitchFamily="34" charset="0"/>
                <a:cs typeface="Arial" panose="020B0604020202020204" pitchFamily="34" charset="0"/>
              </a:rPr>
              <a:t>OTHER INFORMATION</a:t>
            </a:r>
          </a:p>
        </p:txBody>
      </p:sp>
      <p:sp>
        <p:nvSpPr>
          <p:cNvPr id="5" name="TextBox 4">
            <a:extLst>
              <a:ext uri="{FF2B5EF4-FFF2-40B4-BE49-F238E27FC236}">
                <a16:creationId xmlns:a16="http://schemas.microsoft.com/office/drawing/2014/main" id="{C31623CE-6075-027E-D330-EBE4EBDDA318}"/>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1332015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LFP cells do not need maintenance charges like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a:t>
            </a:r>
          </a:p>
          <a:p>
            <a:r>
              <a:rPr lang="en-US" sz="2800" dirty="0">
                <a:latin typeface="Arial" panose="020B0604020202020204" pitchFamily="34" charset="0"/>
                <a:ea typeface="Calibri" panose="020F0502020204030204" pitchFamily="34" charset="0"/>
                <a:cs typeface="Arial" panose="020B0604020202020204" pitchFamily="34" charset="0"/>
              </a:rPr>
              <a:t>Pulse charge</a:t>
            </a:r>
          </a:p>
          <a:p>
            <a:r>
              <a:rPr lang="en-US" sz="2800" dirty="0">
                <a:latin typeface="Arial" panose="020B0604020202020204" pitchFamily="34" charset="0"/>
                <a:ea typeface="Calibri" panose="020F0502020204030204" pitchFamily="34" charset="0"/>
                <a:cs typeface="Arial" panose="020B0604020202020204" pitchFamily="34" charset="0"/>
              </a:rPr>
              <a:t>Overcharge</a:t>
            </a:r>
          </a:p>
          <a:p>
            <a:r>
              <a:rPr lang="en-US" sz="2800" dirty="0">
                <a:latin typeface="Arial" panose="020B0604020202020204" pitchFamily="34" charset="0"/>
                <a:ea typeface="Calibri" panose="020F0502020204030204" pitchFamily="34" charset="0"/>
                <a:cs typeface="Arial" panose="020B0604020202020204" pitchFamily="34" charset="0"/>
              </a:rPr>
              <a:t>Or any others typically recommended or required for lead acid batteries.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9290508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CHARGING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Best if kept between 10</a:t>
            </a:r>
            <a:r>
              <a:rPr lang="en-US" sz="2800" baseline="30000" dirty="0">
                <a:latin typeface="Arial" panose="020B0604020202020204" pitchFamily="34" charset="0"/>
                <a:ea typeface="Calibri" panose="020F0502020204030204" pitchFamily="34" charset="0"/>
                <a:cs typeface="Arial" panose="020B0604020202020204" pitchFamily="34" charset="0"/>
              </a:rPr>
              <a:t>o</a:t>
            </a:r>
            <a:r>
              <a:rPr lang="en-US" sz="2800" dirty="0">
                <a:latin typeface="Arial" panose="020B0604020202020204" pitchFamily="34" charset="0"/>
                <a:ea typeface="Calibri" panose="020F0502020204030204" pitchFamily="34" charset="0"/>
                <a:cs typeface="Arial" panose="020B0604020202020204" pitchFamily="34" charset="0"/>
              </a:rPr>
              <a:t>C and 35</a:t>
            </a:r>
            <a:r>
              <a:rPr lang="en-US" sz="2800" baseline="30000" dirty="0">
                <a:latin typeface="Arial" panose="020B0604020202020204" pitchFamily="34" charset="0"/>
                <a:ea typeface="Calibri" panose="020F0502020204030204" pitchFamily="34" charset="0"/>
                <a:cs typeface="Arial" panose="020B0604020202020204" pitchFamily="34" charset="0"/>
              </a:rPr>
              <a:t>o</a:t>
            </a:r>
            <a:r>
              <a:rPr lang="en-US" sz="2800" dirty="0">
                <a:latin typeface="Arial" panose="020B0604020202020204" pitchFamily="34" charset="0"/>
                <a:ea typeface="Calibri" panose="020F0502020204030204" pitchFamily="34" charset="0"/>
                <a:cs typeface="Arial" panose="020B0604020202020204" pitchFamily="34" charset="0"/>
              </a:rPr>
              <a:t>C.</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 denotes the 20hour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A6E705CA-DFF4-5D78-356F-30D5CC740E48}"/>
              </a:ext>
            </a:extLst>
          </p:cNvPr>
          <p:cNvPicPr>
            <a:picLocks noChangeAspect="1"/>
          </p:cNvPicPr>
          <p:nvPr/>
        </p:nvPicPr>
        <p:blipFill>
          <a:blip r:embed="rId2"/>
          <a:stretch>
            <a:fillRect/>
          </a:stretch>
        </p:blipFill>
        <p:spPr>
          <a:xfrm>
            <a:off x="140227" y="3867150"/>
            <a:ext cx="8625419" cy="2682359"/>
          </a:xfrm>
          <a:prstGeom prst="rect">
            <a:avLst/>
          </a:prstGeom>
        </p:spPr>
      </p:pic>
      <p:cxnSp>
        <p:nvCxnSpPr>
          <p:cNvPr id="7" name="Straight Arrow Connector 6">
            <a:extLst>
              <a:ext uri="{FF2B5EF4-FFF2-40B4-BE49-F238E27FC236}">
                <a16:creationId xmlns:a16="http://schemas.microsoft.com/office/drawing/2014/main" id="{9A721B76-0015-3736-B4BC-01E3258B9B1B}"/>
              </a:ext>
            </a:extLst>
          </p:cNvPr>
          <p:cNvCxnSpPr>
            <a:cxnSpLocks/>
          </p:cNvCxnSpPr>
          <p:nvPr/>
        </p:nvCxnSpPr>
        <p:spPr>
          <a:xfrm>
            <a:off x="923925" y="3733800"/>
            <a:ext cx="4610100" cy="13525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280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Racking for any type of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 be cabinet style with doors that open.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 be open racking in a controlled room.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Any metal needs to be grounded.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Bolted / fastened to floor is often required by manufacturer.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59306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Rack or Cabinet?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Cabinets look better than the open racks.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Rack can accommodate more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Cabinets offer better protection from electrocution.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Cabinets keep batteries and terminals away from users.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79962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Rack or Cabinet?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batteries are best in racks to vent fumes.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Maintenance is easier in racks.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Temperature is better controlled in rack.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Visual inspection is easier in rack.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Cabinets offer breaker space.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399135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There are packaged battery-based storage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Called ESS (Energy Storage System) are pre-configured.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 be all in one housing.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or lead acid for residential applications.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few applications are found in the next slides.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10753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Peak Shaving (Time of Day Rates)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ESS allows a user to shift where their electricity comes from by drawing power from the batteries during the higher-cost daytime hours then recharging during the lower-cost nighttime hours.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practice is referred to as peak shaving.</a:t>
            </a: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133600" cy="369332"/>
          </a:xfrm>
          <a:prstGeom prst="rect">
            <a:avLst/>
          </a:prstGeom>
          <a:noFill/>
        </p:spPr>
        <p:txBody>
          <a:bodyPr wrap="square" rtlCol="0">
            <a:spAutoFit/>
          </a:bodyPr>
          <a:lstStyle/>
          <a:p>
            <a:r>
              <a:rPr lang="en-US" dirty="0"/>
              <a:t>ESS Fact Sheet NFPA</a:t>
            </a:r>
            <a:endParaRPr lang="en-CA" dirty="0"/>
          </a:p>
        </p:txBody>
      </p:sp>
    </p:spTree>
    <p:extLst>
      <p:ext uri="{BB962C8B-B14F-4D97-AF65-F5344CB8AC3E}">
        <p14:creationId xmlns:p14="http://schemas.microsoft.com/office/powerpoint/2010/main" val="187837187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Time of Day Rates vary from utility to utility.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utilities do not offer time of day rates.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Time of day rate means that the customer will pay different amount for each </a:t>
            </a:r>
            <a:r>
              <a:rPr lang="en-US" sz="2800" dirty="0" err="1">
                <a:latin typeface="Arial" panose="020B0604020202020204" pitchFamily="34" charset="0"/>
                <a:ea typeface="Calibri" panose="020F0502020204030204" pitchFamily="34" charset="0"/>
                <a:cs typeface="Arial" panose="020B0604020202020204" pitchFamily="34" charset="0"/>
              </a:rPr>
              <a:t>kWhr</a:t>
            </a:r>
            <a:r>
              <a:rPr lang="en-US" sz="2800" dirty="0">
                <a:latin typeface="Arial" panose="020B0604020202020204" pitchFamily="34" charset="0"/>
                <a:ea typeface="Calibri" panose="020F0502020204030204" pitchFamily="34" charset="0"/>
                <a:cs typeface="Arial" panose="020B0604020202020204" pitchFamily="34" charset="0"/>
              </a:rPr>
              <a:t> depending on the time of the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Also, seasonal adjustments can also be applied.</a:t>
            </a:r>
          </a:p>
        </p:txBody>
      </p:sp>
    </p:spTree>
    <p:extLst>
      <p:ext uri="{BB962C8B-B14F-4D97-AF65-F5344CB8AC3E}">
        <p14:creationId xmlns:p14="http://schemas.microsoft.com/office/powerpoint/2010/main" val="95855994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Time of Use can be a way to save money on your energy bill and contribute to cleaner energy production.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Time-of-Use (</a:t>
            </a:r>
            <a:r>
              <a:rPr lang="en-US" sz="2800" dirty="0" err="1">
                <a:latin typeface="Arial" panose="020B0604020202020204" pitchFamily="34" charset="0"/>
                <a:ea typeface="Calibri" panose="020F0502020204030204" pitchFamily="34" charset="0"/>
                <a:cs typeface="Arial" panose="020B0604020202020204" pitchFamily="34" charset="0"/>
              </a:rPr>
              <a:t>ToU</a:t>
            </a:r>
            <a:r>
              <a:rPr lang="en-US" sz="2800" dirty="0">
                <a:latin typeface="Arial" panose="020B0604020202020204" pitchFamily="34" charset="0"/>
                <a:ea typeface="Calibri" panose="020F0502020204030204" pitchFamily="34" charset="0"/>
                <a:cs typeface="Arial" panose="020B0604020202020204" pitchFamily="34" charset="0"/>
              </a:rPr>
              <a:t>) tariffs are a new way for homes with Smart Meters to pay for electricity.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You pay different rates at different times of day.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differs from a traditional ‘flat’ tariff, which charges the same rate at all times of day.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71230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err="1">
                <a:latin typeface="Arial" panose="020B0604020202020204" pitchFamily="34" charset="0"/>
                <a:ea typeface="Calibri" panose="020F0502020204030204" pitchFamily="34" charset="0"/>
                <a:cs typeface="Arial" panose="020B0604020202020204" pitchFamily="34" charset="0"/>
              </a:rPr>
              <a:t>ToU</a:t>
            </a:r>
            <a:r>
              <a:rPr lang="en-US" sz="2800" dirty="0">
                <a:latin typeface="Arial" panose="020B0604020202020204" pitchFamily="34" charset="0"/>
                <a:ea typeface="Calibri" panose="020F0502020204030204" pitchFamily="34" charset="0"/>
                <a:cs typeface="Arial" panose="020B0604020202020204" pitchFamily="34" charset="0"/>
              </a:rPr>
              <a:t> tariffs reflect the amount of electricity used at different times.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Usage is low at night and highest in the late afternoon, when people return from work and many businesses are still open.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costs more to provide electricity during these peak hours.</a:t>
            </a:r>
          </a:p>
        </p:txBody>
      </p:sp>
    </p:spTree>
    <p:extLst>
      <p:ext uri="{BB962C8B-B14F-4D97-AF65-F5344CB8AC3E}">
        <p14:creationId xmlns:p14="http://schemas.microsoft.com/office/powerpoint/2010/main" val="335483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there is a SDS for a product it must be read and understood before using.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Normally the SDS are put in a binder and left with the client /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copy is kept at the workplace for when service work needs to be done on the equipment in the field.</a:t>
            </a:r>
          </a:p>
        </p:txBody>
      </p:sp>
    </p:spTree>
    <p:extLst>
      <p:ext uri="{BB962C8B-B14F-4D97-AF65-F5344CB8AC3E}">
        <p14:creationId xmlns:p14="http://schemas.microsoft.com/office/powerpoint/2010/main" val="4720612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example of how the rate varies: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381250" cy="369332"/>
          </a:xfrm>
          <a:prstGeom prst="rect">
            <a:avLst/>
          </a:prstGeom>
          <a:noFill/>
        </p:spPr>
        <p:txBody>
          <a:bodyPr wrap="square" rtlCol="0">
            <a:spAutoFit/>
          </a:bodyPr>
          <a:lstStyle/>
          <a:p>
            <a:r>
              <a:rPr lang="en-US" dirty="0"/>
              <a:t>NSPI Time of Day Rate</a:t>
            </a:r>
            <a:endParaRPr lang="en-CA" dirty="0"/>
          </a:p>
        </p:txBody>
      </p:sp>
      <p:pic>
        <p:nvPicPr>
          <p:cNvPr id="5" name="Picture 4">
            <a:extLst>
              <a:ext uri="{FF2B5EF4-FFF2-40B4-BE49-F238E27FC236}">
                <a16:creationId xmlns:a16="http://schemas.microsoft.com/office/drawing/2014/main" id="{2A7C4032-BC4D-11D6-9BDF-DF8F47581F10}"/>
              </a:ext>
            </a:extLst>
          </p:cNvPr>
          <p:cNvPicPr>
            <a:picLocks noChangeAspect="1"/>
          </p:cNvPicPr>
          <p:nvPr/>
        </p:nvPicPr>
        <p:blipFill>
          <a:blip r:embed="rId2"/>
          <a:stretch>
            <a:fillRect/>
          </a:stretch>
        </p:blipFill>
        <p:spPr>
          <a:xfrm>
            <a:off x="0" y="1783837"/>
            <a:ext cx="9144000" cy="718575"/>
          </a:xfrm>
          <a:prstGeom prst="rect">
            <a:avLst/>
          </a:prstGeom>
        </p:spPr>
      </p:pic>
      <p:pic>
        <p:nvPicPr>
          <p:cNvPr id="7" name="Picture 6">
            <a:extLst>
              <a:ext uri="{FF2B5EF4-FFF2-40B4-BE49-F238E27FC236}">
                <a16:creationId xmlns:a16="http://schemas.microsoft.com/office/drawing/2014/main" id="{EFC75557-C566-F23F-8F1C-18269FD4B038}"/>
              </a:ext>
            </a:extLst>
          </p:cNvPr>
          <p:cNvPicPr>
            <a:picLocks noChangeAspect="1"/>
          </p:cNvPicPr>
          <p:nvPr/>
        </p:nvPicPr>
        <p:blipFill>
          <a:blip r:embed="rId3"/>
          <a:stretch>
            <a:fillRect/>
          </a:stretch>
        </p:blipFill>
        <p:spPr>
          <a:xfrm>
            <a:off x="0" y="2400438"/>
            <a:ext cx="9144000" cy="2057124"/>
          </a:xfrm>
          <a:prstGeom prst="rect">
            <a:avLst/>
          </a:prstGeom>
        </p:spPr>
      </p:pic>
    </p:spTree>
    <p:extLst>
      <p:ext uri="{BB962C8B-B14F-4D97-AF65-F5344CB8AC3E}">
        <p14:creationId xmlns:p14="http://schemas.microsoft.com/office/powerpoint/2010/main" val="38968866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example of how the rate varies: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381250" cy="369332"/>
          </a:xfrm>
          <a:prstGeom prst="rect">
            <a:avLst/>
          </a:prstGeom>
          <a:noFill/>
        </p:spPr>
        <p:txBody>
          <a:bodyPr wrap="square" rtlCol="0">
            <a:spAutoFit/>
          </a:bodyPr>
          <a:lstStyle/>
          <a:p>
            <a:r>
              <a:rPr lang="en-US" dirty="0"/>
              <a:t>NSPI Time of Day Rate</a:t>
            </a:r>
            <a:endParaRPr lang="en-CA" dirty="0"/>
          </a:p>
        </p:txBody>
      </p:sp>
      <p:pic>
        <p:nvPicPr>
          <p:cNvPr id="5" name="Picture 4">
            <a:extLst>
              <a:ext uri="{FF2B5EF4-FFF2-40B4-BE49-F238E27FC236}">
                <a16:creationId xmlns:a16="http://schemas.microsoft.com/office/drawing/2014/main" id="{2A7C4032-BC4D-11D6-9BDF-DF8F47581F10}"/>
              </a:ext>
            </a:extLst>
          </p:cNvPr>
          <p:cNvPicPr>
            <a:picLocks noChangeAspect="1"/>
          </p:cNvPicPr>
          <p:nvPr/>
        </p:nvPicPr>
        <p:blipFill>
          <a:blip r:embed="rId2"/>
          <a:stretch>
            <a:fillRect/>
          </a:stretch>
        </p:blipFill>
        <p:spPr>
          <a:xfrm>
            <a:off x="0" y="1783837"/>
            <a:ext cx="9144000" cy="718575"/>
          </a:xfrm>
          <a:prstGeom prst="rect">
            <a:avLst/>
          </a:prstGeom>
        </p:spPr>
      </p:pic>
      <p:pic>
        <p:nvPicPr>
          <p:cNvPr id="6" name="Picture 5">
            <a:extLst>
              <a:ext uri="{FF2B5EF4-FFF2-40B4-BE49-F238E27FC236}">
                <a16:creationId xmlns:a16="http://schemas.microsoft.com/office/drawing/2014/main" id="{8D06C8B4-1AF1-8F8C-F98D-F4B74672C685}"/>
              </a:ext>
            </a:extLst>
          </p:cNvPr>
          <p:cNvPicPr>
            <a:picLocks noChangeAspect="1"/>
          </p:cNvPicPr>
          <p:nvPr/>
        </p:nvPicPr>
        <p:blipFill>
          <a:blip r:embed="rId3"/>
          <a:stretch>
            <a:fillRect/>
          </a:stretch>
        </p:blipFill>
        <p:spPr>
          <a:xfrm>
            <a:off x="4762" y="2502412"/>
            <a:ext cx="9144000" cy="2215725"/>
          </a:xfrm>
          <a:prstGeom prst="rect">
            <a:avLst/>
          </a:prstGeom>
        </p:spPr>
      </p:pic>
    </p:spTree>
    <p:extLst>
      <p:ext uri="{BB962C8B-B14F-4D97-AF65-F5344CB8AC3E}">
        <p14:creationId xmlns:p14="http://schemas.microsoft.com/office/powerpoint/2010/main" val="32320438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ESS can provide the energy used in the house during the time when the rate is the highest.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rate is lowest it can use the grid to charge the batteries back up.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Solar can also be used to power the loads or charge the batteries.</a:t>
            </a:r>
          </a:p>
        </p:txBody>
      </p:sp>
    </p:spTree>
    <p:extLst>
      <p:ext uri="{BB962C8B-B14F-4D97-AF65-F5344CB8AC3E}">
        <p14:creationId xmlns:p14="http://schemas.microsoft.com/office/powerpoint/2010/main" val="3045979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Load Leveling (Microgrid application):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power generation facilities ramp up and ramp down to keep up with the changing demand for electricity, it puts stress on the system.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ESS can help flatten out the demand curve by charging when electrical demand is low and discharging when it is high.</a:t>
            </a: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133600" cy="369332"/>
          </a:xfrm>
          <a:prstGeom prst="rect">
            <a:avLst/>
          </a:prstGeom>
          <a:noFill/>
        </p:spPr>
        <p:txBody>
          <a:bodyPr wrap="square" rtlCol="0">
            <a:spAutoFit/>
          </a:bodyPr>
          <a:lstStyle/>
          <a:p>
            <a:r>
              <a:rPr lang="en-US" dirty="0"/>
              <a:t>ESS Fact Sheet NFPA</a:t>
            </a:r>
            <a:endParaRPr lang="en-CA" dirty="0"/>
          </a:p>
        </p:txBody>
      </p:sp>
    </p:spTree>
    <p:extLst>
      <p:ext uri="{BB962C8B-B14F-4D97-AF65-F5344CB8AC3E}">
        <p14:creationId xmlns:p14="http://schemas.microsoft.com/office/powerpoint/2010/main" val="18476470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Uninterruptible Power Supply: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ESS can provide near instantaneous protection from power interruptions and are often used in hospitals, data centers, and homes. </a:t>
            </a: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133600" cy="369332"/>
          </a:xfrm>
          <a:prstGeom prst="rect">
            <a:avLst/>
          </a:prstGeom>
          <a:noFill/>
        </p:spPr>
        <p:txBody>
          <a:bodyPr wrap="square" rtlCol="0">
            <a:spAutoFit/>
          </a:bodyPr>
          <a:lstStyle/>
          <a:p>
            <a:r>
              <a:rPr lang="en-US" dirty="0"/>
              <a:t>ESS Fact Sheet NFPA</a:t>
            </a:r>
            <a:endParaRPr lang="en-CA" dirty="0"/>
          </a:p>
        </p:txBody>
      </p:sp>
    </p:spTree>
    <p:extLst>
      <p:ext uri="{BB962C8B-B14F-4D97-AF65-F5344CB8AC3E}">
        <p14:creationId xmlns:p14="http://schemas.microsoft.com/office/powerpoint/2010/main" val="87081780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Are the Advantages?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Supplement Renewables, renewable energies such as solar panels or wind turbines only produce electricity when the sun is out, or the wind is blowing.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Supplementing these with ESS allows users to take advantage of the electricity that is generated when the renewable energy technologies are not producing electricity. </a:t>
            </a:r>
          </a:p>
        </p:txBody>
      </p:sp>
      <p:sp>
        <p:nvSpPr>
          <p:cNvPr id="3" name="TextBox 2">
            <a:extLst>
              <a:ext uri="{FF2B5EF4-FFF2-40B4-BE49-F238E27FC236}">
                <a16:creationId xmlns:a16="http://schemas.microsoft.com/office/drawing/2014/main" id="{43752196-DB17-1A2E-C1FF-3D2A16400469}"/>
              </a:ext>
            </a:extLst>
          </p:cNvPr>
          <p:cNvSpPr txBox="1"/>
          <p:nvPr/>
        </p:nvSpPr>
        <p:spPr>
          <a:xfrm>
            <a:off x="6419850" y="6378059"/>
            <a:ext cx="2133600" cy="369332"/>
          </a:xfrm>
          <a:prstGeom prst="rect">
            <a:avLst/>
          </a:prstGeom>
          <a:noFill/>
        </p:spPr>
        <p:txBody>
          <a:bodyPr wrap="square" rtlCol="0">
            <a:spAutoFit/>
          </a:bodyPr>
          <a:lstStyle/>
          <a:p>
            <a:r>
              <a:rPr lang="en-US" dirty="0"/>
              <a:t>ESS Fact Sheet NFPA</a:t>
            </a:r>
            <a:endParaRPr lang="en-CA" dirty="0"/>
          </a:p>
        </p:txBody>
      </p:sp>
    </p:spTree>
    <p:extLst>
      <p:ext uri="{BB962C8B-B14F-4D97-AF65-F5344CB8AC3E}">
        <p14:creationId xmlns:p14="http://schemas.microsoft.com/office/powerpoint/2010/main" val="38411811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ESS is normally used to provide power during the day for load management (Peak demand)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Or as a backup incase the main power source goes down.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ESS can have a utility interactive hybrid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ESS can be part of a microgrid as an energy storage and source.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00596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definition of an energy storage system as per the NEC: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ESS is one or more components assembled together capable of storing energy for use at a future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can include (but is not limited to) batteries, capacitors, and kinetic energy devices (e.g., flywheels and compressed air).</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794787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There are three types of storage systems described within the definitions found at NEC 706.2. These systems 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Energy Storage System, Self-Contained;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Energy Storage System, Pre-Engineered of Matched Components; and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Energy Storage System, Other.</a:t>
            </a:r>
          </a:p>
        </p:txBody>
      </p:sp>
    </p:spTree>
    <p:extLst>
      <p:ext uri="{BB962C8B-B14F-4D97-AF65-F5344CB8AC3E}">
        <p14:creationId xmlns:p14="http://schemas.microsoft.com/office/powerpoint/2010/main" val="20710126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Energy Storage System, Self-Contained;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Purchased as a single unit.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Single manufacturer designed and all components are part of the package.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 be stand – alone in a container.</a:t>
            </a:r>
          </a:p>
        </p:txBody>
      </p:sp>
    </p:spTree>
    <p:extLst>
      <p:ext uri="{BB962C8B-B14F-4D97-AF65-F5344CB8AC3E}">
        <p14:creationId xmlns:p14="http://schemas.microsoft.com/office/powerpoint/2010/main" val="335657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This </a:t>
            </a:r>
            <a:r>
              <a:rPr lang="en-CA" sz="2800" dirty="0">
                <a:latin typeface="Arial" panose="020B0604020202020204" pitchFamily="34" charset="0"/>
                <a:ea typeface="Calibri" panose="020F0502020204030204" pitchFamily="34" charset="0"/>
                <a:cs typeface="Arial" panose="020B0604020202020204" pitchFamily="34" charset="0"/>
              </a:rPr>
              <a:t>module</a:t>
            </a:r>
            <a:r>
              <a:rPr lang="en-CA" sz="2800" dirty="0">
                <a:effectLst/>
                <a:latin typeface="Arial" panose="020B0604020202020204" pitchFamily="34" charset="0"/>
                <a:ea typeface="Calibri" panose="020F0502020204030204" pitchFamily="34" charset="0"/>
                <a:cs typeface="Arial" panose="020B0604020202020204" pitchFamily="34" charset="0"/>
              </a:rPr>
              <a:t> introduces Battery Based Installations</a:t>
            </a:r>
          </a:p>
          <a:p>
            <a:r>
              <a:rPr lang="en-CA" sz="2800" dirty="0">
                <a:latin typeface="Arial" panose="020B0604020202020204" pitchFamily="34" charset="0"/>
                <a:ea typeface="Calibri" panose="020F0502020204030204" pitchFamily="34" charset="0"/>
                <a:cs typeface="Arial" panose="020B0604020202020204" pitchFamily="34" charset="0"/>
              </a:rPr>
              <a:t>The outcomes will be the following: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Battery handling / Safety</a:t>
            </a:r>
          </a:p>
          <a:p>
            <a:r>
              <a:rPr lang="en-CA" sz="2800" dirty="0">
                <a:latin typeface="Arial" panose="020B0604020202020204" pitchFamily="34" charset="0"/>
                <a:ea typeface="Calibri" panose="020F0502020204030204" pitchFamily="34" charset="0"/>
                <a:cs typeface="Arial" panose="020B0604020202020204" pitchFamily="34" charset="0"/>
              </a:rPr>
              <a:t>Receiving New Batteries from Vender</a:t>
            </a:r>
          </a:p>
          <a:p>
            <a:r>
              <a:rPr lang="en-CA" sz="2800" dirty="0">
                <a:latin typeface="Arial" panose="020B0604020202020204" pitchFamily="34" charset="0"/>
                <a:ea typeface="Calibri" panose="020F0502020204030204" pitchFamily="34" charset="0"/>
                <a:cs typeface="Arial" panose="020B0604020202020204" pitchFamily="34" charset="0"/>
              </a:rPr>
              <a:t>Connections</a:t>
            </a:r>
          </a:p>
          <a:p>
            <a:r>
              <a:rPr lang="en-CA" sz="2800" dirty="0">
                <a:latin typeface="Arial" panose="020B0604020202020204" pitchFamily="34" charset="0"/>
                <a:ea typeface="Calibri" panose="020F0502020204030204" pitchFamily="34" charset="0"/>
                <a:cs typeface="Arial" panose="020B0604020202020204" pitchFamily="34" charset="0"/>
              </a:rPr>
              <a:t>Racking / Boxes</a:t>
            </a:r>
          </a:p>
          <a:p>
            <a:r>
              <a:rPr lang="en-CA" sz="2800" dirty="0">
                <a:latin typeface="Arial" panose="020B0604020202020204" pitchFamily="34" charset="0"/>
                <a:ea typeface="Calibri" panose="020F0502020204030204" pitchFamily="34" charset="0"/>
                <a:cs typeface="Arial" panose="020B0604020202020204" pitchFamily="34" charset="0"/>
              </a:rPr>
              <a:t>ESS (Energy Storage System)</a:t>
            </a:r>
          </a:p>
          <a:p>
            <a:r>
              <a:rPr lang="en-CA" sz="2800" dirty="0">
                <a:latin typeface="Arial" panose="020B0604020202020204" pitchFamily="34" charset="0"/>
                <a:ea typeface="Calibri" panose="020F0502020204030204" pitchFamily="34" charset="0"/>
                <a:cs typeface="Arial" panose="020B0604020202020204" pitchFamily="34" charset="0"/>
              </a:rPr>
              <a:t>Maintenance</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35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PPE (Personal Protective Equipment) is mandatory when working on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Depending on the type of battery, other PPE is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Manufacturers provide an installation manual for the safe handling of their batteries.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13580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Energy Storage System, Pre-Engineered of Matched Components;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Single manufacture and components are connected together, not necessary to be in same cabinet or room.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98714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Energy Storage System, Other.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Put together from separate pieces of equipment that do not need to be from same manufacturer.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pieces of equipment need to be listed.</a:t>
            </a:r>
          </a:p>
        </p:txBody>
      </p:sp>
    </p:spTree>
    <p:extLst>
      <p:ext uri="{BB962C8B-B14F-4D97-AF65-F5344CB8AC3E}">
        <p14:creationId xmlns:p14="http://schemas.microsoft.com/office/powerpoint/2010/main" val="34825651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Energy storage systems can be (and typically are) connected to other energy sources, such as the local utility distribution system.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may be one or more sources connected to an ESS. (Generator)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systems can have AC or DC output for utilization.</a:t>
            </a:r>
          </a:p>
        </p:txBody>
      </p:sp>
    </p:spTree>
    <p:extLst>
      <p:ext uri="{BB962C8B-B14F-4D97-AF65-F5344CB8AC3E}">
        <p14:creationId xmlns:p14="http://schemas.microsoft.com/office/powerpoint/2010/main" val="29295908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ESS can be used as a back up to the grid when it goes down.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has a battery inverter that is AC coupled to the utility and allows for energy to flow in both directions from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AC coupled is when the inverter is connected to an AC source.</a:t>
            </a:r>
          </a:p>
        </p:txBody>
      </p:sp>
    </p:spTree>
    <p:extLst>
      <p:ext uri="{BB962C8B-B14F-4D97-AF65-F5344CB8AC3E}">
        <p14:creationId xmlns:p14="http://schemas.microsoft.com/office/powerpoint/2010/main" val="64409865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DC coupling is when two or more DC inputs or outputs are connected together: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PV to charge controller</a:t>
            </a:r>
          </a:p>
          <a:p>
            <a:r>
              <a:rPr lang="en-US" sz="2800" dirty="0">
                <a:latin typeface="Arial" panose="020B0604020202020204" pitchFamily="34" charset="0"/>
                <a:ea typeface="Calibri" panose="020F0502020204030204" pitchFamily="34" charset="0"/>
                <a:cs typeface="Arial" panose="020B0604020202020204" pitchFamily="34" charset="0"/>
              </a:rPr>
              <a:t>Charge controller to batteries</a:t>
            </a:r>
          </a:p>
          <a:p>
            <a:r>
              <a:rPr lang="en-US" sz="2800" dirty="0">
                <a:latin typeface="Arial" panose="020B0604020202020204" pitchFamily="34" charset="0"/>
                <a:ea typeface="Calibri" panose="020F0502020204030204" pitchFamily="34" charset="0"/>
                <a:cs typeface="Arial" panose="020B0604020202020204" pitchFamily="34" charset="0"/>
              </a:rPr>
              <a:t>Charge controller to DC loads</a:t>
            </a:r>
          </a:p>
          <a:p>
            <a:r>
              <a:rPr lang="en-US" sz="2800" dirty="0">
                <a:latin typeface="Arial" panose="020B0604020202020204" pitchFamily="34" charset="0"/>
                <a:ea typeface="Calibri" panose="020F0502020204030204" pitchFamily="34" charset="0"/>
                <a:cs typeface="Arial" panose="020B0604020202020204" pitchFamily="34" charset="0"/>
              </a:rPr>
              <a:t>Battery to DC input of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599357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coupling is when two or more AC inputs or outputs are connected together: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 to AC panel (loads)</a:t>
            </a:r>
          </a:p>
          <a:p>
            <a:r>
              <a:rPr lang="en-US" sz="2800" dirty="0">
                <a:latin typeface="Arial" panose="020B0604020202020204" pitchFamily="34" charset="0"/>
                <a:ea typeface="Calibri" panose="020F0502020204030204" pitchFamily="34" charset="0"/>
                <a:cs typeface="Arial" panose="020B0604020202020204" pitchFamily="34" charset="0"/>
              </a:rPr>
              <a:t>Inverter to generator</a:t>
            </a:r>
          </a:p>
          <a:p>
            <a:r>
              <a:rPr lang="en-US" sz="2800" dirty="0">
                <a:latin typeface="Arial" panose="020B0604020202020204" pitchFamily="34" charset="0"/>
                <a:ea typeface="Calibri" panose="020F0502020204030204" pitchFamily="34" charset="0"/>
                <a:cs typeface="Arial" panose="020B0604020202020204" pitchFamily="34" charset="0"/>
              </a:rPr>
              <a:t>Inverter to Utility or grid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34187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the ESS is connected to solar PV the DC energy from the PV can go to charge the batteries or be put through the PV inverter to the battery inverter to supply AC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PV is DC coupled to the DC input to the charge controller function of the PV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Other designs us a charge controller to feed a hybrid inverter that is DC coupled to the batteries and PV while also being AC coupled to the AC loads.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864798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Monthly and quarterly maintenance for flooded lead acid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renewable industry needs people trained to do maintenance on flooded batteries as well as Lithium and other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section will be on the monthly and quarterly maintenance of the flooded lead 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603278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presentation Battery Based PV Installations Lab Activities outlines the maintenance required for flooded lead acid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also makes reference to the four lab activities for the learners in this course.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first lab is designed to have learners simulate receiving a shipment of flooded batteries; then have them shipped out to a customer including conditioning the batteries for the shipment.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50813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During this lab activity safety requirements are followed.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Documentation is prepared and completed for each of these steps.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simulates a real-world job activity.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376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FULLRIVER and Rolls manuals provide the following handling guidelines.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following slides are taken from the manufacturer's installation guides.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90666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second lab is to install a working battery back of flooded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(4 x 12 Volt) will be installed in the campus lab area.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Racks will be used, and the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FXR charger inverter will be setup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lab will take a number of weeks to complete.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247659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has many objectives that overlap with the Stand-Alone Course.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lab is completed, it provides a living lab for the learners to measure how the battery back reacts to charging and discharging.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bank can take over some loads from the campus grid.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campus grid can provide charging for the batteries.</a:t>
            </a:r>
          </a:p>
        </p:txBody>
      </p:sp>
    </p:spTree>
    <p:extLst>
      <p:ext uri="{BB962C8B-B14F-4D97-AF65-F5344CB8AC3E}">
        <p14:creationId xmlns:p14="http://schemas.microsoft.com/office/powerpoint/2010/main" val="33932740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Having a controlled discharge and charge the learners can learn to predict the way the batteries will react to various loads and charging rates.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Logging these measurements will provide a history for other years of classes.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671892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two labs are maintenance-based labs.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Monthly maintenance, that is an industry standard for flooded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other is a quarterly timed maintenance procedure. It is an add on to the monthly maintenance.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looks at other areas of concern beside monthly readings.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002679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Equalization of the flooded batteries is covered in depth in that presentation.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 can happen at any monthly maintenance inspection.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labs represent the majority of preventative maintenance exercises used in the industry.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873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Before installing your </a:t>
            </a:r>
            <a:r>
              <a:rPr lang="en-US" sz="2800" dirty="0" err="1">
                <a:latin typeface="Arial" panose="020B0604020202020204" pitchFamily="34" charset="0"/>
                <a:ea typeface="Calibri" panose="020F0502020204030204" pitchFamily="34" charset="0"/>
                <a:cs typeface="Arial" panose="020B0604020202020204" pitchFamily="34" charset="0"/>
              </a:rPr>
              <a:t>Fullriver</a:t>
            </a:r>
            <a:r>
              <a:rPr lang="en-US" sz="2800" dirty="0">
                <a:latin typeface="Arial" panose="020B0604020202020204" pitchFamily="34" charset="0"/>
                <a:ea typeface="Calibri" panose="020F0502020204030204" pitchFamily="34" charset="0"/>
                <a:cs typeface="Arial" panose="020B0604020202020204" pitchFamily="34" charset="0"/>
              </a:rPr>
              <a:t> battery, please adhere to the following safety guidelines and make sure that you have the proper equipment for installation, operation, and diagnostic testing.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SAFETY PROTECT YOURSELF AND PROTECT YOUR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Wear protective gear, including gloves, when handling a battery.</a:t>
            </a:r>
          </a:p>
          <a:p>
            <a:r>
              <a:rPr lang="en-US" sz="2800" dirty="0">
                <a:latin typeface="Arial" panose="020B0604020202020204" pitchFamily="34" charset="0"/>
                <a:ea typeface="Calibri" panose="020F0502020204030204" pitchFamily="34" charset="0"/>
                <a:cs typeface="Arial" panose="020B0604020202020204" pitchFamily="34" charset="0"/>
              </a:rPr>
              <a:t>Install and remove a battery using the lifting handles provided.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118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working on or near flooded batteries the minimum PPE 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Face shield / goggles</a:t>
            </a:r>
          </a:p>
          <a:p>
            <a:r>
              <a:rPr lang="en-US" sz="2800" dirty="0">
                <a:latin typeface="Arial" panose="020B0604020202020204" pitchFamily="34" charset="0"/>
                <a:ea typeface="Calibri" panose="020F0502020204030204" pitchFamily="34" charset="0"/>
                <a:cs typeface="Arial" panose="020B0604020202020204" pitchFamily="34" charset="0"/>
              </a:rPr>
              <a:t>Gloves</a:t>
            </a:r>
          </a:p>
          <a:p>
            <a:r>
              <a:rPr lang="en-US" sz="2800" dirty="0">
                <a:latin typeface="Arial" panose="020B0604020202020204" pitchFamily="34" charset="0"/>
                <a:ea typeface="Calibri" panose="020F0502020204030204" pitchFamily="34" charset="0"/>
                <a:cs typeface="Arial" panose="020B0604020202020204" pitchFamily="34" charset="0"/>
              </a:rPr>
              <a:t>Apron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eyewash station is mandatory in some jurisdictions.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88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fr-FR" sz="2800" dirty="0">
                <a:latin typeface="Arial" panose="020B0604020202020204" pitchFamily="34" charset="0"/>
                <a:ea typeface="Calibri" panose="020F0502020204030204" pitchFamily="34" charset="0"/>
                <a:cs typeface="Arial" panose="020B0604020202020204" pitchFamily="34" charset="0"/>
              </a:rPr>
              <a:t>Rolls </a:t>
            </a:r>
            <a:r>
              <a:rPr lang="fr-FR" sz="2800" dirty="0" err="1">
                <a:latin typeface="Arial" panose="020B0604020202020204" pitchFamily="34" charset="0"/>
                <a:ea typeface="Calibri" panose="020F0502020204030204" pitchFamily="34" charset="0"/>
                <a:cs typeface="Arial" panose="020B0604020202020204" pitchFamily="34" charset="0"/>
              </a:rPr>
              <a:t>battery</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company</a:t>
            </a:r>
            <a:r>
              <a:rPr lang="fr-FR" sz="2800" dirty="0">
                <a:latin typeface="Arial" panose="020B0604020202020204" pitchFamily="34" charset="0"/>
                <a:ea typeface="Calibri" panose="020F0502020204030204" pitchFamily="34" charset="0"/>
                <a:cs typeface="Arial" panose="020B0604020202020204" pitchFamily="34" charset="0"/>
              </a:rPr>
              <a:t> has a YouTube </a:t>
            </a:r>
            <a:r>
              <a:rPr lang="fr-FR" sz="2800" dirty="0" err="1">
                <a:latin typeface="Arial" panose="020B0604020202020204" pitchFamily="34" charset="0"/>
                <a:ea typeface="Calibri" panose="020F0502020204030204" pitchFamily="34" charset="0"/>
                <a:cs typeface="Arial" panose="020B0604020202020204" pitchFamily="34" charset="0"/>
              </a:rPr>
              <a:t>channel</a:t>
            </a:r>
            <a:r>
              <a:rPr lang="fr-FR" sz="2800" dirty="0">
                <a:latin typeface="Arial" panose="020B0604020202020204" pitchFamily="34" charset="0"/>
                <a:ea typeface="Calibri" panose="020F0502020204030204" pitchFamily="34" charset="0"/>
                <a:cs typeface="Arial" panose="020B0604020202020204" pitchFamily="34" charset="0"/>
              </a:rPr>
              <a:t>.</a:t>
            </a:r>
          </a:p>
          <a:p>
            <a:endParaRPr lang="fr-FR" sz="2800" dirty="0">
              <a:latin typeface="Arial" panose="020B0604020202020204" pitchFamily="34" charset="0"/>
              <a:ea typeface="Calibri" panose="020F0502020204030204" pitchFamily="34" charset="0"/>
              <a:cs typeface="Arial" panose="020B0604020202020204" pitchFamily="34" charset="0"/>
            </a:endParaRPr>
          </a:p>
          <a:p>
            <a:r>
              <a:rPr lang="fr-FR" sz="2800" dirty="0">
                <a:latin typeface="Arial" panose="020B0604020202020204" pitchFamily="34" charset="0"/>
                <a:ea typeface="Calibri" panose="020F0502020204030204" pitchFamily="34" charset="0"/>
                <a:cs typeface="Arial" panose="020B0604020202020204" pitchFamily="34" charset="0"/>
              </a:rPr>
              <a:t>Watch </a:t>
            </a:r>
            <a:r>
              <a:rPr lang="fr-FR" sz="2800" dirty="0" err="1">
                <a:latin typeface="Arial" panose="020B0604020202020204" pitchFamily="34" charset="0"/>
                <a:ea typeface="Calibri" panose="020F0502020204030204" pitchFamily="34" charset="0"/>
                <a:cs typeface="Arial" panose="020B0604020202020204" pitchFamily="34" charset="0"/>
              </a:rPr>
              <a:t>this</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video</a:t>
            </a:r>
            <a:r>
              <a:rPr lang="fr-FR" sz="2800" dirty="0">
                <a:latin typeface="Arial" panose="020B0604020202020204" pitchFamily="34" charset="0"/>
                <a:ea typeface="Calibri" panose="020F0502020204030204" pitchFamily="34" charset="0"/>
                <a:cs typeface="Arial" panose="020B0604020202020204" pitchFamily="34" charset="0"/>
              </a:rPr>
              <a:t> and get a </a:t>
            </a:r>
            <a:r>
              <a:rPr lang="fr-FR" sz="2800" dirty="0" err="1">
                <a:latin typeface="Arial" panose="020B0604020202020204" pitchFamily="34" charset="0"/>
                <a:ea typeface="Calibri" panose="020F0502020204030204" pitchFamily="34" charset="0"/>
                <a:cs typeface="Arial" panose="020B0604020202020204" pitchFamily="34" charset="0"/>
              </a:rPr>
              <a:t>feel</a:t>
            </a:r>
            <a:r>
              <a:rPr lang="fr-FR" sz="2800" dirty="0">
                <a:latin typeface="Arial" panose="020B0604020202020204" pitchFamily="34" charset="0"/>
                <a:ea typeface="Calibri" panose="020F0502020204030204" pitchFamily="34" charset="0"/>
                <a:cs typeface="Arial" panose="020B0604020202020204" pitchFamily="34" charset="0"/>
              </a:rPr>
              <a:t> for how to </a:t>
            </a:r>
            <a:r>
              <a:rPr lang="fr-FR" sz="2800" dirty="0" err="1">
                <a:latin typeface="Arial" panose="020B0604020202020204" pitchFamily="34" charset="0"/>
                <a:ea typeface="Calibri" panose="020F0502020204030204" pitchFamily="34" charset="0"/>
                <a:cs typeface="Arial" panose="020B0604020202020204" pitchFamily="34" charset="0"/>
              </a:rPr>
              <a:t>maintain</a:t>
            </a:r>
            <a:r>
              <a:rPr lang="fr-FR" sz="2800" dirty="0">
                <a:latin typeface="Arial" panose="020B0604020202020204" pitchFamily="34" charset="0"/>
                <a:ea typeface="Calibri" panose="020F0502020204030204" pitchFamily="34" charset="0"/>
                <a:cs typeface="Arial" panose="020B0604020202020204" pitchFamily="34" charset="0"/>
              </a:rPr>
              <a:t> a </a:t>
            </a:r>
            <a:r>
              <a:rPr lang="fr-FR" sz="2800" dirty="0" err="1">
                <a:latin typeface="Arial" panose="020B0604020202020204" pitchFamily="34" charset="0"/>
                <a:ea typeface="Calibri" panose="020F0502020204030204" pitchFamily="34" charset="0"/>
                <a:cs typeface="Arial" panose="020B0604020202020204" pitchFamily="34" charset="0"/>
              </a:rPr>
              <a:t>flooded</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battery</a:t>
            </a:r>
            <a:r>
              <a:rPr lang="fr-FR" sz="2800" dirty="0">
                <a:latin typeface="Arial" panose="020B0604020202020204" pitchFamily="34" charset="0"/>
                <a:ea typeface="Calibri" panose="020F0502020204030204" pitchFamily="34" charset="0"/>
                <a:cs typeface="Arial" panose="020B0604020202020204" pitchFamily="34" charset="0"/>
              </a:rPr>
              <a:t>. </a:t>
            </a:r>
          </a:p>
          <a:p>
            <a:endParaRPr lang="fr-FR" sz="2800" dirty="0">
              <a:latin typeface="Arial" panose="020B0604020202020204" pitchFamily="34" charset="0"/>
              <a:ea typeface="Calibri" panose="020F0502020204030204" pitchFamily="34" charset="0"/>
              <a:cs typeface="Arial" panose="020B0604020202020204" pitchFamily="34" charset="0"/>
            </a:endParaRPr>
          </a:p>
          <a:p>
            <a:r>
              <a:rPr lang="fr-FR" sz="2800" dirty="0">
                <a:latin typeface="Arial" panose="020B0604020202020204" pitchFamily="34" charset="0"/>
                <a:ea typeface="Calibri" panose="020F0502020204030204" pitchFamily="34" charset="0"/>
                <a:cs typeface="Arial" panose="020B0604020202020204" pitchFamily="34" charset="0"/>
              </a:rPr>
              <a:t>It </a:t>
            </a:r>
            <a:r>
              <a:rPr lang="fr-FR" sz="2800" dirty="0" err="1">
                <a:latin typeface="Arial" panose="020B0604020202020204" pitchFamily="34" charset="0"/>
                <a:ea typeface="Calibri" panose="020F0502020204030204" pitchFamily="34" charset="0"/>
                <a:cs typeface="Arial" panose="020B0604020202020204" pitchFamily="34" charset="0"/>
              </a:rPr>
              <a:t>is</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also</a:t>
            </a:r>
            <a:r>
              <a:rPr lang="fr-FR" sz="2800" dirty="0">
                <a:latin typeface="Arial" panose="020B0604020202020204" pitchFamily="34" charset="0"/>
                <a:ea typeface="Calibri" panose="020F0502020204030204" pitchFamily="34" charset="0"/>
                <a:cs typeface="Arial" panose="020B0604020202020204" pitchFamily="34" charset="0"/>
              </a:rPr>
              <a:t> good source of basic </a:t>
            </a:r>
            <a:r>
              <a:rPr lang="fr-FR" sz="2800" dirty="0" err="1">
                <a:latin typeface="Arial" panose="020B0604020202020204" pitchFamily="34" charset="0"/>
                <a:ea typeface="Calibri" panose="020F0502020204030204" pitchFamily="34" charset="0"/>
                <a:cs typeface="Arial" panose="020B0604020202020204" pitchFamily="34" charset="0"/>
              </a:rPr>
              <a:t>battery</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terminalogy</a:t>
            </a:r>
            <a:r>
              <a:rPr lang="fr-FR" sz="2800" dirty="0">
                <a:latin typeface="Arial" panose="020B0604020202020204" pitchFamily="34" charset="0"/>
                <a:ea typeface="Calibri" panose="020F0502020204030204" pitchFamily="34" charset="0"/>
                <a:cs typeface="Arial" panose="020B0604020202020204" pitchFamily="34" charset="0"/>
              </a:rPr>
              <a:t>. </a:t>
            </a:r>
          </a:p>
          <a:p>
            <a:endParaRPr lang="fr-FR" sz="2800" dirty="0">
              <a:latin typeface="Arial" panose="020B0604020202020204" pitchFamily="34" charset="0"/>
              <a:ea typeface="Calibri" panose="020F0502020204030204" pitchFamily="34" charset="0"/>
              <a:cs typeface="Arial" panose="020B0604020202020204" pitchFamily="34" charset="0"/>
            </a:endParaRPr>
          </a:p>
          <a:p>
            <a:r>
              <a:rPr lang="fr-FR" sz="2800" dirty="0">
                <a:latin typeface="Arial" panose="020B0604020202020204" pitchFamily="34" charset="0"/>
                <a:ea typeface="Calibri" panose="020F0502020204030204" pitchFamily="34" charset="0"/>
                <a:cs typeface="Arial" panose="020B0604020202020204" pitchFamily="34" charset="0"/>
              </a:rPr>
              <a:t>Rolls Maintenance </a:t>
            </a:r>
            <a:r>
              <a:rPr lang="fr-FR" sz="2800" dirty="0" err="1">
                <a:latin typeface="Arial" panose="020B0604020202020204" pitchFamily="34" charset="0"/>
                <a:ea typeface="Calibri" panose="020F0502020204030204" pitchFamily="34" charset="0"/>
                <a:cs typeface="Arial" panose="020B0604020202020204" pitchFamily="34" charset="0"/>
              </a:rPr>
              <a:t>Video</a:t>
            </a:r>
            <a:endParaRPr lang="fr-FR" sz="2800" dirty="0">
              <a:latin typeface="Arial" panose="020B0604020202020204" pitchFamily="34" charset="0"/>
              <a:ea typeface="Calibri" panose="020F0502020204030204" pitchFamily="34" charset="0"/>
              <a:cs typeface="Arial" panose="020B0604020202020204" pitchFamily="34" charset="0"/>
            </a:endParaRPr>
          </a:p>
          <a:p>
            <a:endParaRPr lang="fr-FR" sz="2800" dirty="0">
              <a:latin typeface="Arial" panose="020B0604020202020204" pitchFamily="34" charset="0"/>
              <a:ea typeface="Calibri" panose="020F0502020204030204" pitchFamily="34" charset="0"/>
              <a:cs typeface="Arial" panose="020B0604020202020204" pitchFamily="34" charset="0"/>
            </a:endParaRPr>
          </a:p>
          <a:p>
            <a:r>
              <a:rPr lang="fr-FR" sz="2800" dirty="0">
                <a:latin typeface="Arial" panose="020B0604020202020204" pitchFamily="34" charset="0"/>
                <a:ea typeface="Calibri" panose="020F0502020204030204" pitchFamily="34" charset="0"/>
                <a:cs typeface="Arial" panose="020B0604020202020204" pitchFamily="34" charset="0"/>
              </a:rPr>
              <a:t>https://www.youtube.com/watch?v=O2dg4v-5--A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157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Use a wrench / socket with a rubber coated handle for installing, tightening, or removing battery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place any objects on top of a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smoke near a battery.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932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Keep flames, sparks and metal objects away from a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batteries in a ventilated area - although AGM and Gel batteries typically do not release gas.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safety valve may open to alleviate excess pressure if the battery is over-charged.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676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Sealed Cell or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cell or battery that has no provision for the	routine addition of water or electrolyte or for external measurement of electrolyte specific gravity.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cells that are considered to be sealed under conditions of normal use, such as valve-regulated lead acid or some lithium cells, contain pressure relief valves.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3258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From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EQUIPMENT &amp; SAFE HANDLING PROCEDURE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Goggles, rubber gloves &amp; rubber boots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Distilled water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Baking soda, soda ash (to neutralize battery acid)</a:t>
            </a:r>
          </a:p>
        </p:txBody>
      </p:sp>
    </p:spTree>
    <p:extLst>
      <p:ext uri="{BB962C8B-B14F-4D97-AF65-F5344CB8AC3E}">
        <p14:creationId xmlns:p14="http://schemas.microsoft.com/office/powerpoint/2010/main" val="84133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prevent injury, always wear acid-resistant clothing, PVC gloves, goggles and rubber boots.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batteries must be maintained in an upright position at all times.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have plenty of water and baking soda on hand in the event of an acid spill during transport.</a:t>
            </a:r>
          </a:p>
        </p:txBody>
      </p:sp>
    </p:spTree>
    <p:extLst>
      <p:ext uri="{BB962C8B-B14F-4D97-AF65-F5344CB8AC3E}">
        <p14:creationId xmlns:p14="http://schemas.microsoft.com/office/powerpoint/2010/main" val="30432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An assumption for this course is that the Renewable lab on campus will be available for teaching as well as a classroom.</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course is hands on intense.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learners will build a living lab to monitor how the flooded lead acid batteries perform on a </a:t>
            </a:r>
            <a:r>
              <a:rPr lang="en-CA" sz="2800">
                <a:latin typeface="Arial" panose="020B0604020202020204" pitchFamily="34" charset="0"/>
                <a:ea typeface="Calibri" panose="020F0502020204030204" pitchFamily="34" charset="0"/>
                <a:cs typeface="Arial" panose="020B0604020202020204" pitchFamily="34" charset="0"/>
              </a:rPr>
              <a:t>daily basis</a:t>
            </a:r>
            <a:r>
              <a:rPr lang="en-CA" sz="2800" dirty="0">
                <a:latin typeface="Arial" panose="020B0604020202020204" pitchFamily="34" charset="0"/>
                <a:ea typeface="Calibri" panose="020F0502020204030204" pitchFamily="34" charset="0"/>
                <a:cs typeface="Arial" panose="020B0604020202020204" pitchFamily="34" charset="0"/>
              </a:rPr>
              <a:t>.</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0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INSPECTION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receiving shipment of your batteries, it is important to thoroughly inspect each pallet, battery and packaging.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Before signing acceptance of the shipment, remove the shrink-wrap from the pallet and inspect each battery for damage (i.e. cracks, dents, punctures, deformations, acid leaks or other visible abnormalities).</a:t>
            </a:r>
          </a:p>
        </p:txBody>
      </p:sp>
    </p:spTree>
    <p:extLst>
      <p:ext uri="{BB962C8B-B14F-4D97-AF65-F5344CB8AC3E}">
        <p14:creationId xmlns:p14="http://schemas.microsoft.com/office/powerpoint/2010/main" val="268138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the event of a suspected leak or damage, do not accept the shipment.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Contact your battery retailer or Rolls Battery to determine whether the batter(</a:t>
            </a:r>
            <a:r>
              <a:rPr lang="en-US" sz="2800" dirty="0" err="1">
                <a:latin typeface="Arial" panose="020B0604020202020204" pitchFamily="34" charset="0"/>
                <a:ea typeface="Calibri" panose="020F0502020204030204" pitchFamily="34" charset="0"/>
                <a:cs typeface="Arial" panose="020B0604020202020204" pitchFamily="34" charset="0"/>
              </a:rPr>
              <a:t>ies</a:t>
            </a:r>
            <a:r>
              <a:rPr lang="en-US" sz="2800" dirty="0">
                <a:latin typeface="Arial" panose="020B0604020202020204" pitchFamily="34" charset="0"/>
                <a:ea typeface="Calibri" panose="020F0502020204030204" pitchFamily="34" charset="0"/>
                <a:cs typeface="Arial" panose="020B0604020202020204" pitchFamily="34" charset="0"/>
              </a:rPr>
              <a:t>) require replacement.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shipments which are known to be damaged, but accepted, will not be replaced under the terms of Rolls Battery manufacturer warranty.</a:t>
            </a:r>
          </a:p>
        </p:txBody>
      </p:sp>
    </p:spTree>
    <p:extLst>
      <p:ext uri="{BB962C8B-B14F-4D97-AF65-F5344CB8AC3E}">
        <p14:creationId xmlns:p14="http://schemas.microsoft.com/office/powerpoint/2010/main" val="2282971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QUICK CHECK LIST (Rolls)</a:t>
            </a:r>
          </a:p>
          <a:p>
            <a:r>
              <a:rPr lang="en-US" sz="2800" dirty="0">
                <a:latin typeface="Arial" panose="020B0604020202020204" pitchFamily="34" charset="0"/>
                <a:ea typeface="Calibri" panose="020F0502020204030204" pitchFamily="34" charset="0"/>
                <a:cs typeface="Arial" panose="020B0604020202020204" pitchFamily="34" charset="0"/>
              </a:rPr>
              <a:t>SHIPPING/RECEIVING (MUST INSPECT PRIOR TO DRIVER RELEASE!)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parts are included</a:t>
            </a:r>
          </a:p>
          <a:p>
            <a:r>
              <a:rPr lang="en-US" sz="2800" dirty="0">
                <a:latin typeface="Arial" panose="020B0604020202020204" pitchFamily="34" charset="0"/>
                <a:ea typeface="Calibri" panose="020F0502020204030204" pitchFamily="34" charset="0"/>
                <a:cs typeface="Arial" panose="020B0604020202020204" pitchFamily="34" charset="0"/>
              </a:rPr>
              <a:t>No acid spill</a:t>
            </a:r>
          </a:p>
          <a:p>
            <a:r>
              <a:rPr lang="en-US" sz="2800" dirty="0">
                <a:latin typeface="Arial" panose="020B0604020202020204" pitchFamily="34" charset="0"/>
                <a:ea typeface="Calibri" panose="020F0502020204030204" pitchFamily="34" charset="0"/>
                <a:cs typeface="Arial" panose="020B0604020202020204" pitchFamily="34" charset="0"/>
              </a:rPr>
              <a:t>No visual damage to the batteries</a:t>
            </a:r>
          </a:p>
          <a:p>
            <a:r>
              <a:rPr lang="en-US" sz="2800" dirty="0">
                <a:latin typeface="Arial" panose="020B0604020202020204" pitchFamily="34" charset="0"/>
                <a:ea typeface="Calibri" panose="020F0502020204030204" pitchFamily="34" charset="0"/>
                <a:cs typeface="Arial" panose="020B0604020202020204" pitchFamily="34" charset="0"/>
              </a:rPr>
              <a:t>Verify electrolyte levels (Flooded)</a:t>
            </a:r>
          </a:p>
        </p:txBody>
      </p:sp>
    </p:spTree>
    <p:extLst>
      <p:ext uri="{BB962C8B-B14F-4D97-AF65-F5344CB8AC3E}">
        <p14:creationId xmlns:p14="http://schemas.microsoft.com/office/powerpoint/2010/main" val="426409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INSTALLATION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Protective equipment should be worn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electrical components should be turned off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Acid spill cleanup material should be readily available</a:t>
            </a:r>
          </a:p>
        </p:txBody>
      </p:sp>
    </p:spTree>
    <p:extLst>
      <p:ext uri="{BB962C8B-B14F-4D97-AF65-F5344CB8AC3E}">
        <p14:creationId xmlns:p14="http://schemas.microsoft.com/office/powerpoint/2010/main" val="4145126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PROVISIONS AGAINST ELECTROLYTE HAZARD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ELECTROLYTE AND WATER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Electrolyte used in lead-acid batteries is an aqueous solution of sulfuric acid.</a:t>
            </a:r>
          </a:p>
          <a:p>
            <a:r>
              <a:rPr lang="en-US" sz="2800" dirty="0">
                <a:latin typeface="Arial" panose="020B0604020202020204" pitchFamily="34" charset="0"/>
                <a:ea typeface="Calibri" panose="020F0502020204030204" pitchFamily="34" charset="0"/>
                <a:cs typeface="Arial" panose="020B0604020202020204" pitchFamily="34" charset="0"/>
              </a:rPr>
              <a:t>Electrolyte used in NiCd and NiMH batteries is an aqueous solution of potassium hydroxide. </a:t>
            </a:r>
          </a:p>
          <a:p>
            <a:r>
              <a:rPr lang="en-US" sz="2800" dirty="0">
                <a:latin typeface="Arial" panose="020B0604020202020204" pitchFamily="34" charset="0"/>
                <a:ea typeface="Calibri" panose="020F0502020204030204" pitchFamily="34" charset="0"/>
                <a:cs typeface="Arial" panose="020B0604020202020204" pitchFamily="34" charset="0"/>
              </a:rPr>
              <a:t>Distilled or demineralized water is used when topping up the cells.</a:t>
            </a:r>
          </a:p>
        </p:txBody>
      </p:sp>
    </p:spTree>
    <p:extLst>
      <p:ext uri="{BB962C8B-B14F-4D97-AF65-F5344CB8AC3E}">
        <p14:creationId xmlns:p14="http://schemas.microsoft.com/office/powerpoint/2010/main" val="140128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PROTECTIVE CLOTHING (Rolls)</a:t>
            </a:r>
          </a:p>
          <a:p>
            <a:r>
              <a:rPr lang="en-US" sz="2800" dirty="0">
                <a:latin typeface="Arial" panose="020B0604020202020204" pitchFamily="34" charset="0"/>
                <a:ea typeface="Calibri" panose="020F0502020204030204" pitchFamily="34" charset="0"/>
                <a:cs typeface="Arial" panose="020B0604020202020204" pitchFamily="34" charset="0"/>
              </a:rPr>
              <a:t>In order to avoid personal injury from electrolyte splashes when handling electrolyte and/or vented cells or batteries, protective clothing shall be worn, such as </a:t>
            </a:r>
          </a:p>
          <a:p>
            <a:r>
              <a:rPr lang="en-US" sz="2800" dirty="0">
                <a:latin typeface="Arial" panose="020B0604020202020204" pitchFamily="34" charset="0"/>
                <a:ea typeface="Calibri" panose="020F0502020204030204" pitchFamily="34" charset="0"/>
                <a:cs typeface="Arial" panose="020B0604020202020204" pitchFamily="34" charset="0"/>
              </a:rPr>
              <a:t>− protective glasses or face shields,</a:t>
            </a:r>
          </a:p>
          <a:p>
            <a:r>
              <a:rPr lang="en-US" sz="2800" dirty="0">
                <a:latin typeface="Arial" panose="020B0604020202020204" pitchFamily="34" charset="0"/>
                <a:ea typeface="Calibri" panose="020F0502020204030204" pitchFamily="34" charset="0"/>
                <a:cs typeface="Arial" panose="020B0604020202020204" pitchFamily="34" charset="0"/>
              </a:rPr>
              <a:t>− protective gloves and aprons.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case of valve-regulated or gastight sealed batteries, at least protective glasses and gloves shall be worn.</a:t>
            </a:r>
          </a:p>
        </p:txBody>
      </p:sp>
    </p:spTree>
    <p:extLst>
      <p:ext uri="{BB962C8B-B14F-4D97-AF65-F5344CB8AC3E}">
        <p14:creationId xmlns:p14="http://schemas.microsoft.com/office/powerpoint/2010/main" val="697937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ACCIDENTAL CONTACT, "FIRST AID“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GENERAL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Acid and alkaline electrolytes create burns in eyes and on the skin.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source of clean water, from tap or a dedicated sterile reservoir, shall be provided in the vicinity of the battery under charging or maintenance for removing electrolyte splashed onto body parts.</a:t>
            </a:r>
          </a:p>
        </p:txBody>
      </p:sp>
    </p:spTree>
    <p:extLst>
      <p:ext uri="{BB962C8B-B14F-4D97-AF65-F5344CB8AC3E}">
        <p14:creationId xmlns:p14="http://schemas.microsoft.com/office/powerpoint/2010/main" val="2398928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ACCIDENTAL CONTACT, "FIRST AID“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EYE CONTACT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event of accidental contact with electrolyte, the eyes shall be immediately flooded with large quantities of water for an extended period of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all cases immediate medical attention shall be obtained.</a:t>
            </a:r>
          </a:p>
        </p:txBody>
      </p:sp>
    </p:spTree>
    <p:extLst>
      <p:ext uri="{BB962C8B-B14F-4D97-AF65-F5344CB8AC3E}">
        <p14:creationId xmlns:p14="http://schemas.microsoft.com/office/powerpoint/2010/main" val="3101526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ACCIDENTAL CONTACT, "FIRST AID“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SKIN CONTACT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event of accidental skin contact with electrolyte, the affected parts shall be washed with large quantities of water or with adequate neutralizing solutions.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irritation of skin persists medical attention shall be obtained. </a:t>
            </a:r>
          </a:p>
        </p:txBody>
      </p:sp>
    </p:spTree>
    <p:extLst>
      <p:ext uri="{BB962C8B-B14F-4D97-AF65-F5344CB8AC3E}">
        <p14:creationId xmlns:p14="http://schemas.microsoft.com/office/powerpoint/2010/main" val="1703142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ACCESSORIES AND MAINTENANCE TOOLS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Materials used for battery accessories, battery stands or enclosures, and components inside battery rooms shall be resistant to or protected from the chemical effects of the electrolyte.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event of electrolyte spillage, the liquids shall be removed promptly from all surfaces with absorbing and neutralizing material.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72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First thing to know about batteries is they are an energy source.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Depending on their size they can produce lethal energy.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Treat them as if they are an explosive.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2096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ACCESSORIES AND MAINTENANCE TOOLS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Maintenance tools such as funnels, hydrometers, thermometers which come in contact with electrolyte shall be dedicated either to the lead-acid or </a:t>
            </a:r>
            <a:r>
              <a:rPr lang="en-US" sz="2800" dirty="0" err="1">
                <a:latin typeface="Arial" panose="020B0604020202020204" pitchFamily="34" charset="0"/>
                <a:ea typeface="Calibri" panose="020F0502020204030204" pitchFamily="34" charset="0"/>
                <a:cs typeface="Arial" panose="020B0604020202020204" pitchFamily="34" charset="0"/>
              </a:rPr>
              <a:t>NiCd</a:t>
            </a:r>
            <a:r>
              <a:rPr lang="en-US" sz="2800" dirty="0">
                <a:latin typeface="Arial" panose="020B0604020202020204" pitchFamily="34" charset="0"/>
                <a:ea typeface="Calibri" panose="020F0502020204030204" pitchFamily="34" charset="0"/>
                <a:cs typeface="Arial" panose="020B0604020202020204" pitchFamily="34" charset="0"/>
              </a:rPr>
              <a:t>-batteries and shall not be used for any other purpose.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3820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ORIENTATION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lead-acid batteries must be kept in an upright position at all times as electrolyte may spill if tilted more than 20 degrees.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VRLA AGM batteries should be installed upright for best performance and may not be mounted upside down or horizontally on the end (shortest side) of the case.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3040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ORIENTATION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Models installed horizontally should not rest on the cover or case/cover seam and must be supported fully on the long side of the case.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97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ORIENTATION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Special order models compatible with horizontal installation, as well as racking systems, are available upon request.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caution not to cover or apply pressure to valves located on the top of the batteries when using strapping to install or secure cells as damage may occur.</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4257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ORIENTATION (FULLRIVER)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ideal placement of batteries is upright. </a:t>
            </a:r>
          </a:p>
          <a:p>
            <a:r>
              <a:rPr lang="en-US" sz="2800" dirty="0">
                <a:latin typeface="Arial" panose="020B0604020202020204" pitchFamily="34" charset="0"/>
                <a:ea typeface="Calibri" panose="020F0502020204030204" pitchFamily="34" charset="0"/>
                <a:cs typeface="Arial" panose="020B0604020202020204" pitchFamily="34" charset="0"/>
              </a:rPr>
              <a:t>AGM and Gel batteries can be placed on their side if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preferred that all the batteries within a pack be placed in the same orientation.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NEVER place batteries in an inverted orientation (terminals pointed towards ground).</a:t>
            </a:r>
          </a:p>
        </p:txBody>
      </p:sp>
    </p:spTree>
    <p:extLst>
      <p:ext uri="{BB962C8B-B14F-4D97-AF65-F5344CB8AC3E}">
        <p14:creationId xmlns:p14="http://schemas.microsoft.com/office/powerpoint/2010/main" val="813702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INSPECTION &amp; INITIAL CHARGE OF </a:t>
            </a:r>
            <a:r>
              <a:rPr lang="en-US" sz="2800" u="sng" dirty="0">
                <a:latin typeface="Arial" panose="020B0604020202020204" pitchFamily="34" charset="0"/>
                <a:ea typeface="Calibri" panose="020F0502020204030204" pitchFamily="34" charset="0"/>
                <a:cs typeface="Arial" panose="020B0604020202020204" pitchFamily="34" charset="0"/>
              </a:rPr>
              <a:t>FLOODED</a:t>
            </a:r>
            <a:r>
              <a:rPr lang="en-US" sz="2800" dirty="0">
                <a:latin typeface="Arial" panose="020B0604020202020204" pitchFamily="34" charset="0"/>
                <a:ea typeface="Calibri" panose="020F0502020204030204" pitchFamily="34" charset="0"/>
                <a:cs typeface="Arial" panose="020B0604020202020204" pitchFamily="34" charset="0"/>
              </a:rPr>
              <a:t> </a:t>
            </a:r>
          </a:p>
          <a:p>
            <a:r>
              <a:rPr lang="en-US" sz="2800" dirty="0">
                <a:latin typeface="Arial" panose="020B0604020202020204" pitchFamily="34" charset="0"/>
                <a:ea typeface="Calibri" panose="020F0502020204030204" pitchFamily="34" charset="0"/>
                <a:cs typeface="Arial" panose="020B0604020202020204" pitchFamily="34" charset="0"/>
              </a:rPr>
              <a:t>LEAD-ACID BATTERIES WARNING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WEAR THE PROPER PERSONAL PROTECTIVE EQUIPMENT (GOGGLES, GLOVES, CLOTHING) WHEN HANDLING FLOODED BATTERIES AND ELECTROLYTE.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WET BATTERIES MUST BE FULLY CHARGED BEFORE BEING DELIVERED TO THE END USER.</a:t>
            </a:r>
          </a:p>
        </p:txBody>
      </p:sp>
    </p:spTree>
    <p:extLst>
      <p:ext uri="{BB962C8B-B14F-4D97-AF65-F5344CB8AC3E}">
        <p14:creationId xmlns:p14="http://schemas.microsoft.com/office/powerpoint/2010/main" val="927805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UNLESS INSTRUCTED BY TECHNICAL SUPPORT, NEVER ADD ACID TO THE BATTERIES AT ANY TIME.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DISTILLED WATER ONLY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battery may not be fully charged when received.</a:t>
            </a:r>
          </a:p>
          <a:p>
            <a:r>
              <a:rPr lang="en-US" sz="2800" dirty="0">
                <a:latin typeface="Arial" panose="020B0604020202020204" pitchFamily="34" charset="0"/>
                <a:ea typeface="Calibri" panose="020F0502020204030204" pitchFamily="34" charset="0"/>
                <a:cs typeface="Arial" panose="020B0604020202020204" pitchFamily="34" charset="0"/>
              </a:rPr>
              <a:t>An initial charge brings the battery to an operational state. </a:t>
            </a:r>
          </a:p>
          <a:p>
            <a:r>
              <a:rPr lang="en-US" sz="2800" dirty="0">
                <a:latin typeface="Arial" panose="020B0604020202020204" pitchFamily="34" charset="0"/>
                <a:ea typeface="Calibri" panose="020F0502020204030204" pitchFamily="34" charset="0"/>
                <a:cs typeface="Arial" panose="020B0604020202020204" pitchFamily="34" charset="0"/>
              </a:rPr>
              <a:t>Before charging, inspect for physical damage, check polarity and electrolyte levels in each cell. </a:t>
            </a:r>
          </a:p>
        </p:txBody>
      </p:sp>
    </p:spTree>
    <p:extLst>
      <p:ext uri="{BB962C8B-B14F-4D97-AF65-F5344CB8AC3E}">
        <p14:creationId xmlns:p14="http://schemas.microsoft.com/office/powerpoint/2010/main" val="132899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Ensure the electrolyte (liquid) covers the plates completely.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normal for electrolyte levels to lower as the battery case will relax (bulge) slightly after filling.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plates are exposed, add distilled water until all are just submerged.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important not to overfill each cell as the electrolyte level will rise during the charging process</a:t>
            </a:r>
          </a:p>
        </p:txBody>
      </p:sp>
    </p:spTree>
    <p:extLst>
      <p:ext uri="{BB962C8B-B14F-4D97-AF65-F5344CB8AC3E}">
        <p14:creationId xmlns:p14="http://schemas.microsoft.com/office/powerpoint/2010/main" val="47654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INITIAL INSPECTION &amp; CHARGING FLOODED (Rolls)</a:t>
            </a:r>
          </a:p>
          <a:p>
            <a:r>
              <a:rPr lang="en-US" sz="2800" dirty="0">
                <a:latin typeface="Arial" panose="020B0604020202020204" pitchFamily="34" charset="0"/>
                <a:ea typeface="Calibri" panose="020F0502020204030204" pitchFamily="34" charset="0"/>
                <a:cs typeface="Arial" panose="020B0604020202020204" pitchFamily="34" charset="0"/>
              </a:rPr>
              <a:t>1. Inspect the batteries for damage.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Important: read all warning labels on batteries before proceeding.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Flooded batteries are fully charged and tested before shipping. </a:t>
            </a:r>
          </a:p>
          <a:p>
            <a:r>
              <a:rPr lang="en-US" sz="2800" dirty="0">
                <a:latin typeface="Arial" panose="020B0604020202020204" pitchFamily="34" charset="0"/>
                <a:ea typeface="Calibri" panose="020F0502020204030204" pitchFamily="34" charset="0"/>
                <a:cs typeface="Arial" panose="020B0604020202020204" pitchFamily="34" charset="0"/>
              </a:rPr>
              <a:t>However, deep cycle batteries will self-discharge when not in use during transportation and storage. </a:t>
            </a:r>
          </a:p>
        </p:txBody>
      </p:sp>
    </p:spTree>
    <p:extLst>
      <p:ext uri="{BB962C8B-B14F-4D97-AF65-F5344CB8AC3E}">
        <p14:creationId xmlns:p14="http://schemas.microsoft.com/office/powerpoint/2010/main" val="3808249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Upon installation, the initial charge brings the battery to an operational state.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Before this charging process, electrolyte levels should be checked, making sure the plates are covered in each cell.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required, add distilled water until the plates are fully submerged.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important not to overfill as the electrolyte level will rise slightly during charge.</a:t>
            </a:r>
          </a:p>
        </p:txBody>
      </p:sp>
    </p:spTree>
    <p:extLst>
      <p:ext uri="{BB962C8B-B14F-4D97-AF65-F5344CB8AC3E}">
        <p14:creationId xmlns:p14="http://schemas.microsoft.com/office/powerpoint/2010/main" val="70472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Batteries have a very low internal resistance.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short circuited across the terminals typically, within the first few microseconds no current flow is measured.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After a few milliseconds the current starts to flow and will rapidly increase to a peak before falling back and eventually reducing to zero.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0378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 Check for correct polarity.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Attaching the positive and negative voltmeter lead to the positive and negative battery terminal should provide a positive voltage reading.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it is negative, a reverse polarity condition exists, and you should contact your dealer or their Technical Support to advise.</a:t>
            </a:r>
          </a:p>
        </p:txBody>
      </p:sp>
    </p:spTree>
    <p:extLst>
      <p:ext uri="{BB962C8B-B14F-4D97-AF65-F5344CB8AC3E}">
        <p14:creationId xmlns:p14="http://schemas.microsoft.com/office/powerpoint/2010/main" val="3219426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Specific Gravity: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the ratio of the density of a substance to the density of a standard, usually water for a liquid.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flooded Lead acid batteries, it is the density of sulfuric acid in water (the electrolyte).</a:t>
            </a:r>
          </a:p>
        </p:txBody>
      </p:sp>
    </p:spTree>
    <p:extLst>
      <p:ext uri="{BB962C8B-B14F-4D97-AF65-F5344CB8AC3E}">
        <p14:creationId xmlns:p14="http://schemas.microsoft.com/office/powerpoint/2010/main" val="401906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Specific Gravity: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electrolyte in a fully charged battery is usually 1.26 times as heavy as an equal volume of pure water when both liquids are at the same temperature.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electrolyte would therefore be described as having a “Specific Gravity” of 1.260 meaning that its weight is 1.260 times the weight of pure water.</a:t>
            </a:r>
          </a:p>
        </p:txBody>
      </p:sp>
    </p:spTree>
    <p:extLst>
      <p:ext uri="{BB962C8B-B14F-4D97-AF65-F5344CB8AC3E}">
        <p14:creationId xmlns:p14="http://schemas.microsoft.com/office/powerpoint/2010/main" val="2434069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Measuring specific gravity: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hydrometer that measures between 1.3 and 1 is acceptable.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Trojan Batteries provides this YouTube video showing how to measure the specific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https://www.youtube.com/watch?v=DgiII0OnAZg</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573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Place batteries on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let the cell temperature exceed 52°C (125°F).</a:t>
            </a:r>
          </a:p>
          <a:p>
            <a:r>
              <a:rPr lang="en-US" sz="2800" dirty="0">
                <a:latin typeface="Arial" panose="020B0604020202020204" pitchFamily="34" charset="0"/>
                <a:ea typeface="Calibri" panose="020F0502020204030204" pitchFamily="34" charset="0"/>
                <a:cs typeface="Arial" panose="020B0604020202020204" pitchFamily="34" charset="0"/>
              </a:rPr>
              <a:t>If the temperature becomes excessive or the cells begin to gas vigorously, reduce the rate of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Continue charging until all cells reach the specific gravity of the filling acid.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cell specific gravities should be even (1.260-1.280) when resting at full charge.</a:t>
            </a:r>
          </a:p>
        </p:txBody>
      </p:sp>
    </p:spTree>
    <p:extLst>
      <p:ext uri="{BB962C8B-B14F-4D97-AF65-F5344CB8AC3E}">
        <p14:creationId xmlns:p14="http://schemas.microsoft.com/office/powerpoint/2010/main" val="3135424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SPECIFIC GRAVITY (Rolls)</a:t>
            </a:r>
          </a:p>
          <a:p>
            <a:r>
              <a:rPr lang="en-US" sz="2800" dirty="0">
                <a:latin typeface="Arial" panose="020B0604020202020204" pitchFamily="34" charset="0"/>
                <a:ea typeface="Calibri" panose="020F0502020204030204" pitchFamily="34" charset="0"/>
                <a:cs typeface="Arial" panose="020B0604020202020204" pitchFamily="34" charset="0"/>
              </a:rPr>
              <a:t>The specific gravity of electrolyte in a battery is the most accurate measurement of actual state of charge. </a:t>
            </a:r>
          </a:p>
          <a:p>
            <a:r>
              <a:rPr lang="en-US" sz="2800" dirty="0">
                <a:latin typeface="Arial" panose="020B0604020202020204" pitchFamily="34" charset="0"/>
                <a:ea typeface="Calibri" panose="020F0502020204030204" pitchFamily="34" charset="0"/>
                <a:cs typeface="Arial" panose="020B0604020202020204" pitchFamily="34" charset="0"/>
              </a:rPr>
              <a:t>To determine if the batteries have reached full SOC, testing should be done when the charge cycle has been completed and the battery bank is resting at Float voltage. </a:t>
            </a:r>
          </a:p>
          <a:p>
            <a:r>
              <a:rPr lang="en-US" sz="2800" dirty="0">
                <a:latin typeface="Arial" panose="020B0604020202020204" pitchFamily="34" charset="0"/>
                <a:ea typeface="Calibri" panose="020F0502020204030204" pitchFamily="34" charset="0"/>
                <a:cs typeface="Arial" panose="020B0604020202020204" pitchFamily="34" charset="0"/>
              </a:rPr>
              <a:t>The specific gravity (SG) reading should remain constant for 3+ hours for an accurate 100% SOC reading.</a:t>
            </a:r>
          </a:p>
        </p:txBody>
      </p:sp>
    </p:spTree>
    <p:extLst>
      <p:ext uri="{BB962C8B-B14F-4D97-AF65-F5344CB8AC3E}">
        <p14:creationId xmlns:p14="http://schemas.microsoft.com/office/powerpoint/2010/main" val="739205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*Test and record specific gravity readings regularly to confirm charging parameters are properly programmed and to avoid possible over/undercharge, cell damage and/or battery failure.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Battery provides a Flooded Deep Cycle Battery Maintenance logbook to track these readings and includes reminders to perform regular system inspections.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1770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t>
            </a:r>
          </a:p>
          <a:p>
            <a:r>
              <a:rPr lang="en-US" sz="2800" dirty="0">
                <a:latin typeface="Arial" panose="020B0604020202020204" pitchFamily="34" charset="0"/>
                <a:ea typeface="Calibri" panose="020F0502020204030204" pitchFamily="34" charset="0"/>
                <a:cs typeface="Arial" panose="020B0604020202020204" pitchFamily="34" charset="0"/>
              </a:rPr>
              <a:t>NOTE: Failure to adhere to ongoing maintenance requirements, including routine testing and logging of specific gravity and voltage readings, may result in denial of a filed warranty claim where the performance history and cause of cell/battery failure cannot be determined.</a:t>
            </a:r>
          </a:p>
        </p:txBody>
      </p:sp>
    </p:spTree>
    <p:extLst>
      <p:ext uri="{BB962C8B-B14F-4D97-AF65-F5344CB8AC3E}">
        <p14:creationId xmlns:p14="http://schemas.microsoft.com/office/powerpoint/2010/main" val="69401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Recommended testing: every 45-60 days</a:t>
            </a:r>
          </a:p>
          <a:p>
            <a:r>
              <a:rPr lang="en-US" sz="2800" dirty="0">
                <a:latin typeface="Arial" panose="020B0604020202020204" pitchFamily="34" charset="0"/>
                <a:ea typeface="Calibri" panose="020F0502020204030204" pitchFamily="34" charset="0"/>
                <a:cs typeface="Arial" panose="020B0604020202020204" pitchFamily="34" charset="0"/>
              </a:rPr>
              <a:t>Minimum: every 90 days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Routine testing of specific gravity in flooded models provides an opportunity to quickly identify any notable changes in battery performance caused by charge-related issues such as over/undercharging, sulfation buildup, capacity loss or cell/battery performance or failures. </a:t>
            </a:r>
          </a:p>
        </p:txBody>
      </p:sp>
    </p:spTree>
    <p:extLst>
      <p:ext uri="{BB962C8B-B14F-4D97-AF65-F5344CB8AC3E}">
        <p14:creationId xmlns:p14="http://schemas.microsoft.com/office/powerpoint/2010/main" val="437494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Regular testing and tracking offers peace of mind and is expected as part of the normal maintenance procedures.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monitored, necessary system adjustments may be made to quickly correct &amp; prevent any further issue or damage.</a:t>
            </a:r>
          </a:p>
        </p:txBody>
      </p:sp>
    </p:spTree>
    <p:extLst>
      <p:ext uri="{BB962C8B-B14F-4D97-AF65-F5344CB8AC3E}">
        <p14:creationId xmlns:p14="http://schemas.microsoft.com/office/powerpoint/2010/main" val="370796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short circuit current can reach a few thousand amps.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current will continue to fall and in some cases, may flow for several hours before reaching zero.</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most common event that causes this short circuit is the handling of tools and equipment.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4491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Specific Gravity vs State of Charge.</a:t>
            </a:r>
          </a:p>
        </p:txBody>
      </p:sp>
      <p:pic>
        <p:nvPicPr>
          <p:cNvPr id="4" name="Picture 3">
            <a:extLst>
              <a:ext uri="{FF2B5EF4-FFF2-40B4-BE49-F238E27FC236}">
                <a16:creationId xmlns:a16="http://schemas.microsoft.com/office/drawing/2014/main" id="{6B156E80-2E5D-A711-B234-003EB3493C99}"/>
              </a:ext>
            </a:extLst>
          </p:cNvPr>
          <p:cNvPicPr>
            <a:picLocks noChangeAspect="1"/>
          </p:cNvPicPr>
          <p:nvPr/>
        </p:nvPicPr>
        <p:blipFill>
          <a:blip r:embed="rId2"/>
          <a:stretch>
            <a:fillRect/>
          </a:stretch>
        </p:blipFill>
        <p:spPr>
          <a:xfrm>
            <a:off x="1738312" y="2014537"/>
            <a:ext cx="5667375" cy="2828925"/>
          </a:xfrm>
          <a:prstGeom prst="rect">
            <a:avLst/>
          </a:prstGeom>
        </p:spPr>
      </p:pic>
      <p:sp>
        <p:nvSpPr>
          <p:cNvPr id="5" name="TextBox 4">
            <a:extLst>
              <a:ext uri="{FF2B5EF4-FFF2-40B4-BE49-F238E27FC236}">
                <a16:creationId xmlns:a16="http://schemas.microsoft.com/office/drawing/2014/main" id="{BCAD36DB-756C-C9C0-BF47-5061AF884754}"/>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73879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has a maintenance logbook that keeps track of maintenance and basic system information.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Keeping records makes the document legal and accountable.</a:t>
            </a:r>
          </a:p>
        </p:txBody>
      </p:sp>
      <p:pic>
        <p:nvPicPr>
          <p:cNvPr id="6" name="Picture 5">
            <a:extLst>
              <a:ext uri="{FF2B5EF4-FFF2-40B4-BE49-F238E27FC236}">
                <a16:creationId xmlns:a16="http://schemas.microsoft.com/office/drawing/2014/main" id="{84255D57-CB0A-1109-87AD-FEBFECDAC4B2}"/>
              </a:ext>
            </a:extLst>
          </p:cNvPr>
          <p:cNvPicPr>
            <a:picLocks noChangeAspect="1"/>
          </p:cNvPicPr>
          <p:nvPr/>
        </p:nvPicPr>
        <p:blipFill>
          <a:blip r:embed="rId2"/>
          <a:stretch>
            <a:fillRect/>
          </a:stretch>
        </p:blipFill>
        <p:spPr>
          <a:xfrm>
            <a:off x="655241" y="4048125"/>
            <a:ext cx="8174434" cy="2739003"/>
          </a:xfrm>
          <a:prstGeom prst="rect">
            <a:avLst/>
          </a:prstGeom>
        </p:spPr>
      </p:pic>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16603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Filling out a logbook for every battery in the campus lab is a great activity.</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0465960E-8712-34D1-EAAE-C9381620F5EC}"/>
              </a:ext>
            </a:extLst>
          </p:cNvPr>
          <p:cNvPicPr>
            <a:picLocks noChangeAspect="1"/>
          </p:cNvPicPr>
          <p:nvPr/>
        </p:nvPicPr>
        <p:blipFill>
          <a:blip r:embed="rId2"/>
          <a:stretch>
            <a:fillRect/>
          </a:stretch>
        </p:blipFill>
        <p:spPr>
          <a:xfrm>
            <a:off x="743907" y="2828926"/>
            <a:ext cx="7971468" cy="3549134"/>
          </a:xfrm>
          <a:prstGeom prst="rect">
            <a:avLst/>
          </a:prstGeom>
        </p:spPr>
      </p:pic>
    </p:spTree>
    <p:extLst>
      <p:ext uri="{BB962C8B-B14F-4D97-AF65-F5344CB8AC3E}">
        <p14:creationId xmlns:p14="http://schemas.microsoft.com/office/powerpoint/2010/main" val="1478488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class can be divided into groups to perform these checks for each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Students can start the logbook as if the batteries just arrived.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Specific Gravity check is for Flooded only.</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8" name="Picture 7">
            <a:extLst>
              <a:ext uri="{FF2B5EF4-FFF2-40B4-BE49-F238E27FC236}">
                <a16:creationId xmlns:a16="http://schemas.microsoft.com/office/drawing/2014/main" id="{EC0F3092-166F-9E90-1C70-CF16DD57EA7E}"/>
              </a:ext>
            </a:extLst>
          </p:cNvPr>
          <p:cNvPicPr>
            <a:picLocks noChangeAspect="1"/>
          </p:cNvPicPr>
          <p:nvPr/>
        </p:nvPicPr>
        <p:blipFill>
          <a:blip r:embed="rId2"/>
          <a:stretch>
            <a:fillRect/>
          </a:stretch>
        </p:blipFill>
        <p:spPr>
          <a:xfrm>
            <a:off x="651235" y="4775180"/>
            <a:ext cx="7603403" cy="1376363"/>
          </a:xfrm>
          <a:prstGeom prst="rect">
            <a:avLst/>
          </a:prstGeom>
        </p:spPr>
      </p:pic>
    </p:spTree>
    <p:extLst>
      <p:ext uri="{BB962C8B-B14F-4D97-AF65-F5344CB8AC3E}">
        <p14:creationId xmlns:p14="http://schemas.microsoft.com/office/powerpoint/2010/main" val="31102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check is for flooded only batteries. </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BC9A78C7-7039-176B-1C84-BA300C4B89C8}"/>
              </a:ext>
            </a:extLst>
          </p:cNvPr>
          <p:cNvPicPr>
            <a:picLocks noChangeAspect="1"/>
          </p:cNvPicPr>
          <p:nvPr/>
        </p:nvPicPr>
        <p:blipFill>
          <a:blip r:embed="rId2"/>
          <a:stretch>
            <a:fillRect/>
          </a:stretch>
        </p:blipFill>
        <p:spPr>
          <a:xfrm>
            <a:off x="305504" y="2816780"/>
            <a:ext cx="8128883" cy="3376613"/>
          </a:xfrm>
          <a:prstGeom prst="rect">
            <a:avLst/>
          </a:prstGeom>
        </p:spPr>
      </p:pic>
    </p:spTree>
    <p:extLst>
      <p:ext uri="{BB962C8B-B14F-4D97-AF65-F5344CB8AC3E}">
        <p14:creationId xmlns:p14="http://schemas.microsoft.com/office/powerpoint/2010/main" val="4044397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C02E1C-561A-065B-7989-04A30526EBD7}"/>
              </a:ext>
            </a:extLst>
          </p:cNvPr>
          <p:cNvPicPr>
            <a:picLocks noChangeAspect="1"/>
          </p:cNvPicPr>
          <p:nvPr/>
        </p:nvPicPr>
        <p:blipFill>
          <a:blip r:embed="rId2"/>
          <a:stretch>
            <a:fillRect/>
          </a:stretch>
        </p:blipFill>
        <p:spPr>
          <a:xfrm>
            <a:off x="404812" y="2574543"/>
            <a:ext cx="8334376" cy="4172848"/>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voltages can be recorded for any type of battery.</a:t>
            </a:r>
          </a:p>
          <a:p>
            <a:r>
              <a:rPr lang="en-US" sz="2800" dirty="0">
                <a:latin typeface="Arial" panose="020B0604020202020204" pitchFamily="34" charset="0"/>
                <a:ea typeface="Calibri" panose="020F0502020204030204" pitchFamily="34" charset="0"/>
                <a:cs typeface="Arial" panose="020B0604020202020204" pitchFamily="34" charset="0"/>
              </a:rPr>
              <a:t>The sheet has more cell #s.</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360282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encouraged to include comments as well as the check placed in the box.</a:t>
            </a:r>
          </a:p>
          <a:p>
            <a:r>
              <a:rPr lang="en-US" sz="2800" dirty="0">
                <a:latin typeface="Arial" panose="020B0604020202020204" pitchFamily="34" charset="0"/>
                <a:ea typeface="Calibri" panose="020F0502020204030204" pitchFamily="34" charset="0"/>
                <a:cs typeface="Arial" panose="020B0604020202020204" pitchFamily="34" charset="0"/>
              </a:rPr>
              <a:t>Such as corrosion, dirt on the battery itself.</a:t>
            </a:r>
          </a:p>
          <a:p>
            <a:r>
              <a:rPr lang="en-US" sz="2800" dirty="0">
                <a:latin typeface="Arial" panose="020B0604020202020204" pitchFamily="34" charset="0"/>
                <a:ea typeface="Calibri" panose="020F0502020204030204" pitchFamily="34" charset="0"/>
                <a:cs typeface="Arial" panose="020B0604020202020204" pitchFamily="34" charset="0"/>
              </a:rPr>
              <a:t>Litter or things stored that shouldn’t be.</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5AE50C9A-DBA3-2EB6-2754-8F22850CA1E2}"/>
              </a:ext>
            </a:extLst>
          </p:cNvPr>
          <p:cNvPicPr>
            <a:picLocks noChangeAspect="1"/>
          </p:cNvPicPr>
          <p:nvPr/>
        </p:nvPicPr>
        <p:blipFill>
          <a:blip r:embed="rId2"/>
          <a:stretch>
            <a:fillRect/>
          </a:stretch>
        </p:blipFill>
        <p:spPr>
          <a:xfrm>
            <a:off x="628234" y="3653656"/>
            <a:ext cx="8201441" cy="2724403"/>
          </a:xfrm>
          <a:prstGeom prst="rect">
            <a:avLst/>
          </a:prstGeom>
        </p:spPr>
      </p:pic>
    </p:spTree>
    <p:extLst>
      <p:ext uri="{BB962C8B-B14F-4D97-AF65-F5344CB8AC3E}">
        <p14:creationId xmlns:p14="http://schemas.microsoft.com/office/powerpoint/2010/main" val="882004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MAINTENANCE &amp; STORAGE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Batteries should be kept clean at all times.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installed or stored in a dirty location, regular cleaning should be performed.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Before doing so, assure that all the vent caps are tightly fastened (Flooded). </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738593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a solution of water and baking soda (100g per liter), gently wipe the battery and terminals with a damp sponge, then rinse with water and wipe dry.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315923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common cause of failure with Flooded battery banks is poor maintenance.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81414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handling of wrenches is very important when working on the terminals.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Insulated wrenches that are tied to the workers arm help reduce accidental contact across terminals or to ground.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Making sure that the voltmeter is on volts and not on amps or ohms is a common mistake.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1089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Systems are often professionally installed, and maintenance left to homeowners / clients who are unaware of the requirements or simply choose not to complete the proper maintenance procedures.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maintain cycle life and protect your investment, Flooded batteries should be inspected regularly and, if required, cells should be topped up with distilled water as they near full state-of-charge. </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759006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Customers will often neglect this for extended periods of time, and when doing so, over-water the cells resulting in loss of electrolyte, overflow during charging and/or corrosion issues.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Failing to top up cells may result in plate exposure, overheating and possible explosion.</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08760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ELECTROLYTE - ADDING DISTILLED WATER (Flooded)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Only distilled (preferred), deionized or reverse osmosis water should be used in Flooded battery cells. </a:t>
            </a:r>
          </a:p>
          <a:p>
            <a:r>
              <a:rPr lang="en-US" sz="2800" dirty="0">
                <a:latin typeface="Arial" panose="020B0604020202020204" pitchFamily="34" charset="0"/>
                <a:ea typeface="Calibri" panose="020F0502020204030204" pitchFamily="34" charset="0"/>
                <a:cs typeface="Arial" panose="020B0604020202020204" pitchFamily="34" charset="0"/>
              </a:rPr>
              <a:t>As required, water should be added to each cell as the batteries near full state-of-charge. </a:t>
            </a:r>
          </a:p>
          <a:p>
            <a:r>
              <a:rPr lang="en-US" sz="2800" dirty="0">
                <a:latin typeface="Arial" panose="020B0604020202020204" pitchFamily="34" charset="0"/>
                <a:ea typeface="Calibri" panose="020F0502020204030204" pitchFamily="34" charset="0"/>
                <a:cs typeface="Arial" panose="020B0604020202020204" pitchFamily="34" charset="0"/>
              </a:rPr>
              <a:t>Improper watering may cause internal cell damage. Test water to confirm a PH reading of 7 or less and no Total Dissolved Solids (TDS &lt; 5 PPM).</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513424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Total Dissolved Meter and a PH meter are worth having for doing maintenance.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Do not add sulfuric acid to Flooded battery cells during normal top up.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case of accidental spill, premixed electrolyte may be used to refill cells. 1.265 S.G. for Series 4000, 4500 &amp; 5000 models. 1.280 S.G. for FS models. (Check with manufacturer)</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6932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94FDC-B8F2-B43D-8A59-C9738DBE55B1}"/>
              </a:ext>
            </a:extLst>
          </p:cNvPr>
          <p:cNvPicPr>
            <a:picLocks noChangeAspect="1"/>
          </p:cNvPicPr>
          <p:nvPr/>
        </p:nvPicPr>
        <p:blipFill>
          <a:blip r:embed="rId2"/>
          <a:stretch>
            <a:fillRect/>
          </a:stretch>
        </p:blipFill>
        <p:spPr>
          <a:xfrm>
            <a:off x="1236552" y="3718874"/>
            <a:ext cx="7466023" cy="3028517"/>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CAUTION: Do not add water or electrolyte to cells before initial charging unless plates are exposed.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so, add distilled water until plates are submerged. </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569647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If the battery cells require watering more than once every two (2) months the programmed charging voltages may be too high.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Adjust and monitor accordingly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a particular cell requires significantly more water than others this may be a sign of charge imbalance in the battery bank caused by resistance (Terminal connection) and / or cell failure. </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49756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Typically, Series 4000 &amp; 4500 models will require watering every 30-60 days.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Series 5000 batteries generally require watering every 60-90 days as these models are designed with a higher electrolyte reserve allowing longer watering intervals.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However, watering frequency may vary considerably due to operating temperature, depth of discharge, cycle frequency and humidity.</a:t>
            </a:r>
          </a:p>
        </p:txBody>
      </p:sp>
      <p:sp>
        <p:nvSpPr>
          <p:cNvPr id="7" name="TextBox 6">
            <a:extLst>
              <a:ext uri="{FF2B5EF4-FFF2-40B4-BE49-F238E27FC236}">
                <a16:creationId xmlns:a16="http://schemas.microsoft.com/office/drawing/2014/main" id="{A9269717-DAE2-0B14-207C-A2D64B0C9BA7}"/>
              </a:ext>
            </a:extLst>
          </p:cNvPr>
          <p:cNvSpPr txBox="1"/>
          <p:nvPr/>
        </p:nvSpPr>
        <p:spPr>
          <a:xfrm>
            <a:off x="7405687" y="637805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792622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YouTube Channel</a:t>
            </a: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https://www.youtube.com/RollsBatteryEngineering</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Battery Plant </a:t>
            </a:r>
          </a:p>
          <a:p>
            <a:r>
              <a:rPr lang="en-US" sz="28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https://www.youtube.com/watch?v=69O8H9diTvw</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General Rolls Battery Information</a:t>
            </a:r>
          </a:p>
          <a:p>
            <a:r>
              <a:rPr lang="en-US" sz="2800" dirty="0">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https://www.youtube.com/watch?v=Zfw64KKGs6M</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269717-DAE2-0B14-207C-A2D64B0C9BA7}"/>
              </a:ext>
            </a:extLst>
          </p:cNvPr>
          <p:cNvSpPr txBox="1"/>
          <p:nvPr/>
        </p:nvSpPr>
        <p:spPr>
          <a:xfrm>
            <a:off x="7481887" y="223808"/>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01629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From Rolls Battery, the most common causes of battery failure.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269717-DAE2-0B14-207C-A2D64B0C9BA7}"/>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A7E0D9EE-DEF6-AACF-4B6E-61EC652870EA}"/>
              </a:ext>
            </a:extLst>
          </p:cNvPr>
          <p:cNvPicPr>
            <a:picLocks noChangeAspect="1"/>
          </p:cNvPicPr>
          <p:nvPr/>
        </p:nvPicPr>
        <p:blipFill>
          <a:blip r:embed="rId2"/>
          <a:stretch>
            <a:fillRect/>
          </a:stretch>
        </p:blipFill>
        <p:spPr>
          <a:xfrm>
            <a:off x="1050131" y="2095500"/>
            <a:ext cx="7067550" cy="4391025"/>
          </a:xfrm>
          <a:prstGeom prst="rect">
            <a:avLst/>
          </a:prstGeom>
        </p:spPr>
      </p:pic>
    </p:spTree>
    <p:extLst>
      <p:ext uri="{BB962C8B-B14F-4D97-AF65-F5344CB8AC3E}">
        <p14:creationId xmlns:p14="http://schemas.microsoft.com/office/powerpoint/2010/main" val="1514694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Installation of batteries: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all Rolls models it is recommended that the batteries are separated 2.5cm-7.5cm (1"-3”) inches apart to allow proper airflow, cooling and ease of maintenance.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Spacing allows for air flow and cooling.</a:t>
            </a:r>
          </a:p>
        </p:txBody>
      </p:sp>
      <p:sp>
        <p:nvSpPr>
          <p:cNvPr id="3" name="TextBox 2">
            <a:extLst>
              <a:ext uri="{FF2B5EF4-FFF2-40B4-BE49-F238E27FC236}">
                <a16:creationId xmlns:a16="http://schemas.microsoft.com/office/drawing/2014/main" id="{99313CCF-D314-B08A-366A-B93AB40CAFEF}"/>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15936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Installing jumpers or bars between batteries can also lead to the shorting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Careful attention to the placement of theses will reduce the potential for an accidental short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0185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CABLE SIZING: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Cabling should be proportionate to the amperage of your system.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following table notes the maximum current carrying capacity based on cable gauge (Copper).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AFB652-D386-CCB9-FBCA-2E620D97517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45D8C533-4CDB-2E05-5F2F-10D96A9BF834}"/>
              </a:ext>
            </a:extLst>
          </p:cNvPr>
          <p:cNvPicPr>
            <a:picLocks noChangeAspect="1"/>
          </p:cNvPicPr>
          <p:nvPr/>
        </p:nvPicPr>
        <p:blipFill>
          <a:blip r:embed="rId2"/>
          <a:stretch>
            <a:fillRect/>
          </a:stretch>
        </p:blipFill>
        <p:spPr>
          <a:xfrm>
            <a:off x="382249" y="4953000"/>
            <a:ext cx="8523626" cy="1609725"/>
          </a:xfrm>
          <a:prstGeom prst="rect">
            <a:avLst/>
          </a:prstGeom>
        </p:spPr>
      </p:pic>
    </p:spTree>
    <p:extLst>
      <p:ext uri="{BB962C8B-B14F-4D97-AF65-F5344CB8AC3E}">
        <p14:creationId xmlns:p14="http://schemas.microsoft.com/office/powerpoint/2010/main" val="3570732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cables should be selected allowing a maximum voltage drop of 2% or less across the entire length of the cable.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Interconnection cables (battery to battery) should also be sized at the same gauge and of equal length between connections.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choosing interconnect cables or custom bus bars, size to allow adequate spacing between batteries for airflow as outlined above.</a:t>
            </a:r>
          </a:p>
        </p:txBody>
      </p:sp>
      <p:sp>
        <p:nvSpPr>
          <p:cNvPr id="3" name="TextBox 2">
            <a:extLst>
              <a:ext uri="{FF2B5EF4-FFF2-40B4-BE49-F238E27FC236}">
                <a16:creationId xmlns:a16="http://schemas.microsoft.com/office/drawing/2014/main" id="{1E6ABAD9-737D-822A-59B2-5AFE05A9374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526404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TERMINALS &amp; CABLE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cable connections should be adequately sized, insulated and free of damage.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cable connectors should be clean and properly mated with the battery terminals to ensure a snug connection.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Electrolyte spills and corrosion buildup will damage cable connectors and terminals.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5165139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recommended that terminal connections are disconnected, cleaned and re-torqued periodically as part of the regular maintenance routine.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also applies to connections using bus bars.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and recalibrate the torque wrench for accuracy before use.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849387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Visual inspections may not always detect poor connections.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use of an Infrared (IR temperature) sensor may assist in identifying poor connections when testing under load or during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Connections which have overheated and / or developed problems will often be welded to the terminal.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581148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Infrared (IR temperature) sensor / gun.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Author</a:t>
            </a:r>
            <a:endParaRPr lang="en-CA" dirty="0"/>
          </a:p>
        </p:txBody>
      </p:sp>
      <p:pic>
        <p:nvPicPr>
          <p:cNvPr id="4" name="Picture 3" descr="A picture containing indoor&#10;&#10;Description automatically generated">
            <a:extLst>
              <a:ext uri="{FF2B5EF4-FFF2-40B4-BE49-F238E27FC236}">
                <a16:creationId xmlns:a16="http://schemas.microsoft.com/office/drawing/2014/main" id="{3B391AB6-6132-CEDA-4BB4-6BEB9D9AF82A}"/>
              </a:ext>
            </a:extLst>
          </p:cNvPr>
          <p:cNvPicPr>
            <a:picLocks noChangeAspect="1"/>
          </p:cNvPicPr>
          <p:nvPr/>
        </p:nvPicPr>
        <p:blipFill rotWithShape="1">
          <a:blip r:embed="rId2">
            <a:extLst>
              <a:ext uri="{28A0092B-C50C-407E-A947-70E740481C1C}">
                <a14:useLocalDpi xmlns:a14="http://schemas.microsoft.com/office/drawing/2010/main" val="0"/>
              </a:ext>
            </a:extLst>
          </a:blip>
          <a:srcRect l="12407" t="8750" r="11296" b="5556"/>
          <a:stretch/>
        </p:blipFill>
        <p:spPr>
          <a:xfrm>
            <a:off x="438150" y="2124075"/>
            <a:ext cx="2639522" cy="3952876"/>
          </a:xfrm>
          <a:prstGeom prst="rect">
            <a:avLst/>
          </a:prstGeom>
        </p:spPr>
      </p:pic>
      <p:pic>
        <p:nvPicPr>
          <p:cNvPr id="7" name="Picture 6" descr="A picture containing person, watch, hand, meter&#10;&#10;Description automatically generated">
            <a:extLst>
              <a:ext uri="{FF2B5EF4-FFF2-40B4-BE49-F238E27FC236}">
                <a16:creationId xmlns:a16="http://schemas.microsoft.com/office/drawing/2014/main" id="{64825171-CF62-71AE-202F-47B86ECEA451}"/>
              </a:ext>
            </a:extLst>
          </p:cNvPr>
          <p:cNvPicPr>
            <a:picLocks noChangeAspect="1"/>
          </p:cNvPicPr>
          <p:nvPr/>
        </p:nvPicPr>
        <p:blipFill rotWithShape="1">
          <a:blip r:embed="rId3">
            <a:extLst>
              <a:ext uri="{28A0092B-C50C-407E-A947-70E740481C1C}">
                <a14:useLocalDpi xmlns:a14="http://schemas.microsoft.com/office/drawing/2010/main" val="0"/>
              </a:ext>
            </a:extLst>
          </a:blip>
          <a:srcRect l="6296" t="8056" r="28518" b="22500"/>
          <a:stretch/>
        </p:blipFill>
        <p:spPr>
          <a:xfrm>
            <a:off x="3106247" y="2124075"/>
            <a:ext cx="2780203" cy="3949152"/>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662FB8FB-BA9F-5A0F-4A4F-77EBB64F6ED9}"/>
              </a:ext>
            </a:extLst>
          </p:cNvPr>
          <p:cNvPicPr>
            <a:picLocks noChangeAspect="1"/>
          </p:cNvPicPr>
          <p:nvPr/>
        </p:nvPicPr>
        <p:blipFill rotWithShape="1">
          <a:blip r:embed="rId4">
            <a:extLst>
              <a:ext uri="{28A0092B-C50C-407E-A947-70E740481C1C}">
                <a14:useLocalDpi xmlns:a14="http://schemas.microsoft.com/office/drawing/2010/main" val="0"/>
              </a:ext>
            </a:extLst>
          </a:blip>
          <a:srcRect l="23333" t="13750" r="33704" b="23194"/>
          <a:stretch/>
        </p:blipFill>
        <p:spPr>
          <a:xfrm>
            <a:off x="5886450" y="2124075"/>
            <a:ext cx="2009775" cy="3932923"/>
          </a:xfrm>
          <a:prstGeom prst="rect">
            <a:avLst/>
          </a:prstGeom>
        </p:spPr>
      </p:pic>
    </p:spTree>
    <p:extLst>
      <p:ext uri="{BB962C8B-B14F-4D97-AF65-F5344CB8AC3E}">
        <p14:creationId xmlns:p14="http://schemas.microsoft.com/office/powerpoint/2010/main" val="1333109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Loose connections may result in ignition of hydrogen gas during charging or cause a short, melting the terminals.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Loose or overtightened connections may also cause high resistance.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result is an unwanted voltage drop as well as excessive terminal heating which causes the terminal to melt or even catch fire.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536690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limit the possibility of damage or fire, use a torque wrench to properly adjust terminal connections during your regular maintenance schedule.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 batteries are cycled and heat up during charge, under-torqued connections may become loose over time as the terminals heat &amp; cool, causing possible arching and a risk of spark.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Over-torqued connections may indent, crack or bend the terminal and/or washers or terminal connectors.</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17243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Damage to terminals and/or batteries caused by under/over-torque is often unrepairable and is not covered under manufacturer warranty.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Follow the recommended torque settings for each terminal type.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distributors or dealers may offer replacement or repair, where possible, at the customer's expense.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887010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TERMINAL TORQUE SETTINGS: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Refer to the chart below for the recommended torque setting for the battery terminal (see battery specifications).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Calibrate the torque wrench before use to ensure accuracy.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move torque wrench setting to zero after use.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61981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chemistry must be understood from a safe handling point of view.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Manufacturers provide the necessary information in the form of safety data sheets (SDS).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few slides are an example of one and the information relevant for the safe handling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73084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TERMINAL TORQUE SETTINGS: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F91C6D71-7104-B647-90D5-F6FB9B38E417}"/>
              </a:ext>
            </a:extLst>
          </p:cNvPr>
          <p:cNvPicPr>
            <a:picLocks noChangeAspect="1"/>
          </p:cNvPicPr>
          <p:nvPr/>
        </p:nvPicPr>
        <p:blipFill>
          <a:blip r:embed="rId2"/>
          <a:stretch>
            <a:fillRect/>
          </a:stretch>
        </p:blipFill>
        <p:spPr>
          <a:xfrm>
            <a:off x="728662" y="1751363"/>
            <a:ext cx="7448550" cy="4798146"/>
          </a:xfrm>
          <a:prstGeom prst="rect">
            <a:avLst/>
          </a:prstGeom>
        </p:spPr>
      </p:pic>
    </p:spTree>
    <p:extLst>
      <p:ext uri="{BB962C8B-B14F-4D97-AF65-F5344CB8AC3E}">
        <p14:creationId xmlns:p14="http://schemas.microsoft.com/office/powerpoint/2010/main" val="25313152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PARALLEL &amp; SERIES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Applications often demand more voltage or more ampere capacity than the capacity of one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By connecting multiple batteries of the same make / model / capacity in series, parallel or series parallel configurations, output voltage or battery bank amperage may be increased as needed.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3569729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SERIES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Depending on the manufacture and type, some batteries cannot be connected in series.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tends to be with lithium batteries when a BMS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check with manufacture before connecting in series.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1004699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CONNECTING IN SERIES LITHIUM (Next 5 Slides)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12V and 24V LFP batteries can be combined in series strings (maximum four (4) 12V batteries and two (2) 24V for 48-volts) to achieve higher operating voltages by connecting the positive terminal of one battery to the negative terminal of the next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Initial set up requires balancing of the batteries to the same SOC (State of Charge).</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542081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initial balancing prior to connecting batteries in series, each battery should be connected in parallel and fully charged (or charged individually) using a 2-stage charger.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Leaving the battery at the absorption / Constant Voltage voltage for at least 24 hours.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will minimize the severity of a charge imbalance between batteries which results in reduced bank capacity.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008096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Although the BMS provides over-voltage protection to each cell, developing a charge imbalance between batteries is still possible.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recommends disconnecting and fully charging each battery individually once per year, at minimum.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batteries are cycled frequently at high charge/discharge currents this may be done more often. (Check monthly and set pattern for charging)</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28984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 SERIES CONFIGURATIONS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Do not connect batteries in strings above 48V nominal as this will exceed the voltage limit of the BMS.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2C64F27E-238B-B413-C9BD-CC1E251300D0}"/>
              </a:ext>
            </a:extLst>
          </p:cNvPr>
          <p:cNvPicPr>
            <a:picLocks noChangeAspect="1"/>
          </p:cNvPicPr>
          <p:nvPr/>
        </p:nvPicPr>
        <p:blipFill>
          <a:blip r:embed="rId2"/>
          <a:stretch>
            <a:fillRect/>
          </a:stretch>
        </p:blipFill>
        <p:spPr>
          <a:xfrm>
            <a:off x="638174" y="1789979"/>
            <a:ext cx="7541787" cy="3278041"/>
          </a:xfrm>
          <a:prstGeom prst="rect">
            <a:avLst/>
          </a:prstGeom>
        </p:spPr>
      </p:pic>
    </p:spTree>
    <p:extLst>
      <p:ext uri="{BB962C8B-B14F-4D97-AF65-F5344CB8AC3E}">
        <p14:creationId xmlns:p14="http://schemas.microsoft.com/office/powerpoint/2010/main" val="31076477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LFP batteries, even those with similar open circuit voltages may be at drastically different SOC, due to the flat relationship between open circuit voltage and SOC for LFP cells.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refer to the manufacturer manuals.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BMS manages the lithium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337242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PARALLEL &amp; SERIES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increase voltage, batteries are connected in series.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Capacity of the battery bank remains the same as voltage increases.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increase the available amount of current and capacity, batteries are connected in parallel. </a:t>
            </a: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875118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Battery Based PV</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905876" cy="53673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this situation it is best to use lower voltage, higher capacity cells to minimize the number of parallel strings.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increase voltage, connect the batteries in series.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128E01-BE57-A34C-D5AC-749425453BA0}"/>
              </a:ext>
            </a:extLst>
          </p:cNvPr>
          <p:cNvSpPr txBox="1"/>
          <p:nvPr/>
        </p:nvSpPr>
        <p:spPr>
          <a:xfrm>
            <a:off x="7615237" y="6549509"/>
            <a:ext cx="1423988" cy="369332"/>
          </a:xfrm>
          <a:prstGeom prst="rect">
            <a:avLst/>
          </a:prstGeom>
          <a:noFill/>
        </p:spPr>
        <p:txBody>
          <a:bodyPr wrap="square" rtlCol="0">
            <a:spAutoFit/>
          </a:bodyPr>
          <a:lstStyle/>
          <a:p>
            <a:r>
              <a:rPr lang="en-US" dirty="0"/>
              <a:t>Rolls Battery</a:t>
            </a:r>
            <a:endParaRPr lang="en-CA" dirty="0"/>
          </a:p>
        </p:txBody>
      </p:sp>
      <p:pic>
        <p:nvPicPr>
          <p:cNvPr id="4" name="Picture 3">
            <a:extLst>
              <a:ext uri="{FF2B5EF4-FFF2-40B4-BE49-F238E27FC236}">
                <a16:creationId xmlns:a16="http://schemas.microsoft.com/office/drawing/2014/main" id="{0DA7E3E3-BF2E-4DEE-75A6-E0022DC2A3A9}"/>
              </a:ext>
            </a:extLst>
          </p:cNvPr>
          <p:cNvPicPr>
            <a:picLocks noChangeAspect="1"/>
          </p:cNvPicPr>
          <p:nvPr/>
        </p:nvPicPr>
        <p:blipFill>
          <a:blip r:embed="rId2"/>
          <a:stretch>
            <a:fillRect/>
          </a:stretch>
        </p:blipFill>
        <p:spPr>
          <a:xfrm>
            <a:off x="2647950" y="4057650"/>
            <a:ext cx="2967037" cy="2384468"/>
          </a:xfrm>
          <a:prstGeom prst="rect">
            <a:avLst/>
          </a:prstGeom>
        </p:spPr>
      </p:pic>
    </p:spTree>
    <p:extLst>
      <p:ext uri="{BB962C8B-B14F-4D97-AF65-F5344CB8AC3E}">
        <p14:creationId xmlns:p14="http://schemas.microsoft.com/office/powerpoint/2010/main" val="2832824890"/>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Beliz Background template</Template>
  <TotalTime>55449</TotalTime>
  <Words>10325</Words>
  <Application>Microsoft Office PowerPoint</Application>
  <PresentationFormat>On-screen Show (4:3)</PresentationFormat>
  <Paragraphs>1425</Paragraphs>
  <Slides>214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214</vt:i4>
      </vt:variant>
    </vt:vector>
  </HeadingPairs>
  <TitlesOfParts>
    <vt:vector size="219" baseType="lpstr">
      <vt:lpstr>Arial</vt:lpstr>
      <vt:lpstr>Calibri</vt:lpstr>
      <vt:lpstr>Franklin Gothic Book</vt:lpstr>
      <vt:lpstr>Franklin Gothic Medium</vt:lpstr>
      <vt:lpstr>IDB Belize Minimal Presentation - Design_ TEMPLATE</vt:lpstr>
      <vt:lpstr>PowerPoint Presentation</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lpstr>Battery Based 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861</cp:revision>
  <dcterms:created xsi:type="dcterms:W3CDTF">2022-03-03T12:11:22Z</dcterms:created>
  <dcterms:modified xsi:type="dcterms:W3CDTF">2023-02-13T20:04:16Z</dcterms:modified>
</cp:coreProperties>
</file>