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5"/>
  </p:notesMasterIdLst>
  <p:sldIdLst>
    <p:sldId id="258" r:id="rId2"/>
    <p:sldId id="647" r:id="rId3"/>
    <p:sldId id="423" r:id="rId4"/>
    <p:sldId id="601" r:id="rId5"/>
    <p:sldId id="696" r:id="rId6"/>
    <p:sldId id="701" r:id="rId7"/>
    <p:sldId id="694" r:id="rId8"/>
    <p:sldId id="695" r:id="rId9"/>
    <p:sldId id="697" r:id="rId10"/>
    <p:sldId id="699" r:id="rId11"/>
    <p:sldId id="702" r:id="rId12"/>
    <p:sldId id="602" r:id="rId13"/>
    <p:sldId id="643" r:id="rId14"/>
    <p:sldId id="703" r:id="rId15"/>
    <p:sldId id="682" r:id="rId16"/>
    <p:sldId id="687" r:id="rId17"/>
    <p:sldId id="685" r:id="rId18"/>
    <p:sldId id="686" r:id="rId19"/>
    <p:sldId id="684" r:id="rId20"/>
    <p:sldId id="688" r:id="rId21"/>
    <p:sldId id="690" r:id="rId22"/>
    <p:sldId id="691" r:id="rId23"/>
    <p:sldId id="704" r:id="rId24"/>
    <p:sldId id="644" r:id="rId25"/>
    <p:sldId id="689" r:id="rId26"/>
    <p:sldId id="705" r:id="rId27"/>
    <p:sldId id="706" r:id="rId28"/>
    <p:sldId id="707" r:id="rId29"/>
    <p:sldId id="692" r:id="rId30"/>
    <p:sldId id="693" r:id="rId31"/>
    <p:sldId id="683" r:id="rId32"/>
    <p:sldId id="710" r:id="rId33"/>
    <p:sldId id="711" r:id="rId34"/>
    <p:sldId id="712" r:id="rId35"/>
    <p:sldId id="713" r:id="rId36"/>
    <p:sldId id="714" r:id="rId37"/>
    <p:sldId id="715" r:id="rId38"/>
    <p:sldId id="716" r:id="rId39"/>
    <p:sldId id="717" r:id="rId40"/>
    <p:sldId id="718" r:id="rId41"/>
    <p:sldId id="719" r:id="rId42"/>
    <p:sldId id="720" r:id="rId43"/>
    <p:sldId id="721" r:id="rId4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9C64D6-8F5F-4639-9095-D9D1B1DF9E93}" v="200" dt="2023-02-18T17:48:58.2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mphreys,Kris" userId="1f844576-b31c-4398-88db-87053bedd486" providerId="ADAL" clId="{15894EDE-C571-412C-9BAD-9653E45A3B72}"/>
    <pc:docChg chg="undo custSel modSld">
      <pc:chgData name="Humphreys,Kris" userId="1f844576-b31c-4398-88db-87053bedd486" providerId="ADAL" clId="{15894EDE-C571-412C-9BAD-9653E45A3B72}" dt="2023-02-18T17:58:47.348" v="7" actId="478"/>
      <pc:docMkLst>
        <pc:docMk/>
      </pc:docMkLst>
      <pc:sldChg chg="delSp mod">
        <pc:chgData name="Humphreys,Kris" userId="1f844576-b31c-4398-88db-87053bedd486" providerId="ADAL" clId="{15894EDE-C571-412C-9BAD-9653E45A3B72}" dt="2023-02-18T17:58:47.348" v="7" actId="478"/>
        <pc:sldMkLst>
          <pc:docMk/>
          <pc:sldMk cId="470760148" sldId="423"/>
        </pc:sldMkLst>
        <pc:picChg chg="del">
          <ac:chgData name="Humphreys,Kris" userId="1f844576-b31c-4398-88db-87053bedd486" providerId="ADAL" clId="{15894EDE-C571-412C-9BAD-9653E45A3B72}" dt="2023-02-18T17:58:47.348" v="7" actId="478"/>
          <ac:picMkLst>
            <pc:docMk/>
            <pc:sldMk cId="470760148" sldId="423"/>
            <ac:picMk id="6" creationId="{2BF77251-A263-4121-A91E-B1DF7A2B51B1}"/>
          </ac:picMkLst>
        </pc:picChg>
      </pc:sldChg>
      <pc:sldChg chg="delSp mod">
        <pc:chgData name="Humphreys,Kris" userId="1f844576-b31c-4398-88db-87053bedd486" providerId="ADAL" clId="{15894EDE-C571-412C-9BAD-9653E45A3B72}" dt="2023-02-18T17:58:36.569" v="3" actId="478"/>
        <pc:sldMkLst>
          <pc:docMk/>
          <pc:sldMk cId="3463269573" sldId="601"/>
        </pc:sldMkLst>
        <pc:picChg chg="del">
          <ac:chgData name="Humphreys,Kris" userId="1f844576-b31c-4398-88db-87053bedd486" providerId="ADAL" clId="{15894EDE-C571-412C-9BAD-9653E45A3B72}" dt="2023-02-18T17:58:34.703" v="0" actId="478"/>
          <ac:picMkLst>
            <pc:docMk/>
            <pc:sldMk cId="3463269573" sldId="601"/>
            <ac:picMk id="5" creationId="{2F203B36-F764-430C-AB5D-ABC81F320296}"/>
          </ac:picMkLst>
        </pc:picChg>
        <pc:picChg chg="del">
          <ac:chgData name="Humphreys,Kris" userId="1f844576-b31c-4398-88db-87053bedd486" providerId="ADAL" clId="{15894EDE-C571-412C-9BAD-9653E45A3B72}" dt="2023-02-18T17:58:35.367" v="1" actId="478"/>
          <ac:picMkLst>
            <pc:docMk/>
            <pc:sldMk cId="3463269573" sldId="601"/>
            <ac:picMk id="7" creationId="{3D01D343-006C-4100-A26E-998CC2FF695B}"/>
          </ac:picMkLst>
        </pc:picChg>
        <pc:picChg chg="del">
          <ac:chgData name="Humphreys,Kris" userId="1f844576-b31c-4398-88db-87053bedd486" providerId="ADAL" clId="{15894EDE-C571-412C-9BAD-9653E45A3B72}" dt="2023-02-18T17:58:35.874" v="2" actId="478"/>
          <ac:picMkLst>
            <pc:docMk/>
            <pc:sldMk cId="3463269573" sldId="601"/>
            <ac:picMk id="9" creationId="{A83578AE-6AC5-4F5D-AAE1-28C95E7C582E}"/>
          </ac:picMkLst>
        </pc:picChg>
        <pc:picChg chg="del">
          <ac:chgData name="Humphreys,Kris" userId="1f844576-b31c-4398-88db-87053bedd486" providerId="ADAL" clId="{15894EDE-C571-412C-9BAD-9653E45A3B72}" dt="2023-02-18T17:58:36.569" v="3" actId="478"/>
          <ac:picMkLst>
            <pc:docMk/>
            <pc:sldMk cId="3463269573" sldId="601"/>
            <ac:picMk id="11" creationId="{A1C78565-3196-475C-A97A-72DF707CD214}"/>
          </ac:picMkLst>
        </pc:picChg>
      </pc:sldChg>
      <pc:sldChg chg="addSp delSp mod">
        <pc:chgData name="Humphreys,Kris" userId="1f844576-b31c-4398-88db-87053bedd486" providerId="ADAL" clId="{15894EDE-C571-412C-9BAD-9653E45A3B72}" dt="2023-02-18T17:58:44.122" v="6" actId="478"/>
        <pc:sldMkLst>
          <pc:docMk/>
          <pc:sldMk cId="2487758267" sldId="647"/>
        </pc:sldMkLst>
        <pc:spChg chg="add del">
          <ac:chgData name="Humphreys,Kris" userId="1f844576-b31c-4398-88db-87053bedd486" providerId="ADAL" clId="{15894EDE-C571-412C-9BAD-9653E45A3B72}" dt="2023-02-18T17:58:42.078" v="5" actId="478"/>
          <ac:spMkLst>
            <pc:docMk/>
            <pc:sldMk cId="2487758267" sldId="647"/>
            <ac:spMk id="6" creationId="{61DA8C47-E1C8-0108-3E45-D60AC1C317A1}"/>
          </ac:spMkLst>
        </pc:spChg>
        <pc:picChg chg="del">
          <ac:chgData name="Humphreys,Kris" userId="1f844576-b31c-4398-88db-87053bedd486" providerId="ADAL" clId="{15894EDE-C571-412C-9BAD-9653E45A3B72}" dt="2023-02-18T17:58:44.122" v="6" actId="478"/>
          <ac:picMkLst>
            <pc:docMk/>
            <pc:sldMk cId="2487758267" sldId="647"/>
            <ac:picMk id="12" creationId="{A83578AE-6AC5-4F5D-AAE1-28C95E7C582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E08C98A-5722-4F18-B31C-E02388D99157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408EE54-1165-4AF0-A05E-49C08C93F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1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8EE54-1165-4AF0-A05E-49C08C93F8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07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8EE54-1165-4AF0-A05E-49C08C93F87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96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8EE54-1165-4AF0-A05E-49C08C93F87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60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Demonstrate variance and CUSUM calculations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8EE54-1165-4AF0-A05E-49C08C93F87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89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8EE54-1165-4AF0-A05E-49C08C93F87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37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8EE54-1165-4AF0-A05E-49C08C93F87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6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permitting, introduce the building types and </a:t>
            </a:r>
            <a:r>
              <a:rPr lang="en-US" dirty="0" err="1"/>
              <a:t>componenets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8EE54-1165-4AF0-A05E-49C08C93F8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00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Open RETScreen and walk through the steps to populate CDD for a specific region in Belize.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8EE54-1165-4AF0-A05E-49C08C93F8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45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Excel calculation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8EE54-1165-4AF0-A05E-49C08C93F87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83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Always confirm the anomaly with the technician or facilities staff.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8EE54-1165-4AF0-A05E-49C08C93F87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56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8EE54-1165-4AF0-A05E-49C08C93F87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46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8EE54-1165-4AF0-A05E-49C08C93F87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55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8EE54-1165-4AF0-A05E-49C08C93F87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25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8EE54-1165-4AF0-A05E-49C08C93F87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01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890" y="2006977"/>
            <a:ext cx="9715500" cy="1378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3140" y="3643313"/>
            <a:ext cx="8001000" cy="1643063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7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9F4C-AFBF-4F5D-A4E8-91E16EDA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488CA8-865F-4808-8CBD-A589A2BC045A}" type="datetime1">
              <a:rPr lang="en-CA" smtClean="0"/>
              <a:t>2023-02-18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6BF26-1986-4BD1-B784-EF04E4A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6AF3-C456-4BDD-892A-45F0FF9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5569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4"/>
            <a:ext cx="2571751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1" y="257474"/>
            <a:ext cx="7524751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86A3-8417-4021-82F2-D693CDB7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A8AB8D-C7E2-4694-B4DA-6F5E4388A847}" type="datetime1">
              <a:rPr lang="en-CA" smtClean="0"/>
              <a:t>2023-02-18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85DB-52F6-4904-9C81-18075E2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5421A-5857-491E-9E35-303392C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95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3F354-C2D7-470F-A588-425F7259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8891A6-73F5-4E2E-9D59-D6218CAA56DE}" type="datetime1">
              <a:rPr lang="en-CA" smtClean="0"/>
              <a:t>2023-02-18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239E-E498-417E-B7AA-8A057C44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3703-9839-45ED-A5D4-D701A0A9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5767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11" y="176690"/>
            <a:ext cx="9715500" cy="1276945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5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5E78-F63C-419B-9E57-2941BA5D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8A63BB-0FE1-4CFC-8B33-D274CC6297B9}" type="datetime1">
              <a:rPr lang="en-CA" smtClean="0"/>
              <a:t>2023-02-18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6243-9F6E-440D-88D1-CAC14DD1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5ED1-CDA2-46B5-87A8-52AB9869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8368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1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49" y="1500188"/>
            <a:ext cx="5048251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352716-F24B-4BC2-AF26-C073664D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2FB28B-90F5-4ED6-A523-A07198E6AFDA}" type="datetime1">
              <a:rPr lang="en-CA" smtClean="0"/>
              <a:t>2023-02-18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BEF213-0434-49E5-B44D-D3B6996C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A6405-7F06-45AA-B19A-F01CDC46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7569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9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1" y="1439169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1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2DA733-8E1B-4CDD-A136-5421A970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7F7079-CB32-4B59-9F7C-59296D3B7BE1}" type="datetime1">
              <a:rPr lang="en-CA" smtClean="0"/>
              <a:t>2023-02-18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CBA0EA-025F-433A-B3DA-C5755D1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AE12ED-4F4C-428F-B896-8F108B8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9610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D9D54E-A7AE-4FE8-9523-9BE9D9A7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56D81A-303C-4151-8CA6-6953503928A5}" type="datetime1">
              <a:rPr lang="en-CA" smtClean="0"/>
              <a:t>2023-02-18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1AE07C-5A10-4F48-B857-1E361181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F7AE76-D0C0-4B70-8FA3-25AD54E5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3553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C8ECF2-BEB7-47B6-AA46-6F738D49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E5C9BD-0AC6-4F6A-B22B-71421FB965C7}" type="datetime1">
              <a:rPr lang="en-CA" smtClean="0"/>
              <a:t>2023-02-18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5E2D8B-600A-4ABC-A989-A2928AC3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36F2DA-9CFA-4191-AA0D-7B87F1B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180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2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6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2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919D7-C9BD-41D1-B75A-296EDA65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002705-E0DB-48CA-A126-91457DA72EF9}" type="datetime1">
              <a:rPr lang="en-CA" smtClean="0"/>
              <a:t>2023-02-18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4A4CF1-53C2-4759-9E48-0697A094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D58E26-E1ED-4C04-B09B-D509731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4059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3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8"/>
            <a:ext cx="6858000" cy="385762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D6B19-A033-473C-804A-66A34F68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7659AD-F880-4654-AC47-AB522C8994D4}" type="datetime1">
              <a:rPr lang="en-CA" smtClean="0"/>
              <a:t>2023-02-18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7FAAA0-A5D7-41CA-85DE-864E0C49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66F24-7951-4459-B31C-8C99935F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178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934E32-267C-4407-87B5-EE8B158EC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307455"/>
            <a:ext cx="10287000" cy="424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EDD7-1C4F-4E85-B0CF-954A5068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1500" y="5959079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FC0934B-B14D-4944-8554-EB5910BA374F}" type="datetime1">
              <a:rPr lang="en-CA" smtClean="0"/>
              <a:t>2023-02-18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40201-63CB-4A9F-8758-1A674FCB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5251" y="5959079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49E4-A0B7-470A-8CC0-E6243A240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91500" y="5959079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56769-3A6E-4D3B-86A6-AA99A2F274AB}"/>
              </a:ext>
            </a:extLst>
          </p:cNvPr>
          <p:cNvSpPr/>
          <p:nvPr userDrawn="1"/>
        </p:nvSpPr>
        <p:spPr>
          <a:xfrm>
            <a:off x="0" y="160020"/>
            <a:ext cx="6598920" cy="514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6FAA11-82AE-4EF6-B591-009735C04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8120" y="70872"/>
            <a:ext cx="5516880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48780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5pPr>
      <a:lvl6pPr marL="42862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6pPr>
      <a:lvl7pPr marL="85725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7pPr>
      <a:lvl8pPr marL="128587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8pPr>
      <a:lvl9pPr marL="171450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1469" indent="-3214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6516" indent="-267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25" kern="1200">
          <a:solidFill>
            <a:schemeClr val="bg1"/>
          </a:solidFill>
          <a:latin typeface="+mn-lt"/>
          <a:ea typeface="+mn-ea"/>
          <a:cs typeface="+mn-cs"/>
        </a:defRPr>
      </a:lvl2pPr>
      <a:lvl3pPr marL="107156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1500188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75" kern="1200">
          <a:solidFill>
            <a:schemeClr val="bg1"/>
          </a:solidFill>
          <a:latin typeface="+mn-lt"/>
          <a:ea typeface="+mn-ea"/>
          <a:cs typeface="+mn-cs"/>
        </a:defRPr>
      </a:lvl4pPr>
      <a:lvl5pPr marL="19288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75" kern="1200">
          <a:solidFill>
            <a:schemeClr val="bg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TBZW8wNT28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emo.ecostruxure-power-monitoring-expert.se.app/Web/Auth?ReturnUrl=%2fweb%2f%23Dashboards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limate.weather.gc.ca/climate_data/daily_data_e.html?StationID=6354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weather.gc.ca/climate_data/daily_data_e.html?StationID=6354&amp;timeframe=2&amp;StartYear=1840&amp;EndYear=2023&amp;Day=15&amp;Year=2022&amp;Month=8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hyperlink" Target="Weather.gc.ca/climate_data_coolin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TBZW8wNT2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youtu.be/UTBZW8wNT2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TBZW8wNT28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TBZW8wNT28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TBZW8wNT28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nnis court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54751BC6-ECB8-0748-AF08-BEFB9760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757" y="305734"/>
            <a:ext cx="9441332" cy="6299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4FB872-804A-F54A-8317-B1BD8F3F1A78}"/>
              </a:ext>
            </a:extLst>
          </p:cNvPr>
          <p:cNvSpPr/>
          <p:nvPr/>
        </p:nvSpPr>
        <p:spPr>
          <a:xfrm>
            <a:off x="907648" y="510015"/>
            <a:ext cx="10266028" cy="1276109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1C572AF-A586-AC45-A4BF-58191406BCE9}"/>
              </a:ext>
            </a:extLst>
          </p:cNvPr>
          <p:cNvSpPr/>
          <p:nvPr/>
        </p:nvSpPr>
        <p:spPr>
          <a:xfrm rot="20712204">
            <a:off x="-2183075" y="-1319638"/>
            <a:ext cx="8075654" cy="9103068"/>
          </a:xfrm>
          <a:prstGeom prst="triangle">
            <a:avLst/>
          </a:prstGeom>
          <a:solidFill>
            <a:srgbClr val="10497E">
              <a:alpha val="867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24F58-9C31-E443-A04B-717FE2D08411}"/>
              </a:ext>
            </a:extLst>
          </p:cNvPr>
          <p:cNvSpPr txBox="1"/>
          <p:nvPr/>
        </p:nvSpPr>
        <p:spPr>
          <a:xfrm>
            <a:off x="2488" y="2690336"/>
            <a:ext cx="407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of TVET Renewable Energy Course Pilot </a:t>
            </a:r>
            <a:endParaRPr lang="en-CA" sz="2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70E36-A84C-1C45-A804-243B343AE34B}"/>
              </a:ext>
            </a:extLst>
          </p:cNvPr>
          <p:cNvSpPr txBox="1"/>
          <p:nvPr/>
        </p:nvSpPr>
        <p:spPr>
          <a:xfrm>
            <a:off x="62123" y="3779484"/>
            <a:ext cx="358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 #5 - TRAINING COURSES &amp; PROFESSIONAL DEVELOPMENT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A1FD6FA-1557-EC45-9A09-17E0F4C629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6406" y="999777"/>
            <a:ext cx="1303646" cy="432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5D84BA-C6D1-7542-99D8-CD38963AB23C}"/>
              </a:ext>
            </a:extLst>
          </p:cNvPr>
          <p:cNvSpPr txBox="1"/>
          <p:nvPr/>
        </p:nvSpPr>
        <p:spPr>
          <a:xfrm>
            <a:off x="179903" y="4938262"/>
            <a:ext cx="346747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62 (17 February 2023) – Term 4    C 42 – Energy Efficiency Measurement and  Verification   </a:t>
            </a:r>
          </a:p>
        </p:txBody>
      </p:sp>
      <p:pic>
        <p:nvPicPr>
          <p:cNvPr id="12" name="Picture 11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9BAADFDD-0779-BE3F-62D5-56918A820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829" y="711777"/>
            <a:ext cx="1048545" cy="720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2C7F23F-E6FD-4E79-1432-8DEF0B8698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018" y="1071777"/>
            <a:ext cx="116756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11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Collecting Consumption Data Onsite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10</a:t>
            </a:fld>
            <a:endParaRPr lang="en-CA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B9256C-DD6E-1B2F-F15F-008BD00FF0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1500" y="1659512"/>
            <a:ext cx="11010900" cy="254601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7F2A7C-AB28-8392-7991-904B44750799}"/>
              </a:ext>
            </a:extLst>
          </p:cNvPr>
          <p:cNvSpPr txBox="1"/>
          <p:nvPr/>
        </p:nvSpPr>
        <p:spPr>
          <a:xfrm>
            <a:off x="4534293" y="5483900"/>
            <a:ext cx="2548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Emporia YouTube Promo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901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Collecting Consumption Data Onsite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11</a:t>
            </a:fld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DAA728-E14B-204B-7E44-C482CE1CE1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63324" y="213533"/>
            <a:ext cx="4823200" cy="6430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C57C7B-AF72-FCEE-487B-E519D36284F3}"/>
              </a:ext>
            </a:extLst>
          </p:cNvPr>
          <p:cNvSpPr txBox="1"/>
          <p:nvPr/>
        </p:nvSpPr>
        <p:spPr>
          <a:xfrm>
            <a:off x="16026" y="713273"/>
            <a:ext cx="725204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Emporia Gen Vue installed in a Siemens 200 A residential panel.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Two CTs on the main.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Sixteen CTs on various loads are listed below: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Washer and Dryer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Dishwasher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Fridge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Water heater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HVAC systems (3)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Attached garage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Plug loads in entertainment areas</a:t>
            </a:r>
          </a:p>
        </p:txBody>
      </p:sp>
    </p:spTree>
    <p:extLst>
      <p:ext uri="{BB962C8B-B14F-4D97-AF65-F5344CB8AC3E}">
        <p14:creationId xmlns:p14="http://schemas.microsoft.com/office/powerpoint/2010/main" val="2548883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27" y="70872"/>
            <a:ext cx="4734909" cy="675204"/>
          </a:xfrm>
        </p:spPr>
        <p:txBody>
          <a:bodyPr/>
          <a:lstStyle/>
          <a:p>
            <a:pPr algn="l"/>
            <a:r>
              <a:rPr lang="en-US" dirty="0"/>
              <a:t>Anticipated Outcomes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FC456-C9F6-4BCA-93E5-F8F57D70B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1427" y="946101"/>
            <a:ext cx="12102272" cy="3432818"/>
          </a:xfrm>
        </p:spPr>
        <p:txBody>
          <a:bodyPr/>
          <a:lstStyle/>
          <a:p>
            <a:pPr>
              <a:buNone/>
            </a:pPr>
            <a:r>
              <a:rPr lang="en-US" sz="2800" b="1" dirty="0"/>
              <a:t>(T3) </a:t>
            </a:r>
          </a:p>
          <a:p>
            <a:pPr>
              <a:buNone/>
            </a:pPr>
            <a:r>
              <a:rPr lang="en-US" sz="2800" dirty="0"/>
              <a:t> Assess the design and performance of integrated</a:t>
            </a:r>
          </a:p>
          <a:p>
            <a:pPr>
              <a:buNone/>
            </a:pPr>
            <a:r>
              <a:rPr lang="en-US" sz="2800" dirty="0"/>
              <a:t> control and monitoring systems using the available resources with the</a:t>
            </a:r>
          </a:p>
          <a:p>
            <a:pPr>
              <a:buNone/>
            </a:pPr>
            <a:r>
              <a:rPr lang="en-US" sz="2800" dirty="0"/>
              <a:t> following:</a:t>
            </a:r>
          </a:p>
          <a:p>
            <a:pPr>
              <a:buNone/>
            </a:pPr>
            <a:endParaRPr lang="en-US" sz="2800" dirty="0"/>
          </a:p>
          <a:p>
            <a:r>
              <a:rPr lang="en-US" sz="2800" dirty="0"/>
              <a:t>Case study examples</a:t>
            </a:r>
          </a:p>
          <a:p>
            <a:r>
              <a:rPr lang="en-US" sz="2800" dirty="0"/>
              <a:t>Performance goals  </a:t>
            </a:r>
          </a:p>
          <a:p>
            <a:r>
              <a:rPr lang="en-US" sz="2800" dirty="0"/>
              <a:t>Example applications in Belize and North America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567E5-B344-7DC1-ADB3-F6F74597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7730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872"/>
            <a:ext cx="4734909" cy="675204"/>
          </a:xfrm>
        </p:spPr>
        <p:txBody>
          <a:bodyPr/>
          <a:lstStyle/>
          <a:p>
            <a:r>
              <a:rPr lang="en-US" dirty="0"/>
              <a:t>Anticipated Outcomes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FC456-C9F6-4BCA-93E5-F8F57D70B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5779" y="850850"/>
            <a:ext cx="10470990" cy="3721149"/>
          </a:xfrm>
        </p:spPr>
        <p:txBody>
          <a:bodyPr/>
          <a:lstStyle/>
          <a:p>
            <a:pPr>
              <a:buNone/>
            </a:pPr>
            <a:r>
              <a:rPr lang="en-US" sz="2800" b="1" dirty="0"/>
              <a:t>(T4)</a:t>
            </a:r>
          </a:p>
          <a:p>
            <a:pPr>
              <a:buNone/>
            </a:pPr>
            <a:r>
              <a:rPr lang="en-US" sz="2800" dirty="0"/>
              <a:t>Understand methods for remote monitoring of energy</a:t>
            </a:r>
          </a:p>
          <a:p>
            <a:pPr>
              <a:buNone/>
            </a:pPr>
            <a:r>
              <a:rPr lang="en-US" sz="2800" dirty="0"/>
              <a:t>systems using the following:</a:t>
            </a:r>
          </a:p>
          <a:p>
            <a:r>
              <a:rPr lang="en-US" sz="2800" dirty="0"/>
              <a:t>North American examples</a:t>
            </a:r>
          </a:p>
          <a:p>
            <a:r>
              <a:rPr lang="en-US" sz="2800" dirty="0"/>
              <a:t>Belize examples   </a:t>
            </a:r>
          </a:p>
          <a:p>
            <a:r>
              <a:rPr lang="en-US" sz="2800" dirty="0"/>
              <a:t>Project: Proposal of a remote system for a building in Belize</a:t>
            </a:r>
          </a:p>
          <a:p>
            <a:r>
              <a:rPr lang="en-US" sz="2800" dirty="0"/>
              <a:t>Example: Install an Emporia Gen 2 Vue Energy Monitor or similar monitoring system in a residential home.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EE5838-7383-87D0-035C-C14FAB019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09" y="4996206"/>
            <a:ext cx="4692971" cy="171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10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Collecting Consumption Data Onsite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14</a:t>
            </a:fld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3772C-5A1A-4A15-0483-A2C7A740F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07566" y="6218953"/>
            <a:ext cx="8917757" cy="868605"/>
          </a:xfrm>
        </p:spPr>
        <p:txBody>
          <a:bodyPr/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Schneider Electric Ecostruxure Demo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412B56-8808-C28B-D94B-8A3F5B27F11A}"/>
              </a:ext>
            </a:extLst>
          </p:cNvPr>
          <p:cNvSpPr txBox="1"/>
          <p:nvPr/>
        </p:nvSpPr>
        <p:spPr>
          <a:xfrm>
            <a:off x="263253" y="911567"/>
            <a:ext cx="10608994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Larger commercial, institutional and industrial buildings with</a:t>
            </a:r>
          </a:p>
          <a:p>
            <a:r>
              <a:rPr lang="en-US" sz="2800" dirty="0">
                <a:solidFill>
                  <a:schemeClr val="bg1"/>
                </a:solidFill>
              </a:rPr>
              <a:t>complex systems require a larger monitoring capacity and </a:t>
            </a:r>
          </a:p>
          <a:p>
            <a:r>
              <a:rPr lang="en-US" sz="2800" dirty="0">
                <a:solidFill>
                  <a:schemeClr val="bg1"/>
                </a:solidFill>
              </a:rPr>
              <a:t>features for tracking and managing loads and consumption.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Selecting a monitoring system: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Assess the system’s size and complexity to determine the number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 of loads that require monitoring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Research the data collection capabilities and capacity of the 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 Monitoring system to ensure it meets your needs and budget.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6877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8069"/>
            <a:ext cx="6721310" cy="675204"/>
          </a:xfrm>
        </p:spPr>
        <p:txBody>
          <a:bodyPr/>
          <a:lstStyle/>
          <a:p>
            <a:pPr algn="l"/>
            <a:r>
              <a:rPr lang="en-US" dirty="0"/>
              <a:t>Heating and Cooling Degree Days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15</a:t>
            </a:fld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B77D5-72D4-9EFA-BC89-2D1FEB9C4DDC}"/>
              </a:ext>
            </a:extLst>
          </p:cNvPr>
          <p:cNvSpPr txBox="1"/>
          <p:nvPr/>
        </p:nvSpPr>
        <p:spPr>
          <a:xfrm>
            <a:off x="91439" y="713273"/>
            <a:ext cx="12100559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Heating Degree Days (HDDs) have a linear relationship with energy consumption related to mechanical heating systems.</a:t>
            </a:r>
          </a:p>
          <a:p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</a:rPr>
              <a:t>Cooling Degree Days (CDDs) have a linear relationship with energy consumption related to mechanical cooling.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Degree Days are independent values and are always modelled on the x-axis.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Energy consumption is a dependent value and is always modelled on the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  y-axis. </a:t>
            </a:r>
          </a:p>
          <a:p>
            <a:r>
              <a:rPr lang="en-US" sz="2800" dirty="0">
                <a:solidFill>
                  <a:schemeClr val="bg1"/>
                </a:solidFill>
              </a:rPr>
              <a:t>When mechanical heating or cooling equipment is used in a building, the daily energy consumed in the building depends on the degree days.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41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Heating Degree Days (HDD)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16</a:t>
            </a:fld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B77D5-72D4-9EFA-BC89-2D1FEB9C4DDC}"/>
              </a:ext>
            </a:extLst>
          </p:cNvPr>
          <p:cNvSpPr txBox="1"/>
          <p:nvPr/>
        </p:nvSpPr>
        <p:spPr>
          <a:xfrm>
            <a:off x="91440" y="375671"/>
            <a:ext cx="1165435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Heating Degree Days (HDDs) </a:t>
            </a:r>
            <a:r>
              <a:rPr lang="en-US" sz="2800" dirty="0">
                <a:solidFill>
                  <a:schemeClr val="bg1"/>
                </a:solidFill>
              </a:rPr>
              <a:t>are used to calculate heating loads in cooler climates where mechanical heating systems are necessary in order to maintain interior building temperature setpoints for human comfort.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HDDs are calculated by using the outdoor baseline temperature of 18 degrees Celsius (C) or 65 degrees Fahrenheit (F) as the temperature at which a building will require mechanical heating to maintain a comfortable interior temperature setpoint of 21 degrees Celsius or 69.8 degrees Fahrenheit.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assumption is made that internal gains from body heat, electrical equipment, cooking, bathing and washing will generate enough heat to keep the building at 21 C or 69.8 F until the outdoor temperature drops to 18 C (65 F) or lower, at which time a mechanical heating system will be required to heat the building.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031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Heating Degree Days (HDD)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17</a:t>
            </a:fld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B77D5-72D4-9EFA-BC89-2D1FEB9C4DDC}"/>
              </a:ext>
            </a:extLst>
          </p:cNvPr>
          <p:cNvSpPr txBox="1"/>
          <p:nvPr/>
        </p:nvSpPr>
        <p:spPr>
          <a:xfrm>
            <a:off x="91440" y="713273"/>
            <a:ext cx="137848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Example calculation of HDD:</a:t>
            </a:r>
          </a:p>
          <a:p>
            <a:r>
              <a:rPr lang="en-US" sz="2400" dirty="0">
                <a:solidFill>
                  <a:schemeClr val="bg1"/>
                </a:solidFill>
              </a:rPr>
              <a:t>HDD values are calculated by the daily mean temperature (highest daily temperature+ the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lowest daily temperature)/2, subtracted from the baseline temperature of 18 C.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Mean temperature data and HDD example for Greenwood Nova Scotia, Canada: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1D5514-A577-B836-E5AF-94EF46EB6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4346"/>
            <a:ext cx="12192000" cy="38272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61E766-2113-8845-BF1F-037B6260AA11}"/>
              </a:ext>
            </a:extLst>
          </p:cNvPr>
          <p:cNvSpPr txBox="1"/>
          <p:nvPr/>
        </p:nvSpPr>
        <p:spPr>
          <a:xfrm>
            <a:off x="2384981" y="6492086"/>
            <a:ext cx="7946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https://climate.weather.gc.ca/climate_data/daily_data_e.html?StationID=6354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73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Heating Degree Days (HDD)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18</a:t>
            </a:fld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B77D5-72D4-9EFA-BC89-2D1FEB9C4DDC}"/>
              </a:ext>
            </a:extLst>
          </p:cNvPr>
          <p:cNvSpPr txBox="1"/>
          <p:nvPr/>
        </p:nvSpPr>
        <p:spPr>
          <a:xfrm>
            <a:off x="91440" y="713273"/>
            <a:ext cx="12009120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Example calculation of HDD: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HDD values are calculated by subtracting the daily mean temperature (highest daily temperature + the lowest daily temperature)/2,  from the baseline temperature of 18 C. A mean temperature calculation example is below: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The highest daily temperature on February 4</a:t>
            </a:r>
            <a:r>
              <a:rPr lang="en-US" sz="2800" baseline="30000" dirty="0">
                <a:solidFill>
                  <a:schemeClr val="bg1"/>
                </a:solidFill>
              </a:rPr>
              <a:t>th</a:t>
            </a:r>
            <a:r>
              <a:rPr lang="en-US" sz="2800" dirty="0">
                <a:solidFill>
                  <a:schemeClr val="bg1"/>
                </a:solidFill>
              </a:rPr>
              <a:t>, 2023 in Nova Scotia is -13.7 C</a:t>
            </a:r>
          </a:p>
          <a:p>
            <a:r>
              <a:rPr lang="en-US" sz="2800" dirty="0">
                <a:solidFill>
                  <a:schemeClr val="bg1"/>
                </a:solidFill>
              </a:rPr>
              <a:t>The lowest daily temperature on February 4</a:t>
            </a:r>
            <a:r>
              <a:rPr lang="en-US" sz="2800" baseline="30000" dirty="0">
                <a:solidFill>
                  <a:schemeClr val="bg1"/>
                </a:solidFill>
              </a:rPr>
              <a:t>th</a:t>
            </a:r>
            <a:r>
              <a:rPr lang="en-US" sz="2800" dirty="0">
                <a:solidFill>
                  <a:schemeClr val="bg1"/>
                </a:solidFill>
              </a:rPr>
              <a:t>, 2023 in Nova Scotia is -25.2 C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-13.7 C + (-25.2 C) = - 38.9 C/2 = -19.45 C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-19.45 C is the mean temperature for the day.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HDD = 18 C – (-19.45 C) = 37.45 Heating Degree Days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25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Cooling Degree Days (CDD)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19</a:t>
            </a:fld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B77D5-72D4-9EFA-BC89-2D1FEB9C4DDC}"/>
              </a:ext>
            </a:extLst>
          </p:cNvPr>
          <p:cNvSpPr txBox="1"/>
          <p:nvPr/>
        </p:nvSpPr>
        <p:spPr>
          <a:xfrm>
            <a:off x="91440" y="713273"/>
            <a:ext cx="11654358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Cooling Degree Days (CDDs) </a:t>
            </a:r>
            <a:r>
              <a:rPr lang="en-US" sz="2800" dirty="0">
                <a:solidFill>
                  <a:schemeClr val="bg1"/>
                </a:solidFill>
              </a:rPr>
              <a:t>are used to calculate cooling loads in warm climates where mechanical cooling systems are used to maintain interior building temperature setpoints for human comfort.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</a:rPr>
              <a:t>CDDs are calculated by using the outdoor baseline temperature of 18 degrees Celsius or 65 degrees Fahrenheit.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</a:rPr>
              <a:t>An exterior temperatures rise above 18 C (65 F) will require the use of a mechanical cooling system to maintain a comfortable interior setpoint.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12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659"/>
            <a:ext cx="4734909" cy="675204"/>
          </a:xfrm>
        </p:spPr>
        <p:txBody>
          <a:bodyPr/>
          <a:lstStyle/>
          <a:p>
            <a:pPr algn="l"/>
            <a:r>
              <a:rPr lang="en-US" dirty="0"/>
              <a:t>Anticipated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79844-4E4F-816A-BFA4-A7E15D70A3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52624" y="746076"/>
            <a:ext cx="8248016" cy="4997202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DA8C47-E1C8-0108-3E45-D60AC1C317A1}"/>
              </a:ext>
            </a:extLst>
          </p:cNvPr>
          <p:cNvSpPr txBox="1"/>
          <p:nvPr/>
        </p:nvSpPr>
        <p:spPr>
          <a:xfrm>
            <a:off x="162277" y="822502"/>
            <a:ext cx="10656324" cy="457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anticipated outcomes for each task after course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completion are as follows: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(T1) 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 how to capture and interpret critical data:</a:t>
            </a:r>
          </a:p>
          <a:p>
            <a:pPr marL="321469" indent="-321469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Propose equipment, instruments, methods, and procedures for collecting data in an energy efficiency project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Capture energy consumption from equipment and schedules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Assess for accuracy and identify any gaps in dates or missing data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Interpret data</a:t>
            </a:r>
            <a:endParaRPr lang="en-US" sz="2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EE980-D67B-575B-7CF0-DD6476DF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7758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Cooling Degree Days (CDD)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20</a:t>
            </a:fld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1CA096-6770-E17B-4993-3D5C0293C8C5}"/>
              </a:ext>
            </a:extLst>
          </p:cNvPr>
          <p:cNvSpPr txBox="1"/>
          <p:nvPr/>
        </p:nvSpPr>
        <p:spPr>
          <a:xfrm>
            <a:off x="91440" y="713273"/>
            <a:ext cx="120091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Franklin Gothic Book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DD values can be calculated </a:t>
            </a:r>
            <a:r>
              <a:rPr lang="en-US" sz="2800" dirty="0">
                <a:solidFill>
                  <a:prstClr val="white"/>
                </a:solidFill>
                <a:latin typeface="Franklin Gothic Book"/>
              </a:rPr>
              <a:t>when the daily mean temperature is above 18 C or 65 F.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If the mean value is higher, subtract the baseline temperature of 18 C from the mean to calculate the CDD. A CDD calculation example follows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Franklin Gothic Book"/>
              </a:rPr>
              <a:t>August 1, 2022: (Mean Temp.) 21.6 C -18 C (baseline temp) = 3.6 CDD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6D40DF-AED5-9117-0889-FB9E2C9B2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399" y="2705494"/>
            <a:ext cx="12246398" cy="3697662"/>
          </a:xfrm>
          <a:prstGeom prst="rect">
            <a:avLst/>
          </a:prstGeom>
        </p:spPr>
      </p:pic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9C364AF8-A874-EA9B-D21D-2E033B548BFD}"/>
              </a:ext>
            </a:extLst>
          </p:cNvPr>
          <p:cNvSpPr txBox="1"/>
          <p:nvPr/>
        </p:nvSpPr>
        <p:spPr>
          <a:xfrm>
            <a:off x="4153744" y="6219547"/>
            <a:ext cx="3830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                                                                    </a:t>
            </a:r>
          </a:p>
          <a:p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Weather.gc.ca/</a:t>
            </a:r>
            <a:r>
              <a:rPr lang="en-US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climate_data_cooling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829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RETScreen Cooling Degree Days (CDD)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21</a:t>
            </a:fld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2FE11-81D7-1E9B-4571-EBE1334FF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68" y="1084841"/>
            <a:ext cx="8640381" cy="501084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1A845C7-A25D-BD98-9F0B-FFC2CD6C6E18}"/>
              </a:ext>
            </a:extLst>
          </p:cNvPr>
          <p:cNvSpPr/>
          <p:nvPr/>
        </p:nvSpPr>
        <p:spPr>
          <a:xfrm>
            <a:off x="4807670" y="5629528"/>
            <a:ext cx="556110" cy="34230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3D8CBE-409C-A3F7-AD2D-BE0671AE303A}"/>
              </a:ext>
            </a:extLst>
          </p:cNvPr>
          <p:cNvSpPr/>
          <p:nvPr/>
        </p:nvSpPr>
        <p:spPr>
          <a:xfrm>
            <a:off x="5747958" y="4375609"/>
            <a:ext cx="2103750" cy="9144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08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70872"/>
            <a:ext cx="5516880" cy="675204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RETScreen Cooling Degree Days (CDD)</a:t>
            </a:r>
            <a:endParaRPr lang="en-US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B2DBB71A-0254-AA84-E439-279C5D5FD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448752"/>
            <a:ext cx="10287000" cy="3960495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1500" y="5959079"/>
            <a:ext cx="2667000" cy="34230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F295870-6E49-49B3-8DA7-68540E0A3415}" type="slidenum">
              <a:rPr lang="en-CA" smtClean="0"/>
              <a:pPr>
                <a:spcAft>
                  <a:spcPts val="600"/>
                </a:spcAft>
              </a:pPr>
              <a:t>22</a:t>
            </a:fld>
            <a:endParaRPr lang="en-C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D9A505-26F4-5059-EC3B-C244DF1403AD}"/>
              </a:ext>
            </a:extLst>
          </p:cNvPr>
          <p:cNvSpPr/>
          <p:nvPr/>
        </p:nvSpPr>
        <p:spPr>
          <a:xfrm>
            <a:off x="9737889" y="2469823"/>
            <a:ext cx="1027521" cy="293942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2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70872"/>
            <a:ext cx="5516880" cy="675204"/>
          </a:xfrm>
        </p:spPr>
        <p:txBody>
          <a:bodyPr wrap="square" anchor="ctr">
            <a:normAutofit/>
          </a:bodyPr>
          <a:lstStyle/>
          <a:p>
            <a:pPr algn="l"/>
            <a:r>
              <a:rPr lang="en-US" dirty="0"/>
              <a:t>Data Analysis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1500" y="5959079"/>
            <a:ext cx="2667000" cy="34230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F295870-6E49-49B3-8DA7-68540E0A3415}" type="slidenum">
              <a:rPr lang="en-CA" smtClean="0"/>
              <a:pPr>
                <a:spcAft>
                  <a:spcPts val="600"/>
                </a:spcAft>
              </a:pPr>
              <a:t>23</a:t>
            </a:fld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5B08F9-8BCD-72A8-A27D-F2A542294B7A}"/>
              </a:ext>
            </a:extLst>
          </p:cNvPr>
          <p:cNvSpPr txBox="1"/>
          <p:nvPr/>
        </p:nvSpPr>
        <p:spPr>
          <a:xfrm>
            <a:off x="198120" y="1194264"/>
            <a:ext cx="116790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Now that we have the tools to collect energy consumption data, and recognize monitoring systems to help track consumption, we can: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 Analyze the data for accuracy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 Determine approaches to increase efficiency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 Reduce consumption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 Benefit from lower energy costs and emissions!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83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822"/>
            <a:ext cx="4734909" cy="675204"/>
          </a:xfrm>
        </p:spPr>
        <p:txBody>
          <a:bodyPr/>
          <a:lstStyle/>
          <a:p>
            <a:r>
              <a:rPr lang="en-US" dirty="0"/>
              <a:t>Anticipated Outcomes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FC456-C9F6-4BCA-93E5-F8F57D70B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154" y="936576"/>
            <a:ext cx="10725792" cy="3432818"/>
          </a:xfrm>
        </p:spPr>
        <p:txBody>
          <a:bodyPr/>
          <a:lstStyle/>
          <a:p>
            <a:pPr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(T5) </a:t>
            </a:r>
          </a:p>
          <a:p>
            <a:pPr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Identify baseline energy use with the following applications: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Residential, commercial, and industrial buildings in Belize, The USA, and Canada 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Measured scenarios and working assumptions       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Analyzed interpretations of significant data gaps    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Conclusions, recommendations, and limitations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22073-4EF0-4D8F-D65B-863322379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9585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Energy Monitoring, Targeting and Reporting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25</a:t>
            </a:fld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C5DE2-48BE-1DAE-F55E-8EC0D12CE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2136" y="1061807"/>
            <a:ext cx="11683344" cy="5068424"/>
          </a:xfrm>
        </p:spPr>
        <p:txBody>
          <a:bodyPr/>
          <a:lstStyle/>
          <a:p>
            <a:r>
              <a:rPr lang="en-US" sz="3200" dirty="0"/>
              <a:t>Energy monitoring, targeting and reporting (EMTR) is used to manage energy consumption related to a building and the processes within.</a:t>
            </a:r>
          </a:p>
          <a:p>
            <a:r>
              <a:rPr lang="en-US" sz="3200" dirty="0"/>
              <a:t>It can be used to:</a:t>
            </a:r>
          </a:p>
          <a:p>
            <a:r>
              <a:rPr lang="en-US" sz="3200" dirty="0"/>
              <a:t>Analyze the historical performance of buildings</a:t>
            </a:r>
          </a:p>
          <a:p>
            <a:r>
              <a:rPr lang="en-US" sz="3200" dirty="0"/>
              <a:t>Set targets for future reduction of energy consumption</a:t>
            </a:r>
          </a:p>
          <a:p>
            <a:r>
              <a:rPr lang="en-US" sz="3200" dirty="0"/>
              <a:t>Control existing energy performance </a:t>
            </a:r>
          </a:p>
          <a:p>
            <a:r>
              <a:rPr lang="en-US" sz="3200" dirty="0"/>
              <a:t>Project consumption in order to budget for future energy-related costs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1822DF-6114-9389-85AB-B2D2E5D5C552}"/>
              </a:ext>
            </a:extLst>
          </p:cNvPr>
          <p:cNvSpPr txBox="1"/>
          <p:nvPr/>
        </p:nvSpPr>
        <p:spPr>
          <a:xfrm>
            <a:off x="2603065" y="6372520"/>
            <a:ext cx="7888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</a:rPr>
              <a:t>Capehart, B. L., et al. “Guide to Energy Management: International Version. Eighth Edition". Fairmont Press, 2016</a:t>
            </a:r>
            <a:r>
              <a:rPr lang="en-US" sz="1200" dirty="0">
                <a:effectLst/>
              </a:rPr>
              <a:t>,.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30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Energy Monitoring, Targeting and Reporting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26</a:t>
            </a:fld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C5DE2-48BE-1DAE-F55E-8EC0D12CE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0416" y="893945"/>
            <a:ext cx="11579650" cy="528061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Energy monitoring is the regular collection and analysis of information related to energy use. It can be used to: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Determine a baseline</a:t>
            </a:r>
          </a:p>
          <a:p>
            <a:r>
              <a:rPr lang="en-US" sz="3600" dirty="0"/>
              <a:t>Identify energy use anomalies</a:t>
            </a:r>
          </a:p>
          <a:p>
            <a:r>
              <a:rPr lang="en-US" sz="3600" dirty="0"/>
              <a:t>Verify energy efficiency measures (EEMs)</a:t>
            </a:r>
          </a:p>
          <a:p>
            <a:r>
              <a:rPr lang="en-US" sz="3600" dirty="0"/>
              <a:t>Track cost savings </a:t>
            </a:r>
          </a:p>
          <a:p>
            <a:r>
              <a:rPr lang="en-US" sz="3600" dirty="0"/>
              <a:t>Project consumption and budget requirements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4ACE86-EF5A-8B2C-D0F3-A4C883FCD716}"/>
              </a:ext>
            </a:extLst>
          </p:cNvPr>
          <p:cNvSpPr txBox="1"/>
          <p:nvPr/>
        </p:nvSpPr>
        <p:spPr>
          <a:xfrm>
            <a:off x="2603065" y="6372520"/>
            <a:ext cx="7888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</a:rPr>
              <a:t>Capehart, B. L., et al. “Guide to Energy Management: International Version. Eighth Edition". Fairmont Press, 2016</a:t>
            </a:r>
            <a:r>
              <a:rPr lang="en-US" sz="1200" dirty="0">
                <a:effectLst/>
              </a:rPr>
              <a:t>,.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695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Targeting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27</a:t>
            </a:fld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5EB79-8AA3-4535-F355-01FED197D96E}"/>
              </a:ext>
            </a:extLst>
          </p:cNvPr>
          <p:cNvSpPr txBox="1"/>
          <p:nvPr/>
        </p:nvSpPr>
        <p:spPr>
          <a:xfrm>
            <a:off x="2603065" y="6372520"/>
            <a:ext cx="7888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</a:rPr>
              <a:t>Capehart, B. L., et al. “Guide to Energy Management: International Version. Eighth Edition". Fairmont Press, 2016</a:t>
            </a:r>
            <a:r>
              <a:rPr lang="en-US" sz="1200" dirty="0">
                <a:effectLst/>
              </a:rPr>
              <a:t>,. 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C5DE2-48BE-1DAE-F55E-8EC0D12CE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354" y="827959"/>
            <a:ext cx="9807411" cy="424309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600" dirty="0"/>
              <a:t>Targeting is related to energy efficiency goals. 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Setting a target to reduce energy consumption by 10% within a specified timeframe provides an objective with clear parameters for building managers and users to follow.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Have you set a goal and achieved it?</a:t>
            </a:r>
          </a:p>
          <a:p>
            <a:endParaRPr lang="en-US" sz="3200" dirty="0"/>
          </a:p>
          <a:p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F32894D-F4E0-2E26-5A86-EE5AD9E4F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7724"/>
            <a:ext cx="2103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429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Reporting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28</a:t>
            </a:fld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C5DE2-48BE-1DAE-F55E-8EC0D12CE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354" y="827959"/>
            <a:ext cx="9807411" cy="424309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Reporting is necessary to present the information in an easy-to-understand format. It enables: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Ongoing control of energy used</a:t>
            </a:r>
          </a:p>
          <a:p>
            <a:r>
              <a:rPr lang="en-US" sz="3600" dirty="0"/>
              <a:t>Timely achievement of energy efficiency goals</a:t>
            </a:r>
          </a:p>
          <a:p>
            <a:r>
              <a:rPr lang="en-US" sz="3600" dirty="0"/>
              <a:t>Regular verification of efficiency upgrades and savings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E8B341-0D8A-2EDA-1009-591BEB5248B3}"/>
              </a:ext>
            </a:extLst>
          </p:cNvPr>
          <p:cNvSpPr txBox="1"/>
          <p:nvPr/>
        </p:nvSpPr>
        <p:spPr>
          <a:xfrm>
            <a:off x="2603065" y="6372520"/>
            <a:ext cx="7888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</a:rPr>
              <a:t>Capehart, B. L., et al. “Guide to Energy Management: International Version. Eighth Edition". Fairmont Press, 2016</a:t>
            </a:r>
            <a:r>
              <a:rPr lang="en-US" sz="1200" dirty="0">
                <a:effectLst/>
              </a:rPr>
              <a:t>,.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79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" y="38069"/>
            <a:ext cx="7421723" cy="675204"/>
          </a:xfrm>
        </p:spPr>
        <p:txBody>
          <a:bodyPr/>
          <a:lstStyle/>
          <a:p>
            <a:pPr algn="l"/>
            <a:r>
              <a:rPr lang="en-US" sz="2000" dirty="0"/>
              <a:t>Developing An Energy Modelling Performance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29</a:t>
            </a:fld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C5DE2-48BE-1DAE-F55E-8EC0D12CE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074" y="859165"/>
            <a:ext cx="9807411" cy="4243090"/>
          </a:xfrm>
        </p:spPr>
        <p:txBody>
          <a:bodyPr/>
          <a:lstStyle/>
          <a:p>
            <a:r>
              <a:rPr lang="en-US" sz="3600" dirty="0"/>
              <a:t>Energy monitoring involves the development of an energy performance model (EPM) that identifies the relationship between consumption and the applicable independent variable.</a:t>
            </a:r>
          </a:p>
          <a:p>
            <a:r>
              <a:rPr lang="en-US" sz="3600" dirty="0"/>
              <a:t>The comparison of a predicted performance identified by the cumulative sum of differences (CUSUM) to the actual performance is achieved with a data sample and modelled linear regression.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FF1277-5496-440A-D3AE-0E623FED8903}"/>
              </a:ext>
            </a:extLst>
          </p:cNvPr>
          <p:cNvSpPr txBox="1"/>
          <p:nvPr/>
        </p:nvSpPr>
        <p:spPr>
          <a:xfrm>
            <a:off x="2603065" y="6372520"/>
            <a:ext cx="7888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</a:rPr>
              <a:t>Capehart, B. L., et al. “Guide to Energy Management: International Version. Eighth Edition". Fairmont Press, 2016</a:t>
            </a:r>
            <a:r>
              <a:rPr lang="en-US" sz="1200" dirty="0">
                <a:effectLst/>
              </a:rPr>
              <a:t>,.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916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Anticipated Outcomes (T1) Continued: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FC456-C9F6-4BCA-93E5-F8F57D70B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8372" y="898476"/>
            <a:ext cx="8861360" cy="4286266"/>
          </a:xfrm>
        </p:spPr>
        <p:txBody>
          <a:bodyPr/>
          <a:lstStyle/>
          <a:p>
            <a:pPr marL="321469" indent="-321469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Calculate baseline energy use with the collected data  </a:t>
            </a:r>
          </a:p>
          <a:p>
            <a:pPr marL="321469" indent="-321469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 baseline results and recommend upgrades for energy reduction and cost savings</a:t>
            </a:r>
          </a:p>
          <a:p>
            <a:pPr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State unknowns, uncertainties, and assumptions</a:t>
            </a:r>
            <a:endParaRPr lang="en-US" sz="3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1469" indent="-321469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 findings in a technical report with conclusions 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0760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Analyzing Data With Linear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30</a:t>
            </a:fld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C5DE2-48BE-1DAE-F55E-8EC0D12CE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816" y="949565"/>
            <a:ext cx="9756742" cy="4958869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Analyzing data captured through energy monitoring can include an energy performance model (EPM) that demonstrates the linear relationship between the consumption of energy and an independent variable.</a:t>
            </a:r>
          </a:p>
          <a:p>
            <a:pPr marL="0" indent="0">
              <a:buNone/>
            </a:pPr>
            <a:r>
              <a:rPr lang="en-US" sz="3200" dirty="0"/>
              <a:t>Independent variables can be: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Heating or cooling degrees days</a:t>
            </a:r>
          </a:p>
          <a:p>
            <a:r>
              <a:rPr lang="en-US" sz="3200" dirty="0"/>
              <a:t>Production of goods measured in units, tonnes or another appropriate unit of measure.</a:t>
            </a:r>
          </a:p>
          <a:p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F32894D-F4E0-2E26-5A86-EE5AD9E4F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Capehart, B. L., Turner, Wayne C., Kennedy, William J.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9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Date: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2016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4B047-DB6B-AE24-B2BE-4417C00AD6CD}"/>
              </a:ext>
            </a:extLst>
          </p:cNvPr>
          <p:cNvSpPr txBox="1"/>
          <p:nvPr/>
        </p:nvSpPr>
        <p:spPr>
          <a:xfrm>
            <a:off x="2603065" y="6372520"/>
            <a:ext cx="7888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</a:rPr>
              <a:t>Capehart, B. L., et al. “Guide to Energy Management: International Version. Eighth Edition". Fairmont Press, 2016</a:t>
            </a:r>
            <a:r>
              <a:rPr lang="en-US" sz="1200" dirty="0">
                <a:effectLst/>
              </a:rPr>
              <a:t>,.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426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Sample of a School’s Energy Data : HDD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31</a:t>
            </a:fld>
            <a:endParaRPr lang="en-CA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01472AB-F1BE-C2D2-DDE6-A907AAAB3D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4327" y="1073939"/>
            <a:ext cx="8384923" cy="505629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05EB79-8AA3-4535-F355-01FED197D96E}"/>
              </a:ext>
            </a:extLst>
          </p:cNvPr>
          <p:cNvSpPr txBox="1"/>
          <p:nvPr/>
        </p:nvSpPr>
        <p:spPr>
          <a:xfrm>
            <a:off x="2753894" y="6130231"/>
            <a:ext cx="6684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</a:rPr>
              <a:t>Capehart, B. L., et al. “Guide to Energy Management: International Version. Fairmont Press, 2008</a:t>
            </a:r>
            <a:r>
              <a:rPr lang="en-US" sz="1200" dirty="0">
                <a:effectLst/>
              </a:rPr>
              <a:t>,.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5465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Analyzing Data With Linear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32</a:t>
            </a:fld>
            <a:endParaRPr lang="en-CA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F32894D-F4E0-2E26-5A86-EE5AD9E4F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Capehart, B. L., Turner, Wayne C., Kennedy, William J.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9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Date: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2016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4B047-DB6B-AE24-B2BE-4417C00AD6CD}"/>
              </a:ext>
            </a:extLst>
          </p:cNvPr>
          <p:cNvSpPr txBox="1"/>
          <p:nvPr/>
        </p:nvSpPr>
        <p:spPr>
          <a:xfrm>
            <a:off x="2603065" y="6372520"/>
            <a:ext cx="7888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</a:rPr>
              <a:t>Capehart, B. L., et al. “Guide to Energy Management: International Version. Eighth Edition". Fairmont Press, 2016</a:t>
            </a:r>
            <a:r>
              <a:rPr lang="en-US" sz="1200" dirty="0">
                <a:effectLst/>
              </a:rPr>
              <a:t>,. </a:t>
            </a:r>
          </a:p>
          <a:p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EFA4D6E-38D0-F856-F190-214DC7C96B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89476" y="1284228"/>
            <a:ext cx="7602523" cy="5020286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03633-0EB2-1D3A-17DF-9D67C3D861B0}"/>
              </a:ext>
            </a:extLst>
          </p:cNvPr>
          <p:cNvSpPr txBox="1">
            <a:spLocks/>
          </p:cNvSpPr>
          <p:nvPr/>
        </p:nvSpPr>
        <p:spPr bwMode="auto">
          <a:xfrm>
            <a:off x="0" y="1838226"/>
            <a:ext cx="4923620" cy="453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equation is </a:t>
            </a:r>
            <a:r>
              <a:rPr lang="en-US" b="1" dirty="0"/>
              <a:t>y = mx + b</a:t>
            </a:r>
          </a:p>
          <a:p>
            <a:r>
              <a:rPr lang="en-US" dirty="0"/>
              <a:t>Where:</a:t>
            </a:r>
          </a:p>
          <a:p>
            <a:r>
              <a:rPr lang="en-US" dirty="0"/>
              <a:t>y = total energy consumption</a:t>
            </a:r>
          </a:p>
          <a:p>
            <a:r>
              <a:rPr lang="en-US" dirty="0"/>
              <a:t>m = energy in kWh used per HDD</a:t>
            </a:r>
          </a:p>
          <a:p>
            <a:r>
              <a:rPr lang="en-US" dirty="0"/>
              <a:t>x = HDD value</a:t>
            </a:r>
          </a:p>
          <a:p>
            <a:r>
              <a:rPr lang="en-US" dirty="0"/>
              <a:t>b = non-heating energy 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282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Analyzing Data With Linear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33</a:t>
            </a:fld>
            <a:endParaRPr lang="en-CA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F32894D-F4E0-2E26-5A86-EE5AD9E4F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Capehart, B. L., Turner, Wayne C., Kennedy, William J.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9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Date: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2016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4B047-DB6B-AE24-B2BE-4417C00AD6CD}"/>
              </a:ext>
            </a:extLst>
          </p:cNvPr>
          <p:cNvSpPr txBox="1"/>
          <p:nvPr/>
        </p:nvSpPr>
        <p:spPr>
          <a:xfrm>
            <a:off x="2603065" y="6372520"/>
            <a:ext cx="7888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</a:rPr>
              <a:t>Capehart, B. L., et al. “Guide to Energy Management: International Version. Eighth Edition". Fairmont Press, 2016</a:t>
            </a:r>
            <a:r>
              <a:rPr lang="en-US" sz="1200" dirty="0">
                <a:effectLst/>
              </a:rPr>
              <a:t>,. 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03633-0EB2-1D3A-17DF-9D67C3D861B0}"/>
              </a:ext>
            </a:extLst>
          </p:cNvPr>
          <p:cNvSpPr txBox="1">
            <a:spLocks/>
          </p:cNvSpPr>
          <p:nvPr/>
        </p:nvSpPr>
        <p:spPr bwMode="auto">
          <a:xfrm>
            <a:off x="-1" y="980388"/>
            <a:ext cx="5549639" cy="539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This highlighted row of data is shown as an outlier on the scatter plot. The R2 value is 0.06, which tells us the data has a very poor fit. Removing this line of data will return a </a:t>
            </a:r>
            <a:r>
              <a:rPr lang="en-US" dirty="0" err="1"/>
              <a:t>favourable</a:t>
            </a:r>
            <a:r>
              <a:rPr lang="en-US" dirty="0"/>
              <a:t> R2 and realistic regression equation. This line is an anomaly and should be removed.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F3FD0EE-A750-200F-8F10-F270D7081A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13770" y="3088862"/>
            <a:ext cx="5048250" cy="321252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B84EC4-5647-407A-0081-8D39F0B99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753" y="217688"/>
            <a:ext cx="3297343" cy="291176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E5EE642-682B-7ADE-5FEF-DD45B3CA817A}"/>
              </a:ext>
            </a:extLst>
          </p:cNvPr>
          <p:cNvSpPr/>
          <p:nvPr/>
        </p:nvSpPr>
        <p:spPr>
          <a:xfrm>
            <a:off x="9138555" y="1282045"/>
            <a:ext cx="1674541" cy="32993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BB3AFC1-C38E-78CD-1806-43C5D64AD32E}"/>
              </a:ext>
            </a:extLst>
          </p:cNvPr>
          <p:cNvSpPr/>
          <p:nvPr/>
        </p:nvSpPr>
        <p:spPr>
          <a:xfrm>
            <a:off x="10686567" y="4700845"/>
            <a:ext cx="314514" cy="26708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5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Analyzing Data With Linear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34</a:t>
            </a:fld>
            <a:endParaRPr lang="en-CA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F32894D-F4E0-2E26-5A86-EE5AD9E4F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Capehart, B. L., Turner, Wayne C., Kennedy, William J.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9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Date: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2016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4B047-DB6B-AE24-B2BE-4417C00AD6CD}"/>
              </a:ext>
            </a:extLst>
          </p:cNvPr>
          <p:cNvSpPr txBox="1"/>
          <p:nvPr/>
        </p:nvSpPr>
        <p:spPr>
          <a:xfrm>
            <a:off x="2603065" y="6372520"/>
            <a:ext cx="7888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</a:rPr>
              <a:t>Capehart, B. L., et al. “Guide to Energy Management: International Version. Eighth Edition". Fairmont Press, 2016</a:t>
            </a:r>
            <a:r>
              <a:rPr lang="en-US" sz="1200" dirty="0">
                <a:effectLst/>
              </a:rPr>
              <a:t>,. 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03633-0EB2-1D3A-17DF-9D67C3D861B0}"/>
              </a:ext>
            </a:extLst>
          </p:cNvPr>
          <p:cNvSpPr txBox="1">
            <a:spLocks/>
          </p:cNvSpPr>
          <p:nvPr/>
        </p:nvSpPr>
        <p:spPr bwMode="auto">
          <a:xfrm>
            <a:off x="107466" y="713273"/>
            <a:ext cx="5549639" cy="539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Anomalies can arise from:</a:t>
            </a:r>
          </a:p>
          <a:p>
            <a:r>
              <a:rPr lang="en-US" dirty="0"/>
              <a:t>Failing infrastructure such as a broken water main and the pump running nonstop for two days until discovered</a:t>
            </a:r>
          </a:p>
          <a:p>
            <a:r>
              <a:rPr lang="en-US" dirty="0"/>
              <a:t>Building envelope failures such as a breach in the building envelope in the event of a hurricane during mechanical cooling or heating</a:t>
            </a:r>
          </a:p>
          <a:p>
            <a:r>
              <a:rPr lang="en-US" dirty="0"/>
              <a:t>Human error such as a door or window left open during mechanical heating or cooling</a:t>
            </a:r>
          </a:p>
          <a:p>
            <a:r>
              <a:rPr lang="en-US" dirty="0"/>
              <a:t> Keystroke errors.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F3FD0EE-A750-200F-8F10-F270D7081A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513770" y="3088862"/>
            <a:ext cx="5048250" cy="321252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B84EC4-5647-407A-0081-8D39F0B99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631" y="177090"/>
            <a:ext cx="3297343" cy="29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774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Analyzing Data With Linear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35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7DD879-BE73-24A1-2EDE-65983B8F7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038" y="9441"/>
            <a:ext cx="3542558" cy="3150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E33FF6-2EAD-7DAE-1715-625265E5F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869" y="3159996"/>
            <a:ext cx="5814625" cy="36980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2C38E1-D8CB-A0DF-AC0E-5ADA4DCDD556}"/>
              </a:ext>
            </a:extLst>
          </p:cNvPr>
          <p:cNvSpPr txBox="1"/>
          <p:nvPr/>
        </p:nvSpPr>
        <p:spPr>
          <a:xfrm>
            <a:off x="307515" y="1007627"/>
            <a:ext cx="581462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Upon a check of the original data set, the anomaly was determined to be a keystroke error.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Data set is corrected from 2709 to 279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Goodness of fit is improved to R2 = 0.9848 from 0.0679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Linear regression equation is accurate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53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7242614" cy="675204"/>
          </a:xfrm>
        </p:spPr>
        <p:txBody>
          <a:bodyPr/>
          <a:lstStyle/>
          <a:p>
            <a:pPr algn="l"/>
            <a:r>
              <a:rPr lang="en-US" dirty="0"/>
              <a:t>Food Production Facility: Regression and CUSUM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36</a:t>
            </a:fld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38DE13-0A29-9C0B-A3C3-0D5D58659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84" y="1152539"/>
            <a:ext cx="5784276" cy="5450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EF3567-DA01-9BBB-EE15-80A8BF26F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334" y="1451727"/>
            <a:ext cx="5207182" cy="261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656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7242614" cy="675204"/>
          </a:xfrm>
        </p:spPr>
        <p:txBody>
          <a:bodyPr/>
          <a:lstStyle/>
          <a:p>
            <a:pPr algn="l"/>
            <a:r>
              <a:rPr lang="en-US" dirty="0"/>
              <a:t>Food Production Facility: Regression and CUSUM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37</a:t>
            </a:fld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A9CD00-B187-EAE4-C2FA-4A925BF70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246" y="1298804"/>
            <a:ext cx="7108507" cy="4917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0C0715-AAC6-2D79-CF12-DD13705B035B}"/>
              </a:ext>
            </a:extLst>
          </p:cNvPr>
          <p:cNvSpPr txBox="1"/>
          <p:nvPr/>
        </p:nvSpPr>
        <p:spPr>
          <a:xfrm>
            <a:off x="169682" y="1583703"/>
            <a:ext cx="43174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Linear regression for the entire 27 month </a:t>
            </a:r>
          </a:p>
          <a:p>
            <a:r>
              <a:rPr lang="en-US" sz="3600" dirty="0">
                <a:solidFill>
                  <a:schemeClr val="bg1"/>
                </a:solidFill>
              </a:rPr>
              <a:t>dataset.</a:t>
            </a:r>
          </a:p>
          <a:p>
            <a:r>
              <a:rPr lang="en-US" sz="3600" dirty="0">
                <a:solidFill>
                  <a:schemeClr val="bg1"/>
                </a:solidFill>
              </a:rPr>
              <a:t> *Note the MMBtu per pound is 1.8873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015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7242614" cy="675204"/>
          </a:xfrm>
        </p:spPr>
        <p:txBody>
          <a:bodyPr/>
          <a:lstStyle/>
          <a:p>
            <a:pPr algn="l"/>
            <a:r>
              <a:rPr lang="en-US" dirty="0"/>
              <a:t>Food Production Facility: Regression and CUSUM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38</a:t>
            </a:fld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0C0715-AAC6-2D79-CF12-DD13705B035B}"/>
              </a:ext>
            </a:extLst>
          </p:cNvPr>
          <p:cNvSpPr txBox="1"/>
          <p:nvPr/>
        </p:nvSpPr>
        <p:spPr>
          <a:xfrm>
            <a:off x="169682" y="910621"/>
            <a:ext cx="431747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Baseline regression for consistent consumption/lb. in the 12-month period before upgrades.</a:t>
            </a:r>
          </a:p>
          <a:p>
            <a:r>
              <a:rPr lang="en-US" sz="3600" dirty="0">
                <a:solidFill>
                  <a:schemeClr val="bg1"/>
                </a:solidFill>
              </a:rPr>
              <a:t>*Note the MMBtu consumption is double the entire dataset m value of 1.8873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1D1F4-E8FD-E901-43D6-7232AC26D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453" y="1067919"/>
            <a:ext cx="7035865" cy="48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69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7242614" cy="675204"/>
          </a:xfrm>
        </p:spPr>
        <p:txBody>
          <a:bodyPr/>
          <a:lstStyle/>
          <a:p>
            <a:pPr algn="l"/>
            <a:r>
              <a:rPr lang="en-US" dirty="0"/>
              <a:t>Food Production Facility: Regression and CUSUM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39</a:t>
            </a:fld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0C0715-AAC6-2D79-CF12-DD13705B035B}"/>
              </a:ext>
            </a:extLst>
          </p:cNvPr>
          <p:cNvSpPr txBox="1"/>
          <p:nvPr/>
        </p:nvSpPr>
        <p:spPr>
          <a:xfrm>
            <a:off x="169681" y="910621"/>
            <a:ext cx="6004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Comparison of Energy Consumption </a:t>
            </a:r>
          </a:p>
          <a:p>
            <a:r>
              <a:rPr lang="en-US" sz="2800" dirty="0">
                <a:solidFill>
                  <a:schemeClr val="bg1"/>
                </a:solidFill>
              </a:rPr>
              <a:t>First Year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D8450-DF5F-3167-94A7-2428BAF17AED}"/>
              </a:ext>
            </a:extLst>
          </p:cNvPr>
          <p:cNvSpPr txBox="1"/>
          <p:nvPr/>
        </p:nvSpPr>
        <p:spPr>
          <a:xfrm>
            <a:off x="6597096" y="916269"/>
            <a:ext cx="5594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Comparison of Energy Consumption </a:t>
            </a:r>
          </a:p>
          <a:p>
            <a:r>
              <a:rPr lang="en-US" sz="2800" dirty="0">
                <a:solidFill>
                  <a:schemeClr val="bg1"/>
                </a:solidFill>
              </a:rPr>
              <a:t>Second Year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F8F7C-0EFC-A575-BEC9-267C02FEA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238" y="2308298"/>
            <a:ext cx="6097762" cy="4218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24D829-B107-5901-B034-D2C9724EF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308298"/>
            <a:ext cx="6094238" cy="424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61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27" y="70872"/>
            <a:ext cx="4734909" cy="675204"/>
          </a:xfrm>
        </p:spPr>
        <p:txBody>
          <a:bodyPr/>
          <a:lstStyle/>
          <a:p>
            <a:pPr algn="l"/>
            <a:r>
              <a:rPr lang="en-US" dirty="0"/>
              <a:t>Anticipated Outcomes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FC456-C9F6-4BCA-93E5-F8F57D70B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454" y="908001"/>
            <a:ext cx="8729156" cy="3432818"/>
          </a:xfrm>
        </p:spPr>
        <p:txBody>
          <a:bodyPr/>
          <a:lstStyle/>
          <a:p>
            <a:pPr>
              <a:buNone/>
            </a:pPr>
            <a:r>
              <a:rPr lang="en-US" sz="2800" b="1" dirty="0"/>
              <a:t>(T2)</a:t>
            </a:r>
          </a:p>
          <a:p>
            <a:pPr>
              <a:buNone/>
            </a:pPr>
            <a:r>
              <a:rPr lang="en-US" sz="2800" b="1" dirty="0"/>
              <a:t> </a:t>
            </a:r>
            <a:r>
              <a:rPr lang="en-US" sz="2800" dirty="0"/>
              <a:t>Identify common types of sensors and processors</a:t>
            </a:r>
          </a:p>
          <a:p>
            <a:pPr>
              <a:buNone/>
            </a:pPr>
            <a:r>
              <a:rPr lang="en-US" sz="2800" dirty="0"/>
              <a:t> used in the following building types in Belize and North</a:t>
            </a:r>
          </a:p>
          <a:p>
            <a:pPr>
              <a:buNone/>
            </a:pPr>
            <a:r>
              <a:rPr lang="en-US" sz="2800" dirty="0"/>
              <a:t> America:</a:t>
            </a:r>
          </a:p>
          <a:p>
            <a:r>
              <a:rPr lang="en-US" sz="2800" dirty="0"/>
              <a:t>Residential</a:t>
            </a:r>
          </a:p>
          <a:p>
            <a:r>
              <a:rPr lang="en-US" sz="2800" dirty="0"/>
              <a:t>Commercial</a:t>
            </a:r>
          </a:p>
          <a:p>
            <a:pPr lvl="0">
              <a:defRPr/>
            </a:pPr>
            <a:r>
              <a:rPr lang="en-US" sz="2800" dirty="0">
                <a:solidFill>
                  <a:prstClr val="white"/>
                </a:solidFill>
              </a:rPr>
              <a:t>Industrial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30943-3A9A-5863-AA0A-02D6D5E29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32695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7242614" cy="675204"/>
          </a:xfrm>
        </p:spPr>
        <p:txBody>
          <a:bodyPr/>
          <a:lstStyle/>
          <a:p>
            <a:pPr algn="l"/>
            <a:r>
              <a:rPr lang="en-US" dirty="0"/>
              <a:t>Food Production Facility: Regression and CUSUM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40</a:t>
            </a:fld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E01199-DB5D-F5C7-5768-9D02D27E7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481" y="1862552"/>
            <a:ext cx="7278282" cy="4599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E13F78-7903-6BB3-3623-7E034D3E97EC}"/>
              </a:ext>
            </a:extLst>
          </p:cNvPr>
          <p:cNvSpPr txBox="1"/>
          <p:nvPr/>
        </p:nvSpPr>
        <p:spPr>
          <a:xfrm>
            <a:off x="232842" y="928413"/>
            <a:ext cx="71888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Cumulative Sum of Differences (CUSUM)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01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7242614" cy="675204"/>
          </a:xfrm>
        </p:spPr>
        <p:txBody>
          <a:bodyPr/>
          <a:lstStyle/>
          <a:p>
            <a:pPr algn="l"/>
            <a:r>
              <a:rPr lang="en-US" dirty="0"/>
              <a:t>Food Production Facility: Regression and CUSUM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41</a:t>
            </a:fld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E13F78-7903-6BB3-3623-7E034D3E97EC}"/>
              </a:ext>
            </a:extLst>
          </p:cNvPr>
          <p:cNvSpPr txBox="1"/>
          <p:nvPr/>
        </p:nvSpPr>
        <p:spPr>
          <a:xfrm>
            <a:off x="0" y="918986"/>
            <a:ext cx="1235889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Cumulative Sum of Differences (CUSUM)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Determine predicted consumption from the linear regression equation.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Actual Consumption – Predicted = Variance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CUSUM is the cumulative sum of the variation for each month in</a:t>
            </a:r>
          </a:p>
          <a:p>
            <a:r>
              <a:rPr lang="en-US" sz="3200" dirty="0">
                <a:solidFill>
                  <a:schemeClr val="bg1"/>
                </a:solidFill>
              </a:rPr>
              <a:t> the period.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74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7242614" cy="675204"/>
          </a:xfrm>
        </p:spPr>
        <p:txBody>
          <a:bodyPr/>
          <a:lstStyle/>
          <a:p>
            <a:pPr algn="l"/>
            <a:r>
              <a:rPr lang="en-US" dirty="0"/>
              <a:t>Food Production Facility: Regression and CUSUM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42</a:t>
            </a:fld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E13F78-7903-6BB3-3623-7E034D3E97EC}"/>
              </a:ext>
            </a:extLst>
          </p:cNvPr>
          <p:cNvSpPr txBox="1"/>
          <p:nvPr/>
        </p:nvSpPr>
        <p:spPr>
          <a:xfrm>
            <a:off x="0" y="918986"/>
            <a:ext cx="18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CF26D-76B7-B3D4-1C6A-1DEAAF13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8986"/>
            <a:ext cx="7714246" cy="575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E677CB-C037-B28C-86DD-DFED6277E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910" y="2278395"/>
            <a:ext cx="4113412" cy="230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42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7242614" cy="675204"/>
          </a:xfrm>
        </p:spPr>
        <p:txBody>
          <a:bodyPr/>
          <a:lstStyle/>
          <a:p>
            <a:pPr algn="l"/>
            <a:r>
              <a:rPr lang="en-US" dirty="0"/>
              <a:t>Questions and Comments?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43</a:t>
            </a:fld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E13F78-7903-6BB3-3623-7E034D3E97EC}"/>
              </a:ext>
            </a:extLst>
          </p:cNvPr>
          <p:cNvSpPr txBox="1"/>
          <p:nvPr/>
        </p:nvSpPr>
        <p:spPr>
          <a:xfrm>
            <a:off x="0" y="918986"/>
            <a:ext cx="18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98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Collecting Consumption Data Onsite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5</a:t>
            </a:fld>
            <a:endParaRPr lang="en-CA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5C9D53-72D3-DCEC-8AD8-918374054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8084"/>
            <a:ext cx="12192000" cy="44418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49DFEC-9703-403A-163D-990CD9BDAA68}"/>
              </a:ext>
            </a:extLst>
          </p:cNvPr>
          <p:cNvSpPr txBox="1"/>
          <p:nvPr/>
        </p:nvSpPr>
        <p:spPr>
          <a:xfrm>
            <a:off x="4647415" y="5978218"/>
            <a:ext cx="2548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Emporia YouTube Promo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899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Collecting Consumption Data Onsite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6</a:t>
            </a:fld>
            <a:endParaRPr lang="en-CA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04DD97-D5B9-0CAE-EFFC-2B701436A6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49982" y="862176"/>
            <a:ext cx="5048250" cy="1406459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6F1433-DA54-AB4E-6F70-BCAE04DAD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974" y="2469245"/>
            <a:ext cx="8069344" cy="33378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60D38C-93C0-43AF-D9D7-E95E02C1DF16}"/>
              </a:ext>
            </a:extLst>
          </p:cNvPr>
          <p:cNvSpPr txBox="1"/>
          <p:nvPr/>
        </p:nvSpPr>
        <p:spPr>
          <a:xfrm>
            <a:off x="169682" y="2658004"/>
            <a:ext cx="360085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Emporia Gen Vue Energy Monitor: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Includes 18 current transformers (CTs)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Each CT can monitor up to 50 Amps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792057-4B3E-F995-DC44-FFBE809895B0}"/>
              </a:ext>
            </a:extLst>
          </p:cNvPr>
          <p:cNvSpPr txBox="1"/>
          <p:nvPr/>
        </p:nvSpPr>
        <p:spPr>
          <a:xfrm>
            <a:off x="5043341" y="6130231"/>
            <a:ext cx="2548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Emporia YouTube Promo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706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Collecting Consumption Data Onsite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7</a:t>
            </a:fld>
            <a:endParaRPr lang="en-CA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A46EABD-604C-059A-DC2F-80EE8A6F39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3758" y="1027522"/>
            <a:ext cx="11135847" cy="4110546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8A5B3F-0E76-6732-7918-BE2562C11F1C}"/>
              </a:ext>
            </a:extLst>
          </p:cNvPr>
          <p:cNvSpPr txBox="1"/>
          <p:nvPr/>
        </p:nvSpPr>
        <p:spPr>
          <a:xfrm>
            <a:off x="4534293" y="5483900"/>
            <a:ext cx="2548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Emporia YouTube Promo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924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Collecting Consumption Data Onsite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8</a:t>
            </a:fld>
            <a:endParaRPr lang="en-CA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72B738-A2DA-67D8-27C8-92D43A8B10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7072" y="1129844"/>
            <a:ext cx="11019933" cy="409790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95840C-AC58-D427-92C8-6D149DD6A361}"/>
              </a:ext>
            </a:extLst>
          </p:cNvPr>
          <p:cNvSpPr txBox="1"/>
          <p:nvPr/>
        </p:nvSpPr>
        <p:spPr>
          <a:xfrm>
            <a:off x="4534293" y="5483900"/>
            <a:ext cx="2548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Emporia YouTube Promo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88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8069"/>
            <a:ext cx="6004560" cy="675204"/>
          </a:xfrm>
        </p:spPr>
        <p:txBody>
          <a:bodyPr/>
          <a:lstStyle/>
          <a:p>
            <a:pPr algn="l"/>
            <a:r>
              <a:rPr lang="en-US" dirty="0"/>
              <a:t>Collecting Consumption Data Onsite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3936-B523-EBDE-2F8F-4B24484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5870-6E49-49B3-8DA7-68540E0A3415}" type="slidenum">
              <a:rPr lang="en-CA" smtClean="0"/>
              <a:pPr/>
              <a:t>9</a:t>
            </a:fld>
            <a:endParaRPr lang="en-CA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F2B95B-C290-B1F6-DE3F-8F12ADC08C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2500" y="1718525"/>
            <a:ext cx="10287000" cy="342094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3DFDED-2D02-3BB1-FC96-C871227E8D95}"/>
              </a:ext>
            </a:extLst>
          </p:cNvPr>
          <p:cNvSpPr txBox="1"/>
          <p:nvPr/>
        </p:nvSpPr>
        <p:spPr>
          <a:xfrm>
            <a:off x="4534293" y="5483900"/>
            <a:ext cx="2548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Emporia YouTube Promo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843926"/>
      </p:ext>
    </p:extLst>
  </p:cSld>
  <p:clrMapOvr>
    <a:masterClrMapping/>
  </p:clrMapOvr>
</p:sld>
</file>

<file path=ppt/theme/theme1.xml><?xml version="1.0" encoding="utf-8"?>
<a:theme xmlns:a="http://schemas.openxmlformats.org/drawingml/2006/main" name="1_IDB Belize Minimal Presentation - Design_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y template" id="{5B5A9EEE-5E55-4EF9-89C9-65D33258FE22}" vid="{7483052C-6CA1-48FA-975E-243096064F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6111</TotalTime>
  <Words>2320</Words>
  <Application>Microsoft Office PowerPoint</Application>
  <PresentationFormat>Widescreen</PresentationFormat>
  <Paragraphs>323</Paragraphs>
  <Slides>43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Franklin Gothic Book</vt:lpstr>
      <vt:lpstr>Franklin Gothic Medium</vt:lpstr>
      <vt:lpstr>Helvetica</vt:lpstr>
      <vt:lpstr>Wingdings</vt:lpstr>
      <vt:lpstr>1_IDB Belize Minimal Presentation - Design_ TEMPLATE</vt:lpstr>
      <vt:lpstr>PowerPoint Presentation</vt:lpstr>
      <vt:lpstr>Anticipated Outcomes</vt:lpstr>
      <vt:lpstr>Anticipated Outcomes (T1) Continued:</vt:lpstr>
      <vt:lpstr>Anticipated Outcomes Continued</vt:lpstr>
      <vt:lpstr>Collecting Consumption Data Onsite</vt:lpstr>
      <vt:lpstr>Collecting Consumption Data Onsite</vt:lpstr>
      <vt:lpstr>Collecting Consumption Data Onsite</vt:lpstr>
      <vt:lpstr>Collecting Consumption Data Onsite</vt:lpstr>
      <vt:lpstr>Collecting Consumption Data Onsite</vt:lpstr>
      <vt:lpstr>Collecting Consumption Data Onsite</vt:lpstr>
      <vt:lpstr>Collecting Consumption Data Onsite</vt:lpstr>
      <vt:lpstr>Anticipated Outcomes Continued</vt:lpstr>
      <vt:lpstr>Anticipated Outcomes Continued</vt:lpstr>
      <vt:lpstr>Collecting Consumption Data Onsite</vt:lpstr>
      <vt:lpstr>Heating and Cooling Degree Days </vt:lpstr>
      <vt:lpstr>Heating Degree Days (HDD)</vt:lpstr>
      <vt:lpstr>Heating Degree Days (HDD)</vt:lpstr>
      <vt:lpstr>Heating Degree Days (HDD)</vt:lpstr>
      <vt:lpstr>Cooling Degree Days (CDD)</vt:lpstr>
      <vt:lpstr>Cooling Degree Days (CDD)</vt:lpstr>
      <vt:lpstr>RETScreen Cooling Degree Days (CDD)</vt:lpstr>
      <vt:lpstr>RETScreen Cooling Degree Days (CDD)</vt:lpstr>
      <vt:lpstr>Data Analysis </vt:lpstr>
      <vt:lpstr>Anticipated Outcomes Continued</vt:lpstr>
      <vt:lpstr>Energy Monitoring, Targeting and Reporting</vt:lpstr>
      <vt:lpstr>Energy Monitoring, Targeting and Reporting</vt:lpstr>
      <vt:lpstr>Targeting</vt:lpstr>
      <vt:lpstr>Reporting</vt:lpstr>
      <vt:lpstr>Developing An Energy Modelling Performance Model</vt:lpstr>
      <vt:lpstr>Analyzing Data With Linear Regression</vt:lpstr>
      <vt:lpstr>Sample of a School’s Energy Data : HDD</vt:lpstr>
      <vt:lpstr>Analyzing Data With Linear Regression</vt:lpstr>
      <vt:lpstr>Analyzing Data With Linear Regression</vt:lpstr>
      <vt:lpstr>Analyzing Data With Linear Regression</vt:lpstr>
      <vt:lpstr>Analyzing Data With Linear Regression</vt:lpstr>
      <vt:lpstr>Food Production Facility: Regression and CUSUM</vt:lpstr>
      <vt:lpstr>Food Production Facility: Regression and CUSUM</vt:lpstr>
      <vt:lpstr>Food Production Facility: Regression and CUSUM</vt:lpstr>
      <vt:lpstr>Food Production Facility: Regression and CUSUM</vt:lpstr>
      <vt:lpstr>Food Production Facility: Regression and CUSUM</vt:lpstr>
      <vt:lpstr>Food Production Facility: Regression and CUSUM</vt:lpstr>
      <vt:lpstr>Food Production Facility: Regression and CUSUM</vt:lpstr>
      <vt:lpstr>Questions and Comments?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Wilkie,Gordon</dc:creator>
  <cp:lastModifiedBy>Humphreys,Kris</cp:lastModifiedBy>
  <cp:revision>7</cp:revision>
  <cp:lastPrinted>2023-02-17T18:58:12Z</cp:lastPrinted>
  <dcterms:created xsi:type="dcterms:W3CDTF">2023-01-24T18:05:38Z</dcterms:created>
  <dcterms:modified xsi:type="dcterms:W3CDTF">2023-02-18T17:58:52Z</dcterms:modified>
</cp:coreProperties>
</file>