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7"/>
  </p:notesMasterIdLst>
  <p:sldIdLst>
    <p:sldId id="258" r:id="rId3"/>
    <p:sldId id="421" r:id="rId4"/>
    <p:sldId id="597" r:id="rId5"/>
    <p:sldId id="458" r:id="rId6"/>
    <p:sldId id="425" r:id="rId7"/>
    <p:sldId id="427" r:id="rId8"/>
    <p:sldId id="606" r:id="rId9"/>
    <p:sldId id="648" r:id="rId10"/>
    <p:sldId id="666" r:id="rId11"/>
    <p:sldId id="639" r:id="rId12"/>
    <p:sldId id="684" r:id="rId13"/>
    <p:sldId id="685" r:id="rId14"/>
    <p:sldId id="686" r:id="rId15"/>
    <p:sldId id="441" r:id="rId16"/>
    <p:sldId id="453" r:id="rId17"/>
    <p:sldId id="711" r:id="rId18"/>
    <p:sldId id="712" r:id="rId19"/>
    <p:sldId id="713" r:id="rId20"/>
    <p:sldId id="714" r:id="rId21"/>
    <p:sldId id="721" r:id="rId22"/>
    <p:sldId id="722" r:id="rId23"/>
    <p:sldId id="723" r:id="rId24"/>
    <p:sldId id="724" r:id="rId25"/>
    <p:sldId id="715" r:id="rId26"/>
    <p:sldId id="725" r:id="rId27"/>
    <p:sldId id="726" r:id="rId28"/>
    <p:sldId id="727" r:id="rId29"/>
    <p:sldId id="716" r:id="rId30"/>
    <p:sldId id="717" r:id="rId31"/>
    <p:sldId id="718" r:id="rId32"/>
    <p:sldId id="696" r:id="rId33"/>
    <p:sldId id="697" r:id="rId34"/>
    <p:sldId id="698" r:id="rId35"/>
    <p:sldId id="706" r:id="rId36"/>
    <p:sldId id="699" r:id="rId37"/>
    <p:sldId id="704" r:id="rId38"/>
    <p:sldId id="701" r:id="rId39"/>
    <p:sldId id="702" r:id="rId40"/>
    <p:sldId id="703" r:id="rId41"/>
    <p:sldId id="708" r:id="rId42"/>
    <p:sldId id="707" r:id="rId43"/>
    <p:sldId id="700" r:id="rId44"/>
    <p:sldId id="728" r:id="rId45"/>
    <p:sldId id="687" r:id="rId46"/>
    <p:sldId id="693" r:id="rId47"/>
    <p:sldId id="689" r:id="rId48"/>
    <p:sldId id="690" r:id="rId49"/>
    <p:sldId id="691" r:id="rId50"/>
    <p:sldId id="692" r:id="rId51"/>
    <p:sldId id="694" r:id="rId52"/>
    <p:sldId id="688" r:id="rId53"/>
    <p:sldId id="729" r:id="rId54"/>
    <p:sldId id="730" r:id="rId55"/>
    <p:sldId id="731" r:id="rId5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1406E-06DA-42BB-A11A-B19C58F7B74D}" v="181" dt="2023-06-16T14:34:51.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50" autoAdjust="0"/>
  </p:normalViewPr>
  <p:slideViewPr>
    <p:cSldViewPr snapToGrid="0">
      <p:cViewPr varScale="1">
        <p:scale>
          <a:sx n="68" d="100"/>
          <a:sy n="68" d="100"/>
        </p:scale>
        <p:origin x="6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E08C98A-5722-4F18-B31C-E02388D99157}" type="datetimeFigureOut">
              <a:rPr lang="en-US" smtClean="0"/>
              <a:t>6/15/2023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408EE54-1165-4AF0-A05E-49C08C93F874}" type="slidenum">
              <a:rPr lang="en-US" smtClean="0"/>
              <a:t>‹#›</a:t>
            </a:fld>
            <a:endParaRPr lang="en-US"/>
          </a:p>
        </p:txBody>
      </p:sp>
    </p:spTree>
    <p:extLst>
      <p:ext uri="{BB962C8B-B14F-4D97-AF65-F5344CB8AC3E}">
        <p14:creationId xmlns:p14="http://schemas.microsoft.com/office/powerpoint/2010/main" val="2878016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9</a:t>
            </a:fld>
            <a:endParaRPr lang="en-US"/>
          </a:p>
        </p:txBody>
      </p:sp>
    </p:spTree>
    <p:extLst>
      <p:ext uri="{BB962C8B-B14F-4D97-AF65-F5344CB8AC3E}">
        <p14:creationId xmlns:p14="http://schemas.microsoft.com/office/powerpoint/2010/main" val="3644849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20</a:t>
            </a:fld>
            <a:endParaRPr lang="en-US"/>
          </a:p>
        </p:txBody>
      </p:sp>
    </p:spTree>
    <p:extLst>
      <p:ext uri="{BB962C8B-B14F-4D97-AF65-F5344CB8AC3E}">
        <p14:creationId xmlns:p14="http://schemas.microsoft.com/office/powerpoint/2010/main" val="3146621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21</a:t>
            </a:fld>
            <a:endParaRPr lang="en-US"/>
          </a:p>
        </p:txBody>
      </p:sp>
    </p:spTree>
    <p:extLst>
      <p:ext uri="{BB962C8B-B14F-4D97-AF65-F5344CB8AC3E}">
        <p14:creationId xmlns:p14="http://schemas.microsoft.com/office/powerpoint/2010/main" val="284892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22</a:t>
            </a:fld>
            <a:endParaRPr lang="en-US"/>
          </a:p>
        </p:txBody>
      </p:sp>
    </p:spTree>
    <p:extLst>
      <p:ext uri="{BB962C8B-B14F-4D97-AF65-F5344CB8AC3E}">
        <p14:creationId xmlns:p14="http://schemas.microsoft.com/office/powerpoint/2010/main" val="1424396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23</a:t>
            </a:fld>
            <a:endParaRPr lang="en-US"/>
          </a:p>
        </p:txBody>
      </p:sp>
    </p:spTree>
    <p:extLst>
      <p:ext uri="{BB962C8B-B14F-4D97-AF65-F5344CB8AC3E}">
        <p14:creationId xmlns:p14="http://schemas.microsoft.com/office/powerpoint/2010/main" val="115848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24</a:t>
            </a:fld>
            <a:endParaRPr lang="en-US"/>
          </a:p>
        </p:txBody>
      </p:sp>
    </p:spTree>
    <p:extLst>
      <p:ext uri="{BB962C8B-B14F-4D97-AF65-F5344CB8AC3E}">
        <p14:creationId xmlns:p14="http://schemas.microsoft.com/office/powerpoint/2010/main" val="143443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25</a:t>
            </a:fld>
            <a:endParaRPr lang="en-US"/>
          </a:p>
        </p:txBody>
      </p:sp>
    </p:spTree>
    <p:extLst>
      <p:ext uri="{BB962C8B-B14F-4D97-AF65-F5344CB8AC3E}">
        <p14:creationId xmlns:p14="http://schemas.microsoft.com/office/powerpoint/2010/main" val="1233436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26</a:t>
            </a:fld>
            <a:endParaRPr lang="en-US"/>
          </a:p>
        </p:txBody>
      </p:sp>
    </p:spTree>
    <p:extLst>
      <p:ext uri="{BB962C8B-B14F-4D97-AF65-F5344CB8AC3E}">
        <p14:creationId xmlns:p14="http://schemas.microsoft.com/office/powerpoint/2010/main" val="215166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might impact the installation of this solar array? At a glance it looks good, but what critical factors might influence the project?</a:t>
            </a:r>
          </a:p>
        </p:txBody>
      </p:sp>
      <p:sp>
        <p:nvSpPr>
          <p:cNvPr id="4" name="Slide Number Placeholder 3"/>
          <p:cNvSpPr>
            <a:spLocks noGrp="1"/>
          </p:cNvSpPr>
          <p:nvPr>
            <p:ph type="sldNum" sz="quarter" idx="5"/>
          </p:nvPr>
        </p:nvSpPr>
        <p:spPr/>
        <p:txBody>
          <a:bodyPr/>
          <a:lstStyle/>
          <a:p>
            <a:fld id="{C408EE54-1165-4AF0-A05E-49C08C93F874}" type="slidenum">
              <a:rPr lang="en-US" smtClean="0"/>
              <a:t>27</a:t>
            </a:fld>
            <a:endParaRPr lang="en-US"/>
          </a:p>
        </p:txBody>
      </p:sp>
    </p:spTree>
    <p:extLst>
      <p:ext uri="{BB962C8B-B14F-4D97-AF65-F5344CB8AC3E}">
        <p14:creationId xmlns:p14="http://schemas.microsoft.com/office/powerpoint/2010/main" val="4180598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C-62 Resources PDF Multi-Objective_Sizing_Optimization_of_a_Grid-Connected System, what else could we add to this system t make it more resilient and efficient?</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28</a:t>
            </a:fld>
            <a:endParaRPr lang="en-US"/>
          </a:p>
        </p:txBody>
      </p:sp>
    </p:spTree>
    <p:extLst>
      <p:ext uri="{BB962C8B-B14F-4D97-AF65-F5344CB8AC3E}">
        <p14:creationId xmlns:p14="http://schemas.microsoft.com/office/powerpoint/2010/main" val="1315540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https://www.build-a-biogas-plant.com//biogas-case-studies</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29</a:t>
            </a:fld>
            <a:endParaRPr lang="en-US"/>
          </a:p>
        </p:txBody>
      </p:sp>
    </p:spTree>
    <p:extLst>
      <p:ext uri="{BB962C8B-B14F-4D97-AF65-F5344CB8AC3E}">
        <p14:creationId xmlns:p14="http://schemas.microsoft.com/office/powerpoint/2010/main" val="105629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10</a:t>
            </a:fld>
            <a:endParaRPr lang="en-US"/>
          </a:p>
        </p:txBody>
      </p:sp>
    </p:spTree>
    <p:extLst>
      <p:ext uri="{BB962C8B-B14F-4D97-AF65-F5344CB8AC3E}">
        <p14:creationId xmlns:p14="http://schemas.microsoft.com/office/powerpoint/2010/main" val="299260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Lab Biogas Digester Experiment</a:t>
            </a:r>
          </a:p>
        </p:txBody>
      </p:sp>
      <p:sp>
        <p:nvSpPr>
          <p:cNvPr id="4" name="Slide Number Placeholder 3"/>
          <p:cNvSpPr>
            <a:spLocks noGrp="1"/>
          </p:cNvSpPr>
          <p:nvPr>
            <p:ph type="sldNum" sz="quarter" idx="5"/>
          </p:nvPr>
        </p:nvSpPr>
        <p:spPr/>
        <p:txBody>
          <a:bodyPr/>
          <a:lstStyle/>
          <a:p>
            <a:fld id="{C408EE54-1165-4AF0-A05E-49C08C93F874}" type="slidenum">
              <a:rPr lang="en-US" smtClean="0"/>
              <a:t>30</a:t>
            </a:fld>
            <a:endParaRPr lang="en-US"/>
          </a:p>
        </p:txBody>
      </p:sp>
    </p:spTree>
    <p:extLst>
      <p:ext uri="{BB962C8B-B14F-4D97-AF65-F5344CB8AC3E}">
        <p14:creationId xmlns:p14="http://schemas.microsoft.com/office/powerpoint/2010/main" val="3282753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the advanced design minimizes demand, improves efficient use, and promotes renewable resources</a:t>
            </a:r>
          </a:p>
        </p:txBody>
      </p:sp>
      <p:sp>
        <p:nvSpPr>
          <p:cNvPr id="4" name="Slide Number Placeholder 3"/>
          <p:cNvSpPr>
            <a:spLocks noGrp="1"/>
          </p:cNvSpPr>
          <p:nvPr>
            <p:ph type="sldNum" sz="quarter" idx="5"/>
          </p:nvPr>
        </p:nvSpPr>
        <p:spPr/>
        <p:txBody>
          <a:bodyPr/>
          <a:lstStyle/>
          <a:p>
            <a:fld id="{C408EE54-1165-4AF0-A05E-49C08C93F874}" type="slidenum">
              <a:rPr lang="en-US" smtClean="0"/>
              <a:t>31</a:t>
            </a:fld>
            <a:endParaRPr lang="en-US"/>
          </a:p>
        </p:txBody>
      </p:sp>
    </p:spTree>
    <p:extLst>
      <p:ext uri="{BB962C8B-B14F-4D97-AF65-F5344CB8AC3E}">
        <p14:creationId xmlns:p14="http://schemas.microsoft.com/office/powerpoint/2010/main" val="1312193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shoulder seasons is used in </a:t>
            </a:r>
            <a:r>
              <a:rPr lang="en-US" dirty="0" err="1"/>
              <a:t>cliamtes</a:t>
            </a:r>
            <a:r>
              <a:rPr lang="en-US" dirty="0"/>
              <a:t> with a seasonal change in weather, such as spring and fall.</a:t>
            </a:r>
          </a:p>
        </p:txBody>
      </p:sp>
      <p:sp>
        <p:nvSpPr>
          <p:cNvPr id="4" name="Slide Number Placeholder 3"/>
          <p:cNvSpPr>
            <a:spLocks noGrp="1"/>
          </p:cNvSpPr>
          <p:nvPr>
            <p:ph type="sldNum" sz="quarter" idx="5"/>
          </p:nvPr>
        </p:nvSpPr>
        <p:spPr/>
        <p:txBody>
          <a:bodyPr/>
          <a:lstStyle/>
          <a:p>
            <a:fld id="{C408EE54-1165-4AF0-A05E-49C08C93F874}" type="slidenum">
              <a:rPr lang="en-US" smtClean="0"/>
              <a:t>33</a:t>
            </a:fld>
            <a:endParaRPr lang="en-US"/>
          </a:p>
        </p:txBody>
      </p:sp>
    </p:spTree>
    <p:extLst>
      <p:ext uri="{BB962C8B-B14F-4D97-AF65-F5344CB8AC3E}">
        <p14:creationId xmlns:p14="http://schemas.microsoft.com/office/powerpoint/2010/main" val="732815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shoulder seasons is used in </a:t>
            </a:r>
            <a:r>
              <a:rPr lang="en-US" dirty="0" err="1"/>
              <a:t>cliamtes</a:t>
            </a:r>
            <a:r>
              <a:rPr lang="en-US" dirty="0"/>
              <a:t> with a seasonal change in weather, such as spring and fall.</a:t>
            </a:r>
          </a:p>
        </p:txBody>
      </p:sp>
      <p:sp>
        <p:nvSpPr>
          <p:cNvPr id="4" name="Slide Number Placeholder 3"/>
          <p:cNvSpPr>
            <a:spLocks noGrp="1"/>
          </p:cNvSpPr>
          <p:nvPr>
            <p:ph type="sldNum" sz="quarter" idx="5"/>
          </p:nvPr>
        </p:nvSpPr>
        <p:spPr/>
        <p:txBody>
          <a:bodyPr/>
          <a:lstStyle/>
          <a:p>
            <a:fld id="{C408EE54-1165-4AF0-A05E-49C08C93F874}" type="slidenum">
              <a:rPr lang="en-US" smtClean="0"/>
              <a:t>34</a:t>
            </a:fld>
            <a:endParaRPr lang="en-US"/>
          </a:p>
        </p:txBody>
      </p:sp>
    </p:spTree>
    <p:extLst>
      <p:ext uri="{BB962C8B-B14F-4D97-AF65-F5344CB8AC3E}">
        <p14:creationId xmlns:p14="http://schemas.microsoft.com/office/powerpoint/2010/main" val="421908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Variable Refrigerant Flow Systems Flexible Solutions for Comfort by Carrier in Resources Folder C-62</a:t>
            </a:r>
          </a:p>
        </p:txBody>
      </p:sp>
      <p:sp>
        <p:nvSpPr>
          <p:cNvPr id="4" name="Slide Number Placeholder 3"/>
          <p:cNvSpPr>
            <a:spLocks noGrp="1"/>
          </p:cNvSpPr>
          <p:nvPr>
            <p:ph type="sldNum" sz="quarter" idx="5"/>
          </p:nvPr>
        </p:nvSpPr>
        <p:spPr/>
        <p:txBody>
          <a:bodyPr/>
          <a:lstStyle/>
          <a:p>
            <a:fld id="{C408EE54-1165-4AF0-A05E-49C08C93F874}" type="slidenum">
              <a:rPr lang="en-US" smtClean="0"/>
              <a:t>39</a:t>
            </a:fld>
            <a:endParaRPr lang="en-US"/>
          </a:p>
        </p:txBody>
      </p:sp>
    </p:spTree>
    <p:extLst>
      <p:ext uri="{BB962C8B-B14F-4D97-AF65-F5344CB8AC3E}">
        <p14:creationId xmlns:p14="http://schemas.microsoft.com/office/powerpoint/2010/main" val="4101880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44</a:t>
            </a:fld>
            <a:endParaRPr lang="en-US"/>
          </a:p>
        </p:txBody>
      </p:sp>
    </p:spTree>
    <p:extLst>
      <p:ext uri="{BB962C8B-B14F-4D97-AF65-F5344CB8AC3E}">
        <p14:creationId xmlns:p14="http://schemas.microsoft.com/office/powerpoint/2010/main" val="1577175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45</a:t>
            </a:fld>
            <a:endParaRPr lang="en-US"/>
          </a:p>
        </p:txBody>
      </p:sp>
    </p:spTree>
    <p:extLst>
      <p:ext uri="{BB962C8B-B14F-4D97-AF65-F5344CB8AC3E}">
        <p14:creationId xmlns:p14="http://schemas.microsoft.com/office/powerpoint/2010/main" val="606443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46</a:t>
            </a:fld>
            <a:endParaRPr lang="en-US"/>
          </a:p>
        </p:txBody>
      </p:sp>
    </p:spTree>
    <p:extLst>
      <p:ext uri="{BB962C8B-B14F-4D97-AF65-F5344CB8AC3E}">
        <p14:creationId xmlns:p14="http://schemas.microsoft.com/office/powerpoint/2010/main" val="8442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47</a:t>
            </a:fld>
            <a:endParaRPr lang="en-US"/>
          </a:p>
        </p:txBody>
      </p:sp>
    </p:spTree>
    <p:extLst>
      <p:ext uri="{BB962C8B-B14F-4D97-AF65-F5344CB8AC3E}">
        <p14:creationId xmlns:p14="http://schemas.microsoft.com/office/powerpoint/2010/main" val="2960855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48</a:t>
            </a:fld>
            <a:endParaRPr lang="en-US"/>
          </a:p>
        </p:txBody>
      </p:sp>
    </p:spTree>
    <p:extLst>
      <p:ext uri="{BB962C8B-B14F-4D97-AF65-F5344CB8AC3E}">
        <p14:creationId xmlns:p14="http://schemas.microsoft.com/office/powerpoint/2010/main" val="318551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11</a:t>
            </a:fld>
            <a:endParaRPr lang="en-US"/>
          </a:p>
        </p:txBody>
      </p:sp>
    </p:spTree>
    <p:extLst>
      <p:ext uri="{BB962C8B-B14F-4D97-AF65-F5344CB8AC3E}">
        <p14:creationId xmlns:p14="http://schemas.microsoft.com/office/powerpoint/2010/main" val="1059881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49</a:t>
            </a:fld>
            <a:endParaRPr lang="en-US"/>
          </a:p>
        </p:txBody>
      </p:sp>
    </p:spTree>
    <p:extLst>
      <p:ext uri="{BB962C8B-B14F-4D97-AF65-F5344CB8AC3E}">
        <p14:creationId xmlns:p14="http://schemas.microsoft.com/office/powerpoint/2010/main" val="599802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50</a:t>
            </a:fld>
            <a:endParaRPr lang="en-US"/>
          </a:p>
        </p:txBody>
      </p:sp>
    </p:spTree>
    <p:extLst>
      <p:ext uri="{BB962C8B-B14F-4D97-AF65-F5344CB8AC3E}">
        <p14:creationId xmlns:p14="http://schemas.microsoft.com/office/powerpoint/2010/main" val="628131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51</a:t>
            </a:fld>
            <a:endParaRPr lang="en-US"/>
          </a:p>
        </p:txBody>
      </p:sp>
    </p:spTree>
    <p:extLst>
      <p:ext uri="{BB962C8B-B14F-4D97-AF65-F5344CB8AC3E}">
        <p14:creationId xmlns:p14="http://schemas.microsoft.com/office/powerpoint/2010/main" val="2526227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52</a:t>
            </a:fld>
            <a:endParaRPr lang="en-US"/>
          </a:p>
        </p:txBody>
      </p:sp>
    </p:spTree>
    <p:extLst>
      <p:ext uri="{BB962C8B-B14F-4D97-AF65-F5344CB8AC3E}">
        <p14:creationId xmlns:p14="http://schemas.microsoft.com/office/powerpoint/2010/main" val="1016707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53</a:t>
            </a:fld>
            <a:endParaRPr lang="en-US"/>
          </a:p>
        </p:txBody>
      </p:sp>
    </p:spTree>
    <p:extLst>
      <p:ext uri="{BB962C8B-B14F-4D97-AF65-F5344CB8AC3E}">
        <p14:creationId xmlns:p14="http://schemas.microsoft.com/office/powerpoint/2010/main" val="1812441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please refer to the PDF cited below in the C-62 Resource folder..</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54</a:t>
            </a:fld>
            <a:endParaRPr lang="en-US"/>
          </a:p>
        </p:txBody>
      </p:sp>
    </p:spTree>
    <p:extLst>
      <p:ext uri="{BB962C8B-B14F-4D97-AF65-F5344CB8AC3E}">
        <p14:creationId xmlns:p14="http://schemas.microsoft.com/office/powerpoint/2010/main" val="380449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12</a:t>
            </a:fld>
            <a:endParaRPr lang="en-US"/>
          </a:p>
        </p:txBody>
      </p:sp>
    </p:spTree>
    <p:extLst>
      <p:ext uri="{BB962C8B-B14F-4D97-AF65-F5344CB8AC3E}">
        <p14:creationId xmlns:p14="http://schemas.microsoft.com/office/powerpoint/2010/main" val="299012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13</a:t>
            </a:fld>
            <a:endParaRPr lang="en-US"/>
          </a:p>
        </p:txBody>
      </p:sp>
    </p:spTree>
    <p:extLst>
      <p:ext uri="{BB962C8B-B14F-4D97-AF65-F5344CB8AC3E}">
        <p14:creationId xmlns:p14="http://schemas.microsoft.com/office/powerpoint/2010/main" val="68541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https://www.esfi.org/brownouts/</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16</a:t>
            </a:fld>
            <a:endParaRPr lang="en-US"/>
          </a:p>
        </p:txBody>
      </p:sp>
    </p:spTree>
    <p:extLst>
      <p:ext uri="{BB962C8B-B14F-4D97-AF65-F5344CB8AC3E}">
        <p14:creationId xmlns:p14="http://schemas.microsoft.com/office/powerpoint/2010/main" val="329568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on UPS application for power and carbon footprint</a:t>
            </a:r>
          </a:p>
        </p:txBody>
      </p:sp>
      <p:sp>
        <p:nvSpPr>
          <p:cNvPr id="4" name="Slide Number Placeholder 3"/>
          <p:cNvSpPr>
            <a:spLocks noGrp="1"/>
          </p:cNvSpPr>
          <p:nvPr>
            <p:ph type="sldNum" sz="quarter" idx="5"/>
          </p:nvPr>
        </p:nvSpPr>
        <p:spPr/>
        <p:txBody>
          <a:bodyPr/>
          <a:lstStyle/>
          <a:p>
            <a:fld id="{C408EE54-1165-4AF0-A05E-49C08C93F874}" type="slidenum">
              <a:rPr lang="en-US" smtClean="0"/>
              <a:t>17</a:t>
            </a:fld>
            <a:endParaRPr lang="en-US"/>
          </a:p>
        </p:txBody>
      </p:sp>
    </p:spTree>
    <p:extLst>
      <p:ext uri="{BB962C8B-B14F-4D97-AF65-F5344CB8AC3E}">
        <p14:creationId xmlns:p14="http://schemas.microsoft.com/office/powerpoint/2010/main" val="1591741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VA VS Watts See Excel Sheet “Sizing UPS and Inverters” in C-62 Resources&gt;Exercises</a:t>
            </a:r>
          </a:p>
        </p:txBody>
      </p:sp>
      <p:sp>
        <p:nvSpPr>
          <p:cNvPr id="4" name="Slide Number Placeholder 3"/>
          <p:cNvSpPr>
            <a:spLocks noGrp="1"/>
          </p:cNvSpPr>
          <p:nvPr>
            <p:ph type="sldNum" sz="quarter" idx="5"/>
          </p:nvPr>
        </p:nvSpPr>
        <p:spPr/>
        <p:txBody>
          <a:bodyPr/>
          <a:lstStyle/>
          <a:p>
            <a:fld id="{C408EE54-1165-4AF0-A05E-49C08C93F874}" type="slidenum">
              <a:rPr lang="en-US" smtClean="0"/>
              <a:t>18</a:t>
            </a:fld>
            <a:endParaRPr lang="en-US"/>
          </a:p>
        </p:txBody>
      </p:sp>
    </p:spTree>
    <p:extLst>
      <p:ext uri="{BB962C8B-B14F-4D97-AF65-F5344CB8AC3E}">
        <p14:creationId xmlns:p14="http://schemas.microsoft.com/office/powerpoint/2010/main" val="154446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https://www.eaton.com/us/en-us/products/backup-power-ups-surge-it-power-distribution/backup-power-ups/uninterruptible-power-supply-faq.html</a:t>
            </a:r>
          </a:p>
          <a:p>
            <a:endParaRPr lang="en-US" dirty="0"/>
          </a:p>
        </p:txBody>
      </p:sp>
      <p:sp>
        <p:nvSpPr>
          <p:cNvPr id="4" name="Slide Number Placeholder 3"/>
          <p:cNvSpPr>
            <a:spLocks noGrp="1"/>
          </p:cNvSpPr>
          <p:nvPr>
            <p:ph type="sldNum" sz="quarter" idx="5"/>
          </p:nvPr>
        </p:nvSpPr>
        <p:spPr/>
        <p:txBody>
          <a:bodyPr/>
          <a:lstStyle/>
          <a:p>
            <a:fld id="{C408EE54-1165-4AF0-A05E-49C08C93F874}" type="slidenum">
              <a:rPr lang="en-US" smtClean="0"/>
              <a:t>19</a:t>
            </a:fld>
            <a:endParaRPr lang="en-US"/>
          </a:p>
        </p:txBody>
      </p:sp>
    </p:spTree>
    <p:extLst>
      <p:ext uri="{BB962C8B-B14F-4D97-AF65-F5344CB8AC3E}">
        <p14:creationId xmlns:p14="http://schemas.microsoft.com/office/powerpoint/2010/main" val="277379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05890" y="2006977"/>
            <a:ext cx="9715500"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2263140" y="3643313"/>
            <a:ext cx="800100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0047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62488CA8-865F-4808-8CBD-A589A2BC045A}" type="datetime1">
              <a:rPr lang="en-CA" smtClean="0"/>
              <a:t>2023-06-15</a:t>
            </a:fld>
            <a:endParaRPr lang="en-CA"/>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3345569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4"/>
            <a:ext cx="2571751"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1" y="257474"/>
            <a:ext cx="7524751"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4BA8AB8D-C7E2-4694-B4DA-6F5E4388A847}" type="datetime1">
              <a:rPr lang="en-CA" smtClean="0"/>
              <a:t>2023-06-15</a:t>
            </a:fld>
            <a:endParaRPr lang="en-CA"/>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2969549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52BEA-3CD0-9881-32C5-D581D3456D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05F8E1-B0D6-18DE-5233-DB7A0D6CC4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6A836-94AE-6795-C3D8-49DC2AB76D02}"/>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5" name="Footer Placeholder 4">
            <a:extLst>
              <a:ext uri="{FF2B5EF4-FFF2-40B4-BE49-F238E27FC236}">
                <a16:creationId xmlns:a16="http://schemas.microsoft.com/office/drawing/2014/main" id="{A37D776E-4801-0838-7A73-0AC523973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4808D-788A-3449-3128-B52562B203AF}"/>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392236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AD6A-383F-25CF-EACA-080F13F57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E23F7D-C0D1-CDA0-4A6B-7247B9ADBE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12A9F-0FF1-B1FD-710B-1A13C8D978EB}"/>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5" name="Footer Placeholder 4">
            <a:extLst>
              <a:ext uri="{FF2B5EF4-FFF2-40B4-BE49-F238E27FC236}">
                <a16:creationId xmlns:a16="http://schemas.microsoft.com/office/drawing/2014/main" id="{0B6357C5-A66F-8753-5821-F59449A3F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20094-FBA5-817A-4FC0-6221C57B1757}"/>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1891567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3067-CE58-69BE-66AB-30A1A2531D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47EBD1-7DF9-60D5-5415-9F3939E81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D7B702-8758-220A-F07B-EB21DCCA8224}"/>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5" name="Footer Placeholder 4">
            <a:extLst>
              <a:ext uri="{FF2B5EF4-FFF2-40B4-BE49-F238E27FC236}">
                <a16:creationId xmlns:a16="http://schemas.microsoft.com/office/drawing/2014/main" id="{0A35BCDE-5EB9-C446-C712-20A8A0AEE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46BC3-9BE0-8598-EA39-19C4F85FF094}"/>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322740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4119-AEEB-62C3-EA3C-F15AF0FA2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910F6-C3EC-9256-CFE3-ACD639E670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6DD76-2CA2-46F0-77D7-1C4BE56BAC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E39C68-0188-05C3-6D77-0588D5CB4053}"/>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6" name="Footer Placeholder 5">
            <a:extLst>
              <a:ext uri="{FF2B5EF4-FFF2-40B4-BE49-F238E27FC236}">
                <a16:creationId xmlns:a16="http://schemas.microsoft.com/office/drawing/2014/main" id="{09F00B22-EAC7-1865-DD01-ED840CB06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18AF60-133E-D55E-7152-6342DF47B63F}"/>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636806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BA13-66C4-2039-E5B4-AE4534537B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CE972-C736-F84D-ED84-1A2174E553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E4A651-76BA-D20D-BED9-B53F53090F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BBE869-2BF8-A8F1-71CA-09EE65352E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1C184B-2C63-7407-739F-698C513D81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D98C0-CD3E-4CFD-38F2-01A727EBC3BB}"/>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8" name="Footer Placeholder 7">
            <a:extLst>
              <a:ext uri="{FF2B5EF4-FFF2-40B4-BE49-F238E27FC236}">
                <a16:creationId xmlns:a16="http://schemas.microsoft.com/office/drawing/2014/main" id="{F07ED3F3-0B66-9EBE-44C8-72C7BC0F5F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892C7E-B960-67C5-94F0-E73284EBE1C5}"/>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4051628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08DE-4243-3D83-6872-4A35A58790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2BDC38-F29A-4D4A-3821-185ED1FD8C8D}"/>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4" name="Footer Placeholder 3">
            <a:extLst>
              <a:ext uri="{FF2B5EF4-FFF2-40B4-BE49-F238E27FC236}">
                <a16:creationId xmlns:a16="http://schemas.microsoft.com/office/drawing/2014/main" id="{74F2877B-2FA5-994D-9DAE-DB4DD5855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9A7CD5-9F3F-DDFB-5DCB-A6BC687D807C}"/>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99602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071FF2-CAF6-7217-CBCB-12177F658D63}"/>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3" name="Footer Placeholder 2">
            <a:extLst>
              <a:ext uri="{FF2B5EF4-FFF2-40B4-BE49-F238E27FC236}">
                <a16:creationId xmlns:a16="http://schemas.microsoft.com/office/drawing/2014/main" id="{034585B2-89AC-38C6-EFE3-61D18B0F9A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D9C33C-CEB1-C9D3-0EDF-4524D2D98693}"/>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3104429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EC63-2DFE-F082-F2B5-A7E243578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D71CFE-F370-4065-5015-AFA1F949F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A3A3D6-3A81-B43B-AFFD-32EF9F69F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FADDB-17FD-8036-D636-F7A931594773}"/>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6" name="Footer Placeholder 5">
            <a:extLst>
              <a:ext uri="{FF2B5EF4-FFF2-40B4-BE49-F238E27FC236}">
                <a16:creationId xmlns:a16="http://schemas.microsoft.com/office/drawing/2014/main" id="{E9EE93E8-32B6-9522-0774-41BC77247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48CDD-9096-E35C-C499-83518480E7A6}"/>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210696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5A8891A6-73F5-4E2E-9D59-D6218CAA56DE}" type="datetime1">
              <a:rPr lang="en-CA" smtClean="0"/>
              <a:t>2023-06-15</a:t>
            </a:fld>
            <a:endParaRPr lang="en-CA"/>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2465767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E54BA-393D-A83B-3301-1CDD0B0BC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24C81B-66F2-5875-73AD-82532EC7E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972F7C-AEC1-67D0-F1A1-63B9D70F6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FAE90-E468-939E-D483-63E34A521463}"/>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6" name="Footer Placeholder 5">
            <a:extLst>
              <a:ext uri="{FF2B5EF4-FFF2-40B4-BE49-F238E27FC236}">
                <a16:creationId xmlns:a16="http://schemas.microsoft.com/office/drawing/2014/main" id="{ECEF9341-CD99-5C0D-1E9A-5DA3A74EB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4E094-82CF-D3B3-EEE1-A258B16457D1}"/>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613596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1C482-E947-F772-7252-6AA5624BB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7D968F-0E83-B57F-39C5-5DEAF61E0A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2A028-6FF8-7042-8C7F-C2100DAF7C32}"/>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5" name="Footer Placeholder 4">
            <a:extLst>
              <a:ext uri="{FF2B5EF4-FFF2-40B4-BE49-F238E27FC236}">
                <a16:creationId xmlns:a16="http://schemas.microsoft.com/office/drawing/2014/main" id="{AC0CF159-B9BE-A158-4AA3-77C043708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EA1ED-6848-4352-7BFB-127AD7590B3C}"/>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2352357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18BAFE-4E14-E7DE-3C39-3281F2D947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0BCB53-895D-3387-A61F-47152FFEFB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B3903-DFC4-4742-6486-31FA34024DAF}"/>
              </a:ext>
            </a:extLst>
          </p:cNvPr>
          <p:cNvSpPr>
            <a:spLocks noGrp="1"/>
          </p:cNvSpPr>
          <p:nvPr>
            <p:ph type="dt" sz="half" idx="10"/>
          </p:nvPr>
        </p:nvSpPr>
        <p:spPr/>
        <p:txBody>
          <a:bodyPr/>
          <a:lstStyle/>
          <a:p>
            <a:fld id="{5C7CE610-DE5B-4E99-BB8D-AF0D271CC299}" type="datetimeFigureOut">
              <a:rPr lang="en-US" smtClean="0"/>
              <a:t>6/15/2023</a:t>
            </a:fld>
            <a:endParaRPr lang="en-US"/>
          </a:p>
        </p:txBody>
      </p:sp>
      <p:sp>
        <p:nvSpPr>
          <p:cNvPr id="5" name="Footer Placeholder 4">
            <a:extLst>
              <a:ext uri="{FF2B5EF4-FFF2-40B4-BE49-F238E27FC236}">
                <a16:creationId xmlns:a16="http://schemas.microsoft.com/office/drawing/2014/main" id="{343C81DF-DCC3-B59A-92C2-580FF5574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00FB4-A5E3-7413-5383-C449AD26D72C}"/>
              </a:ext>
            </a:extLst>
          </p:cNvPr>
          <p:cNvSpPr>
            <a:spLocks noGrp="1"/>
          </p:cNvSpPr>
          <p:nvPr>
            <p:ph type="sldNum" sz="quarter" idx="12"/>
          </p:nvPr>
        </p:nvSpPr>
        <p:spPr/>
        <p:txBody>
          <a:bodyPr/>
          <a:lstStyle/>
          <a:p>
            <a:fld id="{C291D3E0-D687-4ED1-938F-282A2B43E1C7}" type="slidenum">
              <a:rPr lang="en-US" smtClean="0"/>
              <a:t>‹#›</a:t>
            </a:fld>
            <a:endParaRPr lang="en-US"/>
          </a:p>
        </p:txBody>
      </p:sp>
    </p:spTree>
    <p:extLst>
      <p:ext uri="{BB962C8B-B14F-4D97-AF65-F5344CB8AC3E}">
        <p14:creationId xmlns:p14="http://schemas.microsoft.com/office/powerpoint/2010/main" val="425555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811" y="176690"/>
            <a:ext cx="9715500"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902891" y="2725045"/>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778A63BB-0FE1-4CFC-8B33-D274CC6297B9}" type="datetime1">
              <a:rPr lang="en-CA" smtClean="0"/>
              <a:t>2023-06-15</a:t>
            </a:fld>
            <a:endParaRPr lang="en-CA"/>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71836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1" cy="4243090"/>
          </a:xfrm>
        </p:spPr>
        <p:txBody>
          <a:bodyPr/>
          <a:lstStyle>
            <a:lvl1pPr>
              <a:defRPr sz="2625">
                <a:solidFill>
                  <a:schemeClr val="tx1"/>
                </a:solidFill>
                <a:latin typeface="Calibri" panose="020F0502020204030204" pitchFamily="34" charset="0"/>
                <a:cs typeface="Calibri" panose="020F0502020204030204" pitchFamily="34" charset="0"/>
              </a:defRPr>
            </a:lvl1pPr>
            <a:lvl2pPr>
              <a:defRPr sz="2250">
                <a:solidFill>
                  <a:schemeClr val="tx1"/>
                </a:solidFill>
                <a:latin typeface="Calibri" panose="020F0502020204030204" pitchFamily="34" charset="0"/>
                <a:cs typeface="Calibri" panose="020F0502020204030204" pitchFamily="34" charset="0"/>
              </a:defRPr>
            </a:lvl2pPr>
            <a:lvl3pPr>
              <a:defRPr sz="1875">
                <a:solidFill>
                  <a:schemeClr val="tx1"/>
                </a:solidFill>
                <a:latin typeface="Calibri" panose="020F0502020204030204" pitchFamily="34" charset="0"/>
                <a:cs typeface="Calibri" panose="020F0502020204030204" pitchFamily="34" charset="0"/>
              </a:defRPr>
            </a:lvl3pPr>
            <a:lvl4pPr>
              <a:defRPr sz="1688">
                <a:solidFill>
                  <a:schemeClr val="tx1"/>
                </a:solidFill>
                <a:latin typeface="Calibri" panose="020F0502020204030204" pitchFamily="34" charset="0"/>
                <a:cs typeface="Calibri" panose="020F0502020204030204" pitchFamily="34" charset="0"/>
              </a:defRPr>
            </a:lvl4pPr>
            <a:lvl5pPr>
              <a:defRPr sz="1688">
                <a:solidFill>
                  <a:schemeClr val="tx1"/>
                </a:solidFill>
                <a:latin typeface="Calibri" panose="020F0502020204030204" pitchFamily="34" charset="0"/>
                <a:cs typeface="Calibri" panose="020F0502020204030204" pitchFamily="34" charset="0"/>
              </a:defRPr>
            </a:lvl5pPr>
            <a:lvl6pPr>
              <a:defRPr sz="1688"/>
            </a:lvl6pPr>
            <a:lvl7pPr>
              <a:defRPr sz="1688"/>
            </a:lvl7pPr>
            <a:lvl8pPr>
              <a:defRPr sz="1688"/>
            </a:lvl8pPr>
            <a:lvl9pPr>
              <a:defRPr sz="16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10249" y="1500188"/>
            <a:ext cx="5048251"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5E2FB28B-90F5-4ED6-A523-A07198E6AFDA}" type="datetime1">
              <a:rPr lang="en-CA" smtClean="0"/>
              <a:t>2023-06-15</a:t>
            </a:fld>
            <a:endParaRPr lang="en-CA"/>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2697569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9"/>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1" y="1439169"/>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1"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F77F7079-CB32-4B59-9F7C-59296D3B7BE1}" type="datetime1">
              <a:rPr lang="en-CA" smtClean="0"/>
              <a:t>2023-06-15</a:t>
            </a:fld>
            <a:endParaRPr lang="en-CA"/>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390961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3456D81A-303C-4151-8CA6-6953503928A5}" type="datetime1">
              <a:rPr lang="en-CA" smtClean="0"/>
              <a:t>2023-06-15</a:t>
            </a:fld>
            <a:endParaRPr lang="en-CA"/>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152355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B8E5C9BD-0AC6-4F6A-B22B-71421FB965C7}" type="datetime1">
              <a:rPr lang="en-CA" smtClean="0"/>
              <a:t>2023-06-15</a:t>
            </a:fld>
            <a:endParaRPr lang="en-CA"/>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260180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2"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6"/>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2"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D1002705-E0DB-48CA-A126-91457DA72EF9}" type="datetime1">
              <a:rPr lang="en-CA" smtClean="0"/>
              <a:t>2023-06-15</a:t>
            </a:fld>
            <a:endParaRPr lang="en-CA"/>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257405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3"/>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8"/>
            <a:ext cx="68580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C17659AD-F880-4654-AC47-AB522C8994D4}" type="datetime1">
              <a:rPr lang="en-CA" smtClean="0"/>
              <a:t>2023-06-15</a:t>
            </a:fld>
            <a:endParaRPr lang="en-CA"/>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pPr/>
              <a:t>‹#›</a:t>
            </a:fld>
            <a:endParaRPr lang="en-CA"/>
          </a:p>
        </p:txBody>
      </p:sp>
    </p:spTree>
    <p:extLst>
      <p:ext uri="{BB962C8B-B14F-4D97-AF65-F5344CB8AC3E}">
        <p14:creationId xmlns:p14="http://schemas.microsoft.com/office/powerpoint/2010/main" val="304178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571500" y="1307455"/>
            <a:ext cx="1028700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571500" y="5959079"/>
            <a:ext cx="266700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BFC0934B-B14D-4944-8554-EB5910BA374F}" type="datetime1">
              <a:rPr lang="en-CA" smtClean="0"/>
              <a:t>2023-06-15</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3905251" y="5959079"/>
            <a:ext cx="3619500"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8191500" y="5959079"/>
            <a:ext cx="266700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pPr/>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659892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98120" y="70872"/>
            <a:ext cx="551688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4878006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5E5955-2118-448E-64CE-907F6BE7C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1A9D09-1D34-A4DD-49A5-666A4C2D35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DA1D5-CC2D-AE13-365A-DB9B5446A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CE610-DE5B-4E99-BB8D-AF0D271CC299}" type="datetimeFigureOut">
              <a:rPr lang="en-US" smtClean="0"/>
              <a:t>6/15/2023</a:t>
            </a:fld>
            <a:endParaRPr lang="en-US"/>
          </a:p>
        </p:txBody>
      </p:sp>
      <p:sp>
        <p:nvSpPr>
          <p:cNvPr id="5" name="Footer Placeholder 4">
            <a:extLst>
              <a:ext uri="{FF2B5EF4-FFF2-40B4-BE49-F238E27FC236}">
                <a16:creationId xmlns:a16="http://schemas.microsoft.com/office/drawing/2014/main" id="{87824EC1-4BE0-2D48-9FFA-DE2D3AC3C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48A1B4-62DA-6942-02FD-AB75AED74F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1D3E0-D687-4ED1-938F-282A2B43E1C7}" type="slidenum">
              <a:rPr lang="en-US" smtClean="0"/>
              <a:t>‹#›</a:t>
            </a:fld>
            <a:endParaRPr lang="en-US"/>
          </a:p>
        </p:txBody>
      </p:sp>
    </p:spTree>
    <p:extLst>
      <p:ext uri="{BB962C8B-B14F-4D97-AF65-F5344CB8AC3E}">
        <p14:creationId xmlns:p14="http://schemas.microsoft.com/office/powerpoint/2010/main" val="39113953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17/06/relationships/model3d" Target="../media/model3d2.glb"/><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eaton.com/us/en-us/products/backup-power-ups-surge-it-power-distribution/backup-power-up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eaton.com/us/en-us/products/backup-power-ups-surge-it-power-distribution/backup-power-ups/uninterruptible-power-supply-faq.htm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eaton.com/us/en-us/catalog/backup-power-ups-surge-it-power-distribution/eaton-5sc-ups.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solar-electric.com/learning-center/inverter-basics-selection.html/#:~:text=Inverters%20come%20in%20size%20ratings,surge%2C%20and%20for%20how%20lon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off-the-grid-solar.com/products/rolls-s6-l16-hc-6v-512ah-solar-battery-by-surrette?variant=34014475124874&amp;currency=CAD&amp;utm_medium=product_sync&amp;utm_source=google&amp;utm_content=sag_organic&amp;utm_campaign=sag_organic&amp;utm_campaign=gs-2020-10-30&amp;utm_source=google&amp;utm_medium=smart_campaign&amp;gclid=CjwKCAjwkLCkBhA9EiwAka9QRhOTwllnJLmp80qoR3bTwQ0nQRGqvaehtRRKZUsc-QZBjZV4UQoDnxoC3LUQAvD_Bw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build-a-biogas-plant.com/methane-and-bioga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www.danfoss.com/en-us/about-danfoss/our-businesses/drives/what-is-a-variable-frequency-drive/#:~:text=The%20most%20common%20uses%20of,sophisticated%20types%20of%20motor%20controllers."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cairns.qld.gov.au/__data/assets/pdf_file/0003/45642/BuildingDesign.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www.bchousing.org/publications/High-Performance-Housing-BC.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cairns.qld.gov.au/__data/assets/pdf_file/0003/45642/BuildingDesign.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airns.qld.gov.au/__data/assets/pdf_file/0003/45642/BuildingDesign.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hyperlink" Target="https://architropics.com/designing-a-house-for-the-tropics/"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hyperlink" Target="https://architropics.com/designing-a-house-for-the-tropic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architropics.com/designing-a-house-for-the-tropics/"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hyperlink" Target="https://www.buildwithrise.com/stories/house-as-a-system-concept"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hyperlink" Target="https://www.en-tran-ce.org/en/projects/we-energy-game/"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game.wegosustainable.nl/"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414757" y="305734"/>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907648" y="510015"/>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prstClr val="white"/>
              </a:solidFill>
              <a:latin typeface="Franklin Gothic Book"/>
            </a:endParaRPr>
          </a:p>
        </p:txBody>
      </p:sp>
      <p:sp>
        <p:nvSpPr>
          <p:cNvPr id="2" name="Triangle 1">
            <a:extLst>
              <a:ext uri="{FF2B5EF4-FFF2-40B4-BE49-F238E27FC236}">
                <a16:creationId xmlns:a16="http://schemas.microsoft.com/office/drawing/2014/main" id="{01C572AF-A586-AC45-A4BF-58191406BCE9}"/>
              </a:ext>
            </a:extLst>
          </p:cNvPr>
          <p:cNvSpPr/>
          <p:nvPr/>
        </p:nvSpPr>
        <p:spPr>
          <a:xfrm rot="20712204">
            <a:off x="-2183075" y="-13196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prstClr val="white"/>
              </a:solidFill>
              <a:latin typeface="Franklin Gothic Book"/>
            </a:endParaRPr>
          </a:p>
        </p:txBody>
      </p:sp>
      <p:sp>
        <p:nvSpPr>
          <p:cNvPr id="3" name="TextBox 2">
            <a:extLst>
              <a:ext uri="{FF2B5EF4-FFF2-40B4-BE49-F238E27FC236}">
                <a16:creationId xmlns:a16="http://schemas.microsoft.com/office/drawing/2014/main" id="{56F24F58-9C31-E443-A04B-717FE2D08411}"/>
              </a:ext>
            </a:extLst>
          </p:cNvPr>
          <p:cNvSpPr txBox="1"/>
          <p:nvPr/>
        </p:nvSpPr>
        <p:spPr>
          <a:xfrm>
            <a:off x="2488" y="2690336"/>
            <a:ext cx="4079924" cy="1477328"/>
          </a:xfrm>
          <a:prstGeom prst="rect">
            <a:avLst/>
          </a:prstGeom>
          <a:noFill/>
        </p:spPr>
        <p:txBody>
          <a:bodyPr wrap="square" rtlCol="0">
            <a:spAutoFit/>
          </a:bodyPr>
          <a:lstStyle/>
          <a:p>
            <a:pPr eaLnBrk="0" fontAlgn="base" hangingPunct="0">
              <a:spcBef>
                <a:spcPct val="0"/>
              </a:spcBef>
              <a:spcAft>
                <a:spcPct val="0"/>
              </a:spcAft>
            </a:pPr>
            <a:r>
              <a:rPr lang="en-US" sz="2100" b="1" dirty="0">
                <a:solidFill>
                  <a:prstClr val="white"/>
                </a:solidFill>
                <a:latin typeface="Arial" panose="020B0604020202020204" pitchFamily="34" charset="0"/>
                <a:cs typeface="Arial" panose="020B0604020202020204" pitchFamily="34" charset="0"/>
              </a:rPr>
              <a:t>Design and Implementation of TVET Renewable Energy Course Pilot </a:t>
            </a:r>
            <a:endParaRPr lang="en-CA" sz="2100" b="1" dirty="0">
              <a:solidFill>
                <a:prstClr val="white"/>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sz="2700" b="1"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62123" y="3779484"/>
            <a:ext cx="3585258" cy="923330"/>
          </a:xfrm>
          <a:prstGeom prst="rect">
            <a:avLst/>
          </a:prstGeom>
          <a:noFill/>
        </p:spPr>
        <p:txBody>
          <a:bodyPr wrap="square" rtlCol="0">
            <a:spAutoFit/>
          </a:bodyPr>
          <a:lstStyle/>
          <a:p>
            <a:pPr eaLnBrk="0" fontAlgn="base" hangingPunct="0">
              <a:spcBef>
                <a:spcPct val="0"/>
              </a:spcBef>
              <a:spcAft>
                <a:spcPct val="0"/>
              </a:spcAft>
            </a:pPr>
            <a:r>
              <a:rPr lang="en-US" dirty="0">
                <a:solidFill>
                  <a:prstClr val="white"/>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4586406" y="999777"/>
            <a:ext cx="1303646" cy="432000"/>
          </a:xfrm>
          <a:prstGeom prst="rect">
            <a:avLst/>
          </a:prstGeom>
        </p:spPr>
      </p:pic>
      <p:sp>
        <p:nvSpPr>
          <p:cNvPr id="21" name="TextBox 20">
            <a:extLst>
              <a:ext uri="{FF2B5EF4-FFF2-40B4-BE49-F238E27FC236}">
                <a16:creationId xmlns:a16="http://schemas.microsoft.com/office/drawing/2014/main" id="{AC5D84BA-C6D1-7542-99D8-CD38963AB23C}"/>
              </a:ext>
            </a:extLst>
          </p:cNvPr>
          <p:cNvSpPr txBox="1"/>
          <p:nvPr/>
        </p:nvSpPr>
        <p:spPr>
          <a:xfrm>
            <a:off x="179903" y="4938262"/>
            <a:ext cx="3467478" cy="507831"/>
          </a:xfrm>
          <a:prstGeom prst="rect">
            <a:avLst/>
          </a:prstGeom>
          <a:noFill/>
        </p:spPr>
        <p:txBody>
          <a:bodyPr wrap="square" rtlCol="0">
            <a:spAutoFit/>
          </a:bodyPr>
          <a:lstStyle/>
          <a:p>
            <a:pPr eaLnBrk="0" fontAlgn="base" hangingPunct="0">
              <a:spcBef>
                <a:spcPct val="0"/>
              </a:spcBef>
              <a:spcAft>
                <a:spcPct val="0"/>
              </a:spcAft>
            </a:pPr>
            <a:r>
              <a:rPr lang="en-US" sz="1350" dirty="0">
                <a:solidFill>
                  <a:prstClr val="white"/>
                </a:solidFill>
                <a:latin typeface="Arial" panose="020B0604020202020204" pitchFamily="34" charset="0"/>
                <a:cs typeface="Arial" panose="020B0604020202020204" pitchFamily="34" charset="0"/>
              </a:rPr>
              <a:t>Session (June 16, 2023) – Term 4  </a:t>
            </a:r>
          </a:p>
          <a:p>
            <a:pPr eaLnBrk="0" fontAlgn="base" hangingPunct="0">
              <a:spcBef>
                <a:spcPct val="0"/>
              </a:spcBef>
              <a:spcAft>
                <a:spcPct val="0"/>
              </a:spcAft>
            </a:pPr>
            <a:r>
              <a:rPr lang="en-US" sz="1350" dirty="0">
                <a:solidFill>
                  <a:prstClr val="white"/>
                </a:solidFill>
                <a:latin typeface="Arial" panose="020B0604020202020204" pitchFamily="34" charset="0"/>
                <a:cs typeface="Arial" panose="020B0604020202020204" pitchFamily="34" charset="0"/>
              </a:rPr>
              <a:t>C 62 – Advanced Energy System Design   </a:t>
            </a:r>
          </a:p>
        </p:txBody>
      </p:sp>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1829" y="711777"/>
            <a:ext cx="1048545" cy="72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3018" y="1071777"/>
            <a:ext cx="1167568" cy="432000"/>
          </a:xfrm>
          <a:prstGeom prst="rect">
            <a:avLst/>
          </a:prstGeom>
        </p:spPr>
      </p:pic>
    </p:spTree>
    <p:extLst>
      <p:ext uri="{BB962C8B-B14F-4D97-AF65-F5344CB8AC3E}">
        <p14:creationId xmlns:p14="http://schemas.microsoft.com/office/powerpoint/2010/main" val="2334611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0" y="83332"/>
            <a:ext cx="4775102" cy="675204"/>
          </a:xfrm>
        </p:spPr>
        <p:txBody>
          <a:bodyPr/>
          <a:lstStyle/>
          <a:p>
            <a:r>
              <a:rPr lang="en-US" dirty="0"/>
              <a:t>Master Plan Learning Outcomes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352380" y="1030168"/>
            <a:ext cx="11666900" cy="5350311"/>
          </a:xfrm>
        </p:spPr>
        <p:txBody>
          <a:bodyPr/>
          <a:lstStyle/>
          <a:p>
            <a:pPr>
              <a:buNone/>
            </a:pPr>
            <a:r>
              <a:rPr lang="en-US" b="1" dirty="0"/>
              <a:t>Master Plan Learning Outcome 3 – Design</a:t>
            </a:r>
            <a:r>
              <a:rPr lang="en-US" dirty="0"/>
              <a:t> </a:t>
            </a:r>
          </a:p>
          <a:p>
            <a:r>
              <a:rPr lang="en-US" dirty="0"/>
              <a:t>An ability to design solutions for complex, open-ended engineering problems and to design systems, components or processes that meet specified needs with appropriate attention to health and safety risks, applicable standards, and economic, environmental, cultural and societal considerations.</a:t>
            </a:r>
          </a:p>
          <a:p>
            <a:r>
              <a:rPr lang="en-US" dirty="0"/>
              <a:t>An ability to assess the requirements of an energy system by collecting data and making conclusions much like a detective solving a case.</a:t>
            </a:r>
          </a:p>
          <a:p>
            <a:r>
              <a:rPr lang="en-US" dirty="0"/>
              <a:t>Your case is how to create the most advanced energy system. </a:t>
            </a:r>
          </a:p>
          <a:p>
            <a:r>
              <a:rPr lang="en-US" dirty="0"/>
              <a:t>You will identify the best building envelope properties, system properties, and loads to recommend an advanced system that will meet the demand without curtailment!</a:t>
            </a:r>
          </a:p>
          <a:p>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10</a:t>
            </a:fld>
            <a:endParaRPr lang="en-CA"/>
          </a:p>
        </p:txBody>
      </p:sp>
    </p:spTree>
    <p:extLst>
      <p:ext uri="{BB962C8B-B14F-4D97-AF65-F5344CB8AC3E}">
        <p14:creationId xmlns:p14="http://schemas.microsoft.com/office/powerpoint/2010/main" val="322645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0" y="83332"/>
            <a:ext cx="4775102" cy="675204"/>
          </a:xfrm>
        </p:spPr>
        <p:txBody>
          <a:bodyPr/>
          <a:lstStyle/>
          <a:p>
            <a:r>
              <a:rPr lang="en-US" dirty="0"/>
              <a:t>Master Plan Learning Outcomes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352380" y="1030168"/>
            <a:ext cx="11695076" cy="6002227"/>
          </a:xfrm>
        </p:spPr>
        <p:txBody>
          <a:bodyPr/>
          <a:lstStyle/>
          <a:p>
            <a:pPr>
              <a:buNone/>
            </a:pPr>
            <a:r>
              <a:rPr lang="en-US" b="1" dirty="0"/>
              <a:t>Master Plan Learning Outcome 4 – Use of technical tools</a:t>
            </a:r>
            <a:r>
              <a:rPr lang="en-US" dirty="0"/>
              <a:t> </a:t>
            </a:r>
          </a:p>
          <a:p>
            <a:r>
              <a:rPr lang="en-US" dirty="0"/>
              <a:t>An ability to create, select, apply, adapt, and extend appropriate techniques, resources, and modern technical tools to a range of renewable energy activities, from simple to complex, with an understanding of the associated limitations.</a:t>
            </a:r>
          </a:p>
          <a:p>
            <a:endParaRPr lang="en-US" dirty="0"/>
          </a:p>
          <a:p>
            <a:pPr marL="0" indent="0">
              <a:buNone/>
            </a:pPr>
            <a:r>
              <a:rPr lang="en-US" b="1" dirty="0"/>
              <a:t>Master Plan Learning Outcome 5 – Individual work and teamwork</a:t>
            </a:r>
          </a:p>
          <a:p>
            <a:r>
              <a:rPr lang="en-US" dirty="0"/>
              <a:t>An ability to work effectively as a member and leader in teams, preferably in a multi-disciplinary setting.</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11</a:t>
            </a:fld>
            <a:endParaRPr lang="en-CA"/>
          </a:p>
        </p:txBody>
      </p:sp>
    </p:spTree>
    <p:extLst>
      <p:ext uri="{BB962C8B-B14F-4D97-AF65-F5344CB8AC3E}">
        <p14:creationId xmlns:p14="http://schemas.microsoft.com/office/powerpoint/2010/main" val="253152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0" y="83332"/>
            <a:ext cx="4775102" cy="675204"/>
          </a:xfrm>
        </p:spPr>
        <p:txBody>
          <a:bodyPr/>
          <a:lstStyle/>
          <a:p>
            <a:r>
              <a:rPr lang="en-US" dirty="0"/>
              <a:t>Master Plan Learning Outcomes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352380" y="1030168"/>
            <a:ext cx="11695076" cy="6002227"/>
          </a:xfrm>
        </p:spPr>
        <p:txBody>
          <a:bodyPr/>
          <a:lstStyle/>
          <a:p>
            <a:pPr>
              <a:buNone/>
            </a:pPr>
            <a:r>
              <a:rPr lang="en-US" b="1" dirty="0"/>
              <a:t>Master Plan Learning Outcome 6 – Communication skills</a:t>
            </a:r>
          </a:p>
          <a:p>
            <a:r>
              <a:rPr lang="en-US" dirty="0"/>
              <a:t>An ability to communicate complex renewable energy concepts within the technical community, and with society at large.</a:t>
            </a:r>
          </a:p>
          <a:p>
            <a:r>
              <a:rPr lang="en-US" dirty="0"/>
              <a:t> An ability to read, write, speak and listen, and comprehend information.</a:t>
            </a:r>
          </a:p>
          <a:p>
            <a:r>
              <a:rPr lang="en-US" dirty="0"/>
              <a:t> An ability to write effective reports and design documentation</a:t>
            </a:r>
          </a:p>
          <a:p>
            <a:r>
              <a:rPr lang="en-US" dirty="0"/>
              <a:t>An ability to effectively give and respond to clear instructions.</a:t>
            </a:r>
          </a:p>
          <a:p>
            <a:pPr marL="0" indent="0">
              <a:buNone/>
            </a:pPr>
            <a:r>
              <a:rPr lang="en-US" b="1" dirty="0"/>
              <a:t>Master Plan Learning Outcome 7 – Professionalism</a:t>
            </a:r>
          </a:p>
          <a:p>
            <a:r>
              <a:rPr lang="en-US" dirty="0"/>
              <a:t>An understanding of the roles and responsibilities of a renewable energy practitioner in society, especially the protection of the public and the public interest. </a:t>
            </a:r>
          </a:p>
          <a:p>
            <a:pPr>
              <a:buNone/>
            </a:pPr>
            <a:endParaRPr lang="en-US" dirty="0"/>
          </a:p>
          <a:p>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12</a:t>
            </a:fld>
            <a:endParaRPr lang="en-CA"/>
          </a:p>
        </p:txBody>
      </p:sp>
    </p:spTree>
    <p:extLst>
      <p:ext uri="{BB962C8B-B14F-4D97-AF65-F5344CB8AC3E}">
        <p14:creationId xmlns:p14="http://schemas.microsoft.com/office/powerpoint/2010/main" val="4252882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0" y="83332"/>
            <a:ext cx="4775102" cy="675204"/>
          </a:xfrm>
        </p:spPr>
        <p:txBody>
          <a:bodyPr/>
          <a:lstStyle/>
          <a:p>
            <a:r>
              <a:rPr lang="en-US" dirty="0"/>
              <a:t>Master Plan Learning Outcomes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352380" y="1030168"/>
            <a:ext cx="11695076" cy="6002227"/>
          </a:xfrm>
        </p:spPr>
        <p:txBody>
          <a:bodyPr/>
          <a:lstStyle/>
          <a:p>
            <a:pPr>
              <a:buNone/>
            </a:pPr>
            <a:r>
              <a:rPr lang="en-US" b="1" dirty="0"/>
              <a:t>Master Plan Learning Outcome 8 – Impact of renewable energy on society and the environment: </a:t>
            </a:r>
          </a:p>
          <a:p>
            <a:r>
              <a:rPr lang="en-US" dirty="0"/>
              <a:t>An ability to analyze social and environmental aspects of renewable energy activities.</a:t>
            </a:r>
          </a:p>
          <a:p>
            <a:r>
              <a:rPr lang="en-US" dirty="0"/>
              <a:t>An understanding of the interactions that renewable energy projects have with the economic, social, health, safety, legal, and cultural aspects of society.</a:t>
            </a:r>
          </a:p>
          <a:p>
            <a:r>
              <a:rPr lang="en-US" dirty="0"/>
              <a:t>A prediction of the concepts of sustainable design, development and environmental stewardship.</a:t>
            </a:r>
          </a:p>
          <a:p>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13</a:t>
            </a:fld>
            <a:endParaRPr lang="en-CA"/>
          </a:p>
        </p:txBody>
      </p:sp>
    </p:spTree>
    <p:extLst>
      <p:ext uri="{BB962C8B-B14F-4D97-AF65-F5344CB8AC3E}">
        <p14:creationId xmlns:p14="http://schemas.microsoft.com/office/powerpoint/2010/main" val="1379977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304755" y="1030168"/>
            <a:ext cx="11639006" cy="5653435"/>
          </a:xfrm>
        </p:spPr>
        <p:txBody>
          <a:bodyPr/>
          <a:lstStyle/>
          <a:p>
            <a:pPr>
              <a:buNone/>
            </a:pPr>
            <a:endParaRPr lang="en-US" dirty="0"/>
          </a:p>
          <a:p>
            <a:pPr marL="457200" marR="0">
              <a:spcBef>
                <a:spcPts val="0"/>
              </a:spcBef>
              <a:spcAft>
                <a:spcPts val="0"/>
              </a:spcAft>
            </a:pPr>
            <a:r>
              <a:rPr lang="en-US" sz="2400" dirty="0">
                <a:effectLst/>
                <a:latin typeface="Calibri" panose="020F0502020204030204" pitchFamily="34" charset="0"/>
                <a:ea typeface="Calibri" panose="020F0502020204030204" pitchFamily="34" charset="0"/>
              </a:rPr>
              <a:t>Task 01: Identify energy systems in the built environment</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2400" dirty="0">
                <a:effectLst/>
                <a:latin typeface="Calibri" panose="020F0502020204030204" pitchFamily="34" charset="0"/>
                <a:ea typeface="Calibri" panose="020F0502020204030204" pitchFamily="34" charset="0"/>
              </a:rPr>
              <a:t>Task 02: Identify design concepts</a:t>
            </a:r>
            <a:r>
              <a:rPr lang="en-US" sz="2400" dirty="0">
                <a:ea typeface="Calibri" panose="020F0502020204030204" pitchFamily="34" charset="0"/>
              </a:rPr>
              <a:t> and components to implement an </a:t>
            </a:r>
            <a:r>
              <a:rPr lang="en-US" sz="2400" dirty="0">
                <a:effectLst/>
                <a:latin typeface="Calibri" panose="020F0502020204030204" pitchFamily="34" charset="0"/>
                <a:ea typeface="Calibri" panose="020F0502020204030204" pitchFamily="34" charset="0"/>
              </a:rPr>
              <a:t>advanced energy system in a building or process</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2400" dirty="0">
                <a:effectLst/>
                <a:latin typeface="Calibri" panose="020F0502020204030204" pitchFamily="34" charset="0"/>
                <a:ea typeface="Calibri" panose="020F0502020204030204" pitchFamily="34" charset="0"/>
              </a:rPr>
              <a:t>Task 03: Identify relevant codes and requirements that impact advanced energy system design and installation</a:t>
            </a:r>
          </a:p>
          <a:p>
            <a:pPr marL="135731"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2400" dirty="0">
                <a:effectLst/>
                <a:latin typeface="Calibri" panose="020F0502020204030204" pitchFamily="34" charset="0"/>
                <a:ea typeface="Calibri" panose="020F0502020204030204" pitchFamily="34" charset="0"/>
              </a:rPr>
              <a:t>Task 04: Identify factors </a:t>
            </a:r>
            <a:r>
              <a:rPr lang="en-US" sz="2400" dirty="0">
                <a:ea typeface="Calibri" panose="020F0502020204030204" pitchFamily="34" charset="0"/>
              </a:rPr>
              <a:t>that influence </a:t>
            </a:r>
            <a:r>
              <a:rPr lang="en-US" sz="2400" dirty="0">
                <a:effectLst/>
                <a:latin typeface="Calibri" panose="020F0502020204030204" pitchFamily="34" charset="0"/>
                <a:ea typeface="Calibri" panose="020F0502020204030204" pitchFamily="34" charset="0"/>
              </a:rPr>
              <a:t>advanced energy system design and performance</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lvl="0" indent="-321469"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05: Identify equipment specification data</a:t>
            </a:r>
          </a:p>
          <a:p>
            <a:pPr marL="457200" marR="0" lvl="0" indent="-321469"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321469"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06: Explain energy storage and advanced energy system sizing considerations</a:t>
            </a: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14</a:t>
            </a:fld>
            <a:endParaRPr lang="en-CA"/>
          </a:p>
        </p:txBody>
      </p:sp>
    </p:spTree>
    <p:extLst>
      <p:ext uri="{BB962C8B-B14F-4D97-AF65-F5344CB8AC3E}">
        <p14:creationId xmlns:p14="http://schemas.microsoft.com/office/powerpoint/2010/main" val="224331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03BF-C763-4710-A643-19693B77CCC2}"/>
              </a:ext>
            </a:extLst>
          </p:cNvPr>
          <p:cNvSpPr>
            <a:spLocks noGrp="1"/>
          </p:cNvSpPr>
          <p:nvPr>
            <p:ph type="title"/>
          </p:nvPr>
        </p:nvSpPr>
        <p:spPr>
          <a:xfrm>
            <a:off x="158092" y="98448"/>
            <a:ext cx="4734909" cy="675204"/>
          </a:xfrm>
        </p:spPr>
        <p:txBody>
          <a:bodyPr/>
          <a:lstStyle/>
          <a:p>
            <a:pPr algn="l"/>
            <a:r>
              <a:rPr lang="en-US" dirty="0"/>
              <a:t>Marking Breakdown</a:t>
            </a:r>
          </a:p>
        </p:txBody>
      </p:sp>
      <p:sp>
        <p:nvSpPr>
          <p:cNvPr id="3" name="Content Placeholder 2">
            <a:extLst>
              <a:ext uri="{FF2B5EF4-FFF2-40B4-BE49-F238E27FC236}">
                <a16:creationId xmlns:a16="http://schemas.microsoft.com/office/drawing/2014/main" id="{804FC456-C9F6-4BCA-93E5-F8F57D70BA56}"/>
              </a:ext>
            </a:extLst>
          </p:cNvPr>
          <p:cNvSpPr>
            <a:spLocks noGrp="1"/>
          </p:cNvSpPr>
          <p:nvPr>
            <p:ph sz="half" idx="1"/>
          </p:nvPr>
        </p:nvSpPr>
        <p:spPr>
          <a:xfrm>
            <a:off x="528423" y="1097465"/>
            <a:ext cx="8729156" cy="3432818"/>
          </a:xfrm>
        </p:spPr>
        <p:txBody>
          <a:bodyPr/>
          <a:lstStyle/>
          <a:p>
            <a:pPr marL="514350" indent="-514350"/>
            <a:r>
              <a:rPr lang="en-US" sz="2800" dirty="0">
                <a:latin typeface="Calibri" panose="020F0502020204030204" pitchFamily="34" charset="0"/>
                <a:cs typeface="Calibri" panose="020F0502020204030204" pitchFamily="34" charset="0"/>
              </a:rPr>
              <a:t>Individual Tests                20%      </a:t>
            </a:r>
          </a:p>
          <a:p>
            <a:pPr marL="514350" indent="-514350"/>
            <a:r>
              <a:rPr lang="en-US" sz="2800" dirty="0">
                <a:latin typeface="Calibri" panose="020F0502020204030204" pitchFamily="34" charset="0"/>
                <a:cs typeface="Calibri" panose="020F0502020204030204" pitchFamily="34" charset="0"/>
              </a:rPr>
              <a:t>Individual Assignments   30%</a:t>
            </a:r>
          </a:p>
          <a:p>
            <a:pPr marL="514350" indent="-514350"/>
            <a:r>
              <a:rPr lang="en-US" sz="2800" dirty="0">
                <a:latin typeface="Calibri" panose="020F0502020204030204" pitchFamily="34" charset="0"/>
                <a:cs typeface="Calibri" panose="020F0502020204030204" pitchFamily="34" charset="0"/>
              </a:rPr>
              <a:t>Group Projects                 40%      </a:t>
            </a:r>
          </a:p>
          <a:p>
            <a:pPr marL="514350" indent="-514350"/>
            <a:r>
              <a:rPr lang="en-US" sz="2800" dirty="0">
                <a:latin typeface="Calibri" panose="020F0502020204030204" pitchFamily="34" charset="0"/>
                <a:cs typeface="Calibri" panose="020F0502020204030204" pitchFamily="34" charset="0"/>
              </a:rPr>
              <a:t>Employability Skills          10%</a:t>
            </a:r>
          </a:p>
        </p:txBody>
      </p:sp>
      <p:sp>
        <p:nvSpPr>
          <p:cNvPr id="4" name="Slide Number Placeholder 3">
            <a:extLst>
              <a:ext uri="{FF2B5EF4-FFF2-40B4-BE49-F238E27FC236}">
                <a16:creationId xmlns:a16="http://schemas.microsoft.com/office/drawing/2014/main" id="{7B3FC1CB-D09D-712F-8638-A058790809C6}"/>
              </a:ext>
            </a:extLst>
          </p:cNvPr>
          <p:cNvSpPr>
            <a:spLocks noGrp="1"/>
          </p:cNvSpPr>
          <p:nvPr>
            <p:ph type="sldNum" sz="quarter" idx="12"/>
          </p:nvPr>
        </p:nvSpPr>
        <p:spPr/>
        <p:txBody>
          <a:bodyPr/>
          <a:lstStyle/>
          <a:p>
            <a:fld id="{1F295870-6E49-49B3-8DA7-68540E0A3415}" type="slidenum">
              <a:rPr lang="en-CA" smtClean="0"/>
              <a:pPr/>
              <a:t>15</a:t>
            </a:fld>
            <a:endParaRPr lang="en-CA"/>
          </a:p>
        </p:txBody>
      </p:sp>
    </p:spTree>
    <p:extLst>
      <p:ext uri="{BB962C8B-B14F-4D97-AF65-F5344CB8AC3E}">
        <p14:creationId xmlns:p14="http://schemas.microsoft.com/office/powerpoint/2010/main" val="1412417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452487" y="243587"/>
            <a:ext cx="6096000" cy="675204"/>
          </a:xfrm>
        </p:spPr>
        <p:txBody>
          <a:bodyPr/>
          <a:lstStyle/>
          <a:p>
            <a:r>
              <a:rPr lang="en-US" sz="2800" dirty="0"/>
              <a:t>Advanced Energy System Design </a:t>
            </a: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725368"/>
            <a:ext cx="11695076" cy="6002227"/>
          </a:xfrm>
        </p:spPr>
        <p:txBody>
          <a:bodyPr/>
          <a:lstStyle/>
          <a:p>
            <a:pPr>
              <a:buNone/>
            </a:pPr>
            <a:r>
              <a:rPr lang="en-US" dirty="0"/>
              <a:t>The </a:t>
            </a:r>
            <a:r>
              <a:rPr lang="en-US" b="1" dirty="0"/>
              <a:t>Objectives</a:t>
            </a:r>
            <a:r>
              <a:rPr lang="en-US" dirty="0"/>
              <a:t> of an Advanced Energy System:</a:t>
            </a:r>
          </a:p>
          <a:p>
            <a:pPr>
              <a:buNone/>
            </a:pPr>
            <a:r>
              <a:rPr lang="en-US" sz="2800" b="1" dirty="0"/>
              <a:t>Advanced Energy Systems </a:t>
            </a:r>
            <a:r>
              <a:rPr lang="en-US" sz="2800" dirty="0"/>
              <a:t>use the most efficient and low-impact systems to</a:t>
            </a:r>
          </a:p>
          <a:p>
            <a:pPr>
              <a:buNone/>
            </a:pPr>
            <a:r>
              <a:rPr lang="en-US" sz="2800" dirty="0"/>
              <a:t>achieve the desired result and build in redundancy to prevent system</a:t>
            </a:r>
          </a:p>
          <a:p>
            <a:pPr>
              <a:buNone/>
            </a:pPr>
            <a:r>
              <a:rPr lang="en-US" sz="2800" b="1" dirty="0"/>
              <a:t>downtime</a:t>
            </a:r>
            <a:r>
              <a:rPr lang="en-US" sz="2800" dirty="0"/>
              <a:t>, </a:t>
            </a:r>
            <a:r>
              <a:rPr lang="en-US" sz="2800" b="1" dirty="0"/>
              <a:t>brownouts </a:t>
            </a:r>
            <a:r>
              <a:rPr lang="en-US" sz="2800" dirty="0"/>
              <a:t>or </a:t>
            </a:r>
            <a:r>
              <a:rPr lang="en-US" sz="2800" b="1" dirty="0"/>
              <a:t>blackouts.</a:t>
            </a:r>
          </a:p>
          <a:p>
            <a:pPr>
              <a:buNone/>
            </a:pPr>
            <a:r>
              <a:rPr lang="en-US" sz="2800" b="1" dirty="0"/>
              <a:t>Downtime </a:t>
            </a:r>
            <a:r>
              <a:rPr lang="en-US" sz="2800" dirty="0"/>
              <a:t>is the period in which a system is unavailable, offline or not</a:t>
            </a:r>
          </a:p>
          <a:p>
            <a:pPr>
              <a:buNone/>
            </a:pPr>
            <a:r>
              <a:rPr lang="en-US" sz="2800" dirty="0"/>
              <a:t>operational.</a:t>
            </a:r>
          </a:p>
          <a:p>
            <a:pPr>
              <a:buNone/>
            </a:pPr>
            <a:r>
              <a:rPr lang="en-US" sz="2800" b="1" dirty="0"/>
              <a:t>A brownout </a:t>
            </a:r>
            <a:r>
              <a:rPr lang="en-US" sz="2800" dirty="0"/>
              <a:t>occurs when the line voltage from the electricity supply is</a:t>
            </a:r>
          </a:p>
          <a:p>
            <a:pPr>
              <a:buNone/>
            </a:pPr>
            <a:r>
              <a:rPr lang="en-US" sz="2800" dirty="0"/>
              <a:t>temporarily reduced. Voltage reduction may impede system functions and</a:t>
            </a:r>
          </a:p>
          <a:p>
            <a:pPr>
              <a:buNone/>
            </a:pPr>
            <a:r>
              <a:rPr lang="en-US" sz="2800" dirty="0"/>
              <a:t>damage electronic controls.</a:t>
            </a:r>
          </a:p>
          <a:p>
            <a:pPr>
              <a:buNone/>
            </a:pPr>
            <a:r>
              <a:rPr lang="en-US" sz="2800" b="1" dirty="0"/>
              <a:t>A blackout </a:t>
            </a:r>
            <a:r>
              <a:rPr lang="en-US" sz="2800" dirty="0"/>
              <a:t>occurs when the electricity supply is interrupted and electrical</a:t>
            </a:r>
          </a:p>
          <a:p>
            <a:pPr>
              <a:buNone/>
            </a:pPr>
            <a:r>
              <a:rPr lang="en-US" sz="2800" dirty="0"/>
              <a:t>systems are inoperable. This may affect cooking, heating, and cooling</a:t>
            </a:r>
          </a:p>
          <a:p>
            <a:pPr>
              <a:buNone/>
            </a:pPr>
            <a:r>
              <a:rPr lang="en-US" sz="2800" dirty="0"/>
              <a:t>appliances and critical controls such as safety and communication systems.</a:t>
            </a:r>
          </a:p>
          <a:p>
            <a:pPr>
              <a:buNone/>
            </a:pP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16</a:t>
            </a:fld>
            <a:endParaRPr lang="en-CA" dirty="0"/>
          </a:p>
        </p:txBody>
      </p:sp>
      <mc:AlternateContent xmlns:mc="http://schemas.openxmlformats.org/markup-compatibility/2006">
        <mc:Choice xmlns:am3d="http://schemas.microsoft.com/office/drawing/2017/model3d" Requires="am3d">
          <p:graphicFrame>
            <p:nvGraphicFramePr>
              <p:cNvPr id="7" name="3D Model 6" descr="Florescent Led Light Bulb Lamp">
                <a:extLst>
                  <a:ext uri="{FF2B5EF4-FFF2-40B4-BE49-F238E27FC236}">
                    <a16:creationId xmlns:a16="http://schemas.microsoft.com/office/drawing/2014/main" id="{64AD696B-2897-E6D9-9F52-2AC6431C6321}"/>
                  </a:ext>
                </a:extLst>
              </p:cNvPr>
              <p:cNvGraphicFramePr/>
              <p:nvPr>
                <p:extLst>
                  <p:ext uri="{D42A27DB-BD31-4B8C-83A1-F6EECF244321}">
                    <p14:modId xmlns:p14="http://schemas.microsoft.com/office/powerpoint/2010/main" val="1443867672"/>
                  </p:ext>
                </p:extLst>
              </p:nvPr>
            </p:nvGraphicFramePr>
            <p:xfrm>
              <a:off x="10858500" y="2783840"/>
              <a:ext cx="1074226" cy="1511678"/>
            </p:xfrm>
            <a:graphic>
              <a:graphicData uri="http://schemas.microsoft.com/office/drawing/2017/model3d">
                <am3d:model3d r:embed="rId3">
                  <am3d:spPr>
                    <a:xfrm>
                      <a:off x="0" y="0"/>
                      <a:ext cx="1074226" cy="1511678"/>
                    </a:xfrm>
                    <a:prstGeom prst="rect">
                      <a:avLst/>
                    </a:prstGeom>
                  </am3d:spPr>
                  <am3d:camera>
                    <am3d:pos x="0" y="0" z="60354908"/>
                    <am3d:up dx="0" dy="36000000" dz="0"/>
                    <am3d:lookAt x="0" y="0" z="0"/>
                    <am3d:perspective fov="2700000"/>
                  </am3d:camera>
                  <am3d:trans>
                    <am3d:meterPerModelUnit n="9099330" d="1000000"/>
                    <am3d:preTrans dx="163" dy="12350" dz="0"/>
                    <am3d:scale>
                      <am3d:sx n="1000000" d="1000000"/>
                      <am3d:sy n="1000000" d="1000000"/>
                      <am3d:sz n="1000000" d="1000000"/>
                    </am3d:scale>
                    <am3d:rot/>
                    <am3d:postTrans dx="0" dy="0" dz="0"/>
                  </am3d:trans>
                  <am3d:raster rName="Office3DRenderer" rVer="16.0.8326">
                    <am3d:blip r:embed="rId4"/>
                  </am3d:raster>
                  <am3d:objViewport viewportSz="2001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Florescent Led Light Bulb Lamp">
                <a:extLst>
                  <a:ext uri="{FF2B5EF4-FFF2-40B4-BE49-F238E27FC236}">
                    <a16:creationId xmlns:a16="http://schemas.microsoft.com/office/drawing/2014/main" id="{64AD696B-2897-E6D9-9F52-2AC6431C6321}"/>
                  </a:ext>
                </a:extLst>
              </p:cNvPr>
              <p:cNvPicPr>
                <a:picLocks noGrp="1" noRot="1" noChangeAspect="1" noMove="1" noResize="1" noEditPoints="1" noAdjustHandles="1" noChangeArrowheads="1" noChangeShapeType="1" noCrop="1"/>
              </p:cNvPicPr>
              <p:nvPr/>
            </p:nvPicPr>
            <p:blipFill>
              <a:blip r:embed="rId4"/>
              <a:stretch>
                <a:fillRect/>
              </a:stretch>
            </p:blipFill>
            <p:spPr>
              <a:xfrm>
                <a:off x="10858500" y="2783840"/>
                <a:ext cx="1074226" cy="151167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High Power Torch">
                <a:extLst>
                  <a:ext uri="{FF2B5EF4-FFF2-40B4-BE49-F238E27FC236}">
                    <a16:creationId xmlns:a16="http://schemas.microsoft.com/office/drawing/2014/main" id="{2550C4A2-4DFB-2592-1E3A-D1290400C1DF}"/>
                  </a:ext>
                </a:extLst>
              </p:cNvPr>
              <p:cNvGraphicFramePr>
                <a:graphicFrameLocks noChangeAspect="1"/>
              </p:cNvGraphicFramePr>
              <p:nvPr>
                <p:extLst>
                  <p:ext uri="{D42A27DB-BD31-4B8C-83A1-F6EECF244321}">
                    <p14:modId xmlns:p14="http://schemas.microsoft.com/office/powerpoint/2010/main" val="4184746822"/>
                  </p:ext>
                </p:extLst>
              </p:nvPr>
            </p:nvGraphicFramePr>
            <p:xfrm>
              <a:off x="4231157" y="4578829"/>
              <a:ext cx="1035927" cy="843222"/>
            </p:xfrm>
            <a:graphic>
              <a:graphicData uri="http://schemas.microsoft.com/office/drawing/2017/model3d">
                <am3d:model3d r:embed="rId5">
                  <am3d:spPr>
                    <a:xfrm>
                      <a:off x="0" y="0"/>
                      <a:ext cx="1035927" cy="843222"/>
                    </a:xfrm>
                    <a:prstGeom prst="rect">
                      <a:avLst/>
                    </a:prstGeom>
                  </am3d:spPr>
                  <am3d:camera>
                    <am3d:pos x="0" y="0" z="60544718"/>
                    <am3d:up dx="0" dy="36000000" dz="0"/>
                    <am3d:lookAt x="0" y="0" z="0"/>
                    <am3d:perspective fov="2700000"/>
                  </am3d:camera>
                  <am3d:trans>
                    <am3d:meterPerModelUnit n="3846153" d="1000000"/>
                    <am3d:preTrans dx="227820" dy="-4151216" dz="-8577583"/>
                    <am3d:scale>
                      <am3d:sx n="1000000" d="1000000"/>
                      <am3d:sy n="1000000" d="1000000"/>
                      <am3d:sz n="1000000" d="1000000"/>
                    </am3d:scale>
                    <am3d:rot ax="1265918" ay="2650095" az="902880"/>
                    <am3d:postTrans dx="0" dy="0" dz="0"/>
                  </am3d:trans>
                  <am3d:raster rName="Office3DRenderer" rVer="16.0.8326">
                    <am3d:blip r:embed="rId6"/>
                  </am3d:raster>
                  <am3d:objViewport viewportSz="11274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High Power Torch">
                <a:extLst>
                  <a:ext uri="{FF2B5EF4-FFF2-40B4-BE49-F238E27FC236}">
                    <a16:creationId xmlns:a16="http://schemas.microsoft.com/office/drawing/2014/main" id="{2550C4A2-4DFB-2592-1E3A-D1290400C1DF}"/>
                  </a:ext>
                </a:extLst>
              </p:cNvPr>
              <p:cNvPicPr>
                <a:picLocks noGrp="1" noRot="1" noChangeAspect="1" noMove="1" noResize="1" noEditPoints="1" noAdjustHandles="1" noChangeArrowheads="1" noChangeShapeType="1" noCrop="1"/>
              </p:cNvPicPr>
              <p:nvPr/>
            </p:nvPicPr>
            <p:blipFill>
              <a:blip r:embed="rId6"/>
              <a:stretch>
                <a:fillRect/>
              </a:stretch>
            </p:blipFill>
            <p:spPr>
              <a:xfrm>
                <a:off x="4231157" y="4578829"/>
                <a:ext cx="1035927" cy="843222"/>
              </a:xfrm>
              <a:prstGeom prst="rect">
                <a:avLst/>
              </a:prstGeom>
            </p:spPr>
          </p:pic>
        </mc:Fallback>
      </mc:AlternateContent>
    </p:spTree>
    <p:extLst>
      <p:ext uri="{BB962C8B-B14F-4D97-AF65-F5344CB8AC3E}">
        <p14:creationId xmlns:p14="http://schemas.microsoft.com/office/powerpoint/2010/main" val="2041680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452487" y="243587"/>
            <a:ext cx="6096000" cy="675204"/>
          </a:xfrm>
        </p:spPr>
        <p:txBody>
          <a:bodyPr/>
          <a:lstStyle/>
          <a:p>
            <a:r>
              <a:rPr lang="en-US" sz="2800" dirty="0"/>
              <a:t>Advanced Energy System Design </a:t>
            </a: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556617"/>
            <a:ext cx="8265304" cy="5872464"/>
          </a:xfrm>
        </p:spPr>
        <p:txBody>
          <a:bodyPr/>
          <a:lstStyle/>
          <a:p>
            <a:pPr>
              <a:buNone/>
            </a:pPr>
            <a:r>
              <a:rPr lang="en-US" dirty="0"/>
              <a:t>The </a:t>
            </a:r>
            <a:r>
              <a:rPr lang="en-US" b="1" dirty="0"/>
              <a:t>Components</a:t>
            </a:r>
            <a:r>
              <a:rPr lang="en-US" dirty="0"/>
              <a:t> </a:t>
            </a:r>
            <a:r>
              <a:rPr lang="en-US" b="1" dirty="0"/>
              <a:t>of an Advanced Energy System</a:t>
            </a:r>
            <a:r>
              <a:rPr lang="en-US" dirty="0"/>
              <a:t>:</a:t>
            </a:r>
          </a:p>
          <a:p>
            <a:pPr>
              <a:buNone/>
            </a:pPr>
            <a:r>
              <a:rPr lang="en-US" b="1" dirty="0"/>
              <a:t>Uninterruptible Power Supplies (UPS)</a:t>
            </a:r>
          </a:p>
          <a:p>
            <a:r>
              <a:rPr lang="en-US" dirty="0"/>
              <a:t>Battery backup systems can protect critical electronic systems by preventing sudden shut-downs due to interruption of power supply.</a:t>
            </a:r>
          </a:p>
          <a:p>
            <a:r>
              <a:rPr lang="en-US" dirty="0"/>
              <a:t>A UPS is an electrical device that provides emergency power to a load when the</a:t>
            </a:r>
          </a:p>
          <a:p>
            <a:pPr>
              <a:buNone/>
            </a:pPr>
            <a:r>
              <a:rPr lang="en-US" dirty="0"/>
              <a:t>    usual main power source fails.</a:t>
            </a:r>
          </a:p>
          <a:p>
            <a:r>
              <a:rPr lang="en-US" dirty="0"/>
              <a:t>Consider a hurricane that topples power lines, and restoration of the main electricity supply could take days, weeks or months in some remote areas.</a:t>
            </a:r>
          </a:p>
          <a:p>
            <a:r>
              <a:rPr lang="en-US" dirty="0"/>
              <a:t>Protecting networking equipment and </a:t>
            </a:r>
            <a:r>
              <a:rPr lang="en-US" b="1" dirty="0"/>
              <a:t>data storage centers (DSCs)</a:t>
            </a:r>
            <a:r>
              <a:rPr lang="en-US" dirty="0"/>
              <a:t> is insured when UPS systems are installed</a:t>
            </a:r>
          </a:p>
          <a:p>
            <a:pPr>
              <a:buNone/>
            </a:pPr>
            <a:endParaRPr lang="en-US" b="1"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17</a:t>
            </a:fld>
            <a:endParaRPr lang="en-CA"/>
          </a:p>
        </p:txBody>
      </p:sp>
      <p:pic>
        <p:nvPicPr>
          <p:cNvPr id="6" name="Picture 5">
            <a:extLst>
              <a:ext uri="{FF2B5EF4-FFF2-40B4-BE49-F238E27FC236}">
                <a16:creationId xmlns:a16="http://schemas.microsoft.com/office/drawing/2014/main" id="{DB407ED4-083A-6A39-6289-9EA80079C01A}"/>
              </a:ext>
            </a:extLst>
          </p:cNvPr>
          <p:cNvPicPr>
            <a:picLocks noChangeAspect="1"/>
          </p:cNvPicPr>
          <p:nvPr/>
        </p:nvPicPr>
        <p:blipFill>
          <a:blip r:embed="rId3"/>
          <a:stretch>
            <a:fillRect/>
          </a:stretch>
        </p:blipFill>
        <p:spPr>
          <a:xfrm>
            <a:off x="8265304" y="0"/>
            <a:ext cx="3926696" cy="6858000"/>
          </a:xfrm>
          <a:prstGeom prst="rect">
            <a:avLst/>
          </a:prstGeom>
        </p:spPr>
      </p:pic>
      <p:sp>
        <p:nvSpPr>
          <p:cNvPr id="7" name="TextBox 6">
            <a:extLst>
              <a:ext uri="{FF2B5EF4-FFF2-40B4-BE49-F238E27FC236}">
                <a16:creationId xmlns:a16="http://schemas.microsoft.com/office/drawing/2014/main" id="{FA869BE9-DB63-44CF-D9B7-DE87C945351D}"/>
              </a:ext>
            </a:extLst>
          </p:cNvPr>
          <p:cNvSpPr txBox="1"/>
          <p:nvPr/>
        </p:nvSpPr>
        <p:spPr>
          <a:xfrm>
            <a:off x="0" y="6418945"/>
            <a:ext cx="4396781" cy="369332"/>
          </a:xfrm>
          <a:prstGeom prst="rect">
            <a:avLst/>
          </a:prstGeom>
          <a:noFill/>
        </p:spPr>
        <p:txBody>
          <a:bodyPr wrap="none" rtlCol="0">
            <a:spAutoFit/>
          </a:bodyPr>
          <a:lstStyle/>
          <a:p>
            <a:r>
              <a:rPr lang="en-US" dirty="0">
                <a:hlinkClick r:id="rId4"/>
              </a:rPr>
              <a:t>Eaton UPS and </a:t>
            </a:r>
            <a:r>
              <a:rPr lang="en-US" dirty="0" err="1">
                <a:hlinkClick r:id="rId4"/>
              </a:rPr>
              <a:t>Filmwerks</a:t>
            </a:r>
            <a:r>
              <a:rPr lang="en-US" dirty="0">
                <a:hlinkClick r:id="rId4"/>
              </a:rPr>
              <a:t> Application Video</a:t>
            </a:r>
            <a:endParaRPr lang="en-US" dirty="0"/>
          </a:p>
        </p:txBody>
      </p:sp>
    </p:spTree>
    <p:extLst>
      <p:ext uri="{BB962C8B-B14F-4D97-AF65-F5344CB8AC3E}">
        <p14:creationId xmlns:p14="http://schemas.microsoft.com/office/powerpoint/2010/main" val="133210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57848" y="375920"/>
            <a:ext cx="6172567" cy="878151"/>
          </a:xfrm>
        </p:spPr>
        <p:txBody>
          <a:bodyPr/>
          <a:lstStyle/>
          <a:p>
            <a:r>
              <a:rPr lang="en-US" sz="2800" dirty="0"/>
              <a:t>Uninterruptible Power Supplies (UPS)</a:t>
            </a:r>
            <a:br>
              <a:rPr lang="en-US" dirty="0"/>
            </a:b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725368"/>
            <a:ext cx="11695076" cy="6002227"/>
          </a:xfrm>
        </p:spPr>
        <p:txBody>
          <a:bodyPr/>
          <a:lstStyle/>
          <a:p>
            <a:pPr>
              <a:buNone/>
            </a:pPr>
            <a:r>
              <a:rPr lang="en-US" dirty="0"/>
              <a:t>The </a:t>
            </a:r>
            <a:r>
              <a:rPr lang="en-US" b="1" dirty="0"/>
              <a:t>Components</a:t>
            </a:r>
            <a:r>
              <a:rPr lang="en-US" dirty="0"/>
              <a:t> </a:t>
            </a:r>
            <a:r>
              <a:rPr lang="en-US" b="1" dirty="0"/>
              <a:t>of an Advanced Energy System</a:t>
            </a:r>
            <a:r>
              <a:rPr lang="en-US" dirty="0"/>
              <a:t>:</a:t>
            </a:r>
          </a:p>
          <a:p>
            <a:pPr>
              <a:buNone/>
            </a:pPr>
            <a:r>
              <a:rPr lang="en-US" b="1" dirty="0"/>
              <a:t>How to size your UPS:</a:t>
            </a:r>
          </a:p>
          <a:p>
            <a:r>
              <a:rPr lang="en-US" dirty="0"/>
              <a:t>UPS are given a power rating in </a:t>
            </a:r>
            <a:r>
              <a:rPr lang="en-US" b="1" dirty="0"/>
              <a:t>volt-amperes (VA)</a:t>
            </a:r>
          </a:p>
          <a:p>
            <a:r>
              <a:rPr lang="en-US" dirty="0"/>
              <a:t>UPS range in size from 300 VA to 5,000 </a:t>
            </a:r>
            <a:r>
              <a:rPr lang="en-US" b="1" dirty="0"/>
              <a:t>kilovolt amperes (kVA)</a:t>
            </a:r>
          </a:p>
          <a:p>
            <a:r>
              <a:rPr lang="en-US" dirty="0"/>
              <a:t>Choose a UPS that is </a:t>
            </a:r>
            <a:r>
              <a:rPr lang="en-US" b="1" dirty="0"/>
              <a:t>1.2 times the size </a:t>
            </a:r>
            <a:r>
              <a:rPr lang="en-US" dirty="0"/>
              <a:t>of your VA  capacity to account for the high</a:t>
            </a:r>
          </a:p>
          <a:p>
            <a:pPr>
              <a:buNone/>
            </a:pPr>
            <a:r>
              <a:rPr lang="en-US" dirty="0"/>
              <a:t>power demand during the startup of devices</a:t>
            </a:r>
          </a:p>
          <a:p>
            <a:pPr>
              <a:buNone/>
            </a:pPr>
            <a:endParaRPr lang="en-US" dirty="0"/>
          </a:p>
          <a:p>
            <a:pPr>
              <a:buNone/>
            </a:pPr>
            <a:r>
              <a:rPr lang="en-US" b="1" dirty="0"/>
              <a:t>Remember:</a:t>
            </a:r>
          </a:p>
          <a:p>
            <a:pPr>
              <a:buNone/>
            </a:pPr>
            <a:r>
              <a:rPr lang="en-US" dirty="0"/>
              <a:t>If there is anticipated growth of the system capacity (newer server hardware typically</a:t>
            </a:r>
          </a:p>
          <a:p>
            <a:pPr>
              <a:buNone/>
            </a:pPr>
            <a:r>
              <a:rPr lang="en-US" dirty="0"/>
              <a:t>has higher demand requirements) a higher multiplier than the 1.2 X should be used.</a:t>
            </a:r>
          </a:p>
          <a:p>
            <a:pPr>
              <a:buNone/>
            </a:pPr>
            <a:r>
              <a:rPr lang="en-US" sz="2000" dirty="0">
                <a:hlinkClick r:id="rId3"/>
              </a:rPr>
              <a:t>Video VA vs Watts</a:t>
            </a:r>
            <a:endParaRPr lang="en-US" sz="2000"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18</a:t>
            </a:fld>
            <a:endParaRPr lang="en-CA"/>
          </a:p>
        </p:txBody>
      </p:sp>
    </p:spTree>
    <p:extLst>
      <p:ext uri="{BB962C8B-B14F-4D97-AF65-F5344CB8AC3E}">
        <p14:creationId xmlns:p14="http://schemas.microsoft.com/office/powerpoint/2010/main" val="1121513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248462" y="497587"/>
            <a:ext cx="6096000" cy="675204"/>
          </a:xfrm>
        </p:spPr>
        <p:txBody>
          <a:bodyPr/>
          <a:lstStyle/>
          <a:p>
            <a:r>
              <a:rPr lang="en-US" sz="2800" b="1" dirty="0"/>
              <a:t>Uninterruptible Power Supplies (UPS)</a:t>
            </a:r>
            <a:br>
              <a:rPr lang="en-US" sz="2800" b="1" dirty="0"/>
            </a:br>
            <a:br>
              <a:rPr lang="en-US" sz="2800" dirty="0"/>
            </a:br>
            <a:endParaRPr lang="en-US" sz="2800"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725368"/>
            <a:ext cx="11695076" cy="6002227"/>
          </a:xfrm>
        </p:spPr>
        <p:txBody>
          <a:bodyPr/>
          <a:lstStyle/>
          <a:p>
            <a:pPr>
              <a:buNone/>
            </a:pPr>
            <a:r>
              <a:rPr lang="en-US" dirty="0"/>
              <a:t>The </a:t>
            </a:r>
            <a:r>
              <a:rPr lang="en-US" b="1" dirty="0"/>
              <a:t>Components</a:t>
            </a:r>
            <a:r>
              <a:rPr lang="en-US" dirty="0"/>
              <a:t> </a:t>
            </a:r>
            <a:r>
              <a:rPr lang="en-US" b="1" dirty="0"/>
              <a:t>of an Advanced Energy System</a:t>
            </a:r>
            <a:r>
              <a:rPr lang="en-US" dirty="0"/>
              <a:t>:</a:t>
            </a:r>
          </a:p>
          <a:p>
            <a:pPr>
              <a:buNone/>
            </a:pPr>
            <a:r>
              <a:rPr lang="en-US" b="1" dirty="0"/>
              <a:t>Uninterruptible Power Supplies (UPS)</a:t>
            </a:r>
          </a:p>
          <a:p>
            <a:pPr>
              <a:buNone/>
            </a:pPr>
            <a:endParaRPr lang="en-US" b="1" dirty="0"/>
          </a:p>
          <a:p>
            <a:pPr>
              <a:buNone/>
            </a:pPr>
            <a:r>
              <a:rPr lang="en-US" b="1" dirty="0"/>
              <a:t>Function:</a:t>
            </a:r>
          </a:p>
          <a:p>
            <a:pPr>
              <a:buNone/>
            </a:pPr>
            <a:r>
              <a:rPr lang="en-US" dirty="0"/>
              <a:t>A UPS system supplies power to devices from its internal battery to keep devices</a:t>
            </a:r>
          </a:p>
          <a:p>
            <a:pPr>
              <a:buNone/>
            </a:pPr>
            <a:r>
              <a:rPr lang="en-US" dirty="0"/>
              <a:t>operable during blackouts for a specific period of time.</a:t>
            </a:r>
          </a:p>
          <a:p>
            <a:pPr>
              <a:buNone/>
            </a:pPr>
            <a:endParaRPr lang="en-US" b="1" dirty="0"/>
          </a:p>
          <a:p>
            <a:pPr>
              <a:buNone/>
            </a:pPr>
            <a:r>
              <a:rPr lang="en-US" dirty="0"/>
              <a:t>When the UPS energy storage has been depleted supplying power to the devices, the</a:t>
            </a:r>
          </a:p>
          <a:p>
            <a:pPr>
              <a:buNone/>
            </a:pPr>
            <a:r>
              <a:rPr lang="en-US" dirty="0"/>
              <a:t>UPS assists in system shutdown to prevent damage to the devices or data loss in</a:t>
            </a:r>
          </a:p>
          <a:p>
            <a:pPr>
              <a:buNone/>
            </a:pPr>
            <a:r>
              <a:rPr lang="en-US" dirty="0"/>
              <a:t>computers. </a:t>
            </a:r>
          </a:p>
          <a:p>
            <a:pPr>
              <a:buNone/>
            </a:pPr>
            <a:endParaRPr lang="en-US" dirty="0"/>
          </a:p>
          <a:p>
            <a:pPr>
              <a:buNone/>
            </a:pPr>
            <a:r>
              <a:rPr lang="en-US" dirty="0">
                <a:hlinkClick r:id="rId3"/>
              </a:rPr>
              <a:t>https://www.eaton.com/5SC UPS</a:t>
            </a:r>
            <a:endParaRPr lang="en-US" dirty="0"/>
          </a:p>
          <a:p>
            <a:pPr>
              <a:buNone/>
            </a:pPr>
            <a:endParaRPr lang="en-US" dirty="0"/>
          </a:p>
          <a:p>
            <a:pPr>
              <a:buNone/>
            </a:pPr>
            <a:endParaRPr lang="en-US" dirty="0"/>
          </a:p>
          <a:p>
            <a:pPr>
              <a:buNone/>
            </a:pP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19</a:t>
            </a:fld>
            <a:endParaRPr lang="en-CA"/>
          </a:p>
        </p:txBody>
      </p:sp>
    </p:spTree>
    <p:extLst>
      <p:ext uri="{BB962C8B-B14F-4D97-AF65-F5344CB8AC3E}">
        <p14:creationId xmlns:p14="http://schemas.microsoft.com/office/powerpoint/2010/main" val="68135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0" y="70872"/>
            <a:ext cx="7560297" cy="675204"/>
          </a:xfrm>
        </p:spPr>
        <p:txBody>
          <a:bodyPr wrap="square" anchor="ctr">
            <a:normAutofit/>
          </a:bodyPr>
          <a:lstStyle/>
          <a:p>
            <a:pPr algn="l"/>
            <a:r>
              <a:rPr lang="en-CA" sz="2000" dirty="0"/>
              <a:t>Course 62 Advanced Energy System Design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52803" y="746077"/>
            <a:ext cx="5314743" cy="5555308"/>
          </a:xfrm>
        </p:spPr>
        <p:txBody>
          <a:bodyPr/>
          <a:lstStyle/>
          <a:p>
            <a:pPr marL="0" indent="0">
              <a:buNone/>
            </a:pPr>
            <a:endParaRPr lang="en-US" sz="2800" dirty="0">
              <a:solidFill>
                <a:schemeClr val="tx1"/>
              </a:solidFill>
              <a:latin typeface="Calibri" panose="020F0502020204030204" pitchFamily="34" charset="0"/>
              <a:cs typeface="Calibri" panose="020F0502020204030204" pitchFamily="34" charset="0"/>
            </a:endParaRPr>
          </a:p>
          <a:p>
            <a:pPr marL="0" indent="0">
              <a:buNone/>
            </a:pPr>
            <a:r>
              <a:rPr lang="en-US" sz="2800" dirty="0">
                <a:solidFill>
                  <a:schemeClr val="tx1"/>
                </a:solidFill>
                <a:latin typeface="Calibri" panose="020F0502020204030204" pitchFamily="34" charset="0"/>
                <a:cs typeface="Calibri" panose="020F0502020204030204" pitchFamily="34" charset="0"/>
              </a:rPr>
              <a:t>Year Two April to June Term 6</a:t>
            </a:r>
          </a:p>
          <a:p>
            <a:pPr marL="0" indent="0">
              <a:buNone/>
            </a:pPr>
            <a:r>
              <a:rPr lang="en-US" sz="2800" dirty="0">
                <a:solidFill>
                  <a:schemeClr val="tx1"/>
                </a:solidFill>
                <a:latin typeface="Calibri" panose="020F0502020204030204" pitchFamily="34" charset="0"/>
                <a:cs typeface="Calibri" panose="020F0502020204030204" pitchFamily="34" charset="0"/>
              </a:rPr>
              <a:t>10 Weeks with:</a:t>
            </a:r>
          </a:p>
          <a:p>
            <a:pPr marL="0" indent="0">
              <a:buNone/>
            </a:pPr>
            <a:r>
              <a:rPr lang="en-US" sz="2800" dirty="0">
                <a:solidFill>
                  <a:schemeClr val="tx1"/>
                </a:solidFill>
                <a:latin typeface="Calibri" panose="020F0502020204030204" pitchFamily="34" charset="0"/>
                <a:cs typeface="Calibri" panose="020F0502020204030204" pitchFamily="34" charset="0"/>
              </a:rPr>
              <a:t>58.7 Classroom hours                                    10 weeks x 9 periods/week</a:t>
            </a:r>
          </a:p>
          <a:p>
            <a:pPr marL="0" indent="0">
              <a:buNone/>
            </a:pPr>
            <a:r>
              <a:rPr lang="en-US" sz="2800" dirty="0">
                <a:solidFill>
                  <a:schemeClr val="tx1"/>
                </a:solidFill>
                <a:latin typeface="Calibri" panose="020F0502020204030204" pitchFamily="34" charset="0"/>
                <a:cs typeface="Calibri" panose="020F0502020204030204" pitchFamily="34" charset="0"/>
              </a:rPr>
              <a:t>Three periods Tuesday AM   </a:t>
            </a:r>
          </a:p>
          <a:p>
            <a:pPr marL="0" indent="0">
              <a:buNone/>
            </a:pPr>
            <a:r>
              <a:rPr lang="en-US" sz="2800" dirty="0">
                <a:solidFill>
                  <a:schemeClr val="tx1"/>
                </a:solidFill>
                <a:latin typeface="Calibri" panose="020F0502020204030204" pitchFamily="34" charset="0"/>
                <a:cs typeface="Calibri" panose="020F0502020204030204" pitchFamily="34" charset="0"/>
              </a:rPr>
              <a:t>Two periods Tuesday PM </a:t>
            </a:r>
          </a:p>
          <a:p>
            <a:pPr marL="0" indent="0">
              <a:buNone/>
            </a:pPr>
            <a:r>
              <a:rPr lang="en-US" sz="2800" dirty="0">
                <a:solidFill>
                  <a:schemeClr val="tx1"/>
                </a:solidFill>
                <a:latin typeface="Calibri" panose="020F0502020204030204" pitchFamily="34" charset="0"/>
                <a:cs typeface="Calibri" panose="020F0502020204030204" pitchFamily="34" charset="0"/>
              </a:rPr>
              <a:t>One period lab Wednesday PM X 2</a:t>
            </a:r>
          </a:p>
          <a:p>
            <a:pPr marL="0" indent="0">
              <a:buNone/>
            </a:pPr>
            <a:r>
              <a:rPr lang="en-US" sz="2800" dirty="0">
                <a:solidFill>
                  <a:schemeClr val="tx1"/>
                </a:solidFill>
                <a:latin typeface="Calibri" panose="020F0502020204030204" pitchFamily="34" charset="0"/>
                <a:cs typeface="Calibri" panose="020F0502020204030204" pitchFamily="34" charset="0"/>
              </a:rPr>
              <a:t>Three periods Thursday AM</a:t>
            </a:r>
          </a:p>
        </p:txBody>
      </p:sp>
      <p:sp>
        <p:nvSpPr>
          <p:cNvPr id="3" name="Slide Number Placeholder 2">
            <a:extLst>
              <a:ext uri="{FF2B5EF4-FFF2-40B4-BE49-F238E27FC236}">
                <a16:creationId xmlns:a16="http://schemas.microsoft.com/office/drawing/2014/main" id="{9747A113-1DF6-27D1-15E8-AB9CFA7BDF6B}"/>
              </a:ext>
            </a:extLst>
          </p:cNvPr>
          <p:cNvSpPr>
            <a:spLocks noGrp="1"/>
          </p:cNvSpPr>
          <p:nvPr>
            <p:ph type="sldNum" sz="quarter" idx="12"/>
          </p:nvPr>
        </p:nvSpPr>
        <p:spPr/>
        <p:txBody>
          <a:bodyPr/>
          <a:lstStyle/>
          <a:p>
            <a:fld id="{1F295870-6E49-49B3-8DA7-68540E0A3415}" type="slidenum">
              <a:rPr lang="en-CA" smtClean="0"/>
              <a:pPr/>
              <a:t>2</a:t>
            </a:fld>
            <a:endParaRPr lang="en-CA"/>
          </a:p>
        </p:txBody>
      </p:sp>
      <p:sp>
        <p:nvSpPr>
          <p:cNvPr id="4" name="TextBox 3">
            <a:extLst>
              <a:ext uri="{FF2B5EF4-FFF2-40B4-BE49-F238E27FC236}">
                <a16:creationId xmlns:a16="http://schemas.microsoft.com/office/drawing/2014/main" id="{83BFAB70-1433-EBB2-2D08-35768D69772E}"/>
              </a:ext>
            </a:extLst>
          </p:cNvPr>
          <p:cNvSpPr txBox="1"/>
          <p:nvPr/>
        </p:nvSpPr>
        <p:spPr>
          <a:xfrm>
            <a:off x="6198910" y="1300897"/>
            <a:ext cx="3817856" cy="2954655"/>
          </a:xfrm>
          <a:prstGeom prst="rect">
            <a:avLst/>
          </a:prstGeom>
          <a:noFill/>
        </p:spPr>
        <p:txBody>
          <a:bodyPr wrap="square" rtlCol="0">
            <a:spAutoFit/>
          </a:bodyPr>
          <a:lstStyle/>
          <a:p>
            <a:pPr marL="0" indent="0">
              <a:buNone/>
            </a:pPr>
            <a:r>
              <a:rPr lang="en-US" sz="2800" dirty="0">
                <a:solidFill>
                  <a:schemeClr val="tx1"/>
                </a:solidFill>
                <a:latin typeface="Calibri" panose="020F0502020204030204" pitchFamily="34" charset="0"/>
                <a:cs typeface="Calibri" panose="020F0502020204030204" pitchFamily="34" charset="0"/>
              </a:rPr>
              <a:t>Marking Breakdown </a:t>
            </a:r>
          </a:p>
          <a:p>
            <a:pPr marL="0" indent="0">
              <a:buNone/>
            </a:pPr>
            <a:r>
              <a:rPr lang="en-US" sz="2800" b="1" dirty="0">
                <a:solidFill>
                  <a:schemeClr val="tx1"/>
                </a:solidFill>
                <a:latin typeface="Calibri" panose="020F0502020204030204" pitchFamily="34" charset="0"/>
                <a:cs typeface="Calibri" panose="020F0502020204030204" pitchFamily="34" charset="0"/>
              </a:rPr>
              <a:t>   </a:t>
            </a:r>
          </a:p>
          <a:p>
            <a:pPr marL="0" indent="0">
              <a:buNone/>
            </a:pPr>
            <a:r>
              <a:rPr lang="en-US" sz="2800" dirty="0">
                <a:solidFill>
                  <a:schemeClr val="tx1"/>
                </a:solidFill>
                <a:latin typeface="Calibri" panose="020F0502020204030204" pitchFamily="34" charset="0"/>
                <a:cs typeface="Calibri" panose="020F0502020204030204" pitchFamily="34" charset="0"/>
              </a:rPr>
              <a:t>20% Individual Tests                        30% Individual Projects</a:t>
            </a:r>
          </a:p>
          <a:p>
            <a:pPr marL="0" indent="0">
              <a:buNone/>
            </a:pPr>
            <a:r>
              <a:rPr lang="en-US" sz="2800" dirty="0">
                <a:solidFill>
                  <a:schemeClr val="tx1"/>
                </a:solidFill>
                <a:latin typeface="Calibri" panose="020F0502020204030204" pitchFamily="34" charset="0"/>
                <a:cs typeface="Calibri" panose="020F0502020204030204" pitchFamily="34" charset="0"/>
              </a:rPr>
              <a:t>40% Group Projects</a:t>
            </a:r>
          </a:p>
          <a:p>
            <a:pPr marL="0" indent="0">
              <a:buNone/>
            </a:pPr>
            <a:r>
              <a:rPr lang="en-US" sz="2800" dirty="0">
                <a:solidFill>
                  <a:schemeClr val="tx1"/>
                </a:solidFill>
                <a:latin typeface="Calibri" panose="020F0502020204030204" pitchFamily="34" charset="0"/>
                <a:cs typeface="Calibri" panose="020F0502020204030204" pitchFamily="34" charset="0"/>
              </a:rPr>
              <a:t>10% Employability Skills</a:t>
            </a:r>
          </a:p>
          <a:p>
            <a:endParaRPr lang="en-US" dirty="0"/>
          </a:p>
        </p:txBody>
      </p:sp>
    </p:spTree>
    <p:extLst>
      <p:ext uri="{BB962C8B-B14F-4D97-AF65-F5344CB8AC3E}">
        <p14:creationId xmlns:p14="http://schemas.microsoft.com/office/powerpoint/2010/main" val="1106884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57848" y="375920"/>
            <a:ext cx="6172567" cy="878151"/>
          </a:xfrm>
        </p:spPr>
        <p:txBody>
          <a:bodyPr/>
          <a:lstStyle/>
          <a:p>
            <a:r>
              <a:rPr lang="en-US" sz="2800" dirty="0"/>
              <a:t>Uninterruptible Power Supplies (UPS)</a:t>
            </a:r>
            <a:br>
              <a:rPr lang="en-US" dirty="0"/>
            </a:b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725368"/>
            <a:ext cx="11695076" cy="6002227"/>
          </a:xfrm>
        </p:spPr>
        <p:txBody>
          <a:bodyPr/>
          <a:lstStyle/>
          <a:p>
            <a:pPr>
              <a:buNone/>
            </a:pPr>
            <a:r>
              <a:rPr lang="en-US" b="1" dirty="0"/>
              <a:t>How to size your UPS:</a:t>
            </a:r>
          </a:p>
          <a:p>
            <a:pPr>
              <a:buNone/>
            </a:pPr>
            <a:r>
              <a:rPr lang="en-US" b="1" dirty="0"/>
              <a:t>Add the load of each device that is intended to be supported by the UPS.</a:t>
            </a:r>
          </a:p>
          <a:p>
            <a:pPr>
              <a:buNone/>
            </a:pPr>
            <a:r>
              <a:rPr lang="en-US" b="1" dirty="0"/>
              <a:t>Nameplate information will provide the voltage and amperes or watts:</a:t>
            </a:r>
          </a:p>
          <a:p>
            <a:r>
              <a:rPr lang="en-US" dirty="0"/>
              <a:t>UPS are given a power rating in </a:t>
            </a:r>
            <a:r>
              <a:rPr lang="en-US" b="1" dirty="0"/>
              <a:t>volt-amperes (VA)</a:t>
            </a:r>
          </a:p>
          <a:p>
            <a:r>
              <a:rPr lang="en-US" dirty="0"/>
              <a:t>UPS range in size from 300 VA to 5,000 </a:t>
            </a:r>
            <a:r>
              <a:rPr lang="en-US" b="1" dirty="0"/>
              <a:t>kilovolt amperes (kVA)</a:t>
            </a:r>
          </a:p>
          <a:p>
            <a:r>
              <a:rPr lang="en-US" dirty="0"/>
              <a:t>Choose a UPS that is </a:t>
            </a:r>
            <a:r>
              <a:rPr lang="en-US" b="1" dirty="0"/>
              <a:t>1.2 times the size </a:t>
            </a:r>
            <a:r>
              <a:rPr lang="en-US" dirty="0"/>
              <a:t>of your VA  capacity to account for the high</a:t>
            </a:r>
          </a:p>
          <a:p>
            <a:pPr>
              <a:buNone/>
            </a:pPr>
            <a:r>
              <a:rPr lang="en-US" dirty="0"/>
              <a:t>power demand during the startup of devices</a:t>
            </a:r>
          </a:p>
          <a:p>
            <a:pPr>
              <a:buNone/>
            </a:pPr>
            <a:r>
              <a:rPr lang="en-US" dirty="0"/>
              <a:t>When calculating demand, remember P = I*V</a:t>
            </a:r>
          </a:p>
          <a:p>
            <a:pPr>
              <a:buNone/>
            </a:pPr>
            <a:r>
              <a:rPr lang="en-US" dirty="0"/>
              <a:t>Where (P)</a:t>
            </a:r>
            <a:r>
              <a:rPr lang="en-US" dirty="0" err="1"/>
              <a:t>ower</a:t>
            </a:r>
            <a:r>
              <a:rPr lang="en-US" dirty="0"/>
              <a:t> = Watts (demand)       Energy = P*t (time in hours) = Watt hours </a:t>
            </a:r>
          </a:p>
          <a:p>
            <a:pPr>
              <a:buNone/>
            </a:pPr>
            <a:r>
              <a:rPr lang="en-US" dirty="0"/>
              <a:t>I = Amperes</a:t>
            </a:r>
          </a:p>
          <a:p>
            <a:pPr>
              <a:buNone/>
            </a:pPr>
            <a:r>
              <a:rPr lang="en-US" dirty="0"/>
              <a:t>V= Volts</a:t>
            </a:r>
          </a:p>
          <a:p>
            <a:pPr>
              <a:buNone/>
            </a:pPr>
            <a:endParaRPr lang="en-US" dirty="0"/>
          </a:p>
          <a:p>
            <a:pPr>
              <a:buNone/>
            </a:pPr>
            <a:endParaRPr lang="en-US" dirty="0"/>
          </a:p>
          <a:p>
            <a:pPr>
              <a:buNone/>
            </a:pP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20</a:t>
            </a:fld>
            <a:endParaRPr lang="en-CA"/>
          </a:p>
        </p:txBody>
      </p:sp>
    </p:spTree>
    <p:extLst>
      <p:ext uri="{BB962C8B-B14F-4D97-AF65-F5344CB8AC3E}">
        <p14:creationId xmlns:p14="http://schemas.microsoft.com/office/powerpoint/2010/main" val="4197192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988166" y="375919"/>
            <a:ext cx="6172567" cy="878151"/>
          </a:xfrm>
        </p:spPr>
        <p:txBody>
          <a:bodyPr/>
          <a:lstStyle/>
          <a:p>
            <a:r>
              <a:rPr lang="en-US" sz="2800" dirty="0"/>
              <a:t>Advanced Energy systems</a:t>
            </a:r>
            <a:br>
              <a:rPr lang="en-US" dirty="0"/>
            </a:b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167181" y="814995"/>
            <a:ext cx="11695076" cy="6002227"/>
          </a:xfrm>
        </p:spPr>
        <p:txBody>
          <a:bodyPr/>
          <a:lstStyle/>
          <a:p>
            <a:pPr>
              <a:buNone/>
            </a:pPr>
            <a:r>
              <a:rPr lang="en-US" sz="2800" b="1" dirty="0"/>
              <a:t>How to size your Inverter:</a:t>
            </a:r>
          </a:p>
          <a:p>
            <a:pPr>
              <a:buNone/>
            </a:pPr>
            <a:r>
              <a:rPr lang="en-US" sz="2800" b="1" dirty="0"/>
              <a:t>Add the load (W) of each device that is intended to be supported by the</a:t>
            </a:r>
          </a:p>
          <a:p>
            <a:pPr>
              <a:buNone/>
            </a:pPr>
            <a:r>
              <a:rPr lang="en-US" sz="2800" b="1" dirty="0"/>
              <a:t>inverter.</a:t>
            </a:r>
          </a:p>
          <a:p>
            <a:pPr>
              <a:buNone/>
            </a:pPr>
            <a:r>
              <a:rPr lang="en-US" sz="2800" b="1" dirty="0"/>
              <a:t>Nameplate information will provide the voltage and amperes (P=IV) or Watts</a:t>
            </a:r>
          </a:p>
          <a:p>
            <a:pPr>
              <a:buNone/>
            </a:pPr>
            <a:endParaRPr lang="en-US" sz="2800" b="1" dirty="0"/>
          </a:p>
          <a:p>
            <a:r>
              <a:rPr lang="en-US" sz="2800" dirty="0"/>
              <a:t>Inverters are given a power rating in </a:t>
            </a:r>
            <a:r>
              <a:rPr lang="en-US" sz="2800" b="1" dirty="0"/>
              <a:t>volts and watts </a:t>
            </a:r>
            <a:r>
              <a:rPr lang="en-US" sz="2800" dirty="0"/>
              <a:t>depending on battery size and load serviced</a:t>
            </a:r>
          </a:p>
          <a:p>
            <a:r>
              <a:rPr lang="en-US" sz="2800" dirty="0"/>
              <a:t>Inverters range in size from 75 to 10,000 W for residential applications, and up to 50,000 watts for larger systems</a:t>
            </a:r>
            <a:endParaRPr lang="en-US" sz="2800" b="1" dirty="0"/>
          </a:p>
          <a:p>
            <a:r>
              <a:rPr lang="en-US" sz="2800" dirty="0"/>
              <a:t>Choose an inverter that matches the battery </a:t>
            </a:r>
            <a:r>
              <a:rPr lang="en-US" sz="2800" b="1" dirty="0"/>
              <a:t>size, load </a:t>
            </a:r>
            <a:r>
              <a:rPr lang="en-US" sz="2800" dirty="0"/>
              <a:t>intended</a:t>
            </a:r>
            <a:r>
              <a:rPr lang="en-US" sz="2800" b="1" dirty="0"/>
              <a:t> and surge rating</a:t>
            </a:r>
            <a:r>
              <a:rPr lang="en-US" sz="2800" dirty="0"/>
              <a:t> on overload</a:t>
            </a:r>
          </a:p>
          <a:p>
            <a:endParaRPr lang="en-US" dirty="0"/>
          </a:p>
          <a:p>
            <a:pPr>
              <a:buNone/>
            </a:pPr>
            <a:endParaRPr lang="en-US" dirty="0"/>
          </a:p>
          <a:p>
            <a:pPr>
              <a:buNone/>
            </a:pP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21</a:t>
            </a:fld>
            <a:endParaRPr lang="en-CA"/>
          </a:p>
        </p:txBody>
      </p:sp>
    </p:spTree>
    <p:extLst>
      <p:ext uri="{BB962C8B-B14F-4D97-AF65-F5344CB8AC3E}">
        <p14:creationId xmlns:p14="http://schemas.microsoft.com/office/powerpoint/2010/main" val="2760551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57848" y="375920"/>
            <a:ext cx="6172567" cy="878151"/>
          </a:xfrm>
        </p:spPr>
        <p:txBody>
          <a:bodyPr/>
          <a:lstStyle/>
          <a:p>
            <a:r>
              <a:rPr lang="en-US" sz="2800" dirty="0"/>
              <a:t>Advanced Energy systems</a:t>
            </a:r>
            <a:br>
              <a:rPr lang="en-US" dirty="0"/>
            </a:b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725368"/>
            <a:ext cx="11695076" cy="6002227"/>
          </a:xfrm>
        </p:spPr>
        <p:txBody>
          <a:bodyPr/>
          <a:lstStyle/>
          <a:p>
            <a:pPr>
              <a:buNone/>
            </a:pPr>
            <a:r>
              <a:rPr lang="en-US" b="1" dirty="0"/>
              <a:t>Inverters </a:t>
            </a:r>
            <a:r>
              <a:rPr lang="en-US" dirty="0"/>
              <a:t>and their role:</a:t>
            </a:r>
            <a:endParaRPr lang="en-US" b="1" dirty="0"/>
          </a:p>
          <a:p>
            <a:endParaRPr lang="en-US" dirty="0"/>
          </a:p>
          <a:p>
            <a:pPr>
              <a:buNone/>
            </a:pPr>
            <a:r>
              <a:rPr lang="en-US" dirty="0"/>
              <a:t>Remember: A 12V pure sine inverter can accommodate a DC power conversion to       </a:t>
            </a:r>
          </a:p>
          <a:p>
            <a:pPr>
              <a:buNone/>
            </a:pPr>
            <a:r>
              <a:rPr lang="en-US" dirty="0"/>
              <a:t>                      300 W AC power </a:t>
            </a:r>
          </a:p>
          <a:p>
            <a:pPr>
              <a:buNone/>
            </a:pPr>
            <a:r>
              <a:rPr lang="en-US" dirty="0"/>
              <a:t>Therefore:</a:t>
            </a:r>
          </a:p>
          <a:p>
            <a:r>
              <a:rPr lang="en-US" dirty="0"/>
              <a:t>Plug loads cannot exceed the power supported.</a:t>
            </a:r>
          </a:p>
          <a:p>
            <a:pPr>
              <a:buNone/>
            </a:pPr>
            <a:r>
              <a:rPr lang="en-US" dirty="0"/>
              <a:t>     There are two plugs in this example, so:</a:t>
            </a:r>
          </a:p>
          <a:p>
            <a:r>
              <a:rPr lang="en-US" dirty="0"/>
              <a:t>Two plugs with a maximum combined 300 W</a:t>
            </a:r>
          </a:p>
          <a:p>
            <a:pPr marL="0" indent="0">
              <a:buNone/>
            </a:pPr>
            <a:r>
              <a:rPr lang="en-US" dirty="0"/>
              <a:t>    demand can operate two devices</a:t>
            </a:r>
          </a:p>
          <a:p>
            <a:r>
              <a:rPr lang="en-US" dirty="0"/>
              <a:t>Two plugs, each 150 W max </a:t>
            </a:r>
          </a:p>
          <a:p>
            <a:pPr>
              <a:buNone/>
            </a:pP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22</a:t>
            </a:fld>
            <a:endParaRPr lang="en-CA"/>
          </a:p>
        </p:txBody>
      </p:sp>
      <p:pic>
        <p:nvPicPr>
          <p:cNvPr id="6" name="Picture 5">
            <a:extLst>
              <a:ext uri="{FF2B5EF4-FFF2-40B4-BE49-F238E27FC236}">
                <a16:creationId xmlns:a16="http://schemas.microsoft.com/office/drawing/2014/main" id="{A110D63B-8665-B77C-D3AF-13A7D9A1256E}"/>
              </a:ext>
            </a:extLst>
          </p:cNvPr>
          <p:cNvPicPr>
            <a:picLocks noChangeAspect="1"/>
          </p:cNvPicPr>
          <p:nvPr/>
        </p:nvPicPr>
        <p:blipFill>
          <a:blip r:embed="rId3"/>
          <a:stretch>
            <a:fillRect/>
          </a:stretch>
        </p:blipFill>
        <p:spPr>
          <a:xfrm>
            <a:off x="7231116" y="2196474"/>
            <a:ext cx="4822025" cy="3933757"/>
          </a:xfrm>
          <a:prstGeom prst="rect">
            <a:avLst/>
          </a:prstGeom>
        </p:spPr>
      </p:pic>
    </p:spTree>
    <p:extLst>
      <p:ext uri="{BB962C8B-B14F-4D97-AF65-F5344CB8AC3E}">
        <p14:creationId xmlns:p14="http://schemas.microsoft.com/office/powerpoint/2010/main" val="3800949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857080" y="113122"/>
            <a:ext cx="7871799" cy="1140949"/>
          </a:xfrm>
        </p:spPr>
        <p:txBody>
          <a:bodyPr/>
          <a:lstStyle/>
          <a:p>
            <a:r>
              <a:rPr lang="en-US" sz="2800" dirty="0"/>
              <a:t>Advanced Energy systems</a:t>
            </a:r>
            <a:br>
              <a:rPr lang="en-US" dirty="0"/>
            </a:b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94268" y="833272"/>
            <a:ext cx="11695076" cy="6002227"/>
          </a:xfrm>
        </p:spPr>
        <p:txBody>
          <a:bodyPr/>
          <a:lstStyle/>
          <a:p>
            <a:pPr>
              <a:buNone/>
            </a:pPr>
            <a:r>
              <a:rPr lang="en-US" b="1" dirty="0"/>
              <a:t>Inverter Types:</a:t>
            </a:r>
            <a:endParaRPr lang="en-US" dirty="0"/>
          </a:p>
          <a:p>
            <a:pPr>
              <a:buNone/>
            </a:pPr>
            <a:r>
              <a:rPr lang="en-US" dirty="0"/>
              <a:t>The most common inverters today are:</a:t>
            </a:r>
          </a:p>
          <a:p>
            <a:r>
              <a:rPr lang="en-US" dirty="0"/>
              <a:t> </a:t>
            </a:r>
            <a:r>
              <a:rPr lang="en-US" b="1" dirty="0"/>
              <a:t>Sine wave inverters </a:t>
            </a:r>
            <a:r>
              <a:rPr lang="en-US" dirty="0"/>
              <a:t>that are the most efficient and work well with all equipment</a:t>
            </a:r>
          </a:p>
          <a:p>
            <a:r>
              <a:rPr lang="en-US" dirty="0"/>
              <a:t> </a:t>
            </a:r>
            <a:r>
              <a:rPr lang="en-US" b="1" dirty="0"/>
              <a:t>Modified Sine Wave Inverters </a:t>
            </a:r>
            <a:r>
              <a:rPr lang="en-US" dirty="0"/>
              <a:t>that work with some equipment but with reduced efficiency</a:t>
            </a:r>
          </a:p>
          <a:p>
            <a:r>
              <a:rPr lang="en-US" b="1" dirty="0"/>
              <a:t>Square wave inverters </a:t>
            </a:r>
            <a:r>
              <a:rPr lang="en-US" dirty="0"/>
              <a:t>that</a:t>
            </a:r>
            <a:r>
              <a:rPr lang="en-US" b="1" dirty="0"/>
              <a:t> </a:t>
            </a:r>
            <a:r>
              <a:rPr lang="en-US" dirty="0"/>
              <a:t>are the cheapest and will run equipment with universal motors but not much else and are seldom seen in today’s technology</a:t>
            </a:r>
          </a:p>
          <a:p>
            <a:pPr>
              <a:buNone/>
            </a:pP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23</a:t>
            </a:fld>
            <a:endParaRPr lang="en-CA"/>
          </a:p>
        </p:txBody>
      </p:sp>
      <p:pic>
        <p:nvPicPr>
          <p:cNvPr id="7" name="Picture 6">
            <a:extLst>
              <a:ext uri="{FF2B5EF4-FFF2-40B4-BE49-F238E27FC236}">
                <a16:creationId xmlns:a16="http://schemas.microsoft.com/office/drawing/2014/main" id="{54EDFAFF-F545-E001-5086-8203050E68E0}"/>
              </a:ext>
            </a:extLst>
          </p:cNvPr>
          <p:cNvPicPr>
            <a:picLocks noChangeAspect="1"/>
          </p:cNvPicPr>
          <p:nvPr/>
        </p:nvPicPr>
        <p:blipFill>
          <a:blip r:embed="rId3"/>
          <a:stretch>
            <a:fillRect/>
          </a:stretch>
        </p:blipFill>
        <p:spPr>
          <a:xfrm>
            <a:off x="1417690" y="3834386"/>
            <a:ext cx="8621328" cy="2295845"/>
          </a:xfrm>
          <a:prstGeom prst="rect">
            <a:avLst/>
          </a:prstGeom>
        </p:spPr>
      </p:pic>
      <p:sp>
        <p:nvSpPr>
          <p:cNvPr id="9" name="TextBox 8">
            <a:extLst>
              <a:ext uri="{FF2B5EF4-FFF2-40B4-BE49-F238E27FC236}">
                <a16:creationId xmlns:a16="http://schemas.microsoft.com/office/drawing/2014/main" id="{846D5123-D201-EB44-E8BD-BA6EDC121A44}"/>
              </a:ext>
            </a:extLst>
          </p:cNvPr>
          <p:cNvSpPr txBox="1"/>
          <p:nvPr/>
        </p:nvSpPr>
        <p:spPr>
          <a:xfrm>
            <a:off x="4416857" y="6275088"/>
            <a:ext cx="2861361" cy="369332"/>
          </a:xfrm>
          <a:prstGeom prst="rect">
            <a:avLst/>
          </a:prstGeom>
          <a:noFill/>
        </p:spPr>
        <p:txBody>
          <a:bodyPr wrap="none" rtlCol="0">
            <a:spAutoFit/>
          </a:bodyPr>
          <a:lstStyle/>
          <a:p>
            <a:r>
              <a:rPr lang="en-US" dirty="0">
                <a:hlinkClick r:id="rId4"/>
              </a:rPr>
              <a:t>Solar Electric Inverter Types</a:t>
            </a:r>
            <a:endParaRPr lang="en-US" dirty="0"/>
          </a:p>
        </p:txBody>
      </p:sp>
    </p:spTree>
    <p:extLst>
      <p:ext uri="{BB962C8B-B14F-4D97-AF65-F5344CB8AC3E}">
        <p14:creationId xmlns:p14="http://schemas.microsoft.com/office/powerpoint/2010/main" val="3523899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452487" y="243587"/>
            <a:ext cx="6096000" cy="675204"/>
          </a:xfrm>
        </p:spPr>
        <p:txBody>
          <a:bodyPr/>
          <a:lstStyle/>
          <a:p>
            <a:r>
              <a:rPr lang="en-US" sz="2800" dirty="0"/>
              <a:t>Advanced Energy System Design </a:t>
            </a: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725368"/>
            <a:ext cx="11695076" cy="6002227"/>
          </a:xfrm>
        </p:spPr>
        <p:txBody>
          <a:bodyPr/>
          <a:lstStyle/>
          <a:p>
            <a:pPr>
              <a:buNone/>
            </a:pPr>
            <a:r>
              <a:rPr lang="en-US" b="1" dirty="0"/>
              <a:t>Energy Storage Systems</a:t>
            </a:r>
          </a:p>
          <a:p>
            <a:pPr>
              <a:buNone/>
            </a:pPr>
            <a:r>
              <a:rPr lang="en-US" b="1" dirty="0"/>
              <a:t>Battery storage </a:t>
            </a:r>
            <a:r>
              <a:rPr lang="en-US" dirty="0"/>
              <a:t>systems provide a backup power supply for buildings, systems and</a:t>
            </a:r>
          </a:p>
          <a:p>
            <a:pPr>
              <a:buNone/>
            </a:pPr>
            <a:r>
              <a:rPr lang="en-US" dirty="0"/>
              <a:t>transportation infrastructure to bridge demand during power outages.</a:t>
            </a:r>
          </a:p>
          <a:p>
            <a:pPr>
              <a:buNone/>
            </a:pPr>
            <a:endParaRPr lang="en-US" b="1" dirty="0"/>
          </a:p>
          <a:p>
            <a:pPr>
              <a:buNone/>
            </a:pPr>
            <a:r>
              <a:rPr lang="en-US" dirty="0"/>
              <a:t>Battery storage systems can be paired with</a:t>
            </a:r>
            <a:r>
              <a:rPr lang="en-US" b="1" dirty="0"/>
              <a:t> renewable energy (RE) </a:t>
            </a:r>
            <a:r>
              <a:rPr lang="en-US" dirty="0"/>
              <a:t>generation</a:t>
            </a:r>
          </a:p>
          <a:p>
            <a:pPr>
              <a:buNone/>
            </a:pPr>
            <a:r>
              <a:rPr lang="en-US" dirty="0"/>
              <a:t>systems such as solar, wind and hydro to support energy independence and</a:t>
            </a:r>
          </a:p>
          <a:p>
            <a:pPr>
              <a:buNone/>
            </a:pPr>
            <a:r>
              <a:rPr lang="en-US" dirty="0"/>
              <a:t>reduction of grid dependency.</a:t>
            </a:r>
          </a:p>
          <a:p>
            <a:pPr>
              <a:buNone/>
            </a:pPr>
            <a:endParaRPr lang="en-US" b="1"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24</a:t>
            </a:fld>
            <a:endParaRPr lang="en-CA"/>
          </a:p>
        </p:txBody>
      </p:sp>
    </p:spTree>
    <p:extLst>
      <p:ext uri="{BB962C8B-B14F-4D97-AF65-F5344CB8AC3E}">
        <p14:creationId xmlns:p14="http://schemas.microsoft.com/office/powerpoint/2010/main" val="3162902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452487" y="243587"/>
            <a:ext cx="6096000" cy="675204"/>
          </a:xfrm>
        </p:spPr>
        <p:txBody>
          <a:bodyPr/>
          <a:lstStyle/>
          <a:p>
            <a:r>
              <a:rPr lang="en-US" sz="2800" dirty="0"/>
              <a:t>Energy Storage Systems</a:t>
            </a:r>
            <a:br>
              <a:rPr lang="en-US" dirty="0"/>
            </a:br>
            <a:endParaRPr lang="en-US" dirty="0"/>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725368"/>
            <a:ext cx="7494309" cy="6002227"/>
          </a:xfrm>
        </p:spPr>
        <p:txBody>
          <a:bodyPr/>
          <a:lstStyle/>
          <a:p>
            <a:r>
              <a:rPr lang="en-US" dirty="0"/>
              <a:t>Battery storage of renewable energy provides energy security in remote locations and during grid failure.</a:t>
            </a:r>
          </a:p>
          <a:p>
            <a:endParaRPr lang="en-US" b="1" dirty="0"/>
          </a:p>
          <a:p>
            <a:r>
              <a:rPr lang="en-US" b="1" dirty="0"/>
              <a:t>Battery size </a:t>
            </a:r>
            <a:r>
              <a:rPr lang="en-US" dirty="0"/>
              <a:t>must be matched to the building or system load!</a:t>
            </a:r>
          </a:p>
          <a:p>
            <a:r>
              <a:rPr lang="en-US" b="1" dirty="0"/>
              <a:t>If it is oversized, curtailment </a:t>
            </a:r>
            <a:r>
              <a:rPr lang="en-US" dirty="0"/>
              <a:t>will be required unless the system is </a:t>
            </a:r>
            <a:r>
              <a:rPr lang="en-US" b="1" dirty="0"/>
              <a:t>grid-tied</a:t>
            </a:r>
          </a:p>
          <a:p>
            <a:r>
              <a:rPr lang="en-US" b="1" dirty="0"/>
              <a:t>If it is undersized, </a:t>
            </a:r>
            <a:r>
              <a:rPr lang="en-US" dirty="0"/>
              <a:t>the equipment load will not be met, and occupant needs, or production rates will be adversely impacted</a:t>
            </a:r>
          </a:p>
          <a:p>
            <a:pPr>
              <a:buNone/>
            </a:pPr>
            <a:endParaRPr lang="en-US" b="1"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25</a:t>
            </a:fld>
            <a:endParaRPr lang="en-CA" dirty="0"/>
          </a:p>
        </p:txBody>
      </p:sp>
      <p:pic>
        <p:nvPicPr>
          <p:cNvPr id="6" name="Picture 5">
            <a:extLst>
              <a:ext uri="{FF2B5EF4-FFF2-40B4-BE49-F238E27FC236}">
                <a16:creationId xmlns:a16="http://schemas.microsoft.com/office/drawing/2014/main" id="{BE8D54AE-8063-88EF-0113-1C04FB67F5F3}"/>
              </a:ext>
            </a:extLst>
          </p:cNvPr>
          <p:cNvPicPr>
            <a:picLocks noChangeAspect="1"/>
          </p:cNvPicPr>
          <p:nvPr/>
        </p:nvPicPr>
        <p:blipFill>
          <a:blip r:embed="rId3"/>
          <a:stretch>
            <a:fillRect/>
          </a:stretch>
        </p:blipFill>
        <p:spPr>
          <a:xfrm>
            <a:off x="8191500" y="1496441"/>
            <a:ext cx="3296110" cy="3534268"/>
          </a:xfrm>
          <a:prstGeom prst="rect">
            <a:avLst/>
          </a:prstGeom>
        </p:spPr>
      </p:pic>
      <p:sp>
        <p:nvSpPr>
          <p:cNvPr id="7" name="TextBox 6">
            <a:extLst>
              <a:ext uri="{FF2B5EF4-FFF2-40B4-BE49-F238E27FC236}">
                <a16:creationId xmlns:a16="http://schemas.microsoft.com/office/drawing/2014/main" id="{AA375C7D-A6CC-F206-F3FE-195C656E4B82}"/>
              </a:ext>
            </a:extLst>
          </p:cNvPr>
          <p:cNvSpPr txBox="1"/>
          <p:nvPr/>
        </p:nvSpPr>
        <p:spPr>
          <a:xfrm>
            <a:off x="8286160" y="5030709"/>
            <a:ext cx="3296109" cy="369332"/>
          </a:xfrm>
          <a:prstGeom prst="rect">
            <a:avLst/>
          </a:prstGeom>
          <a:noFill/>
        </p:spPr>
        <p:txBody>
          <a:bodyPr wrap="square" rtlCol="0">
            <a:spAutoFit/>
          </a:bodyPr>
          <a:lstStyle/>
          <a:p>
            <a:r>
              <a:rPr lang="en-US" dirty="0" err="1">
                <a:hlinkClick r:id="rId4"/>
              </a:rPr>
              <a:t>Surrette</a:t>
            </a:r>
            <a:r>
              <a:rPr lang="en-US" dirty="0">
                <a:hlinkClick r:id="rId4"/>
              </a:rPr>
              <a:t> Battery S6_L16_HC </a:t>
            </a:r>
            <a:endParaRPr lang="en-US" dirty="0"/>
          </a:p>
        </p:txBody>
      </p:sp>
    </p:spTree>
    <p:extLst>
      <p:ext uri="{BB962C8B-B14F-4D97-AF65-F5344CB8AC3E}">
        <p14:creationId xmlns:p14="http://schemas.microsoft.com/office/powerpoint/2010/main" val="1829357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452487" y="243587"/>
            <a:ext cx="6096000" cy="675204"/>
          </a:xfrm>
        </p:spPr>
        <p:txBody>
          <a:bodyPr/>
          <a:lstStyle/>
          <a:p>
            <a:r>
              <a:rPr lang="en-US" sz="2800" dirty="0"/>
              <a:t>Energy Storage Systems</a:t>
            </a:r>
            <a:br>
              <a:rPr lang="en-US" dirty="0"/>
            </a:b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26</a:t>
            </a:fld>
            <a:endParaRPr lang="en-CA" dirty="0"/>
          </a:p>
        </p:txBody>
      </p:sp>
      <p:pic>
        <p:nvPicPr>
          <p:cNvPr id="9" name="Picture 8">
            <a:extLst>
              <a:ext uri="{FF2B5EF4-FFF2-40B4-BE49-F238E27FC236}">
                <a16:creationId xmlns:a16="http://schemas.microsoft.com/office/drawing/2014/main" id="{404F8845-212E-10A6-687F-256CC2BFDBCA}"/>
              </a:ext>
            </a:extLst>
          </p:cNvPr>
          <p:cNvPicPr>
            <a:picLocks noChangeAspect="1"/>
          </p:cNvPicPr>
          <p:nvPr/>
        </p:nvPicPr>
        <p:blipFill>
          <a:blip r:embed="rId3"/>
          <a:stretch>
            <a:fillRect/>
          </a:stretch>
        </p:blipFill>
        <p:spPr>
          <a:xfrm>
            <a:off x="861282" y="870036"/>
            <a:ext cx="10469436" cy="5744377"/>
          </a:xfrm>
          <a:prstGeom prst="rect">
            <a:avLst/>
          </a:prstGeom>
        </p:spPr>
      </p:pic>
    </p:spTree>
    <p:extLst>
      <p:ext uri="{BB962C8B-B14F-4D97-AF65-F5344CB8AC3E}">
        <p14:creationId xmlns:p14="http://schemas.microsoft.com/office/powerpoint/2010/main" val="3600009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452487" y="243587"/>
            <a:ext cx="6096000" cy="675204"/>
          </a:xfrm>
        </p:spPr>
        <p:txBody>
          <a:bodyPr/>
          <a:lstStyle/>
          <a:p>
            <a:r>
              <a:rPr lang="en-US" sz="2800" dirty="0"/>
              <a:t>Energy Storage Systems</a:t>
            </a:r>
            <a:br>
              <a:rPr lang="en-US" dirty="0"/>
            </a:b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27</a:t>
            </a:fld>
            <a:endParaRPr lang="en-CA" dirty="0"/>
          </a:p>
        </p:txBody>
      </p:sp>
      <p:pic>
        <p:nvPicPr>
          <p:cNvPr id="5" name="Picture 4">
            <a:extLst>
              <a:ext uri="{FF2B5EF4-FFF2-40B4-BE49-F238E27FC236}">
                <a16:creationId xmlns:a16="http://schemas.microsoft.com/office/drawing/2014/main" id="{7DF4B41B-887A-D896-E8BE-8D240408E7BF}"/>
              </a:ext>
            </a:extLst>
          </p:cNvPr>
          <p:cNvPicPr>
            <a:picLocks noChangeAspect="1"/>
          </p:cNvPicPr>
          <p:nvPr/>
        </p:nvPicPr>
        <p:blipFill>
          <a:blip r:embed="rId3"/>
          <a:stretch>
            <a:fillRect/>
          </a:stretch>
        </p:blipFill>
        <p:spPr>
          <a:xfrm>
            <a:off x="0" y="402556"/>
            <a:ext cx="12192000" cy="6052888"/>
          </a:xfrm>
          <a:prstGeom prst="rect">
            <a:avLst/>
          </a:prstGeom>
        </p:spPr>
      </p:pic>
    </p:spTree>
    <p:extLst>
      <p:ext uri="{BB962C8B-B14F-4D97-AF65-F5344CB8AC3E}">
        <p14:creationId xmlns:p14="http://schemas.microsoft.com/office/powerpoint/2010/main" val="561581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28</a:t>
            </a:fld>
            <a:endParaRPr lang="en-CA"/>
          </a:p>
        </p:txBody>
      </p:sp>
      <p:pic>
        <p:nvPicPr>
          <p:cNvPr id="6" name="Picture 5">
            <a:extLst>
              <a:ext uri="{FF2B5EF4-FFF2-40B4-BE49-F238E27FC236}">
                <a16:creationId xmlns:a16="http://schemas.microsoft.com/office/drawing/2014/main" id="{B90FF410-D687-ADFC-16A0-CCC3F0C55946}"/>
              </a:ext>
            </a:extLst>
          </p:cNvPr>
          <p:cNvPicPr>
            <a:picLocks noChangeAspect="1"/>
          </p:cNvPicPr>
          <p:nvPr/>
        </p:nvPicPr>
        <p:blipFill>
          <a:blip r:embed="rId3"/>
          <a:stretch>
            <a:fillRect/>
          </a:stretch>
        </p:blipFill>
        <p:spPr>
          <a:xfrm>
            <a:off x="-65988" y="0"/>
            <a:ext cx="12192000" cy="7060676"/>
          </a:xfrm>
          <a:prstGeom prst="rect">
            <a:avLst/>
          </a:prstGeom>
        </p:spPr>
      </p:pic>
      <p:sp>
        <p:nvSpPr>
          <p:cNvPr id="7" name="TextBox 6">
            <a:extLst>
              <a:ext uri="{FF2B5EF4-FFF2-40B4-BE49-F238E27FC236}">
                <a16:creationId xmlns:a16="http://schemas.microsoft.com/office/drawing/2014/main" id="{7AFC5C36-7A1E-7BB2-FB89-7F1E4EC59FAD}"/>
              </a:ext>
            </a:extLst>
          </p:cNvPr>
          <p:cNvSpPr txBox="1"/>
          <p:nvPr/>
        </p:nvSpPr>
        <p:spPr>
          <a:xfrm>
            <a:off x="-28280" y="0"/>
            <a:ext cx="9776324" cy="461665"/>
          </a:xfrm>
          <a:prstGeom prst="rect">
            <a:avLst/>
          </a:prstGeom>
          <a:noFill/>
        </p:spPr>
        <p:txBody>
          <a:bodyPr wrap="square" rtlCol="0">
            <a:spAutoFit/>
          </a:bodyPr>
          <a:lstStyle/>
          <a:p>
            <a:r>
              <a:rPr lang="en-US" sz="2400" b="1" dirty="0">
                <a:solidFill>
                  <a:schemeClr val="tx2">
                    <a:lumMod val="75000"/>
                  </a:schemeClr>
                </a:solidFill>
              </a:rPr>
              <a:t>Advanced Energy System Example:    What else could be added? </a:t>
            </a:r>
          </a:p>
        </p:txBody>
      </p:sp>
    </p:spTree>
    <p:extLst>
      <p:ext uri="{BB962C8B-B14F-4D97-AF65-F5344CB8AC3E}">
        <p14:creationId xmlns:p14="http://schemas.microsoft.com/office/powerpoint/2010/main" val="3006947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886121" y="1018094"/>
            <a:ext cx="8295589" cy="155219"/>
          </a:xfrm>
        </p:spPr>
        <p:txBody>
          <a:bodyPr/>
          <a:lstStyle/>
          <a:p>
            <a:r>
              <a:rPr lang="en-US" sz="3200" b="1" dirty="0"/>
              <a:t>Energy Storage System Components</a:t>
            </a:r>
            <a:br>
              <a:rPr lang="en-US" sz="3200" b="1" dirty="0"/>
            </a:br>
            <a:br>
              <a:rPr lang="en-US" sz="3200" b="1" dirty="0"/>
            </a:br>
            <a:br>
              <a:rPr lang="en-US" dirty="0"/>
            </a:b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29</a:t>
            </a:fld>
            <a:endParaRPr lang="en-CA"/>
          </a:p>
        </p:txBody>
      </p:sp>
      <p:pic>
        <p:nvPicPr>
          <p:cNvPr id="5" name="Picture 4">
            <a:extLst>
              <a:ext uri="{FF2B5EF4-FFF2-40B4-BE49-F238E27FC236}">
                <a16:creationId xmlns:a16="http://schemas.microsoft.com/office/drawing/2014/main" id="{DE47ADF5-E98A-D464-C39B-E92692DE2DC5}"/>
              </a:ext>
            </a:extLst>
          </p:cNvPr>
          <p:cNvPicPr>
            <a:picLocks noChangeAspect="1"/>
          </p:cNvPicPr>
          <p:nvPr/>
        </p:nvPicPr>
        <p:blipFill>
          <a:blip r:embed="rId3"/>
          <a:stretch>
            <a:fillRect/>
          </a:stretch>
        </p:blipFill>
        <p:spPr>
          <a:xfrm>
            <a:off x="1672746" y="923575"/>
            <a:ext cx="8281418" cy="5377809"/>
          </a:xfrm>
          <a:prstGeom prst="rect">
            <a:avLst/>
          </a:prstGeom>
        </p:spPr>
      </p:pic>
      <p:sp>
        <p:nvSpPr>
          <p:cNvPr id="7" name="TextBox 6">
            <a:extLst>
              <a:ext uri="{FF2B5EF4-FFF2-40B4-BE49-F238E27FC236}">
                <a16:creationId xmlns:a16="http://schemas.microsoft.com/office/drawing/2014/main" id="{7C11856E-2BAE-9755-E562-06F9CECB832D}"/>
              </a:ext>
            </a:extLst>
          </p:cNvPr>
          <p:cNvSpPr txBox="1"/>
          <p:nvPr/>
        </p:nvSpPr>
        <p:spPr>
          <a:xfrm>
            <a:off x="3035431" y="6301384"/>
            <a:ext cx="6053260" cy="369332"/>
          </a:xfrm>
          <a:prstGeom prst="rect">
            <a:avLst/>
          </a:prstGeom>
          <a:noFill/>
        </p:spPr>
        <p:txBody>
          <a:bodyPr wrap="none" rtlCol="0">
            <a:spAutoFit/>
          </a:bodyPr>
          <a:lstStyle/>
          <a:p>
            <a:r>
              <a:rPr lang="en-US" dirty="0">
                <a:hlinkClick r:id="rId4"/>
              </a:rPr>
              <a:t>https://www.build-a-biogas-plant.com/methane-and-biogas/</a:t>
            </a:r>
            <a:endParaRPr lang="en-US" dirty="0"/>
          </a:p>
        </p:txBody>
      </p:sp>
    </p:spTree>
    <p:extLst>
      <p:ext uri="{BB962C8B-B14F-4D97-AF65-F5344CB8AC3E}">
        <p14:creationId xmlns:p14="http://schemas.microsoft.com/office/powerpoint/2010/main" val="324705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03BF-C763-4710-A643-19693B77CCC2}"/>
              </a:ext>
            </a:extLst>
          </p:cNvPr>
          <p:cNvSpPr>
            <a:spLocks noGrp="1"/>
          </p:cNvSpPr>
          <p:nvPr>
            <p:ph type="title"/>
          </p:nvPr>
        </p:nvSpPr>
        <p:spPr>
          <a:xfrm>
            <a:off x="-137160" y="0"/>
            <a:ext cx="6680835" cy="675204"/>
          </a:xfrm>
        </p:spPr>
        <p:txBody>
          <a:bodyPr/>
          <a:lstStyle/>
          <a:p>
            <a:r>
              <a:rPr lang="en-US" dirty="0"/>
              <a:t>What does “success” look like for students? </a:t>
            </a:r>
          </a:p>
        </p:txBody>
      </p:sp>
      <p:sp>
        <p:nvSpPr>
          <p:cNvPr id="3" name="Content Placeholder 2">
            <a:extLst>
              <a:ext uri="{FF2B5EF4-FFF2-40B4-BE49-F238E27FC236}">
                <a16:creationId xmlns:a16="http://schemas.microsoft.com/office/drawing/2014/main" id="{804FC456-C9F6-4BCA-93E5-F8F57D70BA56}"/>
              </a:ext>
            </a:extLst>
          </p:cNvPr>
          <p:cNvSpPr>
            <a:spLocks noGrp="1"/>
          </p:cNvSpPr>
          <p:nvPr>
            <p:ph sz="half" idx="1"/>
          </p:nvPr>
        </p:nvSpPr>
        <p:spPr>
          <a:xfrm>
            <a:off x="1" y="771525"/>
            <a:ext cx="12056558" cy="3351430"/>
          </a:xfrm>
        </p:spPr>
        <p:txBody>
          <a:bodyPr/>
          <a:lstStyle/>
          <a:p>
            <a:r>
              <a:rPr lang="en-US" sz="3200" dirty="0">
                <a:latin typeface="Calibri" panose="020F0502020204030204" pitchFamily="34" charset="0"/>
                <a:cs typeface="Calibri" panose="020F0502020204030204" pitchFamily="34" charset="0"/>
              </a:rPr>
              <a:t>Students completing Year 1 (Installer) or Year 2 (Designer) Renewable Energy (RE) and Energy Efficiency (EE) program requirements</a:t>
            </a:r>
          </a:p>
          <a:p>
            <a:r>
              <a:rPr lang="en-US" sz="3200" dirty="0">
                <a:latin typeface="Calibri" panose="020F0502020204030204" pitchFamily="34" charset="0"/>
                <a:cs typeface="Calibri" panose="020F0502020204030204" pitchFamily="34" charset="0"/>
              </a:rPr>
              <a:t>Students are Industry Qualified under NABCEP and others </a:t>
            </a:r>
          </a:p>
          <a:p>
            <a:r>
              <a:rPr lang="en-US" sz="3200" dirty="0">
                <a:latin typeface="Calibri" panose="020F0502020204030204" pitchFamily="34" charset="0"/>
                <a:cs typeface="Calibri" panose="020F0502020204030204" pitchFamily="34" charset="0"/>
              </a:rPr>
              <a:t>Instructors are achieving the desired course outcomes and student understanding with the required resources </a:t>
            </a:r>
            <a:endParaRPr lang="en-US" sz="3200" b="1" i="1" u="sng" dirty="0">
              <a:solidFill>
                <a:srgbClr val="FFC000"/>
              </a:solidFill>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ITVET is equipped with resources for a scalable and sustainable program </a:t>
            </a:r>
          </a:p>
          <a:p>
            <a:r>
              <a:rPr lang="en-US" sz="3200" dirty="0">
                <a:latin typeface="Calibri" panose="020F0502020204030204" pitchFamily="34" charset="0"/>
                <a:cs typeface="Calibri" panose="020F0502020204030204" pitchFamily="34" charset="0"/>
              </a:rPr>
              <a:t>Skills are competently applied to a changing Green Economy</a:t>
            </a:r>
          </a:p>
          <a:p>
            <a:r>
              <a:rPr lang="en-US" sz="3200" dirty="0">
                <a:latin typeface="Calibri" panose="020F0502020204030204" pitchFamily="34" charset="0"/>
                <a:cs typeface="Calibri" panose="020F0502020204030204" pitchFamily="34" charset="0"/>
              </a:rPr>
              <a:t>Belize Employers are hiring competent and adaptable team members from the program   </a:t>
            </a:r>
          </a:p>
        </p:txBody>
      </p:sp>
      <p:sp>
        <p:nvSpPr>
          <p:cNvPr id="4" name="Slide Number Placeholder 3">
            <a:extLst>
              <a:ext uri="{FF2B5EF4-FFF2-40B4-BE49-F238E27FC236}">
                <a16:creationId xmlns:a16="http://schemas.microsoft.com/office/drawing/2014/main" id="{E026C11D-6E5C-C48B-C0AC-2CD658F0FDAE}"/>
              </a:ext>
            </a:extLst>
          </p:cNvPr>
          <p:cNvSpPr>
            <a:spLocks noGrp="1"/>
          </p:cNvSpPr>
          <p:nvPr>
            <p:ph type="sldNum" sz="quarter" idx="12"/>
          </p:nvPr>
        </p:nvSpPr>
        <p:spPr/>
        <p:txBody>
          <a:bodyPr/>
          <a:lstStyle/>
          <a:p>
            <a:fld id="{1F295870-6E49-49B3-8DA7-68540E0A3415}" type="slidenum">
              <a:rPr lang="en-CA" smtClean="0"/>
              <a:pPr/>
              <a:t>3</a:t>
            </a:fld>
            <a:endParaRPr lang="en-CA"/>
          </a:p>
        </p:txBody>
      </p:sp>
    </p:spTree>
    <p:extLst>
      <p:ext uri="{BB962C8B-B14F-4D97-AF65-F5344CB8AC3E}">
        <p14:creationId xmlns:p14="http://schemas.microsoft.com/office/powerpoint/2010/main" val="2405872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206630" y="0"/>
            <a:ext cx="4967926" cy="826798"/>
          </a:xfrm>
        </p:spPr>
        <p:txBody>
          <a:bodyPr/>
          <a:lstStyle/>
          <a:p>
            <a:br>
              <a:rPr lang="en-US" sz="3200" b="1" dirty="0"/>
            </a:br>
            <a:br>
              <a:rPr lang="en-US" sz="3200" b="1" dirty="0"/>
            </a:br>
            <a:r>
              <a:rPr lang="en-US" sz="3200" b="1" dirty="0"/>
              <a:t>Biogas Terms</a:t>
            </a:r>
            <a:br>
              <a:rPr lang="en-US" sz="3200" b="1" dirty="0"/>
            </a:br>
            <a:br>
              <a:rPr lang="en-US" sz="3200" b="1" dirty="0"/>
            </a:br>
            <a:br>
              <a:rPr lang="en-US" dirty="0"/>
            </a:br>
            <a:endParaRPr lang="en-US" dirty="0"/>
          </a:p>
        </p:txBody>
      </p:sp>
      <p:sp>
        <p:nvSpPr>
          <p:cNvPr id="4" name="Slide Number Placeholder 3">
            <a:extLst>
              <a:ext uri="{FF2B5EF4-FFF2-40B4-BE49-F238E27FC236}">
                <a16:creationId xmlns:a16="http://schemas.microsoft.com/office/drawing/2014/main" id="{7272910A-3DED-6C57-04AA-0BF800F763F0}"/>
              </a:ext>
            </a:extLst>
          </p:cNvPr>
          <p:cNvSpPr>
            <a:spLocks noGrp="1"/>
          </p:cNvSpPr>
          <p:nvPr>
            <p:ph type="sldNum" sz="quarter" idx="12"/>
          </p:nvPr>
        </p:nvSpPr>
        <p:spPr/>
        <p:txBody>
          <a:bodyPr/>
          <a:lstStyle/>
          <a:p>
            <a:fld id="{1F295870-6E49-49B3-8DA7-68540E0A3415}" type="slidenum">
              <a:rPr lang="en-CA" smtClean="0"/>
              <a:pPr/>
              <a:t>30</a:t>
            </a:fld>
            <a:endParaRPr lang="en-CA"/>
          </a:p>
        </p:txBody>
      </p:sp>
      <p:sp>
        <p:nvSpPr>
          <p:cNvPr id="6" name="TextBox 5">
            <a:extLst>
              <a:ext uri="{FF2B5EF4-FFF2-40B4-BE49-F238E27FC236}">
                <a16:creationId xmlns:a16="http://schemas.microsoft.com/office/drawing/2014/main" id="{2AFE6040-AA22-0156-E4B6-515FF02FAEBF}"/>
              </a:ext>
            </a:extLst>
          </p:cNvPr>
          <p:cNvSpPr txBox="1"/>
          <p:nvPr/>
        </p:nvSpPr>
        <p:spPr>
          <a:xfrm>
            <a:off x="-56561" y="607518"/>
            <a:ext cx="12192000" cy="5693866"/>
          </a:xfrm>
          <a:prstGeom prst="rect">
            <a:avLst/>
          </a:prstGeom>
          <a:noFill/>
        </p:spPr>
        <p:txBody>
          <a:bodyPr wrap="square" rtlCol="0">
            <a:spAutoFit/>
          </a:bodyPr>
          <a:lstStyle/>
          <a:p>
            <a:endParaRPr lang="en-US" sz="2800" b="1" dirty="0"/>
          </a:p>
          <a:p>
            <a:endParaRPr lang="en-US" sz="2800" b="1" dirty="0"/>
          </a:p>
          <a:p>
            <a:r>
              <a:rPr lang="en-US" sz="2800" b="1" dirty="0"/>
              <a:t>Anaerobic</a:t>
            </a:r>
            <a:r>
              <a:rPr lang="en-US" sz="2800" dirty="0"/>
              <a:t>: An environment or condition that lacks oxygen.</a:t>
            </a:r>
          </a:p>
          <a:p>
            <a:endParaRPr lang="en-US" sz="2800" dirty="0"/>
          </a:p>
          <a:p>
            <a:r>
              <a:rPr lang="en-US" sz="2800" b="1" dirty="0"/>
              <a:t>Biogas</a:t>
            </a:r>
            <a:r>
              <a:rPr lang="en-US" sz="2800" dirty="0"/>
              <a:t>: A gas mixture, produced during anaerobic digestion that contains methane and carbon dioxide. Biogas can be burned as an energy source.</a:t>
            </a:r>
          </a:p>
          <a:p>
            <a:endParaRPr lang="en-US" sz="2800" dirty="0"/>
          </a:p>
          <a:p>
            <a:r>
              <a:rPr lang="en-US" sz="2800" b="1" dirty="0"/>
              <a:t>Bioreactor</a:t>
            </a:r>
            <a:r>
              <a:rPr lang="en-US" sz="2800" dirty="0"/>
              <a:t>: An artificial environment in which organisms are encouraged to accomplish a particular task, essentially microbes’ workplace.</a:t>
            </a:r>
          </a:p>
          <a:p>
            <a:endParaRPr lang="en-US" sz="2800" dirty="0"/>
          </a:p>
          <a:p>
            <a:r>
              <a:rPr lang="en-US" sz="2800" b="1" dirty="0"/>
              <a:t>Organic Material</a:t>
            </a:r>
            <a:r>
              <a:rPr lang="en-US" sz="2800" dirty="0"/>
              <a:t>: All living, or once-living things or items produced by living things. These carbon-based items include food waste, yard scraps, plant material, sugar, animals and people. Also just called "organics."</a:t>
            </a:r>
            <a:endParaRPr lang="en-US" dirty="0"/>
          </a:p>
        </p:txBody>
      </p:sp>
      <mc:AlternateContent xmlns:mc="http://schemas.openxmlformats.org/markup-compatibility/2006">
        <mc:Choice xmlns:am3d="http://schemas.microsoft.com/office/drawing/2017/model3d" Requires="am3d">
          <p:graphicFrame>
            <p:nvGraphicFramePr>
              <p:cNvPr id="8" name="3D Model 7" descr="Cow">
                <a:extLst>
                  <a:ext uri="{FF2B5EF4-FFF2-40B4-BE49-F238E27FC236}">
                    <a16:creationId xmlns:a16="http://schemas.microsoft.com/office/drawing/2014/main" id="{17C857DC-343A-2B49-5C20-A55B7514C400}"/>
                  </a:ext>
                </a:extLst>
              </p:cNvPr>
              <p:cNvGraphicFramePr>
                <a:graphicFrameLocks noChangeAspect="1"/>
              </p:cNvGraphicFramePr>
              <p:nvPr>
                <p:extLst>
                  <p:ext uri="{D42A27DB-BD31-4B8C-83A1-F6EECF244321}">
                    <p14:modId xmlns:p14="http://schemas.microsoft.com/office/powerpoint/2010/main" val="1113746174"/>
                  </p:ext>
                </p:extLst>
              </p:nvPr>
            </p:nvGraphicFramePr>
            <p:xfrm>
              <a:off x="10222118" y="182942"/>
              <a:ext cx="2045788" cy="2864101"/>
            </p:xfrm>
            <a:graphic>
              <a:graphicData uri="http://schemas.microsoft.com/office/drawing/2017/model3d">
                <am3d:model3d r:embed="rId3">
                  <am3d:spPr>
                    <a:xfrm>
                      <a:off x="0" y="0"/>
                      <a:ext cx="2045788" cy="2864101"/>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211625" ay="753371" az="46064"/>
                    <am3d:postTrans dx="0" dy="0" dz="0"/>
                  </am3d:trans>
                  <am3d:raster rName="Office3DRenderer" rVer="16.0.8326">
                    <am3d:blip r:embed="rId4"/>
                  </am3d:raster>
                  <am3d:objViewport viewportSz="52429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Cow">
                <a:extLst>
                  <a:ext uri="{FF2B5EF4-FFF2-40B4-BE49-F238E27FC236}">
                    <a16:creationId xmlns:a16="http://schemas.microsoft.com/office/drawing/2014/main" id="{17C857DC-343A-2B49-5C20-A55B7514C400}"/>
                  </a:ext>
                </a:extLst>
              </p:cNvPr>
              <p:cNvPicPr>
                <a:picLocks noGrp="1" noRot="1" noChangeAspect="1" noMove="1" noResize="1" noEditPoints="1" noAdjustHandles="1" noChangeArrowheads="1" noChangeShapeType="1" noCrop="1"/>
              </p:cNvPicPr>
              <p:nvPr/>
            </p:nvPicPr>
            <p:blipFill>
              <a:blip r:embed="rId4"/>
              <a:stretch>
                <a:fillRect/>
              </a:stretch>
            </p:blipFill>
            <p:spPr>
              <a:xfrm>
                <a:off x="10222118" y="182942"/>
                <a:ext cx="2045788" cy="2864101"/>
              </a:xfrm>
              <a:prstGeom prst="rect">
                <a:avLst/>
              </a:prstGeom>
            </p:spPr>
          </p:pic>
        </mc:Fallback>
      </mc:AlternateContent>
      <p:pic>
        <p:nvPicPr>
          <p:cNvPr id="12" name="Graphic 11" descr="A pear with a bite taken out of it">
            <a:extLst>
              <a:ext uri="{FF2B5EF4-FFF2-40B4-BE49-F238E27FC236}">
                <a16:creationId xmlns:a16="http://schemas.microsoft.com/office/drawing/2014/main" id="{3C9F4EF0-B308-E6AB-9461-026570B771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2566" y="-160229"/>
            <a:ext cx="1535493" cy="1535493"/>
          </a:xfrm>
          <a:prstGeom prst="rect">
            <a:avLst/>
          </a:prstGeom>
        </p:spPr>
      </p:pic>
    </p:spTree>
    <p:extLst>
      <p:ext uri="{BB962C8B-B14F-4D97-AF65-F5344CB8AC3E}">
        <p14:creationId xmlns:p14="http://schemas.microsoft.com/office/powerpoint/2010/main" val="1857910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8107052" cy="675204"/>
          </a:xfrm>
        </p:spPr>
        <p:txBody>
          <a:bodyPr/>
          <a:lstStyle/>
          <a:p>
            <a:r>
              <a:rPr lang="en-US" dirty="0"/>
              <a:t>Advanced Energy and The Trias Energetic</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31</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824984"/>
            <a:ext cx="10020692" cy="675204"/>
          </a:xfrm>
        </p:spPr>
        <p:txBody>
          <a:bodyPr/>
          <a:lstStyle/>
          <a:p>
            <a:r>
              <a:rPr lang="en-US" dirty="0"/>
              <a:t>Why is the implementation of Advanced Energy Systems critical?</a:t>
            </a:r>
          </a:p>
        </p:txBody>
      </p:sp>
      <p:pic>
        <p:nvPicPr>
          <p:cNvPr id="7" name="Picture 6">
            <a:extLst>
              <a:ext uri="{FF2B5EF4-FFF2-40B4-BE49-F238E27FC236}">
                <a16:creationId xmlns:a16="http://schemas.microsoft.com/office/drawing/2014/main" id="{AFD6B96D-3E18-DCC8-E870-55D613737446}"/>
              </a:ext>
            </a:extLst>
          </p:cNvPr>
          <p:cNvPicPr>
            <a:picLocks noChangeAspect="1"/>
          </p:cNvPicPr>
          <p:nvPr/>
        </p:nvPicPr>
        <p:blipFill>
          <a:blip r:embed="rId3"/>
          <a:stretch>
            <a:fillRect/>
          </a:stretch>
        </p:blipFill>
        <p:spPr>
          <a:xfrm>
            <a:off x="2069796" y="1649968"/>
            <a:ext cx="8052408" cy="5032755"/>
          </a:xfrm>
          <a:prstGeom prst="rect">
            <a:avLst/>
          </a:prstGeom>
        </p:spPr>
      </p:pic>
    </p:spTree>
    <p:extLst>
      <p:ext uri="{BB962C8B-B14F-4D97-AF65-F5344CB8AC3E}">
        <p14:creationId xmlns:p14="http://schemas.microsoft.com/office/powerpoint/2010/main" val="347971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The Trias Energetic</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32</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824984"/>
            <a:ext cx="10020692" cy="675204"/>
          </a:xfrm>
        </p:spPr>
        <p:txBody>
          <a:bodyPr/>
          <a:lstStyle/>
          <a:p>
            <a:r>
              <a:rPr lang="en-US" dirty="0"/>
              <a:t>A global energy transition away from fossil fuel use and eCO2 emissions is critical to reducing our environmental impact and slowing climate change related to global warming.</a:t>
            </a:r>
          </a:p>
        </p:txBody>
      </p:sp>
      <p:pic>
        <p:nvPicPr>
          <p:cNvPr id="7" name="Picture 6">
            <a:extLst>
              <a:ext uri="{FF2B5EF4-FFF2-40B4-BE49-F238E27FC236}">
                <a16:creationId xmlns:a16="http://schemas.microsoft.com/office/drawing/2014/main" id="{AFD6B96D-3E18-DCC8-E870-55D613737446}"/>
              </a:ext>
            </a:extLst>
          </p:cNvPr>
          <p:cNvPicPr>
            <a:picLocks noChangeAspect="1"/>
          </p:cNvPicPr>
          <p:nvPr/>
        </p:nvPicPr>
        <p:blipFill>
          <a:blip r:embed="rId2"/>
          <a:stretch>
            <a:fillRect/>
          </a:stretch>
        </p:blipFill>
        <p:spPr>
          <a:xfrm>
            <a:off x="1777565" y="2136143"/>
            <a:ext cx="7554971" cy="4721857"/>
          </a:xfrm>
          <a:prstGeom prst="rect">
            <a:avLst/>
          </a:prstGeom>
        </p:spPr>
      </p:pic>
    </p:spTree>
    <p:extLst>
      <p:ext uri="{BB962C8B-B14F-4D97-AF65-F5344CB8AC3E}">
        <p14:creationId xmlns:p14="http://schemas.microsoft.com/office/powerpoint/2010/main" val="1549675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10821972" cy="675204"/>
          </a:xfrm>
        </p:spPr>
        <p:txBody>
          <a:bodyPr/>
          <a:lstStyle/>
          <a:p>
            <a:r>
              <a:rPr lang="en-US" dirty="0"/>
              <a:t>Advanced Energy System Design Incorporates The </a:t>
            </a:r>
            <a:r>
              <a:rPr lang="en-US" b="1" dirty="0"/>
              <a:t>Trias Energetic </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33</a:t>
            </a:fld>
            <a:endParaRPr lang="en-CA" dirty="0"/>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75414" y="675204"/>
            <a:ext cx="7466029" cy="6182795"/>
          </a:xfrm>
        </p:spPr>
        <p:txBody>
          <a:bodyPr/>
          <a:lstStyle/>
          <a:p>
            <a:r>
              <a:rPr lang="en-US" sz="2800" b="1" dirty="0"/>
              <a:t>Minimize Demand</a:t>
            </a:r>
          </a:p>
          <a:p>
            <a:endParaRPr lang="en-US" sz="2800" b="1" dirty="0"/>
          </a:p>
          <a:p>
            <a:pPr>
              <a:buFont typeface="Wingdings" panose="05000000000000000000" pitchFamily="2" charset="2"/>
              <a:buChar char="Ø"/>
            </a:pPr>
            <a:r>
              <a:rPr lang="en-US" sz="2800" b="1" dirty="0"/>
              <a:t>Deadband technology </a:t>
            </a:r>
            <a:r>
              <a:rPr lang="en-US" sz="2800" dirty="0"/>
              <a:t>integration to prevent the operation of heating and cooling systems at the same time</a:t>
            </a:r>
          </a:p>
          <a:p>
            <a:pPr>
              <a:buFont typeface="Wingdings" panose="05000000000000000000" pitchFamily="2" charset="2"/>
              <a:buChar char="Ø"/>
            </a:pPr>
            <a:r>
              <a:rPr lang="en-US" sz="2800" dirty="0"/>
              <a:t>In some climates there is a high-temperature variation, and it may be necessary on the same day to turn on the heating in certain hours and the cooling system in others.</a:t>
            </a:r>
          </a:p>
          <a:p>
            <a:pPr>
              <a:buFont typeface="Wingdings" panose="05000000000000000000" pitchFamily="2" charset="2"/>
              <a:buChar char="Ø"/>
            </a:pPr>
            <a:r>
              <a:rPr lang="en-US" sz="2800" dirty="0"/>
              <a:t> The same situation can occur in buildings with rooms with different exposures (e.g., north/south).</a:t>
            </a:r>
          </a:p>
          <a:p>
            <a:pPr marL="0" indent="0">
              <a:buNone/>
            </a:pPr>
            <a:endParaRPr lang="en-US" dirty="0"/>
          </a:p>
        </p:txBody>
      </p:sp>
    </p:spTree>
    <p:extLst>
      <p:ext uri="{BB962C8B-B14F-4D97-AF65-F5344CB8AC3E}">
        <p14:creationId xmlns:p14="http://schemas.microsoft.com/office/powerpoint/2010/main" val="3251619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8220173" cy="675204"/>
          </a:xfrm>
        </p:spPr>
        <p:txBody>
          <a:bodyPr/>
          <a:lstStyle/>
          <a:p>
            <a:r>
              <a:rPr lang="en-US" dirty="0"/>
              <a:t>Advanced Energy System Design Incorporates</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34</a:t>
            </a:fld>
            <a:endParaRPr lang="en-CA" dirty="0"/>
          </a:p>
        </p:txBody>
      </p:sp>
      <p:pic>
        <p:nvPicPr>
          <p:cNvPr id="11" name="Picture 10">
            <a:extLst>
              <a:ext uri="{FF2B5EF4-FFF2-40B4-BE49-F238E27FC236}">
                <a16:creationId xmlns:a16="http://schemas.microsoft.com/office/drawing/2014/main" id="{FB5FBB7C-D196-B197-56E5-1ED8DD8E96A4}"/>
              </a:ext>
            </a:extLst>
          </p:cNvPr>
          <p:cNvPicPr>
            <a:picLocks noChangeAspect="1"/>
          </p:cNvPicPr>
          <p:nvPr/>
        </p:nvPicPr>
        <p:blipFill>
          <a:blip r:embed="rId3"/>
          <a:stretch>
            <a:fillRect/>
          </a:stretch>
        </p:blipFill>
        <p:spPr>
          <a:xfrm>
            <a:off x="979442" y="675204"/>
            <a:ext cx="9745435" cy="6163535"/>
          </a:xfrm>
          <a:prstGeom prst="rect">
            <a:avLst/>
          </a:prstGeom>
        </p:spPr>
      </p:pic>
    </p:spTree>
    <p:extLst>
      <p:ext uri="{BB962C8B-B14F-4D97-AF65-F5344CB8AC3E}">
        <p14:creationId xmlns:p14="http://schemas.microsoft.com/office/powerpoint/2010/main" val="2921933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2347274" y="144898"/>
            <a:ext cx="10746558" cy="675204"/>
          </a:xfrm>
        </p:spPr>
        <p:txBody>
          <a:bodyPr/>
          <a:lstStyle/>
          <a:p>
            <a:r>
              <a:rPr lang="en-US" dirty="0"/>
              <a:t>Advanced Energy System Design Incorporates</a:t>
            </a:r>
            <a:endParaRPr lang="en-US" b="1"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35</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824984"/>
            <a:ext cx="10020692" cy="675204"/>
          </a:xfrm>
        </p:spPr>
        <p:txBody>
          <a:bodyPr/>
          <a:lstStyle/>
          <a:p>
            <a:pPr marL="0" indent="0">
              <a:buNone/>
            </a:pPr>
            <a:r>
              <a:rPr lang="en-US" b="1" dirty="0"/>
              <a:t>Efficient Use With:</a:t>
            </a:r>
          </a:p>
          <a:p>
            <a:pPr>
              <a:buFont typeface="Wingdings" panose="05000000000000000000" pitchFamily="2" charset="2"/>
              <a:buChar char="Ø"/>
            </a:pPr>
            <a:r>
              <a:rPr lang="en-US" b="1" dirty="0"/>
              <a:t>Variable frequency drives (VFDs) i</a:t>
            </a:r>
            <a:r>
              <a:rPr lang="en-US" dirty="0"/>
              <a:t>n motors</a:t>
            </a:r>
          </a:p>
          <a:p>
            <a:pPr marL="0" indent="0">
              <a:buNone/>
            </a:pPr>
            <a:endParaRPr lang="en-US" dirty="0"/>
          </a:p>
        </p:txBody>
      </p:sp>
      <p:sp>
        <p:nvSpPr>
          <p:cNvPr id="3" name="TextBox 2">
            <a:extLst>
              <a:ext uri="{FF2B5EF4-FFF2-40B4-BE49-F238E27FC236}">
                <a16:creationId xmlns:a16="http://schemas.microsoft.com/office/drawing/2014/main" id="{E13853FC-500A-1241-C363-846B28F51149}"/>
              </a:ext>
            </a:extLst>
          </p:cNvPr>
          <p:cNvSpPr txBox="1"/>
          <p:nvPr/>
        </p:nvSpPr>
        <p:spPr>
          <a:xfrm>
            <a:off x="466629" y="2713911"/>
            <a:ext cx="946451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A  VFD is a type of motor controller that drives an electric motor by varying the frequency and voltage supplied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Applicable to AC induction electric motors or synchronous motors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Other names for a VFD are variable speed drive (VSD), adjustable speed drive, adjustable frequency drive, AC drive, microdrive, and inverter</a:t>
            </a:r>
          </a:p>
          <a:p>
            <a:endParaRPr lang="en-US" dirty="0"/>
          </a:p>
        </p:txBody>
      </p:sp>
    </p:spTree>
    <p:extLst>
      <p:ext uri="{BB962C8B-B14F-4D97-AF65-F5344CB8AC3E}">
        <p14:creationId xmlns:p14="http://schemas.microsoft.com/office/powerpoint/2010/main" val="1321276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6570484" cy="675204"/>
          </a:xfrm>
        </p:spPr>
        <p:txBody>
          <a:bodyPr/>
          <a:lstStyle/>
          <a:p>
            <a:r>
              <a:rPr lang="en-US" dirty="0"/>
              <a:t>Advanced Energy System Design</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36</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824984"/>
            <a:ext cx="10020692" cy="675204"/>
          </a:xfrm>
        </p:spPr>
        <p:txBody>
          <a:bodyPr/>
          <a:lstStyle/>
          <a:p>
            <a:pPr marL="0" indent="0">
              <a:buNone/>
            </a:pPr>
            <a:r>
              <a:rPr lang="en-US" b="1" dirty="0"/>
              <a:t>Efficient Use With:</a:t>
            </a:r>
          </a:p>
          <a:p>
            <a:pPr>
              <a:buFont typeface="Wingdings" panose="05000000000000000000" pitchFamily="2" charset="2"/>
              <a:buChar char="Ø"/>
            </a:pPr>
            <a:r>
              <a:rPr lang="en-US" b="1" dirty="0"/>
              <a:t>Variable frequency drives (VFDs) i</a:t>
            </a:r>
            <a:r>
              <a:rPr lang="en-US" dirty="0"/>
              <a:t>n motors</a:t>
            </a:r>
          </a:p>
          <a:p>
            <a:pPr marL="0" indent="0">
              <a:buNone/>
            </a:pPr>
            <a:endParaRPr lang="en-US" dirty="0"/>
          </a:p>
        </p:txBody>
      </p:sp>
      <p:sp>
        <p:nvSpPr>
          <p:cNvPr id="3" name="TextBox 2">
            <a:extLst>
              <a:ext uri="{FF2B5EF4-FFF2-40B4-BE49-F238E27FC236}">
                <a16:creationId xmlns:a16="http://schemas.microsoft.com/office/drawing/2014/main" id="{E13853FC-500A-1241-C363-846B28F51149}"/>
              </a:ext>
            </a:extLst>
          </p:cNvPr>
          <p:cNvSpPr txBox="1"/>
          <p:nvPr/>
        </p:nvSpPr>
        <p:spPr>
          <a:xfrm>
            <a:off x="466629" y="1698308"/>
            <a:ext cx="9464510" cy="4062651"/>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400" dirty="0"/>
              <a:t>Frequency (or hertz) is directly related to the motor’s speed measured in revolutions per minute (RPMs)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faster the frequency, the faster the RPMs go</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As the system’s motor speed requirements change, the  VFD can simply turn up or down the motor speed to meet the speed requirement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is a better energy-use approach than full-speed ON or OFF!</a:t>
            </a:r>
          </a:p>
        </p:txBody>
      </p:sp>
    </p:spTree>
    <p:extLst>
      <p:ext uri="{BB962C8B-B14F-4D97-AF65-F5344CB8AC3E}">
        <p14:creationId xmlns:p14="http://schemas.microsoft.com/office/powerpoint/2010/main" val="2250854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2303774" y="131975"/>
            <a:ext cx="10495274" cy="543229"/>
          </a:xfrm>
        </p:spPr>
        <p:txBody>
          <a:bodyPr/>
          <a:lstStyle/>
          <a:p>
            <a:r>
              <a:rPr lang="en-US" sz="3200" dirty="0"/>
              <a:t>Advanced Energy System Design</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37</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675204"/>
            <a:ext cx="10020692" cy="675204"/>
          </a:xfrm>
        </p:spPr>
        <p:txBody>
          <a:bodyPr/>
          <a:lstStyle/>
          <a:p>
            <a:pPr marL="0" indent="0">
              <a:buNone/>
            </a:pPr>
            <a:r>
              <a:rPr lang="en-US" b="1" dirty="0"/>
              <a:t>Efficient Use With:</a:t>
            </a:r>
          </a:p>
          <a:p>
            <a:pPr>
              <a:buFont typeface="Wingdings" panose="05000000000000000000" pitchFamily="2" charset="2"/>
              <a:buChar char="Ø"/>
            </a:pPr>
            <a:r>
              <a:rPr lang="en-US" b="1" dirty="0"/>
              <a:t>Variable frequency drives (VFDs) in motors</a:t>
            </a:r>
            <a:endParaRPr lang="en-US" dirty="0"/>
          </a:p>
        </p:txBody>
      </p:sp>
      <p:sp>
        <p:nvSpPr>
          <p:cNvPr id="3" name="TextBox 2">
            <a:extLst>
              <a:ext uri="{FF2B5EF4-FFF2-40B4-BE49-F238E27FC236}">
                <a16:creationId xmlns:a16="http://schemas.microsoft.com/office/drawing/2014/main" id="{E13853FC-500A-1241-C363-846B28F51149}"/>
              </a:ext>
            </a:extLst>
          </p:cNvPr>
          <p:cNvSpPr txBox="1"/>
          <p:nvPr/>
        </p:nvSpPr>
        <p:spPr>
          <a:xfrm>
            <a:off x="188538" y="1612658"/>
            <a:ext cx="10237509" cy="5109091"/>
          </a:xfrm>
          <a:prstGeom prst="rect">
            <a:avLst/>
          </a:prstGeom>
          <a:noFill/>
        </p:spPr>
        <p:txBody>
          <a:bodyPr wrap="square" rtlCol="0">
            <a:spAutoFit/>
          </a:bodyPr>
          <a:lstStyle/>
          <a:p>
            <a:r>
              <a:rPr lang="en-US" sz="2400" dirty="0"/>
              <a:t>There are many reasons why we may want to adjust motor speed. </a:t>
            </a:r>
          </a:p>
          <a:p>
            <a:endParaRPr lang="en-US" sz="2400" dirty="0"/>
          </a:p>
          <a:p>
            <a:r>
              <a:rPr lang="en-US" sz="2400" dirty="0"/>
              <a:t>For example, to:</a:t>
            </a:r>
          </a:p>
          <a:p>
            <a:endParaRPr lang="en-US" sz="2400" dirty="0"/>
          </a:p>
          <a:p>
            <a:pPr marL="342900" indent="-342900">
              <a:buFont typeface="Arial" panose="020B0604020202020204" pitchFamily="34" charset="0"/>
              <a:buChar char="•"/>
            </a:pPr>
            <a:r>
              <a:rPr lang="en-US" sz="2400" dirty="0"/>
              <a:t>Save energy and improve system efficiency</a:t>
            </a:r>
          </a:p>
          <a:p>
            <a:pPr marL="342900" indent="-342900">
              <a:buFont typeface="Arial" panose="020B0604020202020204" pitchFamily="34" charset="0"/>
              <a:buChar char="•"/>
            </a:pPr>
            <a:r>
              <a:rPr lang="en-US" sz="2400" dirty="0"/>
              <a:t>Match the speed of the drive to the process requirements</a:t>
            </a:r>
          </a:p>
          <a:p>
            <a:pPr marL="342900" indent="-342900">
              <a:buFont typeface="Arial" panose="020B0604020202020204" pitchFamily="34" charset="0"/>
              <a:buChar char="•"/>
            </a:pPr>
            <a:r>
              <a:rPr lang="en-US" sz="2400" dirty="0"/>
              <a:t>Match the torque or power of a drive to the process requirements</a:t>
            </a:r>
          </a:p>
          <a:p>
            <a:pPr marL="342900" indent="-342900">
              <a:buFont typeface="Arial" panose="020B0604020202020204" pitchFamily="34" charset="0"/>
              <a:buChar char="•"/>
            </a:pPr>
            <a:r>
              <a:rPr lang="en-US" sz="2400" dirty="0"/>
              <a:t>Improve the working environment</a:t>
            </a:r>
          </a:p>
          <a:p>
            <a:pPr marL="342900" indent="-342900">
              <a:buFont typeface="Arial" panose="020B0604020202020204" pitchFamily="34" charset="0"/>
              <a:buChar char="•"/>
            </a:pPr>
            <a:r>
              <a:rPr lang="en-US" sz="2400" dirty="0"/>
              <a:t>Lower noise levels, for example from fans and pumps</a:t>
            </a:r>
          </a:p>
          <a:p>
            <a:pPr marL="342900" indent="-342900">
              <a:buFont typeface="Arial" panose="020B0604020202020204" pitchFamily="34" charset="0"/>
              <a:buChar char="•"/>
            </a:pPr>
            <a:r>
              <a:rPr lang="en-US" sz="2400" dirty="0"/>
              <a:t>Reduce mechanical stress on machines to extend their lifetime</a:t>
            </a:r>
          </a:p>
          <a:p>
            <a:pPr marL="342900" indent="-342900">
              <a:buFont typeface="Arial" panose="020B0604020202020204" pitchFamily="34" charset="0"/>
              <a:buChar char="•"/>
            </a:pPr>
            <a:r>
              <a:rPr lang="en-US" sz="2400" dirty="0"/>
              <a:t>Shave peak consumption to avoid peak-demand prices and reduce the motor size required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1400" dirty="0">
                <a:hlinkClick r:id="rId2"/>
              </a:rPr>
              <a:t>Danfoss: What is a variable frequency drive?</a:t>
            </a:r>
            <a:endParaRPr lang="en-US" sz="1400" dirty="0"/>
          </a:p>
        </p:txBody>
      </p:sp>
    </p:spTree>
    <p:extLst>
      <p:ext uri="{BB962C8B-B14F-4D97-AF65-F5344CB8AC3E}">
        <p14:creationId xmlns:p14="http://schemas.microsoft.com/office/powerpoint/2010/main" val="339298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3341650" y="84841"/>
            <a:ext cx="12633134" cy="675204"/>
          </a:xfrm>
        </p:spPr>
        <p:txBody>
          <a:bodyPr/>
          <a:lstStyle/>
          <a:p>
            <a:r>
              <a:rPr kumimoji="0" lang="en-US" sz="3200" b="0" i="0" u="none" strike="noStrike" kern="1200" cap="none" spc="0" normalizeH="0" baseline="0" noProof="0" dirty="0">
                <a:ln>
                  <a:noFill/>
                </a:ln>
                <a:solidFill>
                  <a:prstClr val="black"/>
                </a:solidFill>
                <a:effectLst/>
                <a:uLnTx/>
                <a:uFillTx/>
                <a:latin typeface="Franklin Gothic Medium"/>
                <a:ea typeface="+mj-ea"/>
                <a:cs typeface="+mj-cs"/>
              </a:rPr>
              <a:t>Advanced Energy System Design</a:t>
            </a:r>
            <a:endParaRPr lang="en-US" sz="2000"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38</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675204"/>
            <a:ext cx="10020692" cy="675204"/>
          </a:xfrm>
        </p:spPr>
        <p:txBody>
          <a:bodyPr/>
          <a:lstStyle/>
          <a:p>
            <a:pPr marL="0" indent="0">
              <a:buNone/>
            </a:pPr>
            <a:r>
              <a:rPr lang="en-US" b="1" dirty="0"/>
              <a:t>Efficient Use With:</a:t>
            </a:r>
          </a:p>
          <a:p>
            <a:pPr>
              <a:buFont typeface="Wingdings" panose="05000000000000000000" pitchFamily="2" charset="2"/>
              <a:buChar char="Ø"/>
            </a:pPr>
            <a:r>
              <a:rPr lang="en-US" b="1" dirty="0"/>
              <a:t>VRF heat pump technology </a:t>
            </a:r>
            <a:r>
              <a:rPr lang="en-US" dirty="0"/>
              <a:t>for heating and cooling</a:t>
            </a:r>
          </a:p>
          <a:p>
            <a:pPr marL="0" indent="0">
              <a:buNone/>
            </a:pPr>
            <a:endParaRPr lang="en-US" dirty="0"/>
          </a:p>
          <a:p>
            <a:pPr marL="0"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E13853FC-500A-1241-C363-846B28F51149}"/>
              </a:ext>
            </a:extLst>
          </p:cNvPr>
          <p:cNvSpPr txBox="1"/>
          <p:nvPr/>
        </p:nvSpPr>
        <p:spPr>
          <a:xfrm>
            <a:off x="309062" y="1730645"/>
            <a:ext cx="10237509" cy="6093976"/>
          </a:xfrm>
          <a:prstGeom prst="rect">
            <a:avLst/>
          </a:prstGeom>
          <a:noFill/>
        </p:spPr>
        <p:txBody>
          <a:bodyPr wrap="square" rtlCol="0">
            <a:spAutoFit/>
          </a:bodyPr>
          <a:lstStyle/>
          <a:p>
            <a:pPr marL="342900" indent="-342900">
              <a:buFont typeface="Arial" panose="020B0604020202020204" pitchFamily="34" charset="0"/>
              <a:buChar char="•"/>
            </a:pPr>
            <a:r>
              <a:rPr lang="en-US" sz="2800" dirty="0"/>
              <a:t>Heat pumps are the most efficient mechanical system for space heating and cooling.</a:t>
            </a:r>
          </a:p>
          <a:p>
            <a:pPr marL="342900" indent="-342900">
              <a:buFont typeface="Arial" panose="020B0604020202020204" pitchFamily="34" charset="0"/>
              <a:buChar char="•"/>
            </a:pPr>
            <a:r>
              <a:rPr lang="en-US" sz="2800" dirty="0"/>
              <a:t>Heat pumps incorporate </a:t>
            </a:r>
            <a:r>
              <a:rPr lang="en-US" sz="2800" b="1" dirty="0"/>
              <a:t>VFD</a:t>
            </a:r>
            <a:r>
              <a:rPr lang="en-US" sz="2800" dirty="0"/>
              <a:t> technology to increase the efficiency of the refrigeration cycle which operates on a refrigerant gas.</a:t>
            </a:r>
          </a:p>
          <a:p>
            <a:pPr marL="342900" indent="-342900">
              <a:buFont typeface="Arial" panose="020B0604020202020204" pitchFamily="34" charset="0"/>
              <a:buChar char="•"/>
            </a:pPr>
            <a:r>
              <a:rPr lang="en-US" sz="2800" dirty="0"/>
              <a:t>Heat pump efficiency is rated by the formula W out/ W in and is referred to as the coefficient of performance </a:t>
            </a:r>
            <a:r>
              <a:rPr lang="en-US" sz="2800" b="1" dirty="0"/>
              <a:t>(COP)</a:t>
            </a:r>
            <a:r>
              <a:rPr lang="en-US" sz="2800" dirty="0"/>
              <a:t>.</a:t>
            </a:r>
          </a:p>
          <a:p>
            <a:pPr marL="342900" indent="-342900">
              <a:buFont typeface="Arial" panose="020B0604020202020204" pitchFamily="34" charset="0"/>
              <a:buChar char="•"/>
            </a:pPr>
            <a:r>
              <a:rPr lang="en-US" sz="2800" dirty="0"/>
              <a:t>Air-to-air heat pumps, air-to-water heat pumps and geothermal heat pumps may have COPs ranging from 2.5-5.55.</a:t>
            </a:r>
          </a:p>
          <a:p>
            <a:pPr marL="342900" indent="-342900">
              <a:buFont typeface="Arial" panose="020B0604020202020204" pitchFamily="34" charset="0"/>
              <a:buChar char="•"/>
            </a:pPr>
            <a:r>
              <a:rPr lang="en-US" sz="2800" dirty="0"/>
              <a:t>The higher the COP, the more efficient the system is with less energy consumption.</a:t>
            </a:r>
          </a:p>
          <a:p>
            <a:pPr marL="342900" indent="-342900">
              <a:buFont typeface="Arial" panose="020B0604020202020204" pitchFamily="34" charset="0"/>
              <a:buChar char="•"/>
            </a:pPr>
            <a:endParaRPr lang="en-US" sz="2000" dirty="0"/>
          </a:p>
          <a:p>
            <a:endParaRPr lang="en-US" sz="2000" dirty="0"/>
          </a:p>
          <a:p>
            <a:endParaRPr lang="en-US" sz="1400" dirty="0"/>
          </a:p>
          <a:p>
            <a:endParaRPr lang="en-US" sz="1400" dirty="0"/>
          </a:p>
          <a:p>
            <a:endParaRPr lang="en-US" sz="1400" dirty="0"/>
          </a:p>
        </p:txBody>
      </p:sp>
    </p:spTree>
    <p:extLst>
      <p:ext uri="{BB962C8B-B14F-4D97-AF65-F5344CB8AC3E}">
        <p14:creationId xmlns:p14="http://schemas.microsoft.com/office/powerpoint/2010/main" val="1509921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3341650" y="84841"/>
            <a:ext cx="12564308" cy="675204"/>
          </a:xfrm>
        </p:spPr>
        <p:txBody>
          <a:bodyPr/>
          <a:lstStyle/>
          <a:p>
            <a:r>
              <a:rPr kumimoji="0" lang="en-US" sz="3200" b="0" i="0" u="none" strike="noStrike" kern="1200" cap="none" spc="0" normalizeH="0" baseline="0" noProof="0" dirty="0">
                <a:ln>
                  <a:noFill/>
                </a:ln>
                <a:solidFill>
                  <a:prstClr val="black"/>
                </a:solidFill>
                <a:effectLst/>
                <a:uLnTx/>
                <a:uFillTx/>
                <a:latin typeface="Franklin Gothic Medium"/>
                <a:ea typeface="+mj-ea"/>
                <a:cs typeface="+mj-cs"/>
              </a:rPr>
              <a:t>Advanced Energy System Design</a:t>
            </a:r>
            <a:endParaRPr lang="en-US" sz="2000"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39</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675204"/>
            <a:ext cx="10020692" cy="675204"/>
          </a:xfrm>
        </p:spPr>
        <p:txBody>
          <a:bodyPr/>
          <a:lstStyle/>
          <a:p>
            <a:pPr marL="0" indent="0">
              <a:buNone/>
            </a:pPr>
            <a:r>
              <a:rPr lang="en-US" b="1" dirty="0"/>
              <a:t>Efficient Use With:</a:t>
            </a:r>
          </a:p>
          <a:p>
            <a:pPr>
              <a:buFont typeface="Wingdings" panose="05000000000000000000" pitchFamily="2" charset="2"/>
              <a:buChar char="Ø"/>
            </a:pPr>
            <a:r>
              <a:rPr lang="en-US" b="1" dirty="0"/>
              <a:t>Variable refrigerant flow (VRF) heat pump technology </a:t>
            </a:r>
            <a:r>
              <a:rPr lang="en-US" dirty="0"/>
              <a:t>for heating and cooling</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E13853FC-500A-1241-C363-846B28F51149}"/>
              </a:ext>
            </a:extLst>
          </p:cNvPr>
          <p:cNvSpPr txBox="1"/>
          <p:nvPr/>
        </p:nvSpPr>
        <p:spPr>
          <a:xfrm>
            <a:off x="309061" y="2497561"/>
            <a:ext cx="10663738" cy="738664"/>
          </a:xfrm>
          <a:prstGeom prst="rect">
            <a:avLst/>
          </a:prstGeom>
          <a:noFill/>
        </p:spPr>
        <p:txBody>
          <a:bodyPr wrap="square" rtlCol="0">
            <a:spAutoFit/>
          </a:bodyPr>
          <a:lstStyle/>
          <a:p>
            <a:endParaRPr lang="en-US" sz="1400" dirty="0"/>
          </a:p>
          <a:p>
            <a:endParaRPr lang="en-US" sz="1400" dirty="0"/>
          </a:p>
          <a:p>
            <a:endParaRPr lang="en-US" sz="1400" dirty="0"/>
          </a:p>
        </p:txBody>
      </p:sp>
      <p:pic>
        <p:nvPicPr>
          <p:cNvPr id="7" name="Picture 6">
            <a:extLst>
              <a:ext uri="{FF2B5EF4-FFF2-40B4-BE49-F238E27FC236}">
                <a16:creationId xmlns:a16="http://schemas.microsoft.com/office/drawing/2014/main" id="{C7FCB454-2402-7CDE-14D1-3281E3AE3D80}"/>
              </a:ext>
            </a:extLst>
          </p:cNvPr>
          <p:cNvPicPr>
            <a:picLocks noChangeAspect="1"/>
          </p:cNvPicPr>
          <p:nvPr/>
        </p:nvPicPr>
        <p:blipFill>
          <a:blip r:embed="rId3"/>
          <a:stretch>
            <a:fillRect/>
          </a:stretch>
        </p:blipFill>
        <p:spPr>
          <a:xfrm>
            <a:off x="1132216" y="2214815"/>
            <a:ext cx="9017427" cy="4558344"/>
          </a:xfrm>
          <a:prstGeom prst="rect">
            <a:avLst/>
          </a:prstGeom>
        </p:spPr>
      </p:pic>
    </p:spTree>
    <p:extLst>
      <p:ext uri="{BB962C8B-B14F-4D97-AF65-F5344CB8AC3E}">
        <p14:creationId xmlns:p14="http://schemas.microsoft.com/office/powerpoint/2010/main" val="2236777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03BF-C763-4710-A643-19693B77CCC2}"/>
              </a:ext>
            </a:extLst>
          </p:cNvPr>
          <p:cNvSpPr>
            <a:spLocks noGrp="1"/>
          </p:cNvSpPr>
          <p:nvPr>
            <p:ph type="title"/>
          </p:nvPr>
        </p:nvSpPr>
        <p:spPr>
          <a:xfrm>
            <a:off x="0" y="70872"/>
            <a:ext cx="6407499" cy="675204"/>
          </a:xfrm>
        </p:spPr>
        <p:txBody>
          <a:bodyPr/>
          <a:lstStyle/>
          <a:p>
            <a:pPr algn="l"/>
            <a:r>
              <a:rPr lang="en-US" dirty="0"/>
              <a:t>Development of Course 62</a:t>
            </a:r>
          </a:p>
        </p:txBody>
      </p:sp>
      <p:sp>
        <p:nvSpPr>
          <p:cNvPr id="3" name="Content Placeholder 2">
            <a:extLst>
              <a:ext uri="{FF2B5EF4-FFF2-40B4-BE49-F238E27FC236}">
                <a16:creationId xmlns:a16="http://schemas.microsoft.com/office/drawing/2014/main" id="{804FC456-C9F6-4BCA-93E5-F8F57D70BA56}"/>
              </a:ext>
            </a:extLst>
          </p:cNvPr>
          <p:cNvSpPr>
            <a:spLocks noGrp="1"/>
          </p:cNvSpPr>
          <p:nvPr>
            <p:ph sz="half" idx="1"/>
          </p:nvPr>
        </p:nvSpPr>
        <p:spPr>
          <a:xfrm>
            <a:off x="306918" y="891454"/>
            <a:ext cx="11885082" cy="3432818"/>
          </a:xfrm>
        </p:spPr>
        <p:txBody>
          <a:bodyPr/>
          <a:lstStyle/>
          <a:p>
            <a:pPr marL="514350" indent="-514350">
              <a:buNone/>
            </a:pPr>
            <a:r>
              <a:rPr lang="en-US" sz="2800" dirty="0">
                <a:latin typeface="Calibri" panose="020F0502020204030204" pitchFamily="34" charset="0"/>
                <a:cs typeface="Calibri" panose="020F0502020204030204" pitchFamily="34" charset="0"/>
              </a:rPr>
              <a:t>From Theory to Practical Application through:</a:t>
            </a:r>
          </a:p>
          <a:p>
            <a:pPr marL="514350" indent="-514350">
              <a:buNone/>
            </a:pPr>
            <a:r>
              <a:rPr lang="en-US" sz="2800" dirty="0">
                <a:latin typeface="Calibri" panose="020F0502020204030204" pitchFamily="34" charset="0"/>
                <a:cs typeface="Calibri" panose="020F0502020204030204" pitchFamily="34" charset="0"/>
              </a:rPr>
              <a:t>         </a:t>
            </a:r>
          </a:p>
          <a:p>
            <a:pPr marL="514350" indent="-514350"/>
            <a:r>
              <a:rPr lang="en-US" sz="2800" dirty="0">
                <a:latin typeface="Calibri" panose="020F0502020204030204" pitchFamily="34" charset="0"/>
                <a:cs typeface="Calibri" panose="020F0502020204030204" pitchFamily="34" charset="0"/>
              </a:rPr>
              <a:t>Development of hands-on </a:t>
            </a:r>
            <a:r>
              <a:rPr lang="en-US" sz="2800" dirty="0"/>
              <a:t>experiments</a:t>
            </a:r>
            <a:r>
              <a:rPr lang="en-US" sz="2800" dirty="0">
                <a:latin typeface="Calibri" panose="020F0502020204030204" pitchFamily="34" charset="0"/>
                <a:cs typeface="Calibri" panose="020F0502020204030204" pitchFamily="34" charset="0"/>
              </a:rPr>
              <a:t> and assessments of energy systems </a:t>
            </a:r>
            <a:r>
              <a:rPr lang="en-US" sz="2800" dirty="0"/>
              <a:t>in </a:t>
            </a:r>
            <a:r>
              <a:rPr lang="en-US" sz="2800" dirty="0">
                <a:latin typeface="Calibri" panose="020F0502020204030204" pitchFamily="34" charset="0"/>
                <a:cs typeface="Calibri" panose="020F0502020204030204" pitchFamily="34" charset="0"/>
              </a:rPr>
              <a:t>Belize to act as a basis for assignments and projects within C-62 Advanced Energy System Design tasks and outcomes.</a:t>
            </a:r>
          </a:p>
        </p:txBody>
      </p:sp>
      <p:sp>
        <p:nvSpPr>
          <p:cNvPr id="4" name="Slide Number Placeholder 3">
            <a:extLst>
              <a:ext uri="{FF2B5EF4-FFF2-40B4-BE49-F238E27FC236}">
                <a16:creationId xmlns:a16="http://schemas.microsoft.com/office/drawing/2014/main" id="{7220446F-52E5-2102-067A-3F69D8F550F7}"/>
              </a:ext>
            </a:extLst>
          </p:cNvPr>
          <p:cNvSpPr>
            <a:spLocks noGrp="1"/>
          </p:cNvSpPr>
          <p:nvPr>
            <p:ph type="sldNum" sz="quarter" idx="12"/>
          </p:nvPr>
        </p:nvSpPr>
        <p:spPr/>
        <p:txBody>
          <a:bodyPr/>
          <a:lstStyle/>
          <a:p>
            <a:fld id="{1F295870-6E49-49B3-8DA7-68540E0A3415}" type="slidenum">
              <a:rPr lang="en-CA" smtClean="0"/>
              <a:pPr/>
              <a:t>4</a:t>
            </a:fld>
            <a:endParaRPr lang="en-CA"/>
          </a:p>
        </p:txBody>
      </p:sp>
    </p:spTree>
    <p:extLst>
      <p:ext uri="{BB962C8B-B14F-4D97-AF65-F5344CB8AC3E}">
        <p14:creationId xmlns:p14="http://schemas.microsoft.com/office/powerpoint/2010/main" val="3452401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2968024" y="219014"/>
            <a:ext cx="11819349" cy="675204"/>
          </a:xfrm>
        </p:spPr>
        <p:txBody>
          <a:bodyPr/>
          <a:lstStyle/>
          <a:p>
            <a:r>
              <a:rPr lang="en-US" sz="3200" dirty="0"/>
              <a:t>Advanced Energy System Design </a:t>
            </a:r>
            <a:br>
              <a:rPr lang="en-US" sz="2000" dirty="0"/>
            </a:br>
            <a:r>
              <a:rPr lang="en-US" sz="2000" dirty="0"/>
              <a:t> </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40</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675204"/>
            <a:ext cx="10020692" cy="675204"/>
          </a:xfrm>
        </p:spPr>
        <p:txBody>
          <a:bodyPr/>
          <a:lstStyle/>
          <a:p>
            <a:pPr marL="0" indent="0">
              <a:buNone/>
            </a:pPr>
            <a:r>
              <a:rPr lang="en-US" sz="2800" b="1" dirty="0"/>
              <a:t>Efficient Use With:</a:t>
            </a:r>
          </a:p>
          <a:p>
            <a:pPr>
              <a:buFont typeface="Wingdings" panose="05000000000000000000" pitchFamily="2" charset="2"/>
              <a:buChar char="Ø"/>
            </a:pPr>
            <a:r>
              <a:rPr lang="en-US" sz="2800" b="1" dirty="0"/>
              <a:t>VRF heat pump technology </a:t>
            </a:r>
            <a:r>
              <a:rPr lang="en-US" sz="2800" dirty="0"/>
              <a:t>for heating and cooling</a:t>
            </a:r>
          </a:p>
          <a:p>
            <a:pPr marL="0" indent="0">
              <a:buNone/>
            </a:pPr>
            <a:endParaRPr lang="en-US" dirty="0"/>
          </a:p>
          <a:p>
            <a:pPr marL="0"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E13853FC-500A-1241-C363-846B28F51149}"/>
              </a:ext>
            </a:extLst>
          </p:cNvPr>
          <p:cNvSpPr txBox="1"/>
          <p:nvPr/>
        </p:nvSpPr>
        <p:spPr>
          <a:xfrm>
            <a:off x="188538" y="1701147"/>
            <a:ext cx="10237509" cy="5786199"/>
          </a:xfrm>
          <a:prstGeom prst="rect">
            <a:avLst/>
          </a:prstGeom>
          <a:noFill/>
        </p:spPr>
        <p:txBody>
          <a:bodyPr wrap="square" rtlCol="0">
            <a:spAutoFit/>
          </a:bodyPr>
          <a:lstStyle/>
          <a:p>
            <a:pPr marL="342900" indent="-342900">
              <a:buFont typeface="Arial" panose="020B0604020202020204" pitchFamily="34" charset="0"/>
              <a:buChar char="•"/>
            </a:pPr>
            <a:r>
              <a:rPr lang="en-US" sz="2800" dirty="0"/>
              <a:t>Heat pumps are the most efficient mechanical system for space heating and cooling.</a:t>
            </a:r>
          </a:p>
          <a:p>
            <a:pPr marL="342900" indent="-342900">
              <a:buFont typeface="Arial" panose="020B0604020202020204" pitchFamily="34" charset="0"/>
              <a:buChar char="•"/>
            </a:pPr>
            <a:r>
              <a:rPr lang="en-US" sz="2800" dirty="0"/>
              <a:t>Heat pumps incorporate </a:t>
            </a:r>
            <a:r>
              <a:rPr lang="en-US" sz="2800" b="1" dirty="0"/>
              <a:t>VFD</a:t>
            </a:r>
            <a:r>
              <a:rPr lang="en-US" sz="2800" dirty="0"/>
              <a:t> technology to increase the efficiency of the refrigeration cycle which operates on a refrigerant gas.</a:t>
            </a:r>
          </a:p>
          <a:p>
            <a:pPr marL="342900" indent="-342900">
              <a:buFont typeface="Arial" panose="020B0604020202020204" pitchFamily="34" charset="0"/>
              <a:buChar char="•"/>
            </a:pPr>
            <a:r>
              <a:rPr lang="en-US" sz="2800" dirty="0"/>
              <a:t>Heat pump efficiency is rated by the formula W out/ W in and is referred to as the coefficient of performance </a:t>
            </a:r>
            <a:r>
              <a:rPr lang="en-US" sz="2800" b="1" dirty="0"/>
              <a:t>(COP)</a:t>
            </a:r>
            <a:r>
              <a:rPr lang="en-US" sz="2800" dirty="0"/>
              <a:t>.</a:t>
            </a:r>
          </a:p>
          <a:p>
            <a:pPr marL="342900" indent="-342900">
              <a:buFont typeface="Arial" panose="020B0604020202020204" pitchFamily="34" charset="0"/>
              <a:buChar char="•"/>
            </a:pPr>
            <a:r>
              <a:rPr lang="en-US" sz="2800" dirty="0"/>
              <a:t>Air-to-air heat pumps, air-to-water heat pumps and geothermal heat pumps may have COPs ranging from 2.5-5.55.</a:t>
            </a:r>
          </a:p>
          <a:p>
            <a:pPr marL="342900" indent="-342900">
              <a:buFont typeface="Arial" panose="020B0604020202020204" pitchFamily="34" charset="0"/>
              <a:buChar char="•"/>
            </a:pPr>
            <a:r>
              <a:rPr lang="en-US" sz="2800" dirty="0"/>
              <a:t>The higher the COP, the more efficient the system is with less energy consumption.</a:t>
            </a:r>
          </a:p>
          <a:p>
            <a:pPr marL="342900" indent="-342900">
              <a:buFont typeface="Arial" panose="020B0604020202020204" pitchFamily="34" charset="0"/>
              <a:buChar char="•"/>
            </a:pPr>
            <a:endParaRPr lang="en-US" sz="2000" dirty="0"/>
          </a:p>
          <a:p>
            <a:endParaRPr lang="en-US" sz="1400" dirty="0"/>
          </a:p>
          <a:p>
            <a:endParaRPr lang="en-US" sz="1400" dirty="0"/>
          </a:p>
          <a:p>
            <a:endParaRPr lang="en-US" sz="1400" dirty="0"/>
          </a:p>
        </p:txBody>
      </p:sp>
    </p:spTree>
    <p:extLst>
      <p:ext uri="{BB962C8B-B14F-4D97-AF65-F5344CB8AC3E}">
        <p14:creationId xmlns:p14="http://schemas.microsoft.com/office/powerpoint/2010/main" val="1538068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3341650" y="84841"/>
            <a:ext cx="12534811" cy="675204"/>
          </a:xfrm>
        </p:spPr>
        <p:txBody>
          <a:bodyPr/>
          <a:lstStyle/>
          <a:p>
            <a:r>
              <a:rPr kumimoji="0" lang="en-US" sz="3200" b="0" i="0" u="none" strike="noStrike" kern="1200" cap="none" spc="0" normalizeH="0" baseline="0" noProof="0" dirty="0">
                <a:ln>
                  <a:noFill/>
                </a:ln>
                <a:solidFill>
                  <a:prstClr val="black"/>
                </a:solidFill>
                <a:effectLst/>
                <a:uLnTx/>
                <a:uFillTx/>
                <a:latin typeface="Franklin Gothic Medium"/>
                <a:ea typeface="+mj-ea"/>
                <a:cs typeface="+mj-cs"/>
              </a:rPr>
              <a:t>Advanced Energy System Design</a:t>
            </a:r>
            <a:endParaRPr lang="en-US" sz="2000"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41</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675204"/>
            <a:ext cx="10020692" cy="675204"/>
          </a:xfrm>
        </p:spPr>
        <p:txBody>
          <a:bodyPr/>
          <a:lstStyle/>
          <a:p>
            <a:pPr marL="0" indent="0">
              <a:buNone/>
            </a:pPr>
            <a:r>
              <a:rPr lang="en-US" b="1" dirty="0"/>
              <a:t>Efficient Use With:</a:t>
            </a:r>
          </a:p>
          <a:p>
            <a:pPr>
              <a:buFont typeface="Wingdings" panose="05000000000000000000" pitchFamily="2" charset="2"/>
              <a:buChar char="Ø"/>
            </a:pPr>
            <a:r>
              <a:rPr lang="en-US" b="1" dirty="0"/>
              <a:t>VRF heat pump technology </a:t>
            </a:r>
            <a:r>
              <a:rPr lang="en-US" dirty="0"/>
              <a:t>for heating and cooling</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E13853FC-500A-1241-C363-846B28F51149}"/>
              </a:ext>
            </a:extLst>
          </p:cNvPr>
          <p:cNvSpPr txBox="1"/>
          <p:nvPr/>
        </p:nvSpPr>
        <p:spPr>
          <a:xfrm>
            <a:off x="194762" y="1750813"/>
            <a:ext cx="10663738" cy="4124206"/>
          </a:xfrm>
          <a:prstGeom prst="rect">
            <a:avLst/>
          </a:prstGeom>
          <a:noFill/>
        </p:spPr>
        <p:txBody>
          <a:bodyPr wrap="square" rtlCol="0">
            <a:spAutoFit/>
          </a:bodyPr>
          <a:lstStyle/>
          <a:p>
            <a:pPr marL="342900" indent="-342900">
              <a:buFont typeface="Arial" panose="020B0604020202020204" pitchFamily="34" charset="0"/>
              <a:buChar char="•"/>
            </a:pPr>
            <a:r>
              <a:rPr lang="en-US" sz="2800" b="1" i="0" dirty="0">
                <a:solidFill>
                  <a:srgbClr val="000000"/>
                </a:solidFill>
                <a:effectLst/>
                <a:latin typeface="bitstream vera sans"/>
              </a:rPr>
              <a:t>Hydrochlorofluorocarbon (HCFC) </a:t>
            </a:r>
            <a:r>
              <a:rPr lang="en-US" sz="2800" b="0" i="0" dirty="0">
                <a:solidFill>
                  <a:srgbClr val="000000"/>
                </a:solidFill>
                <a:effectLst/>
                <a:latin typeface="bitstream vera sans"/>
              </a:rPr>
              <a:t>refrigerant gases are being</a:t>
            </a:r>
            <a:r>
              <a:rPr lang="en-US" sz="2800" dirty="0"/>
              <a:t> phased out due to their high </a:t>
            </a:r>
            <a:r>
              <a:rPr lang="en-US" sz="2800" b="1" dirty="0"/>
              <a:t>global warming potential (GWP) </a:t>
            </a:r>
            <a:r>
              <a:rPr lang="en-US" sz="2800" dirty="0"/>
              <a:t>and </a:t>
            </a:r>
            <a:r>
              <a:rPr lang="en-US" sz="2800" b="1" dirty="0"/>
              <a:t>ozone-depleting properties</a:t>
            </a:r>
            <a:r>
              <a:rPr lang="en-US" sz="2800" dirty="0"/>
              <a:t> (ODP).</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New refrigerant gases such as </a:t>
            </a:r>
            <a:r>
              <a:rPr lang="en-US" sz="2800" b="1" dirty="0"/>
              <a:t>carbon dioxide (CO2) </a:t>
            </a:r>
            <a:r>
              <a:rPr lang="en-US" sz="2800" dirty="0"/>
              <a:t>and </a:t>
            </a:r>
            <a:r>
              <a:rPr lang="en-US" sz="2800" b="1" dirty="0"/>
              <a:t>propane (C3H8) </a:t>
            </a:r>
            <a:r>
              <a:rPr lang="en-US" sz="2800" dirty="0"/>
              <a:t>have a much lower GWP and no ODP compared to the hydrofluorocarbons (</a:t>
            </a:r>
            <a:r>
              <a:rPr lang="en-US" sz="2800" b="1" dirty="0"/>
              <a:t>HFCs</a:t>
            </a:r>
            <a:r>
              <a:rPr lang="en-US" sz="2800" dirty="0"/>
              <a:t>) that have been used historically.</a:t>
            </a:r>
          </a:p>
          <a:p>
            <a:pPr marL="342900" indent="-342900">
              <a:buFont typeface="Arial" panose="020B0604020202020204" pitchFamily="34" charset="0"/>
              <a:buChar char="•"/>
            </a:pPr>
            <a:endParaRPr lang="en-US" sz="2400" dirty="0"/>
          </a:p>
          <a:p>
            <a:endParaRPr lang="en-US" sz="1400" dirty="0"/>
          </a:p>
          <a:p>
            <a:endParaRPr lang="en-US" sz="1400" dirty="0"/>
          </a:p>
          <a:p>
            <a:endParaRPr lang="en-US" sz="1400" dirty="0"/>
          </a:p>
        </p:txBody>
      </p:sp>
    </p:spTree>
    <p:extLst>
      <p:ext uri="{BB962C8B-B14F-4D97-AF65-F5344CB8AC3E}">
        <p14:creationId xmlns:p14="http://schemas.microsoft.com/office/powerpoint/2010/main" val="2736366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532665" y="110451"/>
            <a:ext cx="7371762" cy="675204"/>
          </a:xfrm>
        </p:spPr>
        <p:txBody>
          <a:bodyPr/>
          <a:lstStyle/>
          <a:p>
            <a:r>
              <a:rPr lang="en-US" dirty="0"/>
              <a:t>Advanced Energy System Design Incorporates </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42</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824984"/>
            <a:ext cx="10020692" cy="675204"/>
          </a:xfrm>
        </p:spPr>
        <p:txBody>
          <a:bodyPr/>
          <a:lstStyle/>
          <a:p>
            <a:pPr marL="0" indent="0">
              <a:buNone/>
            </a:pPr>
            <a:r>
              <a:rPr lang="en-US" b="1" dirty="0"/>
              <a:t>Renewable resource integration</a:t>
            </a:r>
          </a:p>
          <a:p>
            <a:pPr>
              <a:buFont typeface="Wingdings" panose="05000000000000000000" pitchFamily="2" charset="2"/>
              <a:buChar char="Ø"/>
            </a:pPr>
            <a:r>
              <a:rPr lang="en-US" dirty="0"/>
              <a:t>Solar, wind, tidal and green biogas </a:t>
            </a:r>
          </a:p>
          <a:p>
            <a:pPr marL="0" indent="0">
              <a:buNone/>
            </a:pPr>
            <a:r>
              <a:rPr lang="en-US" dirty="0"/>
              <a:t>  generation, coupled with energy </a:t>
            </a:r>
          </a:p>
          <a:p>
            <a:pPr marL="0" indent="0">
              <a:buNone/>
            </a:pPr>
            <a:r>
              <a:rPr lang="en-US" dirty="0"/>
              <a:t>  storage and controls to maximize efficiency</a:t>
            </a:r>
          </a:p>
          <a:p>
            <a:pPr marL="0" indent="0">
              <a:buNone/>
            </a:pPr>
            <a:r>
              <a:rPr lang="en-US" dirty="0"/>
              <a:t>We need them all working together!</a:t>
            </a:r>
          </a:p>
        </p:txBody>
      </p:sp>
      <p:pic>
        <p:nvPicPr>
          <p:cNvPr id="8" name="Picture 7">
            <a:extLst>
              <a:ext uri="{FF2B5EF4-FFF2-40B4-BE49-F238E27FC236}">
                <a16:creationId xmlns:a16="http://schemas.microsoft.com/office/drawing/2014/main" id="{15927203-F894-E14A-4F66-C33BAD364B8D}"/>
              </a:ext>
            </a:extLst>
          </p:cNvPr>
          <p:cNvPicPr>
            <a:picLocks noChangeAspect="1"/>
          </p:cNvPicPr>
          <p:nvPr/>
        </p:nvPicPr>
        <p:blipFill>
          <a:blip r:embed="rId2"/>
          <a:stretch>
            <a:fillRect/>
          </a:stretch>
        </p:blipFill>
        <p:spPr>
          <a:xfrm>
            <a:off x="7250307" y="0"/>
            <a:ext cx="4753155" cy="6858000"/>
          </a:xfrm>
          <a:prstGeom prst="rect">
            <a:avLst/>
          </a:prstGeom>
        </p:spPr>
      </p:pic>
    </p:spTree>
    <p:extLst>
      <p:ext uri="{BB962C8B-B14F-4D97-AF65-F5344CB8AC3E}">
        <p14:creationId xmlns:p14="http://schemas.microsoft.com/office/powerpoint/2010/main" val="2751198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532665" y="110451"/>
            <a:ext cx="7371762" cy="675204"/>
          </a:xfrm>
        </p:spPr>
        <p:txBody>
          <a:bodyPr/>
          <a:lstStyle/>
          <a:p>
            <a:r>
              <a:rPr lang="en-US" dirty="0"/>
              <a:t>Advanced Energy System Design Incorporates </a:t>
            </a:r>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43</a:t>
            </a:fld>
            <a:endParaRPr lang="en-CA"/>
          </a:p>
        </p:txBody>
      </p:sp>
      <p:sp>
        <p:nvSpPr>
          <p:cNvPr id="5" name="Content Placeholder 4">
            <a:extLst>
              <a:ext uri="{FF2B5EF4-FFF2-40B4-BE49-F238E27FC236}">
                <a16:creationId xmlns:a16="http://schemas.microsoft.com/office/drawing/2014/main" id="{1BD12094-453A-155C-8DE9-BC7CD38AC118}"/>
              </a:ext>
            </a:extLst>
          </p:cNvPr>
          <p:cNvSpPr>
            <a:spLocks noGrp="1"/>
          </p:cNvSpPr>
          <p:nvPr>
            <p:ph sz="half" idx="1"/>
          </p:nvPr>
        </p:nvSpPr>
        <p:spPr>
          <a:xfrm>
            <a:off x="188538" y="824984"/>
            <a:ext cx="10020692" cy="675204"/>
          </a:xfrm>
        </p:spPr>
        <p:txBody>
          <a:bodyPr/>
          <a:lstStyle/>
          <a:p>
            <a:pPr marL="0" indent="0">
              <a:buNone/>
            </a:pPr>
            <a:r>
              <a:rPr lang="en-US" b="1" dirty="0"/>
              <a:t>Renewable resource integration</a:t>
            </a:r>
          </a:p>
          <a:p>
            <a:pPr>
              <a:buFont typeface="Wingdings" panose="05000000000000000000" pitchFamily="2" charset="2"/>
              <a:buChar char="Ø"/>
            </a:pPr>
            <a:r>
              <a:rPr lang="en-US" dirty="0"/>
              <a:t>Offshore wind technology is rapidly </a:t>
            </a:r>
          </a:p>
          <a:p>
            <a:pPr marL="0" indent="0">
              <a:buNone/>
            </a:pPr>
            <a:r>
              <a:rPr lang="en-US" dirty="0"/>
              <a:t>    Advancing as a leading source of clean</a:t>
            </a:r>
          </a:p>
          <a:p>
            <a:pPr marL="0" indent="0">
              <a:buNone/>
            </a:pPr>
            <a:r>
              <a:rPr lang="en-US" dirty="0"/>
              <a:t>    wind energy in the EU.</a:t>
            </a:r>
          </a:p>
        </p:txBody>
      </p:sp>
      <p:pic>
        <p:nvPicPr>
          <p:cNvPr id="6" name="Picture 5">
            <a:extLst>
              <a:ext uri="{FF2B5EF4-FFF2-40B4-BE49-F238E27FC236}">
                <a16:creationId xmlns:a16="http://schemas.microsoft.com/office/drawing/2014/main" id="{D6C41004-1571-8401-709C-7B526AD5C0AC}"/>
              </a:ext>
            </a:extLst>
          </p:cNvPr>
          <p:cNvPicPr>
            <a:picLocks noChangeAspect="1"/>
          </p:cNvPicPr>
          <p:nvPr/>
        </p:nvPicPr>
        <p:blipFill>
          <a:blip r:embed="rId2"/>
          <a:stretch>
            <a:fillRect/>
          </a:stretch>
        </p:blipFill>
        <p:spPr>
          <a:xfrm>
            <a:off x="6096000" y="695971"/>
            <a:ext cx="5734742" cy="6051578"/>
          </a:xfrm>
          <a:prstGeom prst="rect">
            <a:avLst/>
          </a:prstGeom>
        </p:spPr>
      </p:pic>
    </p:spTree>
    <p:extLst>
      <p:ext uri="{BB962C8B-B14F-4D97-AF65-F5344CB8AC3E}">
        <p14:creationId xmlns:p14="http://schemas.microsoft.com/office/powerpoint/2010/main" val="3236133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294595" y="675204"/>
            <a:ext cx="3598675" cy="2916408"/>
          </a:xfrm>
        </p:spPr>
        <p:txBody>
          <a:bodyPr/>
          <a:lstStyle/>
          <a:p>
            <a:pPr marL="135731" marR="0" indent="0">
              <a:spcBef>
                <a:spcPts val="0"/>
              </a:spcBef>
              <a:spcAft>
                <a:spcPts val="0"/>
              </a:spcAft>
              <a:buNone/>
            </a:pPr>
            <a:r>
              <a:rPr lang="en-US" sz="2400" dirty="0">
                <a:effectLst/>
                <a:latin typeface="Calibri" panose="020F0502020204030204" pitchFamily="34" charset="0"/>
                <a:ea typeface="Calibri" panose="020F0502020204030204" pitchFamily="34" charset="0"/>
              </a:rPr>
              <a:t>Task 01: Identify energy systems in </a:t>
            </a:r>
            <a:r>
              <a:rPr lang="en-US" sz="2400" dirty="0" err="1">
                <a:effectLst/>
                <a:latin typeface="Calibri" panose="020F0502020204030204" pitchFamily="34" charset="0"/>
                <a:ea typeface="Calibri" panose="020F0502020204030204" pitchFamily="34" charset="0"/>
              </a:rPr>
              <a:t>thebuilt</a:t>
            </a:r>
            <a:r>
              <a:rPr lang="en-US" sz="2400" dirty="0">
                <a:effectLst/>
                <a:latin typeface="Calibri" panose="020F0502020204030204" pitchFamily="34" charset="0"/>
                <a:ea typeface="Calibri" panose="020F0502020204030204" pitchFamily="34" charset="0"/>
              </a:rPr>
              <a:t> environment</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44</a:t>
            </a:fld>
            <a:endParaRPr lang="en-CA"/>
          </a:p>
        </p:txBody>
      </p:sp>
      <p:sp>
        <p:nvSpPr>
          <p:cNvPr id="7" name="TextBox 6">
            <a:extLst>
              <a:ext uri="{FF2B5EF4-FFF2-40B4-BE49-F238E27FC236}">
                <a16:creationId xmlns:a16="http://schemas.microsoft.com/office/drawing/2014/main" id="{901B58BC-AB1B-69D7-217A-7C8361AFA14F}"/>
              </a:ext>
            </a:extLst>
          </p:cNvPr>
          <p:cNvSpPr txBox="1"/>
          <p:nvPr/>
        </p:nvSpPr>
        <p:spPr>
          <a:xfrm>
            <a:off x="170853" y="1904702"/>
            <a:ext cx="4622957" cy="4278094"/>
          </a:xfrm>
          <a:prstGeom prst="rect">
            <a:avLst/>
          </a:prstGeom>
          <a:noFill/>
        </p:spPr>
        <p:txBody>
          <a:bodyPr wrap="square" rtlCol="0">
            <a:spAutoFit/>
          </a:bodyPr>
          <a:lstStyle/>
          <a:p>
            <a:r>
              <a:rPr lang="en-US" sz="2800" b="1" dirty="0"/>
              <a:t>Building as a system</a:t>
            </a:r>
            <a:r>
              <a:rPr lang="en-US" sz="2800" dirty="0"/>
              <a:t>:</a:t>
            </a:r>
          </a:p>
          <a:p>
            <a:endParaRPr lang="en-US" sz="2800" dirty="0"/>
          </a:p>
          <a:p>
            <a:pPr marL="342900" indent="-342900">
              <a:buFont typeface="Arial" panose="020B0604020202020204" pitchFamily="34" charset="0"/>
              <a:buChar char="•"/>
            </a:pPr>
            <a:r>
              <a:rPr lang="en-US" sz="2400" dirty="0"/>
              <a:t>Approximately 22% higher construction cost due in part to backup mechanical systems</a:t>
            </a:r>
          </a:p>
          <a:p>
            <a:pPr marL="342900" indent="-342900">
              <a:buFont typeface="Arial" panose="020B0604020202020204" pitchFamily="34" charset="0"/>
              <a:buChar char="•"/>
            </a:pPr>
            <a:r>
              <a:rPr lang="en-US" sz="2400" dirty="0"/>
              <a:t>Conservative 11-year payback on capital </a:t>
            </a:r>
          </a:p>
          <a:p>
            <a:pPr marL="342900" indent="-342900">
              <a:buFont typeface="Arial" panose="020B0604020202020204" pitchFamily="34" charset="0"/>
              <a:buChar char="•"/>
            </a:pPr>
            <a:r>
              <a:rPr lang="en-US" sz="2400" dirty="0"/>
              <a:t>Forecast is a more realistic 8-year return based on initial performance</a:t>
            </a:r>
          </a:p>
          <a:p>
            <a:endParaRPr lang="en-US" sz="2400" dirty="0"/>
          </a:p>
        </p:txBody>
      </p:sp>
      <p:pic>
        <p:nvPicPr>
          <p:cNvPr id="10" name="Picture 9">
            <a:extLst>
              <a:ext uri="{FF2B5EF4-FFF2-40B4-BE49-F238E27FC236}">
                <a16:creationId xmlns:a16="http://schemas.microsoft.com/office/drawing/2014/main" id="{3A5D541B-AFE6-37C0-22AD-273A308030C4}"/>
              </a:ext>
            </a:extLst>
          </p:cNvPr>
          <p:cNvPicPr>
            <a:picLocks noChangeAspect="1"/>
          </p:cNvPicPr>
          <p:nvPr/>
        </p:nvPicPr>
        <p:blipFill>
          <a:blip r:embed="rId3"/>
          <a:stretch>
            <a:fillRect/>
          </a:stretch>
        </p:blipFill>
        <p:spPr>
          <a:xfrm>
            <a:off x="6419654" y="-491613"/>
            <a:ext cx="5028201" cy="7340942"/>
          </a:xfrm>
          <a:prstGeom prst="rect">
            <a:avLst/>
          </a:prstGeom>
        </p:spPr>
      </p:pic>
      <p:sp>
        <p:nvSpPr>
          <p:cNvPr id="11" name="TextBox 10">
            <a:extLst>
              <a:ext uri="{FF2B5EF4-FFF2-40B4-BE49-F238E27FC236}">
                <a16:creationId xmlns:a16="http://schemas.microsoft.com/office/drawing/2014/main" id="{74E808A6-9127-7AF9-9E75-2EAB93B03E70}"/>
              </a:ext>
            </a:extLst>
          </p:cNvPr>
          <p:cNvSpPr txBox="1"/>
          <p:nvPr/>
        </p:nvSpPr>
        <p:spPr>
          <a:xfrm>
            <a:off x="537328" y="6301384"/>
            <a:ext cx="5943487" cy="461665"/>
          </a:xfrm>
          <a:prstGeom prst="rect">
            <a:avLst/>
          </a:prstGeom>
          <a:noFill/>
        </p:spPr>
        <p:txBody>
          <a:bodyPr wrap="none" rtlCol="0">
            <a:spAutoFit/>
          </a:bodyPr>
          <a:lstStyle/>
          <a:p>
            <a:r>
              <a:rPr lang="en-US" sz="1200" dirty="0"/>
              <a:t>Cairns Regional Council. (2021).Sustainable Tropical Building Design.</a:t>
            </a:r>
          </a:p>
          <a:p>
            <a:r>
              <a:rPr lang="en-US" sz="1200" dirty="0">
                <a:hlinkClick r:id="rId4"/>
              </a:rPr>
              <a:t>https://www.cairns.qld.gov.au/__data/assets/pdf_file/0003/45642/BuildingDesign.pdf</a:t>
            </a:r>
            <a:endParaRPr lang="en-US" sz="1200" dirty="0"/>
          </a:p>
        </p:txBody>
      </p:sp>
    </p:spTree>
    <p:extLst>
      <p:ext uri="{BB962C8B-B14F-4D97-AF65-F5344CB8AC3E}">
        <p14:creationId xmlns:p14="http://schemas.microsoft.com/office/powerpoint/2010/main" val="455899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294595" y="675204"/>
            <a:ext cx="7975645" cy="930712"/>
          </a:xfrm>
        </p:spPr>
        <p:txBody>
          <a:bodyPr/>
          <a:lstStyle/>
          <a:p>
            <a:pPr marL="135731" marR="0" indent="0">
              <a:spcBef>
                <a:spcPts val="0"/>
              </a:spcBef>
              <a:spcAft>
                <a:spcPts val="0"/>
              </a:spcAft>
              <a:buNone/>
            </a:pPr>
            <a:r>
              <a:rPr lang="en-US" sz="2400" dirty="0">
                <a:effectLst/>
                <a:latin typeface="Calibri" panose="020F0502020204030204" pitchFamily="34" charset="0"/>
                <a:ea typeface="Calibri" panose="020F0502020204030204" pitchFamily="34" charset="0"/>
              </a:rPr>
              <a:t>Task 01: Identify energy systems in the built environment</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45</a:t>
            </a:fld>
            <a:endParaRPr lang="en-CA"/>
          </a:p>
        </p:txBody>
      </p:sp>
      <p:pic>
        <p:nvPicPr>
          <p:cNvPr id="6" name="Picture 5">
            <a:extLst>
              <a:ext uri="{FF2B5EF4-FFF2-40B4-BE49-F238E27FC236}">
                <a16:creationId xmlns:a16="http://schemas.microsoft.com/office/drawing/2014/main" id="{D792C06C-52E7-7A67-F0B7-75D3927D33CB}"/>
              </a:ext>
            </a:extLst>
          </p:cNvPr>
          <p:cNvPicPr>
            <a:picLocks noChangeAspect="1"/>
          </p:cNvPicPr>
          <p:nvPr/>
        </p:nvPicPr>
        <p:blipFill>
          <a:blip r:embed="rId3"/>
          <a:stretch>
            <a:fillRect/>
          </a:stretch>
        </p:blipFill>
        <p:spPr>
          <a:xfrm>
            <a:off x="1481066" y="1154251"/>
            <a:ext cx="8688699" cy="5369325"/>
          </a:xfrm>
          <a:prstGeom prst="rect">
            <a:avLst/>
          </a:prstGeom>
        </p:spPr>
      </p:pic>
      <p:sp>
        <p:nvSpPr>
          <p:cNvPr id="7" name="TextBox 6">
            <a:extLst>
              <a:ext uri="{FF2B5EF4-FFF2-40B4-BE49-F238E27FC236}">
                <a16:creationId xmlns:a16="http://schemas.microsoft.com/office/drawing/2014/main" id="{901B58BC-AB1B-69D7-217A-7C8361AFA14F}"/>
              </a:ext>
            </a:extLst>
          </p:cNvPr>
          <p:cNvSpPr txBox="1"/>
          <p:nvPr/>
        </p:nvSpPr>
        <p:spPr>
          <a:xfrm>
            <a:off x="1481066" y="1140560"/>
            <a:ext cx="7797006" cy="369332"/>
          </a:xfrm>
          <a:prstGeom prst="rect">
            <a:avLst/>
          </a:prstGeom>
          <a:noFill/>
        </p:spPr>
        <p:txBody>
          <a:bodyPr wrap="none" rtlCol="0">
            <a:spAutoFit/>
          </a:bodyPr>
          <a:lstStyle/>
          <a:p>
            <a:r>
              <a:rPr lang="en-US" dirty="0"/>
              <a:t>Ideal design for seasonal climate zones with heating and cooling requirements</a:t>
            </a:r>
          </a:p>
        </p:txBody>
      </p:sp>
      <p:sp>
        <p:nvSpPr>
          <p:cNvPr id="8" name="TextBox 7">
            <a:extLst>
              <a:ext uri="{FF2B5EF4-FFF2-40B4-BE49-F238E27FC236}">
                <a16:creationId xmlns:a16="http://schemas.microsoft.com/office/drawing/2014/main" id="{4CAC6709-524A-14C2-2D8D-1CDF3D3ED4BC}"/>
              </a:ext>
            </a:extLst>
          </p:cNvPr>
          <p:cNvSpPr txBox="1"/>
          <p:nvPr/>
        </p:nvSpPr>
        <p:spPr>
          <a:xfrm>
            <a:off x="612742" y="6523576"/>
            <a:ext cx="11462994" cy="276999"/>
          </a:xfrm>
          <a:prstGeom prst="rect">
            <a:avLst/>
          </a:prstGeom>
          <a:noFill/>
        </p:spPr>
        <p:txBody>
          <a:bodyPr wrap="square" rtlCol="0">
            <a:spAutoFit/>
          </a:bodyPr>
          <a:lstStyle/>
          <a:p>
            <a:r>
              <a:rPr lang="en-US" sz="1200" dirty="0"/>
              <a:t>FP Innovations. (2014). High-Performance Housing in British Columbia. </a:t>
            </a:r>
            <a:r>
              <a:rPr lang="en-US" sz="1200" dirty="0">
                <a:hlinkClick r:id="rId4"/>
              </a:rPr>
              <a:t>https://www.bchousing.org/publications/High-Performance-Housing-BC.pdf</a:t>
            </a:r>
            <a:endParaRPr lang="en-US" sz="1200" dirty="0"/>
          </a:p>
        </p:txBody>
      </p:sp>
    </p:spTree>
    <p:extLst>
      <p:ext uri="{BB962C8B-B14F-4D97-AF65-F5344CB8AC3E}">
        <p14:creationId xmlns:p14="http://schemas.microsoft.com/office/powerpoint/2010/main" val="2470390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52939" y="1051682"/>
            <a:ext cx="2804283" cy="4754635"/>
          </a:xfrm>
        </p:spPr>
        <p:txBody>
          <a:bodyPr/>
          <a:lstStyle/>
          <a:p>
            <a:pPr marL="135731" marR="0" indent="0">
              <a:spcBef>
                <a:spcPts val="0"/>
              </a:spcBef>
              <a:spcAft>
                <a:spcPts val="0"/>
              </a:spcAft>
              <a:buNone/>
            </a:pPr>
            <a:r>
              <a:rPr lang="en-US" sz="2400" dirty="0">
                <a:effectLst/>
                <a:latin typeface="Calibri" panose="020F0502020204030204" pitchFamily="34" charset="0"/>
                <a:ea typeface="Calibri" panose="020F0502020204030204" pitchFamily="34" charset="0"/>
              </a:rPr>
              <a:t>Task 01: Identify energy systems in the built environment</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46</a:t>
            </a:fld>
            <a:endParaRPr lang="en-CA"/>
          </a:p>
        </p:txBody>
      </p:sp>
      <p:sp>
        <p:nvSpPr>
          <p:cNvPr id="7" name="TextBox 6">
            <a:extLst>
              <a:ext uri="{FF2B5EF4-FFF2-40B4-BE49-F238E27FC236}">
                <a16:creationId xmlns:a16="http://schemas.microsoft.com/office/drawing/2014/main" id="{901B58BC-AB1B-69D7-217A-7C8361AFA14F}"/>
              </a:ext>
            </a:extLst>
          </p:cNvPr>
          <p:cNvSpPr txBox="1"/>
          <p:nvPr/>
        </p:nvSpPr>
        <p:spPr>
          <a:xfrm flipH="1">
            <a:off x="353961" y="3656270"/>
            <a:ext cx="1595905" cy="1477328"/>
          </a:xfrm>
          <a:prstGeom prst="rect">
            <a:avLst/>
          </a:prstGeom>
          <a:noFill/>
        </p:spPr>
        <p:txBody>
          <a:bodyPr wrap="square" rtlCol="0">
            <a:spAutoFit/>
          </a:bodyPr>
          <a:lstStyle/>
          <a:p>
            <a:r>
              <a:rPr lang="en-US" dirty="0"/>
              <a:t>Ideal design for tropical climate zones with cooling loads</a:t>
            </a:r>
          </a:p>
        </p:txBody>
      </p:sp>
      <p:pic>
        <p:nvPicPr>
          <p:cNvPr id="9" name="Picture 8">
            <a:extLst>
              <a:ext uri="{FF2B5EF4-FFF2-40B4-BE49-F238E27FC236}">
                <a16:creationId xmlns:a16="http://schemas.microsoft.com/office/drawing/2014/main" id="{3810C8D1-59FD-9966-C7AF-F37D0F48F100}"/>
              </a:ext>
            </a:extLst>
          </p:cNvPr>
          <p:cNvPicPr>
            <a:picLocks noChangeAspect="1"/>
          </p:cNvPicPr>
          <p:nvPr/>
        </p:nvPicPr>
        <p:blipFill>
          <a:blip r:embed="rId3"/>
          <a:stretch>
            <a:fillRect/>
          </a:stretch>
        </p:blipFill>
        <p:spPr>
          <a:xfrm>
            <a:off x="3039884" y="0"/>
            <a:ext cx="8404863" cy="6410489"/>
          </a:xfrm>
          <a:prstGeom prst="rect">
            <a:avLst/>
          </a:prstGeom>
        </p:spPr>
      </p:pic>
      <p:sp>
        <p:nvSpPr>
          <p:cNvPr id="10" name="TextBox 9">
            <a:extLst>
              <a:ext uri="{FF2B5EF4-FFF2-40B4-BE49-F238E27FC236}">
                <a16:creationId xmlns:a16="http://schemas.microsoft.com/office/drawing/2014/main" id="{3B168E89-DDEC-9F17-6DCC-29AE593BF54F}"/>
              </a:ext>
            </a:extLst>
          </p:cNvPr>
          <p:cNvSpPr txBox="1"/>
          <p:nvPr/>
        </p:nvSpPr>
        <p:spPr>
          <a:xfrm>
            <a:off x="3337088" y="6442722"/>
            <a:ext cx="13621732" cy="461665"/>
          </a:xfrm>
          <a:prstGeom prst="rect">
            <a:avLst/>
          </a:prstGeom>
          <a:noFill/>
        </p:spPr>
        <p:txBody>
          <a:bodyPr wrap="square" rtlCol="0">
            <a:spAutoFit/>
          </a:bodyPr>
          <a:lstStyle/>
          <a:p>
            <a:r>
              <a:rPr lang="en-US" sz="1200" dirty="0"/>
              <a:t>Cairns Regional Council. (2021). Sustainable Tropical Building Design Guidelines for Commercial Buildings.</a:t>
            </a:r>
          </a:p>
          <a:p>
            <a:r>
              <a:rPr lang="en-US" sz="1200" dirty="0"/>
              <a:t> </a:t>
            </a:r>
            <a:r>
              <a:rPr lang="en-US" sz="1200" dirty="0">
                <a:hlinkClick r:id="rId4"/>
              </a:rPr>
              <a:t>https://www.cairns.qld.gov.au/__data/assets/pdf_file/0003/45642/BuildingDesign.pdf</a:t>
            </a:r>
            <a:r>
              <a:rPr lang="en-US" sz="1200" dirty="0"/>
              <a:t> </a:t>
            </a:r>
          </a:p>
        </p:txBody>
      </p:sp>
    </p:spTree>
    <p:extLst>
      <p:ext uri="{BB962C8B-B14F-4D97-AF65-F5344CB8AC3E}">
        <p14:creationId xmlns:p14="http://schemas.microsoft.com/office/powerpoint/2010/main" val="4038727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52939" y="1051682"/>
            <a:ext cx="2804283" cy="4754635"/>
          </a:xfrm>
        </p:spPr>
        <p:txBody>
          <a:bodyPr/>
          <a:lstStyle/>
          <a:p>
            <a:pPr marL="135731" marR="0" indent="0">
              <a:spcBef>
                <a:spcPts val="0"/>
              </a:spcBef>
              <a:spcAft>
                <a:spcPts val="0"/>
              </a:spcAft>
              <a:buNone/>
            </a:pPr>
            <a:r>
              <a:rPr lang="en-US" sz="2400" dirty="0">
                <a:effectLst/>
                <a:latin typeface="Calibri" panose="020F0502020204030204" pitchFamily="34" charset="0"/>
                <a:ea typeface="Calibri" panose="020F0502020204030204" pitchFamily="34" charset="0"/>
              </a:rPr>
              <a:t>Task 01: Identify energy systems in the built environment</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47</a:t>
            </a:fld>
            <a:endParaRPr lang="en-CA"/>
          </a:p>
        </p:txBody>
      </p:sp>
      <p:sp>
        <p:nvSpPr>
          <p:cNvPr id="7" name="TextBox 6">
            <a:extLst>
              <a:ext uri="{FF2B5EF4-FFF2-40B4-BE49-F238E27FC236}">
                <a16:creationId xmlns:a16="http://schemas.microsoft.com/office/drawing/2014/main" id="{901B58BC-AB1B-69D7-217A-7C8361AFA14F}"/>
              </a:ext>
            </a:extLst>
          </p:cNvPr>
          <p:cNvSpPr txBox="1"/>
          <p:nvPr/>
        </p:nvSpPr>
        <p:spPr>
          <a:xfrm flipH="1">
            <a:off x="353961" y="3656270"/>
            <a:ext cx="1595905" cy="1477328"/>
          </a:xfrm>
          <a:prstGeom prst="rect">
            <a:avLst/>
          </a:prstGeom>
          <a:noFill/>
        </p:spPr>
        <p:txBody>
          <a:bodyPr wrap="square" rtlCol="0">
            <a:spAutoFit/>
          </a:bodyPr>
          <a:lstStyle/>
          <a:p>
            <a:r>
              <a:rPr lang="en-US" dirty="0"/>
              <a:t>Ideal design for tropical climate zones with cooling loads</a:t>
            </a:r>
          </a:p>
        </p:txBody>
      </p:sp>
      <p:sp>
        <p:nvSpPr>
          <p:cNvPr id="8" name="TextBox 7">
            <a:extLst>
              <a:ext uri="{FF2B5EF4-FFF2-40B4-BE49-F238E27FC236}">
                <a16:creationId xmlns:a16="http://schemas.microsoft.com/office/drawing/2014/main" id="{4CAC6709-524A-14C2-2D8D-1CDF3D3ED4BC}"/>
              </a:ext>
            </a:extLst>
          </p:cNvPr>
          <p:cNvSpPr txBox="1"/>
          <p:nvPr/>
        </p:nvSpPr>
        <p:spPr>
          <a:xfrm>
            <a:off x="3337088" y="6442722"/>
            <a:ext cx="13621732" cy="461665"/>
          </a:xfrm>
          <a:prstGeom prst="rect">
            <a:avLst/>
          </a:prstGeom>
          <a:noFill/>
        </p:spPr>
        <p:txBody>
          <a:bodyPr wrap="square" rtlCol="0">
            <a:spAutoFit/>
          </a:bodyPr>
          <a:lstStyle/>
          <a:p>
            <a:r>
              <a:rPr lang="en-US" sz="1200" dirty="0"/>
              <a:t>Cairns Regional Council. (2021). Sustainable Tropical Building Design Guidelines for Commercial Buildings.</a:t>
            </a:r>
          </a:p>
          <a:p>
            <a:r>
              <a:rPr lang="en-US" sz="1200" dirty="0"/>
              <a:t> </a:t>
            </a:r>
            <a:r>
              <a:rPr lang="en-US" sz="1200" dirty="0">
                <a:hlinkClick r:id="rId3"/>
              </a:rPr>
              <a:t>https://www.cairns.qld.gov.au/__data/assets/pdf_file/0003/45642/BuildingDesign.pdf</a:t>
            </a:r>
            <a:r>
              <a:rPr lang="en-US" sz="1200" dirty="0"/>
              <a:t> </a:t>
            </a:r>
          </a:p>
        </p:txBody>
      </p:sp>
      <p:pic>
        <p:nvPicPr>
          <p:cNvPr id="6" name="Picture 5">
            <a:extLst>
              <a:ext uri="{FF2B5EF4-FFF2-40B4-BE49-F238E27FC236}">
                <a16:creationId xmlns:a16="http://schemas.microsoft.com/office/drawing/2014/main" id="{FD14BF41-2C54-E847-8F70-4BAEF3601D52}"/>
              </a:ext>
            </a:extLst>
          </p:cNvPr>
          <p:cNvPicPr>
            <a:picLocks noChangeAspect="1"/>
          </p:cNvPicPr>
          <p:nvPr/>
        </p:nvPicPr>
        <p:blipFill>
          <a:blip r:embed="rId4"/>
          <a:stretch>
            <a:fillRect/>
          </a:stretch>
        </p:blipFill>
        <p:spPr>
          <a:xfrm>
            <a:off x="2576021" y="1051682"/>
            <a:ext cx="9485958" cy="4081915"/>
          </a:xfrm>
          <a:prstGeom prst="rect">
            <a:avLst/>
          </a:prstGeom>
        </p:spPr>
      </p:pic>
    </p:spTree>
    <p:extLst>
      <p:ext uri="{BB962C8B-B14F-4D97-AF65-F5344CB8AC3E}">
        <p14:creationId xmlns:p14="http://schemas.microsoft.com/office/powerpoint/2010/main" val="1904171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52939" y="1051682"/>
            <a:ext cx="2139095" cy="5852705"/>
          </a:xfrm>
        </p:spPr>
        <p:txBody>
          <a:bodyPr/>
          <a:lstStyle/>
          <a:p>
            <a:pPr marL="135731" marR="0" indent="0">
              <a:spcBef>
                <a:spcPts val="0"/>
              </a:spcBef>
              <a:spcAft>
                <a:spcPts val="0"/>
              </a:spcAft>
              <a:buNone/>
            </a:pPr>
            <a:r>
              <a:rPr lang="en-US" sz="2400" dirty="0">
                <a:effectLst/>
                <a:latin typeface="Calibri" panose="020F0502020204030204" pitchFamily="34" charset="0"/>
                <a:ea typeface="Calibri" panose="020F0502020204030204" pitchFamily="34" charset="0"/>
              </a:rPr>
              <a:t>Task 01: Identify energy systems in the built environment</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48</a:t>
            </a:fld>
            <a:endParaRPr lang="en-CA"/>
          </a:p>
        </p:txBody>
      </p:sp>
      <p:sp>
        <p:nvSpPr>
          <p:cNvPr id="7" name="TextBox 6">
            <a:extLst>
              <a:ext uri="{FF2B5EF4-FFF2-40B4-BE49-F238E27FC236}">
                <a16:creationId xmlns:a16="http://schemas.microsoft.com/office/drawing/2014/main" id="{901B58BC-AB1B-69D7-217A-7C8361AFA14F}"/>
              </a:ext>
            </a:extLst>
          </p:cNvPr>
          <p:cNvSpPr txBox="1"/>
          <p:nvPr/>
        </p:nvSpPr>
        <p:spPr>
          <a:xfrm flipH="1">
            <a:off x="226141" y="3744761"/>
            <a:ext cx="1595905" cy="1477328"/>
          </a:xfrm>
          <a:prstGeom prst="rect">
            <a:avLst/>
          </a:prstGeom>
          <a:noFill/>
        </p:spPr>
        <p:txBody>
          <a:bodyPr wrap="square" rtlCol="0">
            <a:spAutoFit/>
          </a:bodyPr>
          <a:lstStyle/>
          <a:p>
            <a:r>
              <a:rPr lang="en-US" dirty="0"/>
              <a:t>Ideal design for tropical climate zones with cooling loads</a:t>
            </a:r>
          </a:p>
        </p:txBody>
      </p:sp>
      <p:sp>
        <p:nvSpPr>
          <p:cNvPr id="8" name="TextBox 7">
            <a:extLst>
              <a:ext uri="{FF2B5EF4-FFF2-40B4-BE49-F238E27FC236}">
                <a16:creationId xmlns:a16="http://schemas.microsoft.com/office/drawing/2014/main" id="{4CAC6709-524A-14C2-2D8D-1CDF3D3ED4BC}"/>
              </a:ext>
            </a:extLst>
          </p:cNvPr>
          <p:cNvSpPr txBox="1"/>
          <p:nvPr/>
        </p:nvSpPr>
        <p:spPr>
          <a:xfrm>
            <a:off x="3337088" y="6442722"/>
            <a:ext cx="13621732" cy="461665"/>
          </a:xfrm>
          <a:prstGeom prst="rect">
            <a:avLst/>
          </a:prstGeom>
          <a:noFill/>
        </p:spPr>
        <p:txBody>
          <a:bodyPr wrap="square" rtlCol="0">
            <a:spAutoFit/>
          </a:bodyPr>
          <a:lstStyle/>
          <a:p>
            <a:r>
              <a:rPr lang="en-US" sz="1200" dirty="0"/>
              <a:t>Architropics. (2021). Designing a House for the Tropics. </a:t>
            </a:r>
            <a:r>
              <a:rPr lang="en-US" sz="1200" dirty="0">
                <a:hlinkClick r:id="rId3"/>
              </a:rPr>
              <a:t>https://architropics.com/designing-a-house-for-the-tropics/</a:t>
            </a:r>
            <a:endParaRPr lang="en-US" sz="1200" dirty="0"/>
          </a:p>
          <a:p>
            <a:r>
              <a:rPr lang="en-US" sz="1200" dirty="0"/>
              <a:t> </a:t>
            </a:r>
          </a:p>
        </p:txBody>
      </p:sp>
      <p:pic>
        <p:nvPicPr>
          <p:cNvPr id="9" name="Picture 8">
            <a:extLst>
              <a:ext uri="{FF2B5EF4-FFF2-40B4-BE49-F238E27FC236}">
                <a16:creationId xmlns:a16="http://schemas.microsoft.com/office/drawing/2014/main" id="{76B4B826-B015-A8E2-322C-855A4B5BE0CB}"/>
              </a:ext>
            </a:extLst>
          </p:cNvPr>
          <p:cNvPicPr>
            <a:picLocks noChangeAspect="1"/>
          </p:cNvPicPr>
          <p:nvPr/>
        </p:nvPicPr>
        <p:blipFill>
          <a:blip r:embed="rId4"/>
          <a:stretch>
            <a:fillRect/>
          </a:stretch>
        </p:blipFill>
        <p:spPr>
          <a:xfrm>
            <a:off x="2103543" y="925768"/>
            <a:ext cx="9947027" cy="4477503"/>
          </a:xfrm>
          <a:prstGeom prst="rect">
            <a:avLst/>
          </a:prstGeom>
        </p:spPr>
      </p:pic>
    </p:spTree>
    <p:extLst>
      <p:ext uri="{BB962C8B-B14F-4D97-AF65-F5344CB8AC3E}">
        <p14:creationId xmlns:p14="http://schemas.microsoft.com/office/powerpoint/2010/main" val="3770816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52939" y="1051682"/>
            <a:ext cx="2139095" cy="5852705"/>
          </a:xfrm>
        </p:spPr>
        <p:txBody>
          <a:bodyPr/>
          <a:lstStyle/>
          <a:p>
            <a:pPr marL="135731" marR="0" indent="0">
              <a:spcBef>
                <a:spcPts val="0"/>
              </a:spcBef>
              <a:spcAft>
                <a:spcPts val="0"/>
              </a:spcAft>
              <a:buNone/>
            </a:pPr>
            <a:r>
              <a:rPr lang="en-US" sz="2400" dirty="0">
                <a:effectLst/>
                <a:latin typeface="Calibri" panose="020F0502020204030204" pitchFamily="34" charset="0"/>
                <a:ea typeface="Calibri" panose="020F0502020204030204" pitchFamily="34" charset="0"/>
              </a:rPr>
              <a:t>Task 01: Identify energy systems in the built environment</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49</a:t>
            </a:fld>
            <a:endParaRPr lang="en-CA"/>
          </a:p>
        </p:txBody>
      </p:sp>
      <p:sp>
        <p:nvSpPr>
          <p:cNvPr id="7" name="TextBox 6">
            <a:extLst>
              <a:ext uri="{FF2B5EF4-FFF2-40B4-BE49-F238E27FC236}">
                <a16:creationId xmlns:a16="http://schemas.microsoft.com/office/drawing/2014/main" id="{901B58BC-AB1B-69D7-217A-7C8361AFA14F}"/>
              </a:ext>
            </a:extLst>
          </p:cNvPr>
          <p:cNvSpPr txBox="1"/>
          <p:nvPr/>
        </p:nvSpPr>
        <p:spPr>
          <a:xfrm flipH="1">
            <a:off x="226141" y="3744761"/>
            <a:ext cx="1595905" cy="1477328"/>
          </a:xfrm>
          <a:prstGeom prst="rect">
            <a:avLst/>
          </a:prstGeom>
          <a:noFill/>
        </p:spPr>
        <p:txBody>
          <a:bodyPr wrap="square" rtlCol="0">
            <a:spAutoFit/>
          </a:bodyPr>
          <a:lstStyle/>
          <a:p>
            <a:r>
              <a:rPr lang="en-US" dirty="0"/>
              <a:t>Ideal design for tropical climate zones with cooling loads</a:t>
            </a:r>
          </a:p>
        </p:txBody>
      </p:sp>
      <p:sp>
        <p:nvSpPr>
          <p:cNvPr id="8" name="TextBox 7">
            <a:extLst>
              <a:ext uri="{FF2B5EF4-FFF2-40B4-BE49-F238E27FC236}">
                <a16:creationId xmlns:a16="http://schemas.microsoft.com/office/drawing/2014/main" id="{4CAC6709-524A-14C2-2D8D-1CDF3D3ED4BC}"/>
              </a:ext>
            </a:extLst>
          </p:cNvPr>
          <p:cNvSpPr txBox="1"/>
          <p:nvPr/>
        </p:nvSpPr>
        <p:spPr>
          <a:xfrm>
            <a:off x="3337088" y="6442722"/>
            <a:ext cx="13621732" cy="461665"/>
          </a:xfrm>
          <a:prstGeom prst="rect">
            <a:avLst/>
          </a:prstGeom>
          <a:noFill/>
        </p:spPr>
        <p:txBody>
          <a:bodyPr wrap="square" rtlCol="0">
            <a:spAutoFit/>
          </a:bodyPr>
          <a:lstStyle/>
          <a:p>
            <a:r>
              <a:rPr lang="en-US" sz="1200" dirty="0"/>
              <a:t>Architropics. (2021). Designing a House for the Tropics. </a:t>
            </a:r>
            <a:r>
              <a:rPr lang="en-US" sz="1200" dirty="0">
                <a:hlinkClick r:id="rId3"/>
              </a:rPr>
              <a:t>https://architropics.com/designing-a-house-for-the-tropics/</a:t>
            </a:r>
            <a:endParaRPr lang="en-US" sz="1200" dirty="0"/>
          </a:p>
          <a:p>
            <a:r>
              <a:rPr lang="en-US" sz="1200" dirty="0"/>
              <a:t> </a:t>
            </a:r>
          </a:p>
        </p:txBody>
      </p:sp>
      <p:pic>
        <p:nvPicPr>
          <p:cNvPr id="6" name="Picture 5">
            <a:extLst>
              <a:ext uri="{FF2B5EF4-FFF2-40B4-BE49-F238E27FC236}">
                <a16:creationId xmlns:a16="http://schemas.microsoft.com/office/drawing/2014/main" id="{2A421737-433F-6947-B187-227408B273E3}"/>
              </a:ext>
            </a:extLst>
          </p:cNvPr>
          <p:cNvPicPr>
            <a:picLocks noChangeAspect="1"/>
          </p:cNvPicPr>
          <p:nvPr/>
        </p:nvPicPr>
        <p:blipFill>
          <a:blip r:embed="rId4"/>
          <a:stretch>
            <a:fillRect/>
          </a:stretch>
        </p:blipFill>
        <p:spPr>
          <a:xfrm>
            <a:off x="2471231" y="798748"/>
            <a:ext cx="9494628" cy="4254491"/>
          </a:xfrm>
          <a:prstGeom prst="rect">
            <a:avLst/>
          </a:prstGeom>
        </p:spPr>
      </p:pic>
    </p:spTree>
    <p:extLst>
      <p:ext uri="{BB962C8B-B14F-4D97-AF65-F5344CB8AC3E}">
        <p14:creationId xmlns:p14="http://schemas.microsoft.com/office/powerpoint/2010/main" val="2264580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03BF-C763-4710-A643-19693B77CCC2}"/>
              </a:ext>
            </a:extLst>
          </p:cNvPr>
          <p:cNvSpPr>
            <a:spLocks noGrp="1"/>
          </p:cNvSpPr>
          <p:nvPr>
            <p:ph type="title"/>
          </p:nvPr>
        </p:nvSpPr>
        <p:spPr>
          <a:xfrm>
            <a:off x="-213360" y="64304"/>
            <a:ext cx="6852285" cy="675204"/>
          </a:xfrm>
        </p:spPr>
        <p:txBody>
          <a:bodyPr/>
          <a:lstStyle/>
          <a:p>
            <a:r>
              <a:rPr lang="en-US" dirty="0"/>
              <a:t>What does “success” look like for employers? </a:t>
            </a:r>
          </a:p>
        </p:txBody>
      </p:sp>
      <p:sp>
        <p:nvSpPr>
          <p:cNvPr id="3" name="Content Placeholder 2">
            <a:extLst>
              <a:ext uri="{FF2B5EF4-FFF2-40B4-BE49-F238E27FC236}">
                <a16:creationId xmlns:a16="http://schemas.microsoft.com/office/drawing/2014/main" id="{804FC456-C9F6-4BCA-93E5-F8F57D70BA56}"/>
              </a:ext>
            </a:extLst>
          </p:cNvPr>
          <p:cNvSpPr>
            <a:spLocks noGrp="1"/>
          </p:cNvSpPr>
          <p:nvPr>
            <p:ph sz="half" idx="1"/>
          </p:nvPr>
        </p:nvSpPr>
        <p:spPr>
          <a:xfrm>
            <a:off x="0" y="739508"/>
            <a:ext cx="9508671" cy="3713885"/>
          </a:xfrm>
        </p:spPr>
        <p:txBody>
          <a:bodyPr/>
          <a:lstStyle/>
          <a:p>
            <a:pPr>
              <a:buNone/>
            </a:pPr>
            <a:r>
              <a:rPr lang="en-US" sz="3200" dirty="0"/>
              <a:t>Advanced Energy System Design Practice</a:t>
            </a:r>
            <a:r>
              <a:rPr lang="en-US" sz="3200" dirty="0">
                <a:latin typeface="Calibri" panose="020F0502020204030204" pitchFamily="34" charset="0"/>
                <a:cs typeface="Calibri" panose="020F0502020204030204" pitchFamily="34" charset="0"/>
              </a:rPr>
              <a:t>: </a:t>
            </a:r>
          </a:p>
          <a:p>
            <a:pPr>
              <a:buNone/>
            </a:pPr>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Identification of the opportunity for advanced energy system design in client buildings or processes</a:t>
            </a:r>
          </a:p>
          <a:p>
            <a:r>
              <a:rPr lang="en-US" sz="3200" dirty="0"/>
              <a:t>Analysis of loads and identification of advanced energy system components to reduce energy consumption</a:t>
            </a:r>
          </a:p>
          <a:p>
            <a:r>
              <a:rPr lang="en-US" sz="3200" dirty="0"/>
              <a:t>Communication with clients to promote energy efficiency through advanced energy system design recommendations</a:t>
            </a:r>
          </a:p>
        </p:txBody>
      </p:sp>
      <p:sp>
        <p:nvSpPr>
          <p:cNvPr id="4" name="Slide Number Placeholder 3">
            <a:extLst>
              <a:ext uri="{FF2B5EF4-FFF2-40B4-BE49-F238E27FC236}">
                <a16:creationId xmlns:a16="http://schemas.microsoft.com/office/drawing/2014/main" id="{F22F6EF2-989E-5B8B-BE27-C54401731A5E}"/>
              </a:ext>
            </a:extLst>
          </p:cNvPr>
          <p:cNvSpPr>
            <a:spLocks noGrp="1"/>
          </p:cNvSpPr>
          <p:nvPr>
            <p:ph type="sldNum" sz="quarter" idx="12"/>
          </p:nvPr>
        </p:nvSpPr>
        <p:spPr/>
        <p:txBody>
          <a:bodyPr/>
          <a:lstStyle/>
          <a:p>
            <a:fld id="{1F295870-6E49-49B3-8DA7-68540E0A3415}" type="slidenum">
              <a:rPr lang="en-CA" smtClean="0"/>
              <a:pPr/>
              <a:t>5</a:t>
            </a:fld>
            <a:endParaRPr lang="en-CA"/>
          </a:p>
        </p:txBody>
      </p:sp>
    </p:spTree>
    <p:extLst>
      <p:ext uri="{BB962C8B-B14F-4D97-AF65-F5344CB8AC3E}">
        <p14:creationId xmlns:p14="http://schemas.microsoft.com/office/powerpoint/2010/main" val="2147737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52939" y="1051682"/>
            <a:ext cx="2139095" cy="5852705"/>
          </a:xfrm>
        </p:spPr>
        <p:txBody>
          <a:bodyPr/>
          <a:lstStyle/>
          <a:p>
            <a:pPr marL="135731" marR="0" indent="0">
              <a:spcBef>
                <a:spcPts val="0"/>
              </a:spcBef>
              <a:spcAft>
                <a:spcPts val="0"/>
              </a:spcAft>
              <a:buNone/>
            </a:pPr>
            <a:r>
              <a:rPr lang="en-US" sz="2400" dirty="0">
                <a:effectLst/>
                <a:latin typeface="Calibri" panose="020F0502020204030204" pitchFamily="34" charset="0"/>
                <a:ea typeface="Calibri" panose="020F0502020204030204" pitchFamily="34" charset="0"/>
              </a:rPr>
              <a:t>Task 01: Identify energy systems in the built environment</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50</a:t>
            </a:fld>
            <a:endParaRPr lang="en-CA"/>
          </a:p>
        </p:txBody>
      </p:sp>
      <p:sp>
        <p:nvSpPr>
          <p:cNvPr id="8" name="TextBox 7">
            <a:extLst>
              <a:ext uri="{FF2B5EF4-FFF2-40B4-BE49-F238E27FC236}">
                <a16:creationId xmlns:a16="http://schemas.microsoft.com/office/drawing/2014/main" id="{4CAC6709-524A-14C2-2D8D-1CDF3D3ED4BC}"/>
              </a:ext>
            </a:extLst>
          </p:cNvPr>
          <p:cNvSpPr txBox="1"/>
          <p:nvPr/>
        </p:nvSpPr>
        <p:spPr>
          <a:xfrm>
            <a:off x="3337088" y="6442722"/>
            <a:ext cx="13621732" cy="461665"/>
          </a:xfrm>
          <a:prstGeom prst="rect">
            <a:avLst/>
          </a:prstGeom>
          <a:noFill/>
        </p:spPr>
        <p:txBody>
          <a:bodyPr wrap="square" rtlCol="0">
            <a:spAutoFit/>
          </a:bodyPr>
          <a:lstStyle/>
          <a:p>
            <a:r>
              <a:rPr lang="en-US" sz="1200" dirty="0"/>
              <a:t>Architropics. (2021). Designing a House for the Tropics. </a:t>
            </a:r>
            <a:r>
              <a:rPr lang="en-US" sz="1200" dirty="0">
                <a:hlinkClick r:id="rId3"/>
              </a:rPr>
              <a:t>https://architropics.com/designing-a-house-for-the-tropics/</a:t>
            </a:r>
            <a:endParaRPr lang="en-US" sz="1200" dirty="0"/>
          </a:p>
          <a:p>
            <a:r>
              <a:rPr lang="en-US" sz="1200" dirty="0"/>
              <a:t> </a:t>
            </a:r>
          </a:p>
        </p:txBody>
      </p:sp>
      <p:pic>
        <p:nvPicPr>
          <p:cNvPr id="9" name="Picture 8">
            <a:extLst>
              <a:ext uri="{FF2B5EF4-FFF2-40B4-BE49-F238E27FC236}">
                <a16:creationId xmlns:a16="http://schemas.microsoft.com/office/drawing/2014/main" id="{1E53B9F3-0B82-095B-8797-51478AB3C71F}"/>
              </a:ext>
            </a:extLst>
          </p:cNvPr>
          <p:cNvPicPr>
            <a:picLocks noChangeAspect="1"/>
          </p:cNvPicPr>
          <p:nvPr/>
        </p:nvPicPr>
        <p:blipFill>
          <a:blip r:embed="rId4"/>
          <a:stretch>
            <a:fillRect/>
          </a:stretch>
        </p:blipFill>
        <p:spPr>
          <a:xfrm>
            <a:off x="5054923" y="4222967"/>
            <a:ext cx="6716062" cy="1829055"/>
          </a:xfrm>
          <a:prstGeom prst="rect">
            <a:avLst/>
          </a:prstGeom>
        </p:spPr>
      </p:pic>
      <p:pic>
        <p:nvPicPr>
          <p:cNvPr id="11" name="Picture 10">
            <a:extLst>
              <a:ext uri="{FF2B5EF4-FFF2-40B4-BE49-F238E27FC236}">
                <a16:creationId xmlns:a16="http://schemas.microsoft.com/office/drawing/2014/main" id="{3B0503B4-C7B8-ADB4-55F5-B1B308D89A60}"/>
              </a:ext>
            </a:extLst>
          </p:cNvPr>
          <p:cNvPicPr>
            <a:picLocks noChangeAspect="1"/>
          </p:cNvPicPr>
          <p:nvPr/>
        </p:nvPicPr>
        <p:blipFill>
          <a:blip r:embed="rId5"/>
          <a:stretch>
            <a:fillRect/>
          </a:stretch>
        </p:blipFill>
        <p:spPr>
          <a:xfrm>
            <a:off x="5054923" y="805978"/>
            <a:ext cx="3439005" cy="2981741"/>
          </a:xfrm>
          <a:prstGeom prst="rect">
            <a:avLst/>
          </a:prstGeom>
        </p:spPr>
      </p:pic>
      <p:sp>
        <p:nvSpPr>
          <p:cNvPr id="12" name="TextBox 11">
            <a:extLst>
              <a:ext uri="{FF2B5EF4-FFF2-40B4-BE49-F238E27FC236}">
                <a16:creationId xmlns:a16="http://schemas.microsoft.com/office/drawing/2014/main" id="{934618BC-C132-CF26-E1FB-61DC948211E2}"/>
              </a:ext>
            </a:extLst>
          </p:cNvPr>
          <p:cNvSpPr txBox="1"/>
          <p:nvPr/>
        </p:nvSpPr>
        <p:spPr>
          <a:xfrm>
            <a:off x="3326030" y="1990817"/>
            <a:ext cx="1632178" cy="369332"/>
          </a:xfrm>
          <a:prstGeom prst="rect">
            <a:avLst/>
          </a:prstGeom>
          <a:noFill/>
        </p:spPr>
        <p:txBody>
          <a:bodyPr wrap="none" rtlCol="0">
            <a:spAutoFit/>
          </a:bodyPr>
          <a:lstStyle/>
          <a:p>
            <a:r>
              <a:rPr lang="en-US" dirty="0"/>
              <a:t>Identify losses:</a:t>
            </a:r>
          </a:p>
        </p:txBody>
      </p:sp>
      <p:sp>
        <p:nvSpPr>
          <p:cNvPr id="13" name="TextBox 12">
            <a:extLst>
              <a:ext uri="{FF2B5EF4-FFF2-40B4-BE49-F238E27FC236}">
                <a16:creationId xmlns:a16="http://schemas.microsoft.com/office/drawing/2014/main" id="{9FC427A0-E218-52B6-FE21-91F72BD8F962}"/>
              </a:ext>
            </a:extLst>
          </p:cNvPr>
          <p:cNvSpPr txBox="1"/>
          <p:nvPr/>
        </p:nvSpPr>
        <p:spPr>
          <a:xfrm>
            <a:off x="2733368" y="4867183"/>
            <a:ext cx="2224840" cy="369332"/>
          </a:xfrm>
          <a:prstGeom prst="rect">
            <a:avLst/>
          </a:prstGeom>
          <a:noFill/>
        </p:spPr>
        <p:txBody>
          <a:bodyPr wrap="none" rtlCol="0">
            <a:spAutoFit/>
          </a:bodyPr>
          <a:lstStyle/>
          <a:p>
            <a:r>
              <a:rPr lang="en-US" dirty="0"/>
              <a:t>Implement solutions:</a:t>
            </a:r>
          </a:p>
        </p:txBody>
      </p:sp>
    </p:spTree>
    <p:extLst>
      <p:ext uri="{BB962C8B-B14F-4D97-AF65-F5344CB8AC3E}">
        <p14:creationId xmlns:p14="http://schemas.microsoft.com/office/powerpoint/2010/main" val="3791036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1164173"/>
            <a:ext cx="4421171" cy="5283875"/>
          </a:xfrm>
        </p:spPr>
        <p:txBody>
          <a:bodyPr/>
          <a:lstStyle/>
          <a:p>
            <a:pPr marL="457200" marR="0">
              <a:spcBef>
                <a:spcPts val="0"/>
              </a:spcBef>
              <a:spcAft>
                <a:spcPts val="0"/>
              </a:spcAft>
            </a:pPr>
            <a:r>
              <a:rPr lang="en-US" sz="2400" dirty="0">
                <a:effectLst/>
                <a:latin typeface="Calibri" panose="020F0502020204030204" pitchFamily="34" charset="0"/>
                <a:ea typeface="Calibri" panose="020F0502020204030204" pitchFamily="34" charset="0"/>
              </a:rPr>
              <a:t>Task 02: Identify design concepts, mechanical equipment and renewable energy systems used in advanced energy system design</a:t>
            </a: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51</a:t>
            </a:fld>
            <a:endParaRPr lang="en-CA"/>
          </a:p>
        </p:txBody>
      </p:sp>
      <p:sp>
        <p:nvSpPr>
          <p:cNvPr id="8" name="TextBox 7">
            <a:extLst>
              <a:ext uri="{FF2B5EF4-FFF2-40B4-BE49-F238E27FC236}">
                <a16:creationId xmlns:a16="http://schemas.microsoft.com/office/drawing/2014/main" id="{4CAC6709-524A-14C2-2D8D-1CDF3D3ED4BC}"/>
              </a:ext>
            </a:extLst>
          </p:cNvPr>
          <p:cNvSpPr txBox="1"/>
          <p:nvPr/>
        </p:nvSpPr>
        <p:spPr>
          <a:xfrm>
            <a:off x="612742" y="6523576"/>
            <a:ext cx="11462994" cy="276999"/>
          </a:xfrm>
          <a:prstGeom prst="rect">
            <a:avLst/>
          </a:prstGeom>
          <a:noFill/>
        </p:spPr>
        <p:txBody>
          <a:bodyPr wrap="square" rtlCol="0">
            <a:spAutoFit/>
          </a:bodyPr>
          <a:lstStyle/>
          <a:p>
            <a:r>
              <a:rPr lang="en-US" sz="1200" dirty="0"/>
              <a:t>Photo Credit Conservation Services Group. (2014, March 21). Build with Rise. </a:t>
            </a:r>
            <a:r>
              <a:rPr lang="en-US" sz="1200" dirty="0">
                <a:hlinkClick r:id="rId3"/>
              </a:rPr>
              <a:t>https://www.buildwithrise.com/stories/house-as-a-system-concept</a:t>
            </a:r>
            <a:endParaRPr lang="en-US" sz="1200" dirty="0"/>
          </a:p>
        </p:txBody>
      </p:sp>
      <p:pic>
        <p:nvPicPr>
          <p:cNvPr id="9" name="Picture 8">
            <a:extLst>
              <a:ext uri="{FF2B5EF4-FFF2-40B4-BE49-F238E27FC236}">
                <a16:creationId xmlns:a16="http://schemas.microsoft.com/office/drawing/2014/main" id="{443CECB6-AA93-EFCA-07FE-6467237AC4EE}"/>
              </a:ext>
            </a:extLst>
          </p:cNvPr>
          <p:cNvPicPr>
            <a:picLocks noChangeAspect="1"/>
          </p:cNvPicPr>
          <p:nvPr/>
        </p:nvPicPr>
        <p:blipFill>
          <a:blip r:embed="rId4"/>
          <a:stretch>
            <a:fillRect/>
          </a:stretch>
        </p:blipFill>
        <p:spPr>
          <a:xfrm>
            <a:off x="4537422" y="132953"/>
            <a:ext cx="7308155" cy="6315095"/>
          </a:xfrm>
          <a:prstGeom prst="rect">
            <a:avLst/>
          </a:prstGeom>
        </p:spPr>
      </p:pic>
    </p:spTree>
    <p:extLst>
      <p:ext uri="{BB962C8B-B14F-4D97-AF65-F5344CB8AC3E}">
        <p14:creationId xmlns:p14="http://schemas.microsoft.com/office/powerpoint/2010/main" val="1352366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1164173"/>
            <a:ext cx="4421171" cy="5283875"/>
          </a:xfrm>
        </p:spPr>
        <p:txBody>
          <a:bodyPr/>
          <a:lstStyle/>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2400" dirty="0">
                <a:solidFill>
                  <a:srgbClr val="1A1A1A"/>
                </a:solidFill>
                <a:effectLst/>
                <a:latin typeface="Times New Roman" panose="02020603050405020304" pitchFamily="18" charset="0"/>
                <a:ea typeface="Calibri" panose="020F0502020204030204" pitchFamily="34" charset="0"/>
                <a:cs typeface="Times New Roman" panose="02020603050405020304" pitchFamily="18" charset="0"/>
              </a:rPr>
              <a:t>Task 03: Identify relevant codes and requirements that impact advanced energy system design and installation</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52</a:t>
            </a:fld>
            <a:endParaRPr lang="en-CA"/>
          </a:p>
        </p:txBody>
      </p:sp>
      <p:sp>
        <p:nvSpPr>
          <p:cNvPr id="7" name="TextBox 6">
            <a:extLst>
              <a:ext uri="{FF2B5EF4-FFF2-40B4-BE49-F238E27FC236}">
                <a16:creationId xmlns:a16="http://schemas.microsoft.com/office/drawing/2014/main" id="{90F1580F-0E15-60AB-C220-6BC8B4CDD55C}"/>
              </a:ext>
            </a:extLst>
          </p:cNvPr>
          <p:cNvSpPr txBox="1"/>
          <p:nvPr/>
        </p:nvSpPr>
        <p:spPr>
          <a:xfrm>
            <a:off x="4857405" y="5605148"/>
            <a:ext cx="5826852" cy="369332"/>
          </a:xfrm>
          <a:prstGeom prst="rect">
            <a:avLst/>
          </a:prstGeom>
          <a:noFill/>
        </p:spPr>
        <p:txBody>
          <a:bodyPr wrap="none" rtlCol="0">
            <a:spAutoFit/>
          </a:bodyPr>
          <a:lstStyle/>
          <a:p>
            <a:r>
              <a:rPr lang="en-US" dirty="0">
                <a:hlinkClick r:id="rId3"/>
              </a:rPr>
              <a:t>https://www.en-tran-ce.org/en/projects/we-energy-game/</a:t>
            </a:r>
            <a:endParaRPr lang="en-US" dirty="0"/>
          </a:p>
        </p:txBody>
      </p:sp>
      <p:pic>
        <p:nvPicPr>
          <p:cNvPr id="11" name="Picture 10">
            <a:extLst>
              <a:ext uri="{FF2B5EF4-FFF2-40B4-BE49-F238E27FC236}">
                <a16:creationId xmlns:a16="http://schemas.microsoft.com/office/drawing/2014/main" id="{AC44E05D-5735-045C-101E-F3FB59F7CA74}"/>
              </a:ext>
            </a:extLst>
          </p:cNvPr>
          <p:cNvPicPr>
            <a:picLocks noChangeAspect="1"/>
          </p:cNvPicPr>
          <p:nvPr/>
        </p:nvPicPr>
        <p:blipFill>
          <a:blip r:embed="rId4"/>
          <a:stretch>
            <a:fillRect/>
          </a:stretch>
        </p:blipFill>
        <p:spPr>
          <a:xfrm>
            <a:off x="3812641" y="3003566"/>
            <a:ext cx="7916380" cy="2305372"/>
          </a:xfrm>
          <a:prstGeom prst="rect">
            <a:avLst/>
          </a:prstGeom>
        </p:spPr>
      </p:pic>
      <p:pic>
        <p:nvPicPr>
          <p:cNvPr id="13" name="Picture 12">
            <a:extLst>
              <a:ext uri="{FF2B5EF4-FFF2-40B4-BE49-F238E27FC236}">
                <a16:creationId xmlns:a16="http://schemas.microsoft.com/office/drawing/2014/main" id="{B3132D59-03DB-2924-52CF-2DBBA7CC3886}"/>
              </a:ext>
            </a:extLst>
          </p:cNvPr>
          <p:cNvPicPr>
            <a:picLocks noChangeAspect="1"/>
          </p:cNvPicPr>
          <p:nvPr/>
        </p:nvPicPr>
        <p:blipFill>
          <a:blip r:embed="rId5"/>
          <a:stretch>
            <a:fillRect/>
          </a:stretch>
        </p:blipFill>
        <p:spPr>
          <a:xfrm>
            <a:off x="6096000" y="1178276"/>
            <a:ext cx="3029187" cy="1344414"/>
          </a:xfrm>
          <a:prstGeom prst="rect">
            <a:avLst/>
          </a:prstGeom>
        </p:spPr>
      </p:pic>
    </p:spTree>
    <p:extLst>
      <p:ext uri="{BB962C8B-B14F-4D97-AF65-F5344CB8AC3E}">
        <p14:creationId xmlns:p14="http://schemas.microsoft.com/office/powerpoint/2010/main" val="237502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112363" y="0"/>
            <a:ext cx="4775102" cy="675204"/>
          </a:xfrm>
        </p:spPr>
        <p:txBody>
          <a:bodyPr/>
          <a:lstStyle/>
          <a:p>
            <a:r>
              <a:rPr lang="en-US" dirty="0"/>
              <a:t>Master Plan Tasks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1164173"/>
            <a:ext cx="4421171" cy="5283875"/>
          </a:xfrm>
        </p:spPr>
        <p:txBody>
          <a:bodyPr/>
          <a:lstStyle/>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2400" dirty="0">
                <a:solidFill>
                  <a:srgbClr val="1A1A1A"/>
                </a:solidFill>
                <a:effectLst/>
                <a:latin typeface="Times New Roman" panose="02020603050405020304" pitchFamily="18" charset="0"/>
                <a:ea typeface="Calibri" panose="020F0502020204030204" pitchFamily="34" charset="0"/>
                <a:cs typeface="Times New Roman" panose="02020603050405020304" pitchFamily="18" charset="0"/>
              </a:rPr>
              <a:t>Task 03: Identify relevant codes and requirements that impact advanced energy system design and installation</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53</a:t>
            </a:fld>
            <a:endParaRPr lang="en-CA"/>
          </a:p>
        </p:txBody>
      </p:sp>
      <p:pic>
        <p:nvPicPr>
          <p:cNvPr id="6" name="Picture 5">
            <a:extLst>
              <a:ext uri="{FF2B5EF4-FFF2-40B4-BE49-F238E27FC236}">
                <a16:creationId xmlns:a16="http://schemas.microsoft.com/office/drawing/2014/main" id="{A8D38A9B-6C96-3B95-4C38-3543D43F30E7}"/>
              </a:ext>
            </a:extLst>
          </p:cNvPr>
          <p:cNvPicPr>
            <a:picLocks noChangeAspect="1"/>
          </p:cNvPicPr>
          <p:nvPr/>
        </p:nvPicPr>
        <p:blipFill>
          <a:blip r:embed="rId3"/>
          <a:stretch>
            <a:fillRect/>
          </a:stretch>
        </p:blipFill>
        <p:spPr>
          <a:xfrm>
            <a:off x="5833273" y="796710"/>
            <a:ext cx="4277322" cy="3743847"/>
          </a:xfrm>
          <a:prstGeom prst="rect">
            <a:avLst/>
          </a:prstGeom>
        </p:spPr>
      </p:pic>
      <p:sp>
        <p:nvSpPr>
          <p:cNvPr id="7" name="TextBox 6">
            <a:extLst>
              <a:ext uri="{FF2B5EF4-FFF2-40B4-BE49-F238E27FC236}">
                <a16:creationId xmlns:a16="http://schemas.microsoft.com/office/drawing/2014/main" id="{90F1580F-0E15-60AB-C220-6BC8B4CDD55C}"/>
              </a:ext>
            </a:extLst>
          </p:cNvPr>
          <p:cNvSpPr txBox="1"/>
          <p:nvPr/>
        </p:nvSpPr>
        <p:spPr>
          <a:xfrm>
            <a:off x="6480935" y="4880486"/>
            <a:ext cx="3421129" cy="369332"/>
          </a:xfrm>
          <a:prstGeom prst="rect">
            <a:avLst/>
          </a:prstGeom>
          <a:noFill/>
        </p:spPr>
        <p:txBody>
          <a:bodyPr wrap="none" rtlCol="0">
            <a:spAutoFit/>
          </a:bodyPr>
          <a:lstStyle/>
          <a:p>
            <a:r>
              <a:rPr lang="en-US" dirty="0">
                <a:hlinkClick r:id="rId4"/>
              </a:rPr>
              <a:t>https://game.wegosustainable.nl</a:t>
            </a:r>
            <a:endParaRPr lang="en-US" dirty="0"/>
          </a:p>
        </p:txBody>
      </p:sp>
    </p:spTree>
    <p:extLst>
      <p:ext uri="{BB962C8B-B14F-4D97-AF65-F5344CB8AC3E}">
        <p14:creationId xmlns:p14="http://schemas.microsoft.com/office/powerpoint/2010/main" val="92493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179109" y="0"/>
            <a:ext cx="3483630" cy="675204"/>
          </a:xfrm>
        </p:spPr>
        <p:txBody>
          <a:bodyPr/>
          <a:lstStyle/>
          <a:p>
            <a:r>
              <a:rPr lang="en-US" dirty="0"/>
              <a:t>Questions or Comments?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0" y="1164173"/>
            <a:ext cx="10925666" cy="5283875"/>
          </a:xfrm>
        </p:spPr>
        <p:txBody>
          <a:bodyPr/>
          <a:lstStyle/>
          <a:p>
            <a:pPr marL="135731" marR="0" indent="0" algn="ctr">
              <a:spcBef>
                <a:spcPts val="0"/>
              </a:spcBef>
              <a:spcAft>
                <a:spcPts val="0"/>
              </a:spcAft>
              <a:buNone/>
            </a:pPr>
            <a:r>
              <a:rPr lang="en-US" sz="4400" dirty="0">
                <a:effectLst/>
                <a:latin typeface="Calibri" panose="020F0502020204030204" pitchFamily="34" charset="0"/>
                <a:ea typeface="Calibri" panose="020F0502020204030204" pitchFamily="34" charset="0"/>
              </a:rPr>
              <a:t>Thank you!</a:t>
            </a:r>
          </a:p>
          <a:p>
            <a:pPr marL="457200" marR="0" algn="ctr">
              <a:spcBef>
                <a:spcPts val="0"/>
              </a:spcBef>
              <a:spcAft>
                <a:spcPts val="0"/>
              </a:spcAft>
            </a:pPr>
            <a:endParaRPr lang="en-US" sz="4800"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a:buNone/>
            </a:pPr>
            <a:endParaRPr lang="en-US" dirty="0"/>
          </a:p>
        </p:txBody>
      </p:sp>
      <p:sp>
        <p:nvSpPr>
          <p:cNvPr id="4" name="Slide Number Placeholder 3">
            <a:extLst>
              <a:ext uri="{FF2B5EF4-FFF2-40B4-BE49-F238E27FC236}">
                <a16:creationId xmlns:a16="http://schemas.microsoft.com/office/drawing/2014/main" id="{622A3D69-6F0B-08E3-6897-9113FAC65D8E}"/>
              </a:ext>
            </a:extLst>
          </p:cNvPr>
          <p:cNvSpPr>
            <a:spLocks noGrp="1"/>
          </p:cNvSpPr>
          <p:nvPr>
            <p:ph type="sldNum" sz="quarter" idx="12"/>
          </p:nvPr>
        </p:nvSpPr>
        <p:spPr/>
        <p:txBody>
          <a:bodyPr/>
          <a:lstStyle/>
          <a:p>
            <a:fld id="{1F295870-6E49-49B3-8DA7-68540E0A3415}" type="slidenum">
              <a:rPr lang="en-CA" smtClean="0"/>
              <a:pPr/>
              <a:t>54</a:t>
            </a:fld>
            <a:endParaRPr lang="en-CA"/>
          </a:p>
        </p:txBody>
      </p:sp>
    </p:spTree>
    <p:extLst>
      <p:ext uri="{BB962C8B-B14F-4D97-AF65-F5344CB8AC3E}">
        <p14:creationId xmlns:p14="http://schemas.microsoft.com/office/powerpoint/2010/main" val="3919797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03BF-C763-4710-A643-19693B77CCC2}"/>
              </a:ext>
            </a:extLst>
          </p:cNvPr>
          <p:cNvSpPr>
            <a:spLocks noGrp="1"/>
          </p:cNvSpPr>
          <p:nvPr>
            <p:ph type="title"/>
          </p:nvPr>
        </p:nvSpPr>
        <p:spPr>
          <a:xfrm>
            <a:off x="-176631" y="0"/>
            <a:ext cx="3401262" cy="675204"/>
          </a:xfrm>
        </p:spPr>
        <p:txBody>
          <a:bodyPr/>
          <a:lstStyle/>
          <a:p>
            <a:r>
              <a:rPr lang="en-US" dirty="0"/>
              <a:t>Course Connections:</a:t>
            </a:r>
          </a:p>
        </p:txBody>
      </p:sp>
      <p:sp>
        <p:nvSpPr>
          <p:cNvPr id="3" name="Content Placeholder 2">
            <a:extLst>
              <a:ext uri="{FF2B5EF4-FFF2-40B4-BE49-F238E27FC236}">
                <a16:creationId xmlns:a16="http://schemas.microsoft.com/office/drawing/2014/main" id="{804FC456-C9F6-4BCA-93E5-F8F57D70BA56}"/>
              </a:ext>
            </a:extLst>
          </p:cNvPr>
          <p:cNvSpPr>
            <a:spLocks noGrp="1"/>
          </p:cNvSpPr>
          <p:nvPr>
            <p:ph sz="half" idx="1"/>
          </p:nvPr>
        </p:nvSpPr>
        <p:spPr>
          <a:xfrm>
            <a:off x="147219" y="1150007"/>
            <a:ext cx="10738770" cy="3372998"/>
          </a:xfrm>
        </p:spPr>
        <p:txBody>
          <a:bodyPr/>
          <a:lstStyle/>
          <a:p>
            <a:pPr>
              <a:buNone/>
            </a:pPr>
            <a:r>
              <a:rPr lang="en-US" sz="2800" dirty="0">
                <a:latin typeface="Calibri" panose="020F0502020204030204" pitchFamily="34" charset="0"/>
                <a:cs typeface="Calibri" panose="020F0502020204030204" pitchFamily="34" charset="0"/>
              </a:rPr>
              <a:t>C62 </a:t>
            </a:r>
            <a:r>
              <a:rPr lang="en-US" sz="2800" dirty="0"/>
              <a:t>Advanced Energy System Design</a:t>
            </a:r>
            <a:r>
              <a:rPr lang="en-US" sz="2800" dirty="0">
                <a:latin typeface="Calibri" panose="020F0502020204030204" pitchFamily="34" charset="0"/>
                <a:cs typeface="Calibri" panose="020F0502020204030204" pitchFamily="34" charset="0"/>
              </a:rPr>
              <a:t> course completion is delivered in</a:t>
            </a:r>
          </a:p>
          <a:p>
            <a:pPr>
              <a:buNone/>
            </a:pPr>
            <a:r>
              <a:rPr lang="en-US" sz="2800" dirty="0">
                <a:latin typeface="Calibri" panose="020F0502020204030204" pitchFamily="34" charset="0"/>
                <a:cs typeface="Calibri" panose="020F0502020204030204" pitchFamily="34" charset="0"/>
              </a:rPr>
              <a:t>Term six </a:t>
            </a:r>
            <a:r>
              <a:rPr lang="en-US" sz="2800" dirty="0"/>
              <a:t>with</a:t>
            </a:r>
            <a:r>
              <a:rPr lang="en-US" sz="2800" dirty="0">
                <a:latin typeface="Calibri" panose="020F0502020204030204" pitchFamily="34" charset="0"/>
                <a:cs typeface="Calibri" panose="020F0502020204030204" pitchFamily="34" charset="0"/>
              </a:rPr>
              <a:t>: </a:t>
            </a:r>
          </a:p>
          <a:p>
            <a:pPr>
              <a:buNone/>
            </a:pP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C61 Business Operations and Entrepreneurship </a:t>
            </a:r>
          </a:p>
          <a:p>
            <a:r>
              <a:rPr lang="en-US" sz="2800" dirty="0">
                <a:latin typeface="Calibri" panose="020F0502020204030204" pitchFamily="34" charset="0"/>
                <a:cs typeface="Calibri" panose="020F0502020204030204" pitchFamily="34" charset="0"/>
              </a:rPr>
              <a:t>C63 Final Project </a:t>
            </a:r>
          </a:p>
        </p:txBody>
      </p:sp>
      <p:sp>
        <p:nvSpPr>
          <p:cNvPr id="4" name="Slide Number Placeholder 3">
            <a:extLst>
              <a:ext uri="{FF2B5EF4-FFF2-40B4-BE49-F238E27FC236}">
                <a16:creationId xmlns:a16="http://schemas.microsoft.com/office/drawing/2014/main" id="{3A648FB9-CB4A-0480-B265-D7AD56E23B1A}"/>
              </a:ext>
            </a:extLst>
          </p:cNvPr>
          <p:cNvSpPr>
            <a:spLocks noGrp="1"/>
          </p:cNvSpPr>
          <p:nvPr>
            <p:ph type="sldNum" sz="quarter" idx="12"/>
          </p:nvPr>
        </p:nvSpPr>
        <p:spPr/>
        <p:txBody>
          <a:bodyPr/>
          <a:lstStyle/>
          <a:p>
            <a:fld id="{1F295870-6E49-49B3-8DA7-68540E0A3415}" type="slidenum">
              <a:rPr lang="en-CA" smtClean="0"/>
              <a:pPr/>
              <a:t>6</a:t>
            </a:fld>
            <a:endParaRPr lang="en-CA"/>
          </a:p>
        </p:txBody>
      </p:sp>
    </p:spTree>
    <p:extLst>
      <p:ext uri="{BB962C8B-B14F-4D97-AF65-F5344CB8AC3E}">
        <p14:creationId xmlns:p14="http://schemas.microsoft.com/office/powerpoint/2010/main" val="1309641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B8B2-D378-0A75-B8B4-0CBA67A07DF2}"/>
              </a:ext>
            </a:extLst>
          </p:cNvPr>
          <p:cNvSpPr>
            <a:spLocks noGrp="1"/>
          </p:cNvSpPr>
          <p:nvPr>
            <p:ph type="title"/>
          </p:nvPr>
        </p:nvSpPr>
        <p:spPr/>
        <p:txBody>
          <a:bodyPr/>
          <a:lstStyle/>
          <a:p>
            <a:pPr algn="l"/>
            <a:r>
              <a:rPr lang="en-US" dirty="0"/>
              <a:t> Program Overview (Term 6)</a:t>
            </a:r>
            <a:endParaRPr lang="en-CA" dirty="0"/>
          </a:p>
        </p:txBody>
      </p:sp>
      <p:sp>
        <p:nvSpPr>
          <p:cNvPr id="6" name="Rectangle 1">
            <a:extLst>
              <a:ext uri="{FF2B5EF4-FFF2-40B4-BE49-F238E27FC236}">
                <a16:creationId xmlns:a16="http://schemas.microsoft.com/office/drawing/2014/main" id="{6100244F-C057-0139-7251-A94AD1CAD3D5}"/>
              </a:ext>
            </a:extLst>
          </p:cNvPr>
          <p:cNvSpPr>
            <a:spLocks noChangeArrowheads="1"/>
          </p:cNvSpPr>
          <p:nvPr/>
        </p:nvSpPr>
        <p:spPr bwMode="auto">
          <a:xfrm>
            <a:off x="1375410" y="-804556"/>
            <a:ext cx="20425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CA">
              <a:solidFill>
                <a:prstClr val="black"/>
              </a:solidFill>
              <a:latin typeface="Calibri" panose="020F0502020204030204" pitchFamily="34" charset="0"/>
            </a:endParaRPr>
          </a:p>
        </p:txBody>
      </p:sp>
      <p:sp>
        <p:nvSpPr>
          <p:cNvPr id="3" name="Slide Number Placeholder 2">
            <a:extLst>
              <a:ext uri="{FF2B5EF4-FFF2-40B4-BE49-F238E27FC236}">
                <a16:creationId xmlns:a16="http://schemas.microsoft.com/office/drawing/2014/main" id="{146B39CE-F647-B23F-34FB-E530FA921F54}"/>
              </a:ext>
            </a:extLst>
          </p:cNvPr>
          <p:cNvSpPr>
            <a:spLocks noGrp="1"/>
          </p:cNvSpPr>
          <p:nvPr>
            <p:ph type="sldNum" sz="quarter" idx="12"/>
          </p:nvPr>
        </p:nvSpPr>
        <p:spPr/>
        <p:txBody>
          <a:bodyPr/>
          <a:lstStyle/>
          <a:p>
            <a:fld id="{1F295870-6E49-49B3-8DA7-68540E0A3415}" type="slidenum">
              <a:rPr lang="en-CA" smtClean="0"/>
              <a:pPr/>
              <a:t>7</a:t>
            </a:fld>
            <a:endParaRPr lang="en-CA"/>
          </a:p>
        </p:txBody>
      </p:sp>
      <p:pic>
        <p:nvPicPr>
          <p:cNvPr id="7" name="Content Placeholder 6">
            <a:extLst>
              <a:ext uri="{FF2B5EF4-FFF2-40B4-BE49-F238E27FC236}">
                <a16:creationId xmlns:a16="http://schemas.microsoft.com/office/drawing/2014/main" id="{4C4F94E3-DBF8-4A7C-B7B3-7F616071666F}"/>
              </a:ext>
            </a:extLst>
          </p:cNvPr>
          <p:cNvPicPr>
            <a:picLocks noGrp="1" noChangeAspect="1"/>
          </p:cNvPicPr>
          <p:nvPr>
            <p:ph sz="half" idx="1"/>
          </p:nvPr>
        </p:nvPicPr>
        <p:blipFill>
          <a:blip r:embed="rId2"/>
          <a:stretch>
            <a:fillRect/>
          </a:stretch>
        </p:blipFill>
        <p:spPr>
          <a:xfrm>
            <a:off x="865165" y="746076"/>
            <a:ext cx="9699669" cy="5954860"/>
          </a:xfrm>
        </p:spPr>
      </p:pic>
    </p:spTree>
    <p:extLst>
      <p:ext uri="{BB962C8B-B14F-4D97-AF65-F5344CB8AC3E}">
        <p14:creationId xmlns:p14="http://schemas.microsoft.com/office/powerpoint/2010/main" val="1327192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F1A2-FAC3-4DEC-9FCA-7CD4CD1903E6}"/>
              </a:ext>
            </a:extLst>
          </p:cNvPr>
          <p:cNvSpPr>
            <a:spLocks noGrp="1"/>
          </p:cNvSpPr>
          <p:nvPr>
            <p:ph type="title"/>
          </p:nvPr>
        </p:nvSpPr>
        <p:spPr>
          <a:xfrm>
            <a:off x="99261" y="0"/>
            <a:ext cx="4755006" cy="675204"/>
          </a:xfrm>
        </p:spPr>
        <p:txBody>
          <a:bodyPr/>
          <a:lstStyle/>
          <a:p>
            <a:pPr algn="l"/>
            <a:r>
              <a:rPr lang="en-US" sz="2800" dirty="0"/>
              <a:t>Master Plan and TDAP Use</a:t>
            </a:r>
          </a:p>
        </p:txBody>
      </p:sp>
      <p:sp>
        <p:nvSpPr>
          <p:cNvPr id="3" name="Content Placeholder 2">
            <a:extLst>
              <a:ext uri="{FF2B5EF4-FFF2-40B4-BE49-F238E27FC236}">
                <a16:creationId xmlns:a16="http://schemas.microsoft.com/office/drawing/2014/main" id="{4FFD4243-2631-42A9-A783-C2CC00F6EE72}"/>
              </a:ext>
            </a:extLst>
          </p:cNvPr>
          <p:cNvSpPr>
            <a:spLocks noGrp="1"/>
          </p:cNvSpPr>
          <p:nvPr>
            <p:ph sz="half" idx="1"/>
          </p:nvPr>
        </p:nvSpPr>
        <p:spPr>
          <a:xfrm>
            <a:off x="99261" y="961433"/>
            <a:ext cx="11683164" cy="5746646"/>
          </a:xfrm>
        </p:spPr>
        <p:txBody>
          <a:bodyPr/>
          <a:lstStyle/>
          <a:p>
            <a:pPr marL="0" indent="0">
              <a:buNone/>
            </a:pPr>
            <a:r>
              <a:rPr lang="en-US" b="1" dirty="0"/>
              <a:t>Typical of ITVET:</a:t>
            </a:r>
          </a:p>
          <a:p>
            <a:r>
              <a:rPr lang="en-US" dirty="0"/>
              <a:t>For all courses </a:t>
            </a:r>
          </a:p>
          <a:p>
            <a:r>
              <a:rPr lang="en-US" dirty="0"/>
              <a:t>By all Instructors</a:t>
            </a:r>
          </a:p>
          <a:p>
            <a:r>
              <a:rPr lang="en-US" dirty="0"/>
              <a:t>For each term </a:t>
            </a:r>
          </a:p>
          <a:p>
            <a:pPr marL="0" indent="0">
              <a:buNone/>
            </a:pPr>
            <a:r>
              <a:rPr lang="en-US" sz="2800" b="1" dirty="0"/>
              <a:t>Training Delivery and Assessment Plan</a:t>
            </a:r>
          </a:p>
          <a:p>
            <a:r>
              <a:rPr lang="en-US" sz="2775" dirty="0"/>
              <a:t>Profile of the Trainer / Portfolio of the Trainee</a:t>
            </a:r>
          </a:p>
          <a:p>
            <a:r>
              <a:rPr lang="en-US" sz="2775" dirty="0"/>
              <a:t>Program Policies &amp; Regulations / Technology Requirements</a:t>
            </a:r>
          </a:p>
          <a:p>
            <a:r>
              <a:rPr lang="en-US" sz="2775" dirty="0"/>
              <a:t>Instructional Methods / Modes (Face to Face and Online) </a:t>
            </a:r>
          </a:p>
          <a:p>
            <a:r>
              <a:rPr lang="en-US" sz="2775" dirty="0"/>
              <a:t>Resources (Technical Underpinning Knowledge and Skills)</a:t>
            </a:r>
          </a:p>
          <a:p>
            <a:r>
              <a:rPr lang="en-US" sz="2775" dirty="0"/>
              <a:t>Delivery Schedule by week and Instructional Methods (IM) </a:t>
            </a:r>
          </a:p>
          <a:p>
            <a:r>
              <a:rPr lang="en-US" sz="2775" dirty="0"/>
              <a:t>Practical Grading Criteria and Theoretical Grading Criteria</a:t>
            </a:r>
          </a:p>
          <a:p>
            <a:endParaRPr lang="en-US" dirty="0">
              <a:solidFill>
                <a:srgbClr val="92D050"/>
              </a:solidFill>
            </a:endParaRPr>
          </a:p>
        </p:txBody>
      </p:sp>
      <p:sp>
        <p:nvSpPr>
          <p:cNvPr id="4" name="Slide Number Placeholder 3">
            <a:extLst>
              <a:ext uri="{FF2B5EF4-FFF2-40B4-BE49-F238E27FC236}">
                <a16:creationId xmlns:a16="http://schemas.microsoft.com/office/drawing/2014/main" id="{DE495D4A-39BD-2168-F77B-396C73D62752}"/>
              </a:ext>
            </a:extLst>
          </p:cNvPr>
          <p:cNvSpPr>
            <a:spLocks noGrp="1"/>
          </p:cNvSpPr>
          <p:nvPr>
            <p:ph type="sldNum" sz="quarter" idx="12"/>
          </p:nvPr>
        </p:nvSpPr>
        <p:spPr/>
        <p:txBody>
          <a:bodyPr/>
          <a:lstStyle/>
          <a:p>
            <a:fld id="{1F295870-6E49-49B3-8DA7-68540E0A3415}" type="slidenum">
              <a:rPr lang="en-CA" smtClean="0"/>
              <a:pPr/>
              <a:t>8</a:t>
            </a:fld>
            <a:endParaRPr lang="en-CA"/>
          </a:p>
        </p:txBody>
      </p:sp>
    </p:spTree>
    <p:extLst>
      <p:ext uri="{BB962C8B-B14F-4D97-AF65-F5344CB8AC3E}">
        <p14:creationId xmlns:p14="http://schemas.microsoft.com/office/powerpoint/2010/main" val="316248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0CF1-C700-456B-A537-2B2C638437DE}"/>
              </a:ext>
            </a:extLst>
          </p:cNvPr>
          <p:cNvSpPr>
            <a:spLocks noGrp="1"/>
          </p:cNvSpPr>
          <p:nvPr>
            <p:ph type="title"/>
          </p:nvPr>
        </p:nvSpPr>
        <p:spPr>
          <a:xfrm>
            <a:off x="0" y="83332"/>
            <a:ext cx="4775102" cy="675204"/>
          </a:xfrm>
        </p:spPr>
        <p:txBody>
          <a:bodyPr/>
          <a:lstStyle/>
          <a:p>
            <a:r>
              <a:rPr lang="en-US" dirty="0"/>
              <a:t>Master Plan Learning Outcomes</a:t>
            </a:r>
          </a:p>
        </p:txBody>
      </p:sp>
      <p:sp>
        <p:nvSpPr>
          <p:cNvPr id="3" name="Content Placeholder 2">
            <a:extLst>
              <a:ext uri="{FF2B5EF4-FFF2-40B4-BE49-F238E27FC236}">
                <a16:creationId xmlns:a16="http://schemas.microsoft.com/office/drawing/2014/main" id="{6CA94191-2DF7-453E-8886-0358982A766B}"/>
              </a:ext>
            </a:extLst>
          </p:cNvPr>
          <p:cNvSpPr>
            <a:spLocks noGrp="1"/>
          </p:cNvSpPr>
          <p:nvPr>
            <p:ph sz="half" idx="1"/>
          </p:nvPr>
        </p:nvSpPr>
        <p:spPr>
          <a:xfrm>
            <a:off x="352380" y="1030169"/>
            <a:ext cx="10906170" cy="3242728"/>
          </a:xfrm>
        </p:spPr>
        <p:txBody>
          <a:bodyPr/>
          <a:lstStyle/>
          <a:p>
            <a:pPr>
              <a:buNone/>
            </a:pPr>
            <a:r>
              <a:rPr lang="en-US" b="1" dirty="0"/>
              <a:t>Master Plan Learning Outcome 1 – Knowledge-Base </a:t>
            </a:r>
          </a:p>
          <a:p>
            <a:pPr>
              <a:buNone/>
            </a:pPr>
            <a:r>
              <a:rPr lang="en-US" dirty="0"/>
              <a:t> </a:t>
            </a:r>
          </a:p>
          <a:p>
            <a:r>
              <a:rPr lang="en-US" dirty="0"/>
              <a:t>Through reading, listening and understanding classroom lectures, students will gain knowledge that will enable the application of their skills within the class, lab, and industry. </a:t>
            </a:r>
          </a:p>
          <a:p>
            <a:endParaRPr lang="en-US" dirty="0"/>
          </a:p>
          <a:p>
            <a:pPr marL="321469" marR="0" lvl="0" indent="-321469"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625"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Master Plan Learning Outcome 2 – Investigation</a:t>
            </a:r>
          </a:p>
          <a:p>
            <a:pPr marL="321469" marR="0" lvl="0" indent="-321469"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62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321469" marR="0" lvl="0" indent="-321469"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62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 ability to conduct investigations of a complex problem by methods that include appropriate experiments, analysis and interpretation of data, and synthesis of information in order to reach valid conclusions. </a:t>
            </a:r>
          </a:p>
          <a:p>
            <a:endParaRPr lang="en-US" dirty="0"/>
          </a:p>
        </p:txBody>
      </p:sp>
      <p:sp>
        <p:nvSpPr>
          <p:cNvPr id="4" name="Slide Number Placeholder 3">
            <a:extLst>
              <a:ext uri="{FF2B5EF4-FFF2-40B4-BE49-F238E27FC236}">
                <a16:creationId xmlns:a16="http://schemas.microsoft.com/office/drawing/2014/main" id="{4865B1DD-C1D8-56DE-2C57-217C6371BF8B}"/>
              </a:ext>
            </a:extLst>
          </p:cNvPr>
          <p:cNvSpPr>
            <a:spLocks noGrp="1"/>
          </p:cNvSpPr>
          <p:nvPr>
            <p:ph type="sldNum" sz="quarter" idx="12"/>
          </p:nvPr>
        </p:nvSpPr>
        <p:spPr/>
        <p:txBody>
          <a:bodyPr/>
          <a:lstStyle/>
          <a:p>
            <a:fld id="{1F295870-6E49-49B3-8DA7-68540E0A3415}" type="slidenum">
              <a:rPr lang="en-CA" smtClean="0"/>
              <a:pPr/>
              <a:t>9</a:t>
            </a:fld>
            <a:endParaRPr lang="en-CA"/>
          </a:p>
        </p:txBody>
      </p:sp>
    </p:spTree>
    <p:extLst>
      <p:ext uri="{BB962C8B-B14F-4D97-AF65-F5344CB8AC3E}">
        <p14:creationId xmlns:p14="http://schemas.microsoft.com/office/powerpoint/2010/main" val="3762603141"/>
      </p:ext>
    </p:extLst>
  </p:cSld>
  <p:clrMapOvr>
    <a:masterClrMapping/>
  </p:clrMapOvr>
</p:sld>
</file>

<file path=ppt/theme/theme1.xml><?xml version="1.0" encoding="utf-8"?>
<a:theme xmlns:a="http://schemas.openxmlformats.org/drawingml/2006/main" name="1_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6273</TotalTime>
  <Words>3807</Words>
  <Application>Microsoft Office PowerPoint</Application>
  <PresentationFormat>Widescreen</PresentationFormat>
  <Paragraphs>504</Paragraphs>
  <Slides>54</Slides>
  <Notes>35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Arial</vt:lpstr>
      <vt:lpstr>bitstream vera sans</vt:lpstr>
      <vt:lpstr>Calibri</vt:lpstr>
      <vt:lpstr>Calibri Light</vt:lpstr>
      <vt:lpstr>Franklin Gothic Book</vt:lpstr>
      <vt:lpstr>Franklin Gothic Medium</vt:lpstr>
      <vt:lpstr>Times New Roman</vt:lpstr>
      <vt:lpstr>Wingdings</vt:lpstr>
      <vt:lpstr>1_IDB Belize Minimal Presentation - Design_ TEMPLATE</vt:lpstr>
      <vt:lpstr>Custom Design</vt:lpstr>
      <vt:lpstr>PowerPoint Presentation</vt:lpstr>
      <vt:lpstr>Course 62 Advanced Energy System Design</vt:lpstr>
      <vt:lpstr>What does “success” look like for students? </vt:lpstr>
      <vt:lpstr>Development of Course 62</vt:lpstr>
      <vt:lpstr>What does “success” look like for employers? </vt:lpstr>
      <vt:lpstr>Course Connections:</vt:lpstr>
      <vt:lpstr> Program Overview (Term 6)</vt:lpstr>
      <vt:lpstr>Master Plan and TDAP Use</vt:lpstr>
      <vt:lpstr>Master Plan Learning Outcomes</vt:lpstr>
      <vt:lpstr>Master Plan Learning Outcomes</vt:lpstr>
      <vt:lpstr>Master Plan Learning Outcomes</vt:lpstr>
      <vt:lpstr>Master Plan Learning Outcomes</vt:lpstr>
      <vt:lpstr>Master Plan Learning Outcomes</vt:lpstr>
      <vt:lpstr>Master Plan Tasks</vt:lpstr>
      <vt:lpstr>Marking Breakdown</vt:lpstr>
      <vt:lpstr>Advanced Energy System Design  </vt:lpstr>
      <vt:lpstr>Advanced Energy System Design  </vt:lpstr>
      <vt:lpstr>Uninterruptible Power Supplies (UPS)  </vt:lpstr>
      <vt:lpstr>Uninterruptible Power Supplies (UPS)  </vt:lpstr>
      <vt:lpstr>Uninterruptible Power Supplies (UPS)  </vt:lpstr>
      <vt:lpstr>Advanced Energy systems  </vt:lpstr>
      <vt:lpstr>Advanced Energy systems  </vt:lpstr>
      <vt:lpstr>Advanced Energy systems  </vt:lpstr>
      <vt:lpstr>Advanced Energy System Design  </vt:lpstr>
      <vt:lpstr>Energy Storage Systems </vt:lpstr>
      <vt:lpstr>Energy Storage Systems </vt:lpstr>
      <vt:lpstr>Energy Storage Systems </vt:lpstr>
      <vt:lpstr>PowerPoint Presentation</vt:lpstr>
      <vt:lpstr>Energy Storage System Components   </vt:lpstr>
      <vt:lpstr>  Biogas Terms   </vt:lpstr>
      <vt:lpstr>Advanced Energy and The Trias Energetic</vt:lpstr>
      <vt:lpstr>The Trias Energetic</vt:lpstr>
      <vt:lpstr>Advanced Energy System Design Incorporates The Trias Energetic </vt:lpstr>
      <vt:lpstr>Advanced Energy System Design Incorporates</vt:lpstr>
      <vt:lpstr>Advanced Energy System Design Incorporates</vt:lpstr>
      <vt:lpstr>Advanced Energy System Design</vt:lpstr>
      <vt:lpstr>Advanced Energy System Design</vt:lpstr>
      <vt:lpstr>Advanced Energy System Design</vt:lpstr>
      <vt:lpstr>Advanced Energy System Design</vt:lpstr>
      <vt:lpstr>Advanced Energy System Design   </vt:lpstr>
      <vt:lpstr>Advanced Energy System Design</vt:lpstr>
      <vt:lpstr>Advanced Energy System Design Incorporates </vt:lpstr>
      <vt:lpstr>Advanced Energy System Design Incorporates </vt:lpstr>
      <vt:lpstr>Master Plan Tasks</vt:lpstr>
      <vt:lpstr>Master Plan Tasks</vt:lpstr>
      <vt:lpstr>Master Plan Tasks</vt:lpstr>
      <vt:lpstr>Master Plan Tasks</vt:lpstr>
      <vt:lpstr>Master Plan Tasks</vt:lpstr>
      <vt:lpstr>Master Plan Tasks</vt:lpstr>
      <vt:lpstr>Master Plan Tasks</vt:lpstr>
      <vt:lpstr>Master Plan Tasks</vt:lpstr>
      <vt:lpstr>Master Plan Tasks</vt:lpstr>
      <vt:lpstr>Master Plan Tasks</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Humphreys,Kris</cp:lastModifiedBy>
  <cp:revision>7</cp:revision>
  <cp:lastPrinted>2023-02-09T17:25:21Z</cp:lastPrinted>
  <dcterms:created xsi:type="dcterms:W3CDTF">2023-01-24T18:05:38Z</dcterms:created>
  <dcterms:modified xsi:type="dcterms:W3CDTF">2023-06-16T14:38:46Z</dcterms:modified>
</cp:coreProperties>
</file>