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6"/>
  </p:notesMasterIdLst>
  <p:sldIdLst>
    <p:sldId id="546" r:id="rId2"/>
    <p:sldId id="401" r:id="rId3"/>
    <p:sldId id="643" r:id="rId4"/>
    <p:sldId id="533" r:id="rId5"/>
    <p:sldId id="535" r:id="rId6"/>
    <p:sldId id="534" r:id="rId7"/>
    <p:sldId id="549" r:id="rId8"/>
    <p:sldId id="536" r:id="rId9"/>
    <p:sldId id="537" r:id="rId10"/>
    <p:sldId id="538" r:id="rId11"/>
    <p:sldId id="539" r:id="rId12"/>
    <p:sldId id="540" r:id="rId13"/>
    <p:sldId id="552" r:id="rId14"/>
    <p:sldId id="550" r:id="rId15"/>
    <p:sldId id="541" r:id="rId16"/>
    <p:sldId id="545" r:id="rId17"/>
    <p:sldId id="542" r:id="rId18"/>
    <p:sldId id="543" r:id="rId19"/>
    <p:sldId id="547" r:id="rId20"/>
    <p:sldId id="544" r:id="rId21"/>
    <p:sldId id="548" r:id="rId22"/>
    <p:sldId id="655" r:id="rId23"/>
    <p:sldId id="389" r:id="rId24"/>
    <p:sldId id="551" r:id="rId25"/>
    <p:sldId id="553" r:id="rId26"/>
    <p:sldId id="562" r:id="rId27"/>
    <p:sldId id="563" r:id="rId28"/>
    <p:sldId id="564" r:id="rId29"/>
    <p:sldId id="565" r:id="rId30"/>
    <p:sldId id="554" r:id="rId31"/>
    <p:sldId id="555" r:id="rId32"/>
    <p:sldId id="556" r:id="rId33"/>
    <p:sldId id="558" r:id="rId34"/>
    <p:sldId id="557" r:id="rId35"/>
    <p:sldId id="559" r:id="rId36"/>
    <p:sldId id="560" r:id="rId37"/>
    <p:sldId id="561" r:id="rId38"/>
    <p:sldId id="566" r:id="rId39"/>
    <p:sldId id="570" r:id="rId40"/>
    <p:sldId id="569" r:id="rId41"/>
    <p:sldId id="571" r:id="rId42"/>
    <p:sldId id="578" r:id="rId43"/>
    <p:sldId id="572" r:id="rId44"/>
    <p:sldId id="573" r:id="rId45"/>
    <p:sldId id="574" r:id="rId46"/>
    <p:sldId id="575" r:id="rId47"/>
    <p:sldId id="576" r:id="rId48"/>
    <p:sldId id="577" r:id="rId49"/>
    <p:sldId id="579" r:id="rId50"/>
    <p:sldId id="568" r:id="rId51"/>
    <p:sldId id="567" r:id="rId52"/>
    <p:sldId id="580" r:id="rId53"/>
    <p:sldId id="581" r:id="rId54"/>
    <p:sldId id="582" r:id="rId55"/>
    <p:sldId id="583" r:id="rId56"/>
    <p:sldId id="589" r:id="rId57"/>
    <p:sldId id="591" r:id="rId58"/>
    <p:sldId id="584" r:id="rId59"/>
    <p:sldId id="585" r:id="rId60"/>
    <p:sldId id="586" r:id="rId61"/>
    <p:sldId id="587" r:id="rId62"/>
    <p:sldId id="588" r:id="rId63"/>
    <p:sldId id="641" r:id="rId64"/>
    <p:sldId id="592" r:id="rId65"/>
    <p:sldId id="590" r:id="rId66"/>
    <p:sldId id="593" r:id="rId67"/>
    <p:sldId id="594" r:id="rId68"/>
    <p:sldId id="642" r:id="rId69"/>
    <p:sldId id="596" r:id="rId70"/>
    <p:sldId id="595" r:id="rId71"/>
    <p:sldId id="597" r:id="rId72"/>
    <p:sldId id="599" r:id="rId73"/>
    <p:sldId id="598" r:id="rId74"/>
    <p:sldId id="600" r:id="rId75"/>
    <p:sldId id="601" r:id="rId76"/>
    <p:sldId id="602" r:id="rId77"/>
    <p:sldId id="603" r:id="rId78"/>
    <p:sldId id="604" r:id="rId79"/>
    <p:sldId id="605" r:id="rId80"/>
    <p:sldId id="635" r:id="rId81"/>
    <p:sldId id="644" r:id="rId82"/>
    <p:sldId id="645" r:id="rId83"/>
    <p:sldId id="648" r:id="rId84"/>
    <p:sldId id="649" r:id="rId85"/>
    <p:sldId id="650" r:id="rId86"/>
    <p:sldId id="646" r:id="rId87"/>
    <p:sldId id="647" r:id="rId88"/>
    <p:sldId id="606" r:id="rId89"/>
    <p:sldId id="607" r:id="rId90"/>
    <p:sldId id="608" r:id="rId91"/>
    <p:sldId id="609" r:id="rId92"/>
    <p:sldId id="610" r:id="rId93"/>
    <p:sldId id="636" r:id="rId94"/>
    <p:sldId id="637" r:id="rId95"/>
    <p:sldId id="611" r:id="rId96"/>
    <p:sldId id="612" r:id="rId97"/>
    <p:sldId id="613" r:id="rId98"/>
    <p:sldId id="614" r:id="rId99"/>
    <p:sldId id="615" r:id="rId100"/>
    <p:sldId id="616" r:id="rId101"/>
    <p:sldId id="617" r:id="rId102"/>
    <p:sldId id="618" r:id="rId103"/>
    <p:sldId id="619" r:id="rId104"/>
    <p:sldId id="621" r:id="rId105"/>
    <p:sldId id="622" r:id="rId106"/>
    <p:sldId id="624" r:id="rId107"/>
    <p:sldId id="625" r:id="rId108"/>
    <p:sldId id="627" r:id="rId109"/>
    <p:sldId id="626" r:id="rId110"/>
    <p:sldId id="628" r:id="rId111"/>
    <p:sldId id="629" r:id="rId112"/>
    <p:sldId id="630" r:id="rId113"/>
    <p:sldId id="638" r:id="rId114"/>
    <p:sldId id="631" r:id="rId115"/>
    <p:sldId id="639" r:id="rId116"/>
    <p:sldId id="632" r:id="rId117"/>
    <p:sldId id="633" r:id="rId118"/>
    <p:sldId id="634" r:id="rId119"/>
    <p:sldId id="640" r:id="rId120"/>
    <p:sldId id="654" r:id="rId121"/>
    <p:sldId id="652" r:id="rId122"/>
    <p:sldId id="653" r:id="rId123"/>
    <p:sldId id="656" r:id="rId124"/>
    <p:sldId id="657" r:id="rId125"/>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BB8D2-5B59-415C-A645-8298CDE46CE3}" type="datetimeFigureOut">
              <a:rPr lang="en-CA" smtClean="0"/>
              <a:t>2022-10-31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FC00-DB58-4C37-9046-5329C1B4BADD}" type="slidenum">
              <a:rPr lang="en-CA" smtClean="0"/>
              <a:t>‹#›</a:t>
            </a:fld>
            <a:endParaRPr lang="en-CA"/>
          </a:p>
        </p:txBody>
      </p:sp>
    </p:spTree>
    <p:extLst>
      <p:ext uri="{BB962C8B-B14F-4D97-AF65-F5344CB8AC3E}">
        <p14:creationId xmlns:p14="http://schemas.microsoft.com/office/powerpoint/2010/main" val="225294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5" name="Footer Placeholder 4">
            <a:extLst>
              <a:ext uri="{FF2B5EF4-FFF2-40B4-BE49-F238E27FC236}">
                <a16:creationId xmlns:a16="http://schemas.microsoft.com/office/drawing/2014/main"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5" name="Footer Placeholder 4">
            <a:extLst>
              <a:ext uri="{FF2B5EF4-FFF2-40B4-BE49-F238E27FC236}">
                <a16:creationId xmlns:a16="http://schemas.microsoft.com/office/drawing/2014/main"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5" name="Footer Placeholder 4">
            <a:extLst>
              <a:ext uri="{FF2B5EF4-FFF2-40B4-BE49-F238E27FC236}">
                <a16:creationId xmlns:a16="http://schemas.microsoft.com/office/drawing/2014/main"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5" name="Footer Placeholder 4">
            <a:extLst>
              <a:ext uri="{FF2B5EF4-FFF2-40B4-BE49-F238E27FC236}">
                <a16:creationId xmlns:a16="http://schemas.microsoft.com/office/drawing/2014/main"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6" name="Footer Placeholder 4">
            <a:extLst>
              <a:ext uri="{FF2B5EF4-FFF2-40B4-BE49-F238E27FC236}">
                <a16:creationId xmlns:a16="http://schemas.microsoft.com/office/drawing/2014/main"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8" name="Footer Placeholder 4">
            <a:extLst>
              <a:ext uri="{FF2B5EF4-FFF2-40B4-BE49-F238E27FC236}">
                <a16:creationId xmlns:a16="http://schemas.microsoft.com/office/drawing/2014/main"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4" name="Footer Placeholder 4">
            <a:extLst>
              <a:ext uri="{FF2B5EF4-FFF2-40B4-BE49-F238E27FC236}">
                <a16:creationId xmlns:a16="http://schemas.microsoft.com/office/drawing/2014/main"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3" name="Footer Placeholder 4">
            <a:extLst>
              <a:ext uri="{FF2B5EF4-FFF2-40B4-BE49-F238E27FC236}">
                <a16:creationId xmlns:a16="http://schemas.microsoft.com/office/drawing/2014/main"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6" name="Footer Placeholder 4">
            <a:extLst>
              <a:ext uri="{FF2B5EF4-FFF2-40B4-BE49-F238E27FC236}">
                <a16:creationId xmlns:a16="http://schemas.microsoft.com/office/drawing/2014/main"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t>2022-10-31</a:t>
            </a:fld>
            <a:endParaRPr lang="en-CA"/>
          </a:p>
        </p:txBody>
      </p:sp>
      <p:sp>
        <p:nvSpPr>
          <p:cNvPr id="6" name="Footer Placeholder 4">
            <a:extLst>
              <a:ext uri="{FF2B5EF4-FFF2-40B4-BE49-F238E27FC236}">
                <a16:creationId xmlns:a16="http://schemas.microsoft.com/office/drawing/2014/main"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t>2022-10-31</a:t>
            </a:fld>
            <a:endParaRPr lang="en-CA"/>
          </a:p>
        </p:txBody>
      </p:sp>
      <p:sp>
        <p:nvSpPr>
          <p:cNvPr id="5" name="Footer Placeholder 4">
            <a:extLst>
              <a:ext uri="{FF2B5EF4-FFF2-40B4-BE49-F238E27FC236}">
                <a16:creationId xmlns:a16="http://schemas.microsoft.com/office/drawing/2014/main"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t>‹#›</a:t>
            </a:fld>
            <a:endParaRPr lang="en-CA"/>
          </a:p>
        </p:txBody>
      </p:sp>
      <p:sp>
        <p:nvSpPr>
          <p:cNvPr id="3" name="Rectangle 2">
            <a:extLst>
              <a:ext uri="{FF2B5EF4-FFF2-40B4-BE49-F238E27FC236}">
                <a16:creationId xmlns:a16="http://schemas.microsoft.com/office/drawing/2014/main"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a16="http://schemas.microsoft.com/office/drawing/2014/main" id="{5A1FD6FA-1557-EC45-9A09-17E0F4C629FB}"/>
              </a:ext>
            </a:extLst>
          </p:cNvPr>
          <p:cNvPicPr>
            <a:picLocks noChangeAspect="1"/>
          </p:cNvPicPr>
          <p:nvPr/>
        </p:nvPicPr>
        <p:blipFill>
          <a:blip r:embed="rId3" cstate="print"/>
          <a:stretch>
            <a:fillRect/>
          </a:stretch>
        </p:blipFill>
        <p:spPr>
          <a:xfrm>
            <a:off x="2790456" y="1110291"/>
            <a:ext cx="1303646" cy="432000"/>
          </a:xfrm>
          <a:prstGeom prst="rect">
            <a:avLst/>
          </a:prstGeom>
        </p:spPr>
      </p:pic>
      <p:pic>
        <p:nvPicPr>
          <p:cNvPr id="12" name="Picture 11" descr="A picture containing text, blur&#10;&#10;Description automatically generated">
            <a:extLst>
              <a:ext uri="{FF2B5EF4-FFF2-40B4-BE49-F238E27FC236}">
                <a16:creationId xmlns:a16="http://schemas.microsoft.com/office/drawing/2014/main" id="{9BAADFDD-0779-BE3F-62D5-56918A820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828" y="711777"/>
            <a:ext cx="1048545" cy="720000"/>
          </a:xfrm>
          <a:prstGeom prst="rect">
            <a:avLst/>
          </a:prstGeom>
        </p:spPr>
      </p:pic>
      <p:pic>
        <p:nvPicPr>
          <p:cNvPr id="15" name="Picture 14" descr="Logo, company name&#10;&#10;Description automatically generated">
            <a:extLst>
              <a:ext uri="{FF2B5EF4-FFF2-40B4-BE49-F238E27FC236}">
                <a16:creationId xmlns:a16="http://schemas.microsoft.com/office/drawing/2014/main" id="{22C7F23F-E6FD-4E79-1432-8DEF0B8698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018" y="1071777"/>
            <a:ext cx="1167568" cy="432000"/>
          </a:xfrm>
          <a:prstGeom prst="rect">
            <a:avLst/>
          </a:prstGeom>
        </p:spPr>
      </p:pic>
    </p:spTree>
    <p:extLst>
      <p:ext uri="{BB962C8B-B14F-4D97-AF65-F5344CB8AC3E}">
        <p14:creationId xmlns:p14="http://schemas.microsoft.com/office/powerpoint/2010/main" val="168629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pPr lvl="1"/>
            <a:r>
              <a:rPr lang="en-US" sz="2800" dirty="0">
                <a:latin typeface="Arial" panose="020B0604020202020204" pitchFamily="34" charset="0"/>
                <a:cs typeface="Arial" panose="020B0604020202020204" pitchFamily="34" charset="0"/>
              </a:rPr>
              <a:t>Must not stay connected if the voltage is out of range</a:t>
            </a:r>
          </a:p>
          <a:p>
            <a:pPr lvl="1"/>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This keeps the inverter from staying connected or to connect to a grid where the voltage is too high or too low.</a:t>
            </a:r>
          </a:p>
          <a:p>
            <a:pPr lvl="2"/>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The voltage range is + - 10% of the nominal value.</a:t>
            </a:r>
          </a:p>
          <a:p>
            <a:pPr lvl="1"/>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3277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Input Data: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The string size (number of PV panels in series) needs to be determined so that </a:t>
            </a:r>
            <a:r>
              <a:rPr lang="en-US" sz="2800" dirty="0" err="1">
                <a:effectLst/>
                <a:latin typeface="Arial" panose="020B0604020202020204" pitchFamily="34" charset="0"/>
                <a:ea typeface="Calibri" panose="020F0502020204030204" pitchFamily="34" charset="0"/>
                <a:cs typeface="Arial" panose="020B0604020202020204" pitchFamily="34" charset="0"/>
              </a:rPr>
              <a:t>Vmp</a:t>
            </a:r>
            <a:r>
              <a:rPr lang="en-US" sz="2800" dirty="0">
                <a:effectLst/>
                <a:latin typeface="Arial" panose="020B0604020202020204" pitchFamily="34" charset="0"/>
                <a:ea typeface="Calibri" panose="020F0502020204030204" pitchFamily="34" charset="0"/>
                <a:cs typeface="Arial" panose="020B0604020202020204" pitchFamily="34" charset="0"/>
              </a:rPr>
              <a:t> of all the panels add up between the MPPT range.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Cell temperature needs to used to calculate the actual operating voltage.</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05372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Exercise in designing the string / strings.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the Fronius  3.8kW inverter.</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the </a:t>
            </a:r>
            <a:r>
              <a:rPr lang="en-US" sz="2800" dirty="0" err="1">
                <a:latin typeface="Arial" panose="020B0604020202020204" pitchFamily="34" charset="0"/>
                <a:ea typeface="Calibri" panose="020F0502020204030204" pitchFamily="34" charset="0"/>
                <a:cs typeface="Arial" panose="020B0604020202020204" pitchFamily="34" charset="0"/>
              </a:rPr>
              <a:t>Longi</a:t>
            </a:r>
            <a:r>
              <a:rPr lang="en-US" sz="2800" dirty="0">
                <a:latin typeface="Arial" panose="020B0604020202020204" pitchFamily="34" charset="0"/>
                <a:ea typeface="Calibri" panose="020F0502020204030204" pitchFamily="34" charset="0"/>
                <a:cs typeface="Arial" panose="020B0604020202020204" pitchFamily="34" charset="0"/>
              </a:rPr>
              <a:t> 72/144 cell 430 Watt panel.</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Next slide has some cutsheet data for it.</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16604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Data sheet / cutsheet: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the 430Watt model</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5981700" y="6488668"/>
            <a:ext cx="34099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HESPV.ca</a:t>
            </a:r>
          </a:p>
        </p:txBody>
      </p:sp>
      <p:pic>
        <p:nvPicPr>
          <p:cNvPr id="4" name="Picture 3">
            <a:extLst>
              <a:ext uri="{FF2B5EF4-FFF2-40B4-BE49-F238E27FC236}">
                <a16:creationId xmlns:a16="http://schemas.microsoft.com/office/drawing/2014/main" id="{48D61099-B297-DCBB-EE58-960928BB7813}"/>
              </a:ext>
            </a:extLst>
          </p:cNvPr>
          <p:cNvPicPr>
            <a:picLocks noChangeAspect="1"/>
          </p:cNvPicPr>
          <p:nvPr/>
        </p:nvPicPr>
        <p:blipFill>
          <a:blip r:embed="rId2"/>
          <a:stretch>
            <a:fillRect/>
          </a:stretch>
        </p:blipFill>
        <p:spPr>
          <a:xfrm>
            <a:off x="0" y="2952750"/>
            <a:ext cx="9144000" cy="3192567"/>
          </a:xfrm>
          <a:prstGeom prst="rect">
            <a:avLst/>
          </a:prstGeom>
        </p:spPr>
      </p:pic>
      <p:sp>
        <p:nvSpPr>
          <p:cNvPr id="3" name="Oval 2">
            <a:extLst>
              <a:ext uri="{FF2B5EF4-FFF2-40B4-BE49-F238E27FC236}">
                <a16:creationId xmlns:a16="http://schemas.microsoft.com/office/drawing/2014/main" id="{982145BD-5F4A-5FC7-5BF3-0D566642BF13}"/>
              </a:ext>
            </a:extLst>
          </p:cNvPr>
          <p:cNvSpPr/>
          <p:nvPr/>
        </p:nvSpPr>
        <p:spPr>
          <a:xfrm>
            <a:off x="3429000" y="2952750"/>
            <a:ext cx="561975" cy="2944468"/>
          </a:xfrm>
          <a:prstGeom prst="ellipse">
            <a:avLst/>
          </a:prstGeom>
          <a:solidFill>
            <a:srgbClr val="FFFF00">
              <a:alpha val="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409642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Voc 48.5V</a:t>
            </a:r>
          </a:p>
          <a:p>
            <a:r>
              <a:rPr lang="en-US" sz="2800" dirty="0">
                <a:latin typeface="Arial" panose="020B0604020202020204" pitchFamily="34" charset="0"/>
                <a:ea typeface="Calibri" panose="020F0502020204030204" pitchFamily="34" charset="0"/>
                <a:cs typeface="Arial" panose="020B0604020202020204" pitchFamily="34" charset="0"/>
              </a:rPr>
              <a:t>Isc 11.31A</a:t>
            </a:r>
          </a:p>
          <a:p>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40.7V</a:t>
            </a:r>
          </a:p>
          <a:p>
            <a:r>
              <a:rPr lang="en-US" sz="2800" dirty="0">
                <a:latin typeface="Arial" panose="020B0604020202020204" pitchFamily="34" charset="0"/>
                <a:ea typeface="Calibri" panose="020F0502020204030204" pitchFamily="34" charset="0"/>
                <a:cs typeface="Arial" panose="020B0604020202020204" pitchFamily="34" charset="0"/>
              </a:rPr>
              <a:t>Imp 10.57A</a:t>
            </a: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5981700" y="6488668"/>
            <a:ext cx="34099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HESPV.ca</a:t>
            </a:r>
          </a:p>
        </p:txBody>
      </p:sp>
      <p:pic>
        <p:nvPicPr>
          <p:cNvPr id="4" name="Picture 3">
            <a:extLst>
              <a:ext uri="{FF2B5EF4-FFF2-40B4-BE49-F238E27FC236}">
                <a16:creationId xmlns:a16="http://schemas.microsoft.com/office/drawing/2014/main" id="{48D61099-B297-DCBB-EE58-960928BB7813}"/>
              </a:ext>
            </a:extLst>
          </p:cNvPr>
          <p:cNvPicPr>
            <a:picLocks noChangeAspect="1"/>
          </p:cNvPicPr>
          <p:nvPr/>
        </p:nvPicPr>
        <p:blipFill>
          <a:blip r:embed="rId2"/>
          <a:stretch>
            <a:fillRect/>
          </a:stretch>
        </p:blipFill>
        <p:spPr>
          <a:xfrm>
            <a:off x="0" y="3628377"/>
            <a:ext cx="9144000" cy="2564565"/>
          </a:xfrm>
          <a:prstGeom prst="rect">
            <a:avLst/>
          </a:prstGeom>
        </p:spPr>
      </p:pic>
    </p:spTree>
    <p:extLst>
      <p:ext uri="{BB962C8B-B14F-4D97-AF65-F5344CB8AC3E}">
        <p14:creationId xmlns:p14="http://schemas.microsoft.com/office/powerpoint/2010/main" val="37070702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is an Excel sheet to calculate voltages based on cell temperature for the </a:t>
            </a:r>
            <a:r>
              <a:rPr lang="en-US" sz="2800" dirty="0" err="1">
                <a:latin typeface="Arial" panose="020B0604020202020204" pitchFamily="34" charset="0"/>
                <a:ea typeface="Calibri" panose="020F0502020204030204" pitchFamily="34" charset="0"/>
                <a:cs typeface="Arial" panose="020B0604020202020204" pitchFamily="34" charset="0"/>
              </a:rPr>
              <a:t>Longi</a:t>
            </a:r>
            <a:r>
              <a:rPr lang="en-US" sz="2800" dirty="0">
                <a:latin typeface="Arial" panose="020B0604020202020204" pitchFamily="34" charset="0"/>
                <a:ea typeface="Calibri" panose="020F0502020204030204" pitchFamily="34" charset="0"/>
                <a:cs typeface="Arial" panose="020B0604020202020204" pitchFamily="34" charset="0"/>
              </a:rPr>
              <a:t> 430W panel.</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voltage range for the MPPT range is between 42.3V (10C) to 36.3V (65C).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Voc at 10C is 50.5V</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5981700" y="6488668"/>
            <a:ext cx="34099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graphicFrame>
        <p:nvGraphicFramePr>
          <p:cNvPr id="4" name="Table 3">
            <a:extLst>
              <a:ext uri="{FF2B5EF4-FFF2-40B4-BE49-F238E27FC236}">
                <a16:creationId xmlns:a16="http://schemas.microsoft.com/office/drawing/2014/main" id="{241E291C-687F-6F5E-CD74-1C8C560687C5}"/>
              </a:ext>
            </a:extLst>
          </p:cNvPr>
          <p:cNvGraphicFramePr>
            <a:graphicFrameLocks noGrp="1"/>
          </p:cNvGraphicFramePr>
          <p:nvPr>
            <p:extLst>
              <p:ext uri="{D42A27DB-BD31-4B8C-83A1-F6EECF244321}">
                <p14:modId xmlns:p14="http://schemas.microsoft.com/office/powerpoint/2010/main" val="1274606448"/>
              </p:ext>
            </p:extLst>
          </p:nvPr>
        </p:nvGraphicFramePr>
        <p:xfrm>
          <a:off x="638174" y="2312192"/>
          <a:ext cx="7553324" cy="2233615"/>
        </p:xfrm>
        <a:graphic>
          <a:graphicData uri="http://schemas.openxmlformats.org/drawingml/2006/table">
            <a:tbl>
              <a:tblPr>
                <a:tableStyleId>{5C22544A-7EE6-4342-B048-85BDC9FD1C3A}</a:tableStyleId>
              </a:tblPr>
              <a:tblGrid>
                <a:gridCol w="937469">
                  <a:extLst>
                    <a:ext uri="{9D8B030D-6E8A-4147-A177-3AD203B41FA5}">
                      <a16:colId xmlns:a16="http://schemas.microsoft.com/office/drawing/2014/main" val="2349735263"/>
                    </a:ext>
                  </a:extLst>
                </a:gridCol>
                <a:gridCol w="642836">
                  <a:extLst>
                    <a:ext uri="{9D8B030D-6E8A-4147-A177-3AD203B41FA5}">
                      <a16:colId xmlns:a16="http://schemas.microsoft.com/office/drawing/2014/main" val="1229556287"/>
                    </a:ext>
                  </a:extLst>
                </a:gridCol>
                <a:gridCol w="642836">
                  <a:extLst>
                    <a:ext uri="{9D8B030D-6E8A-4147-A177-3AD203B41FA5}">
                      <a16:colId xmlns:a16="http://schemas.microsoft.com/office/drawing/2014/main" val="702957982"/>
                    </a:ext>
                  </a:extLst>
                </a:gridCol>
                <a:gridCol w="1339242">
                  <a:extLst>
                    <a:ext uri="{9D8B030D-6E8A-4147-A177-3AD203B41FA5}">
                      <a16:colId xmlns:a16="http://schemas.microsoft.com/office/drawing/2014/main" val="2551246824"/>
                    </a:ext>
                  </a:extLst>
                </a:gridCol>
                <a:gridCol w="1366027">
                  <a:extLst>
                    <a:ext uri="{9D8B030D-6E8A-4147-A177-3AD203B41FA5}">
                      <a16:colId xmlns:a16="http://schemas.microsoft.com/office/drawing/2014/main" val="308476136"/>
                    </a:ext>
                  </a:extLst>
                </a:gridCol>
                <a:gridCol w="696406">
                  <a:extLst>
                    <a:ext uri="{9D8B030D-6E8A-4147-A177-3AD203B41FA5}">
                      <a16:colId xmlns:a16="http://schemas.microsoft.com/office/drawing/2014/main" val="3741640209"/>
                    </a:ext>
                  </a:extLst>
                </a:gridCol>
                <a:gridCol w="642836">
                  <a:extLst>
                    <a:ext uri="{9D8B030D-6E8A-4147-A177-3AD203B41FA5}">
                      <a16:colId xmlns:a16="http://schemas.microsoft.com/office/drawing/2014/main" val="4058829737"/>
                    </a:ext>
                  </a:extLst>
                </a:gridCol>
                <a:gridCol w="642836">
                  <a:extLst>
                    <a:ext uri="{9D8B030D-6E8A-4147-A177-3AD203B41FA5}">
                      <a16:colId xmlns:a16="http://schemas.microsoft.com/office/drawing/2014/main" val="2987968718"/>
                    </a:ext>
                  </a:extLst>
                </a:gridCol>
                <a:gridCol w="642836">
                  <a:extLst>
                    <a:ext uri="{9D8B030D-6E8A-4147-A177-3AD203B41FA5}">
                      <a16:colId xmlns:a16="http://schemas.microsoft.com/office/drawing/2014/main" val="2363924557"/>
                    </a:ext>
                  </a:extLst>
                </a:gridCol>
              </a:tblGrid>
              <a:tr h="360363">
                <a:tc>
                  <a:txBody>
                    <a:bodyPr/>
                    <a:lstStyle/>
                    <a:p>
                      <a:pPr algn="ctr" fontAlgn="b"/>
                      <a:r>
                        <a:rPr lang="en-CA" sz="1100" u="none" strike="noStrike">
                          <a:effectLst/>
                        </a:rPr>
                        <a:t>Voc Calculator</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STC Vmp</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STC Voc</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Lowest Temperature</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Highest Temperature</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Voc Low</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Voc High</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Vmp Low</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Vmp High</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4782152"/>
                  </a:ext>
                </a:extLst>
              </a:tr>
              <a:tr h="360363">
                <a:tc>
                  <a:txBody>
                    <a:bodyPr/>
                    <a:lstStyle/>
                    <a:p>
                      <a:pPr algn="ctr" fontAlgn="b"/>
                      <a:r>
                        <a:rPr lang="en-CA" sz="1100" u="none" strike="noStrike">
                          <a:effectLst/>
                        </a:rPr>
                        <a:t>Panel Info</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95918494"/>
                  </a:ext>
                </a:extLst>
              </a:tr>
              <a:tr h="431800">
                <a:tc>
                  <a:txBody>
                    <a:bodyPr/>
                    <a:lstStyle/>
                    <a:p>
                      <a:pPr algn="ctr" fontAlgn="b"/>
                      <a:r>
                        <a:rPr lang="en-CA" sz="1100" u="none" strike="noStrike">
                          <a:effectLst/>
                        </a:rPr>
                        <a:t>Longi 430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40.7</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48.5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65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50.5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43.3</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42.3</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36.3</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98331166"/>
                  </a:ext>
                </a:extLst>
              </a:tr>
              <a:tr h="360363">
                <a:tc>
                  <a:txBody>
                    <a:bodyPr/>
                    <a:lstStyle/>
                    <a:p>
                      <a:pPr algn="ctr" fontAlgn="b"/>
                      <a:r>
                        <a:rPr lang="en-CA" sz="1100" u="none" strike="noStrike">
                          <a:effectLst/>
                        </a:rPr>
                        <a:t>Coefficient</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0226298"/>
                  </a:ext>
                </a:extLst>
              </a:tr>
              <a:tr h="360363">
                <a:tc>
                  <a:txBody>
                    <a:bodyPr/>
                    <a:lstStyle/>
                    <a:p>
                      <a:pPr algn="ctr" fontAlgn="b"/>
                      <a:r>
                        <a:rPr lang="en-CA" sz="1100" u="none" strike="noStrike">
                          <a:effectLst/>
                        </a:rPr>
                        <a:t>"-0.270%/C"</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84688135"/>
                  </a:ext>
                </a:extLst>
              </a:tr>
              <a:tr h="360363">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5006243"/>
                  </a:ext>
                </a:extLst>
              </a:tr>
            </a:tbl>
          </a:graphicData>
        </a:graphic>
      </p:graphicFrame>
    </p:spTree>
    <p:extLst>
      <p:ext uri="{BB962C8B-B14F-4D97-AF65-F5344CB8AC3E}">
        <p14:creationId xmlns:p14="http://schemas.microsoft.com/office/powerpoint/2010/main" val="39155748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next steps to design the possible combinations of strings for the Fronius 3.8Kw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Maximum input voltage used will be 600VDC.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Maximum DC solar power can be 5.7kW.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two string each have maximum 18A each.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one string used have maximum of 27A.</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49046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have the MPPT operate, the string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needs to be between 200V – 800V.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temperatures experienced in Belize the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range per panel is 42.3V(10C) – 36.3V(65C).</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90998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make an array of 5.7kW from the 430W panels.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5700 / 430 = 13.3 panels.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Always round down never up as the extra panel creates more total power.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number is a guide only.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Using the Isc and Voc will be the guide for the maximum number of panels in the array.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89503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Data Sheet from the </a:t>
            </a:r>
            <a:r>
              <a:rPr lang="en-US" sz="2800" dirty="0" err="1">
                <a:latin typeface="Arial" panose="020B0604020202020204" pitchFamily="34" charset="0"/>
                <a:ea typeface="Calibri" panose="020F0502020204030204" pitchFamily="34" charset="0"/>
                <a:cs typeface="Arial" panose="020B0604020202020204" pitchFamily="34" charset="0"/>
              </a:rPr>
              <a:t>LONGi</a:t>
            </a:r>
            <a:r>
              <a:rPr lang="en-US" sz="2800" dirty="0">
                <a:latin typeface="Arial" panose="020B0604020202020204" pitchFamily="34" charset="0"/>
                <a:ea typeface="Calibri" panose="020F0502020204030204" pitchFamily="34" charset="0"/>
                <a:cs typeface="Arial" panose="020B0604020202020204" pitchFamily="34" charset="0"/>
              </a:rPr>
              <a:t> 430:</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9F5D265-2EB2-0ED8-D850-FABCC82F7C8E}"/>
              </a:ext>
            </a:extLst>
          </p:cNvPr>
          <p:cNvPicPr>
            <a:picLocks noChangeAspect="1"/>
          </p:cNvPicPr>
          <p:nvPr/>
        </p:nvPicPr>
        <p:blipFill>
          <a:blip r:embed="rId2"/>
          <a:stretch>
            <a:fillRect/>
          </a:stretch>
        </p:blipFill>
        <p:spPr>
          <a:xfrm>
            <a:off x="0" y="2146717"/>
            <a:ext cx="9144000" cy="3515896"/>
          </a:xfrm>
          <a:prstGeom prst="rect">
            <a:avLst/>
          </a:prstGeom>
        </p:spPr>
      </p:pic>
      <p:sp>
        <p:nvSpPr>
          <p:cNvPr id="4" name="TextBox 3">
            <a:extLst>
              <a:ext uri="{FF2B5EF4-FFF2-40B4-BE49-F238E27FC236}">
                <a16:creationId xmlns:a16="http://schemas.microsoft.com/office/drawing/2014/main" id="{57DCA241-7419-834C-CEA8-DB1E10DD00E6}"/>
              </a:ext>
            </a:extLst>
          </p:cNvPr>
          <p:cNvSpPr txBox="1"/>
          <p:nvPr/>
        </p:nvSpPr>
        <p:spPr>
          <a:xfrm>
            <a:off x="5981700" y="6488668"/>
            <a:ext cx="34099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HESPV.ca</a:t>
            </a:r>
          </a:p>
        </p:txBody>
      </p:sp>
    </p:spTree>
    <p:extLst>
      <p:ext uri="{BB962C8B-B14F-4D97-AF65-F5344CB8AC3E}">
        <p14:creationId xmlns:p14="http://schemas.microsoft.com/office/powerpoint/2010/main" val="5376573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Worst case scenario is the inverter is connected to the Isc of the panel / string at the 125% extra irradiance.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Isc = 11.31A = 11.31 x 1.25 = 14.1A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maximum input per MPPT input (2 of them) is 18A, so one string per input is under the 18A limit.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two strings were combined into one MPPT input it is more than the 27A limit.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823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pPr lvl="1"/>
            <a:r>
              <a:rPr lang="en-US" sz="2800" dirty="0">
                <a:latin typeface="Arial" panose="020B0604020202020204" pitchFamily="34" charset="0"/>
                <a:cs typeface="Arial" panose="020B0604020202020204" pitchFamily="34" charset="0"/>
              </a:rPr>
              <a:t>Must not stay connected if the frequency is out of range</a:t>
            </a:r>
          </a:p>
          <a:p>
            <a:pPr lvl="1"/>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This keeps the inverter from staying connected or to connect to a grid where the frequency is too high or too low.</a:t>
            </a:r>
          </a:p>
          <a:p>
            <a:pPr lvl="2"/>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The frequency range is + - 2.5% of the nominal value.</a:t>
            </a:r>
          </a:p>
          <a:p>
            <a:pPr lvl="2"/>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60Hz systems can only operate between 58.5Hz and 61.5 Hz</a:t>
            </a:r>
          </a:p>
          <a:p>
            <a:pPr lvl="1"/>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4406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one string of 430W panels is connected in series,  they need to keep the MPPT in the operational (200V – 800V) range.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(as per the Excel calculation) at 65C is worse case at 36.3V. (Lowest voltage temperature)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minimum number of panels in series to attain 200V is (200 / 36.3) = 5.5 panels.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Rounding up ensures that the minimum is always attained.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41068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6 panels gives a low of 218V to the MPPT input.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 panels at 10C (50.5V) will give a Voc of 303V.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below the target Voc of 600V.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string arrangement on both of the MPPT inputs is an array size of 12 x 430W panels.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12 x 430 = 5160W adding extra irradiance of 125% gives a maximum input to the inverter of 6450W</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10072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3.8kW rating is for the AC output.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More DC input up to 5.7kW is allowed.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design should not exceed the 5700W limit.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Two stings of 6 will exceed this limit.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Back to the design.</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12144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06046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first design met the minimum MPPT input voltage and did not exceed the Voc limit.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Adding more panels in series will increase the voltage and wattage.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second MPPT input does not need to be the same as the first.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Can’t use less panels in series (MPPT lower limit).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95977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58474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Quick math 430W x 125% = 538W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5700W / 538 = 10.6 and round down.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10 panels total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Need 6 in series to meet the </a:t>
            </a:r>
            <a:r>
              <a:rPr lang="en-US" sz="2800">
                <a:latin typeface="Arial" panose="020B0604020202020204" pitchFamily="34" charset="0"/>
                <a:ea typeface="Calibri" panose="020F0502020204030204" pitchFamily="34" charset="0"/>
                <a:cs typeface="Arial" panose="020B0604020202020204" pitchFamily="34" charset="0"/>
              </a:rPr>
              <a:t>minimum MPPT </a:t>
            </a:r>
            <a:r>
              <a:rPr lang="en-US" sz="2800" dirty="0">
                <a:latin typeface="Arial" panose="020B0604020202020204" pitchFamily="34" charset="0"/>
                <a:ea typeface="Calibri" panose="020F0502020204030204" pitchFamily="34" charset="0"/>
                <a:cs typeface="Arial" panose="020B0604020202020204" pitchFamily="34" charset="0"/>
              </a:rPr>
              <a:t>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Try 10 in series for single MPPT input.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35101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Voc with 10 in series at 10C = 50.5V x 10 = 505V.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under the 600VDC limit we set.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MPPT range between 10C and 65C is 423V – 363V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both of these temperatures, the MPPT voltage is within range.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81299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With the 10 panel setup:</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The current is the same as the single MMPT input we calculated for 6 panels.</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Voltage is under 600VDC</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Nominal input power is 4300W</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Burst power (125%) = 5375W (under 5700W)</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62216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121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pPr lvl="1"/>
            <a:r>
              <a:rPr lang="en-US" sz="2800" dirty="0">
                <a:latin typeface="Arial" panose="020B0604020202020204" pitchFamily="34" charset="0"/>
                <a:cs typeface="Arial" panose="020B0604020202020204" pitchFamily="34" charset="0"/>
              </a:rPr>
              <a:t>Must have a pure sinewave output that the harmonic distortion is less than 3-5 percent,</a:t>
            </a:r>
          </a:p>
          <a:p>
            <a:pPr lvl="1"/>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This keeps noise from entering the grid from a poor-quality device.</a:t>
            </a:r>
          </a:p>
          <a:p>
            <a:pPr lvl="2"/>
            <a:endParaRPr lang="en-US" sz="2800" dirty="0">
              <a:latin typeface="Arial" panose="020B0604020202020204" pitchFamily="34" charset="0"/>
              <a:cs typeface="Arial" panose="020B0604020202020204" pitchFamily="34" charset="0"/>
            </a:endParaRPr>
          </a:p>
          <a:p>
            <a:pPr lvl="2"/>
            <a:endParaRPr lang="en-US" sz="2800" dirty="0">
              <a:latin typeface="Arial" panose="020B0604020202020204" pitchFamily="34" charset="0"/>
              <a:cs typeface="Arial" panose="020B0604020202020204" pitchFamily="34" charset="0"/>
            </a:endParaRPr>
          </a:p>
          <a:p>
            <a:pPr marL="428625" lvl="1" indent="0">
              <a:buNone/>
            </a:pP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26C20E2-D99D-662F-D3BC-4E69E6F90861}"/>
              </a:ext>
            </a:extLst>
          </p:cNvPr>
          <p:cNvPicPr>
            <a:picLocks noChangeAspect="1"/>
          </p:cNvPicPr>
          <p:nvPr/>
        </p:nvPicPr>
        <p:blipFill>
          <a:blip r:embed="rId2"/>
          <a:srcRect/>
          <a:stretch>
            <a:fillRect/>
          </a:stretch>
        </p:blipFill>
        <p:spPr bwMode="auto">
          <a:xfrm>
            <a:off x="1343025" y="3429000"/>
            <a:ext cx="6896099" cy="3067050"/>
          </a:xfrm>
          <a:prstGeom prst="rect">
            <a:avLst/>
          </a:prstGeom>
          <a:noFill/>
          <a:ln w="9525">
            <a:noFill/>
            <a:miter lim="800000"/>
            <a:headEnd/>
            <a:tailEnd/>
          </a:ln>
        </p:spPr>
      </p:pic>
      <p:sp>
        <p:nvSpPr>
          <p:cNvPr id="4" name="TextBox 3">
            <a:extLst>
              <a:ext uri="{FF2B5EF4-FFF2-40B4-BE49-F238E27FC236}">
                <a16:creationId xmlns:a16="http://schemas.microsoft.com/office/drawing/2014/main" id="{2B681AB8-D652-1CB8-CC1E-40A96CCA2004}"/>
              </a:ext>
            </a:extLst>
          </p:cNvPr>
          <p:cNvSpPr txBox="1"/>
          <p:nvPr/>
        </p:nvSpPr>
        <p:spPr>
          <a:xfrm>
            <a:off x="6250305"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22672254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String inverters assume that all of the panels in a string will be producing the same power.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one panel or a group of panels are subjected to shading.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current in the string will be reduced to the lowest panel’s output.</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9402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location of panels in the string need to be subjected to the same irradiance if possible.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Grouping the panels may be necessary.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Inverters with more than one string input allow two groups of panels to help keep them balanced.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Two roof tops / areas are an example of this.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09261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this partial shading of a string can’t be avoided an electronic device called an optimizer is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another MLPE Module Level Power Electronics) device.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Optimizers connect across the PV panel and use an electronic circuit to match the strings amperage.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voltage produced is lower, but the rest of the string does not see any reduction in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73429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Depending on the manufacturer of the optimizer, they may be required to connect to a specific panel or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Discrete optimizers work on each panel without communicating to the central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They can be connected to just the panels that will be experiencing the shading.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4679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214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pPr lvl="1"/>
            <a:r>
              <a:rPr lang="en-US" sz="2800" dirty="0">
                <a:latin typeface="Arial" panose="020B0604020202020204" pitchFamily="34" charset="0"/>
                <a:cs typeface="Arial" panose="020B0604020202020204" pitchFamily="34" charset="0"/>
              </a:rPr>
              <a:t>Must have a ground fault protection scheme,</a:t>
            </a:r>
          </a:p>
          <a:p>
            <a:pPr lvl="1"/>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This prevents the inverter from operating if there is a ground fault on the DC side.</a:t>
            </a:r>
          </a:p>
          <a:p>
            <a:pPr lvl="2"/>
            <a:endParaRPr lang="en-US" sz="2800" dirty="0">
              <a:latin typeface="Arial" panose="020B0604020202020204" pitchFamily="34" charset="0"/>
              <a:cs typeface="Arial" panose="020B0604020202020204" pitchFamily="34" charset="0"/>
            </a:endParaRPr>
          </a:p>
          <a:p>
            <a:pPr lvl="2"/>
            <a:endParaRPr lang="en-US" sz="2800" dirty="0">
              <a:latin typeface="Arial" panose="020B0604020202020204" pitchFamily="34" charset="0"/>
              <a:cs typeface="Arial" panose="020B0604020202020204" pitchFamily="34" charset="0"/>
            </a:endParaRPr>
          </a:p>
          <a:p>
            <a:pPr marL="428625" lvl="1"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12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777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pPr marL="564356" indent="-457200"/>
            <a:r>
              <a:rPr lang="en-US" sz="2800" dirty="0">
                <a:latin typeface="Arial" panose="020B0604020202020204" pitchFamily="34" charset="0"/>
                <a:cs typeface="Arial" panose="020B0604020202020204" pitchFamily="34" charset="0"/>
              </a:rPr>
              <a:t>There three types of grid interactive inverters.</a:t>
            </a:r>
          </a:p>
          <a:p>
            <a:pPr marL="482203" lvl="1" indent="0">
              <a:buNone/>
            </a:pPr>
            <a:endParaRPr lang="en-US" sz="2800" dirty="0">
              <a:latin typeface="Arial" panose="020B0604020202020204" pitchFamily="34" charset="0"/>
              <a:cs typeface="Arial" panose="020B0604020202020204" pitchFamily="34" charset="0"/>
            </a:endParaRPr>
          </a:p>
          <a:p>
            <a:pPr marL="939403" lvl="1" indent="-457200"/>
            <a:r>
              <a:rPr lang="en-US" sz="2800" dirty="0">
                <a:latin typeface="Arial" panose="020B0604020202020204" pitchFamily="34" charset="0"/>
                <a:cs typeface="Arial" panose="020B0604020202020204" pitchFamily="34" charset="0"/>
              </a:rPr>
              <a:t>String inverter</a:t>
            </a:r>
          </a:p>
          <a:p>
            <a:pPr marL="939403" lvl="1" indent="-457200"/>
            <a:endParaRPr lang="en-US" sz="2800" dirty="0">
              <a:latin typeface="Arial" panose="020B0604020202020204" pitchFamily="34" charset="0"/>
              <a:cs typeface="Arial" panose="020B0604020202020204" pitchFamily="34" charset="0"/>
            </a:endParaRPr>
          </a:p>
          <a:p>
            <a:pPr marL="939403" lvl="1" indent="-457200"/>
            <a:r>
              <a:rPr lang="en-US" sz="2800" dirty="0">
                <a:latin typeface="Arial" panose="020B0604020202020204" pitchFamily="34" charset="0"/>
                <a:cs typeface="Arial" panose="020B0604020202020204" pitchFamily="34" charset="0"/>
              </a:rPr>
              <a:t>Microinverter</a:t>
            </a:r>
          </a:p>
          <a:p>
            <a:pPr marL="482203" lvl="1" indent="0">
              <a:buNone/>
            </a:pPr>
            <a:endParaRPr lang="en-US" sz="2800" dirty="0">
              <a:latin typeface="Arial" panose="020B0604020202020204" pitchFamily="34" charset="0"/>
              <a:cs typeface="Arial" panose="020B0604020202020204" pitchFamily="34" charset="0"/>
            </a:endParaRPr>
          </a:p>
          <a:p>
            <a:pPr marL="939403" lvl="1" indent="-457200"/>
            <a:r>
              <a:rPr lang="en-US" sz="2800" dirty="0">
                <a:latin typeface="Arial" panose="020B0604020202020204" pitchFamily="34" charset="0"/>
                <a:cs typeface="Arial" panose="020B0604020202020204" pitchFamily="34" charset="0"/>
              </a:rPr>
              <a:t>Hybrid inverter</a:t>
            </a:r>
          </a:p>
          <a:p>
            <a:pPr marL="939403" lvl="1" indent="-457200"/>
            <a:endParaRPr lang="en-US" sz="2800" dirty="0">
              <a:latin typeface="Arial" panose="020B0604020202020204" pitchFamily="34" charset="0"/>
              <a:cs typeface="Arial" panose="020B0604020202020204" pitchFamily="34" charset="0"/>
            </a:endParaRPr>
          </a:p>
          <a:p>
            <a:pPr marL="564356" indent="-457200"/>
            <a:r>
              <a:rPr lang="en-US" sz="3175" dirty="0">
                <a:latin typeface="Arial" panose="020B0604020202020204" pitchFamily="34" charset="0"/>
                <a:cs typeface="Arial" panose="020B0604020202020204" pitchFamily="34" charset="0"/>
              </a:rPr>
              <a:t>The next few slides provide a very basic explanation of each type.</a:t>
            </a:r>
          </a:p>
          <a:p>
            <a:pPr lvl="2"/>
            <a:endParaRPr lang="en-US" sz="2800" dirty="0">
              <a:latin typeface="Arial" panose="020B0604020202020204" pitchFamily="34" charset="0"/>
              <a:cs typeface="Arial" panose="020B0604020202020204" pitchFamily="34" charset="0"/>
            </a:endParaRPr>
          </a:p>
          <a:p>
            <a:pPr marL="428625" lvl="1"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82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String Inverter</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D86CD8-C80A-1BA7-E239-B49EA9E9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012776"/>
            <a:ext cx="9144000" cy="5142016"/>
          </a:xfrm>
          <a:prstGeom prst="rect">
            <a:avLst/>
          </a:prstGeom>
        </p:spPr>
      </p:pic>
      <p:sp>
        <p:nvSpPr>
          <p:cNvPr id="5" name="TextBox 4">
            <a:extLst>
              <a:ext uri="{FF2B5EF4-FFF2-40B4-BE49-F238E27FC236}">
                <a16:creationId xmlns:a16="http://schemas.microsoft.com/office/drawing/2014/main" id="{5E5105B0-6DA0-DE3D-C7CB-8DE5F8D2CEEB}"/>
              </a:ext>
            </a:extLst>
          </p:cNvPr>
          <p:cNvSpPr txBox="1"/>
          <p:nvPr/>
        </p:nvSpPr>
        <p:spPr>
          <a:xfrm>
            <a:off x="6111427"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spTree>
    <p:extLst>
      <p:ext uri="{BB962C8B-B14F-4D97-AF65-F5344CB8AC3E}">
        <p14:creationId xmlns:p14="http://schemas.microsoft.com/office/powerpoint/2010/main" val="286126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String inverters are the original type of inverters.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String refers to solar PV panels connected in series in a string.</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By placing the panels in series, the amperage is lower than if connected in parallel.</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Voltage is increased.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Power = Volts x Amps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413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Microinverter</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33BB121-5352-03EC-315E-FFA786A04646}"/>
              </a:ext>
            </a:extLst>
          </p:cNvPr>
          <p:cNvSpPr txBox="1"/>
          <p:nvPr/>
        </p:nvSpPr>
        <p:spPr>
          <a:xfrm>
            <a:off x="6111427"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7" name="Picture 6">
            <a:extLst>
              <a:ext uri="{FF2B5EF4-FFF2-40B4-BE49-F238E27FC236}">
                <a16:creationId xmlns:a16="http://schemas.microsoft.com/office/drawing/2014/main" id="{21886455-78EF-DF87-C3A7-F7E10C466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304" y="1514884"/>
            <a:ext cx="6290123" cy="4717592"/>
          </a:xfrm>
          <a:prstGeom prst="rect">
            <a:avLst/>
          </a:prstGeom>
        </p:spPr>
      </p:pic>
    </p:spTree>
    <p:extLst>
      <p:ext uri="{BB962C8B-B14F-4D97-AF65-F5344CB8AC3E}">
        <p14:creationId xmlns:p14="http://schemas.microsoft.com/office/powerpoint/2010/main" val="263157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5"/>
            <a:ext cx="8995410" cy="5549949"/>
          </a:xfrm>
        </p:spPr>
        <p:txBody>
          <a:bodyPr/>
          <a:lstStyle/>
          <a:p>
            <a:r>
              <a:rPr lang="en-US" sz="2800" dirty="0">
                <a:latin typeface="Arial" panose="020B0604020202020204" pitchFamily="34" charset="0"/>
                <a:cs typeface="Arial" panose="020B0604020202020204" pitchFamily="34" charset="0"/>
              </a:rPr>
              <a:t>Microinverters are an example of MLPE (Module Level Power Electronics) that go under the PV panel.</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These types of “inverter to panel” connections keeps the DC from leaving the roof or structure.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Can be one panel per microinverter or multiple panels per microinverter.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As of this time 4 panels per microinverter is available.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They are mounted behind a panel.</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76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5"/>
            <a:ext cx="8995410" cy="5473749"/>
          </a:xfrm>
        </p:spPr>
        <p:txBody>
          <a:bodyPr/>
          <a:lstStyle/>
          <a:p>
            <a:r>
              <a:rPr lang="en-US" sz="2800" dirty="0">
                <a:latin typeface="Arial" panose="020B0604020202020204" pitchFamily="34" charset="0"/>
                <a:cs typeface="Arial" panose="020B0604020202020204" pitchFamily="34" charset="0"/>
              </a:rPr>
              <a:t>This module will introduce grid tied inverters.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After this module, the learner will be able to:</a:t>
            </a:r>
          </a:p>
          <a:p>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Describe the basic operation of an inverter.</a:t>
            </a:r>
          </a:p>
          <a:p>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Identify the various types of grid interactive inverters.</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Match PV panels to inverter inputs</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67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Hybrid inverters</a:t>
            </a:r>
          </a:p>
          <a:p>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912FFF0-8F34-02F5-FEBF-FB8B7E342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73672" y="494292"/>
            <a:ext cx="4823302" cy="6768418"/>
          </a:xfrm>
          <a:prstGeom prst="rect">
            <a:avLst/>
          </a:prstGeom>
        </p:spPr>
      </p:pic>
      <p:sp>
        <p:nvSpPr>
          <p:cNvPr id="4" name="TextBox 3">
            <a:extLst>
              <a:ext uri="{FF2B5EF4-FFF2-40B4-BE49-F238E27FC236}">
                <a16:creationId xmlns:a16="http://schemas.microsoft.com/office/drawing/2014/main" id="{282F665E-CACF-8FCF-E0AB-CB2AC618FA05}"/>
              </a:ext>
            </a:extLst>
          </p:cNvPr>
          <p:cNvSpPr txBox="1"/>
          <p:nvPr/>
        </p:nvSpPr>
        <p:spPr>
          <a:xfrm>
            <a:off x="6111427"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109463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Hybrid inverters are a type of inverter that can be grid interactive or stand –alone.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Battery based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PV connects to a charge controller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Usually supports a generator connection</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882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Hybrid inverters will be discussed in detail in their own module.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They have a number of systems that interconnect.</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2185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269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Grid interactive inverters can be either transformer coupled or transformer less coupled to the AC power source.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transformer inverters have an extra 2-4% loss because of the transformer.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transformer inverters are heavier as well.</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54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Transformer less inverters are very popular in Europe.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These inverters do not have electrical isolation between the PV negative and the neutral connection on the AC side.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Electrical isolation is provided in a “transformer inverter” through the transformer.</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06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Transformer inverters: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Pros</a:t>
            </a:r>
          </a:p>
          <a:p>
            <a:pPr marL="832247" lvl="1" indent="-457200"/>
            <a:r>
              <a:rPr lang="en-US" sz="2800" dirty="0">
                <a:latin typeface="Arial" panose="020B0604020202020204" pitchFamily="34" charset="0"/>
                <a:cs typeface="Arial" panose="020B0604020202020204" pitchFamily="34" charset="0"/>
              </a:rPr>
              <a:t>Due to the transformer, they have electrical isolation between the DC and AC which lowers the risk of shock and surges.</a:t>
            </a:r>
          </a:p>
          <a:p>
            <a:pPr marL="832247" lvl="1" indent="-457200"/>
            <a:endParaRPr lang="en-US" sz="2800" dirty="0">
              <a:latin typeface="Arial" panose="020B0604020202020204" pitchFamily="34" charset="0"/>
              <a:cs typeface="Arial" panose="020B0604020202020204" pitchFamily="34" charset="0"/>
            </a:endParaRPr>
          </a:p>
          <a:p>
            <a:pPr marL="832247" lvl="1" indent="-457200"/>
            <a:r>
              <a:rPr lang="en-US" sz="2800" dirty="0">
                <a:latin typeface="Arial" panose="020B0604020202020204" pitchFamily="34" charset="0"/>
                <a:cs typeface="Arial" panose="020B0604020202020204" pitchFamily="34" charset="0"/>
              </a:rPr>
              <a:t>Rugged and dependable.</a:t>
            </a:r>
          </a:p>
          <a:p>
            <a:pPr marL="375047" lvl="1" indent="0">
              <a:buNone/>
            </a:pPr>
            <a:endParaRPr lang="en-US" sz="2425"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algn="l"/>
            <a:endParaRPr lang="en-US" sz="2000" b="0" i="0" dirty="0">
              <a:solidFill>
                <a:srgbClr val="828282"/>
              </a:solidFill>
              <a:effectLst/>
              <a:latin typeface="Open Sans"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44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Transformer inverters: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Cons</a:t>
            </a:r>
          </a:p>
          <a:p>
            <a:pPr marL="832247" lvl="1" indent="-457200"/>
            <a:r>
              <a:rPr lang="en-US" sz="2800" dirty="0">
                <a:latin typeface="Arial" panose="020B0604020202020204" pitchFamily="34" charset="0"/>
                <a:cs typeface="Arial" panose="020B0604020202020204" pitchFamily="34" charset="0"/>
              </a:rPr>
              <a:t>Require extra components which costs more.</a:t>
            </a:r>
          </a:p>
          <a:p>
            <a:pPr marL="832247" lvl="1" indent="-457200"/>
            <a:endParaRPr lang="en-US" sz="2800" dirty="0">
              <a:latin typeface="Arial" panose="020B0604020202020204" pitchFamily="34" charset="0"/>
              <a:cs typeface="Arial" panose="020B0604020202020204" pitchFamily="34" charset="0"/>
            </a:endParaRPr>
          </a:p>
          <a:p>
            <a:pPr marL="832247" lvl="1" indent="-457200"/>
            <a:r>
              <a:rPr lang="en-US" sz="2800" dirty="0">
                <a:latin typeface="Arial" panose="020B0604020202020204" pitchFamily="34" charset="0"/>
                <a:cs typeface="Arial" panose="020B0604020202020204" pitchFamily="34" charset="0"/>
              </a:rPr>
              <a:t>Bulky and take up larger footprint.</a:t>
            </a:r>
          </a:p>
          <a:p>
            <a:pPr marL="375047" lvl="1"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algn="l"/>
            <a:endParaRPr lang="en-US" sz="2000" b="0" i="0" dirty="0">
              <a:solidFill>
                <a:srgbClr val="828282"/>
              </a:solidFill>
              <a:effectLst/>
              <a:latin typeface="Open Sans"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2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Transformer less inverters: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Pros</a:t>
            </a:r>
          </a:p>
          <a:p>
            <a:pPr marL="832247" lvl="1" indent="-457200"/>
            <a:r>
              <a:rPr lang="en-US" sz="2800" dirty="0">
                <a:latin typeface="Arial" panose="020B0604020202020204" pitchFamily="34" charset="0"/>
                <a:cs typeface="Arial" panose="020B0604020202020204" pitchFamily="34" charset="0"/>
              </a:rPr>
              <a:t>Lighter than transformer types.</a:t>
            </a:r>
          </a:p>
          <a:p>
            <a:pPr marL="832247" lvl="1" indent="-457200"/>
            <a:endParaRPr lang="en-US" sz="2800" dirty="0">
              <a:latin typeface="Arial" panose="020B0604020202020204" pitchFamily="34" charset="0"/>
              <a:cs typeface="Arial" panose="020B0604020202020204" pitchFamily="34" charset="0"/>
            </a:endParaRPr>
          </a:p>
          <a:p>
            <a:pPr marL="832247" lvl="1" indent="-457200"/>
            <a:r>
              <a:rPr lang="en-US" sz="2800" dirty="0">
                <a:latin typeface="Arial" panose="020B0604020202020204" pitchFamily="34" charset="0"/>
                <a:cs typeface="Arial" panose="020B0604020202020204" pitchFamily="34" charset="0"/>
              </a:rPr>
              <a:t>More efficient.</a:t>
            </a:r>
          </a:p>
          <a:p>
            <a:pPr marL="375047" lvl="1" indent="0">
              <a:buNone/>
            </a:pPr>
            <a:endParaRPr lang="en-US" sz="2425" dirty="0">
              <a:latin typeface="Arial" panose="020B0604020202020204" pitchFamily="34" charset="0"/>
              <a:cs typeface="Arial" panose="020B0604020202020204" pitchFamily="34" charset="0"/>
            </a:endParaRPr>
          </a:p>
          <a:p>
            <a:pPr algn="l"/>
            <a:endParaRPr lang="en-US" sz="2000" b="0" i="0" dirty="0">
              <a:solidFill>
                <a:srgbClr val="828282"/>
              </a:solidFill>
              <a:effectLst/>
              <a:latin typeface="Open Sans" panose="020B0604020202020204" pitchFamily="34" charset="0"/>
            </a:endParaRPr>
          </a:p>
          <a:p>
            <a:pPr algn="l"/>
            <a:endParaRPr lang="en-US" sz="2000" b="0" i="0" dirty="0">
              <a:solidFill>
                <a:srgbClr val="828282"/>
              </a:solidFill>
              <a:effectLst/>
              <a:latin typeface="Open Sans"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62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Transformer less inverters: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Cons</a:t>
            </a:r>
          </a:p>
          <a:p>
            <a:pPr marL="832247" lvl="1" indent="-457200"/>
            <a:r>
              <a:rPr lang="en-US" sz="2800" dirty="0">
                <a:latin typeface="Arial" panose="020B0604020202020204" pitchFamily="34" charset="0"/>
                <a:cs typeface="Arial" panose="020B0604020202020204" pitchFamily="34" charset="0"/>
              </a:rPr>
              <a:t>More prone to surges and shocks because the PV DC negative is tied to the AC neutral.</a:t>
            </a:r>
          </a:p>
          <a:p>
            <a:pPr marL="832247" lvl="1" indent="-457200"/>
            <a:endParaRPr lang="en-US" sz="2800" dirty="0">
              <a:latin typeface="Arial" panose="020B0604020202020204" pitchFamily="34" charset="0"/>
              <a:cs typeface="Arial" panose="020B0604020202020204" pitchFamily="34" charset="0"/>
            </a:endParaRPr>
          </a:p>
          <a:p>
            <a:pPr marL="832247" lvl="1" indent="-457200"/>
            <a:r>
              <a:rPr lang="en-US" sz="2800" dirty="0">
                <a:latin typeface="Arial" panose="020B0604020202020204" pitchFamily="34" charset="0"/>
                <a:cs typeface="Arial" panose="020B0604020202020204" pitchFamily="34" charset="0"/>
              </a:rPr>
              <a:t>Look for models with built in surge protection.</a:t>
            </a:r>
          </a:p>
          <a:p>
            <a:pPr marL="375047" lvl="1" indent="0">
              <a:buNone/>
            </a:pPr>
            <a:endParaRPr lang="en-US" sz="2425" dirty="0">
              <a:latin typeface="Arial" panose="020B0604020202020204" pitchFamily="34" charset="0"/>
              <a:cs typeface="Arial" panose="020B0604020202020204" pitchFamily="34" charset="0"/>
            </a:endParaRPr>
          </a:p>
          <a:p>
            <a:pPr marL="0" indent="0">
              <a:buNone/>
            </a:pPr>
            <a:endParaRPr lang="en-US" sz="2000" b="0" i="0" dirty="0">
              <a:solidFill>
                <a:srgbClr val="828282"/>
              </a:solidFill>
              <a:effectLst/>
              <a:latin typeface="Open Sans"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56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5"/>
            <a:ext cx="8995410" cy="5473749"/>
          </a:xfrm>
        </p:spPr>
        <p:txBody>
          <a:bodyPr/>
          <a:lstStyle/>
          <a:p>
            <a:pPr lvl="1"/>
            <a:r>
              <a:rPr lang="en-US" sz="2800" dirty="0">
                <a:latin typeface="Arial" panose="020B0604020202020204" pitchFamily="34" charset="0"/>
                <a:cs typeface="Arial" panose="020B0604020202020204" pitchFamily="34" charset="0"/>
              </a:rPr>
              <a:t>Calculate PV voltages for MPPT, based on temperatures.</a:t>
            </a:r>
          </a:p>
          <a:p>
            <a:pPr lvl="1"/>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Select PV panels for microinverters.</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643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Fronius manufacturers both transformer and transformer less inverters.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Their IG series has a transformer.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Their Primo series is transformer less.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next few slides shows the difference in the connection between the two. </a:t>
            </a:r>
          </a:p>
        </p:txBody>
      </p:sp>
    </p:spTree>
    <p:extLst>
      <p:ext uri="{BB962C8B-B14F-4D97-AF65-F5344CB8AC3E}">
        <p14:creationId xmlns:p14="http://schemas.microsoft.com/office/powerpoint/2010/main" val="451682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The IG series has a transformer.</a:t>
            </a:r>
          </a:p>
          <a:p>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54585D5-62FE-DEE5-76E4-6BF553A00224}"/>
              </a:ext>
            </a:extLst>
          </p:cNvPr>
          <p:cNvPicPr>
            <a:picLocks noChangeAspect="1"/>
          </p:cNvPicPr>
          <p:nvPr/>
        </p:nvPicPr>
        <p:blipFill>
          <a:blip r:embed="rId2"/>
          <a:stretch>
            <a:fillRect/>
          </a:stretch>
        </p:blipFill>
        <p:spPr>
          <a:xfrm>
            <a:off x="387667" y="1503158"/>
            <a:ext cx="8575357" cy="4842636"/>
          </a:xfrm>
          <a:prstGeom prst="rect">
            <a:avLst/>
          </a:prstGeom>
        </p:spPr>
      </p:pic>
      <p:sp>
        <p:nvSpPr>
          <p:cNvPr id="5" name="TextBox 4">
            <a:extLst>
              <a:ext uri="{FF2B5EF4-FFF2-40B4-BE49-F238E27FC236}">
                <a16:creationId xmlns:a16="http://schemas.microsoft.com/office/drawing/2014/main" id="{C3B41563-5A63-A4AC-9CAA-112D6FACACDC}"/>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spTree>
    <p:extLst>
      <p:ext uri="{BB962C8B-B14F-4D97-AF65-F5344CB8AC3E}">
        <p14:creationId xmlns:p14="http://schemas.microsoft.com/office/powerpoint/2010/main" val="37784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The connection of the Negative PV DC to ground before the DC to</a:t>
            </a:r>
          </a:p>
          <a:p>
            <a:pPr marL="0" indent="0">
              <a:buNone/>
            </a:pPr>
            <a:r>
              <a:rPr lang="en-US" sz="2800" dirty="0">
                <a:latin typeface="Arial" panose="020B0604020202020204" pitchFamily="34" charset="0"/>
                <a:cs typeface="Arial" panose="020B0604020202020204" pitchFamily="34" charset="0"/>
              </a:rPr>
              <a:t>   AC.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Transformer is </a:t>
            </a:r>
          </a:p>
          <a:p>
            <a:pPr marL="0" indent="0">
              <a:buNone/>
            </a:pPr>
            <a:r>
              <a:rPr lang="en-US" sz="2800" dirty="0">
                <a:latin typeface="Arial" panose="020B0604020202020204" pitchFamily="34" charset="0"/>
                <a:cs typeface="Arial" panose="020B0604020202020204" pitchFamily="34" charset="0"/>
              </a:rPr>
              <a:t>   before the AC </a:t>
            </a:r>
          </a:p>
          <a:p>
            <a:pPr marL="0" indent="0">
              <a:buNone/>
            </a:pPr>
            <a:r>
              <a:rPr lang="en-US" sz="2800" dirty="0">
                <a:latin typeface="Arial" panose="020B0604020202020204" pitchFamily="34" charset="0"/>
                <a:cs typeface="Arial" panose="020B0604020202020204" pitchFamily="34" charset="0"/>
              </a:rPr>
              <a:t>   connection to the </a:t>
            </a:r>
          </a:p>
          <a:p>
            <a:pPr marL="0" indent="0">
              <a:buNone/>
            </a:pPr>
            <a:r>
              <a:rPr lang="en-US" sz="2800" dirty="0">
                <a:latin typeface="Arial" panose="020B0604020202020204" pitchFamily="34" charset="0"/>
                <a:cs typeface="Arial" panose="020B0604020202020204" pitchFamily="34" charset="0"/>
              </a:rPr>
              <a:t>   L1-L2-L3 and N.</a:t>
            </a:r>
          </a:p>
        </p:txBody>
      </p:sp>
      <p:sp>
        <p:nvSpPr>
          <p:cNvPr id="5" name="TextBox 4">
            <a:extLst>
              <a:ext uri="{FF2B5EF4-FFF2-40B4-BE49-F238E27FC236}">
                <a16:creationId xmlns:a16="http://schemas.microsoft.com/office/drawing/2014/main" id="{C3B41563-5A63-A4AC-9CAA-112D6FACACDC}"/>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5F19C5AB-FCB5-F4A7-0CD3-3C232BC84991}"/>
              </a:ext>
            </a:extLst>
          </p:cNvPr>
          <p:cNvPicPr>
            <a:picLocks noChangeAspect="1"/>
          </p:cNvPicPr>
          <p:nvPr/>
        </p:nvPicPr>
        <p:blipFill>
          <a:blip r:embed="rId2"/>
          <a:stretch>
            <a:fillRect/>
          </a:stretch>
        </p:blipFill>
        <p:spPr>
          <a:xfrm>
            <a:off x="3538702" y="1602134"/>
            <a:ext cx="5009986" cy="4560541"/>
          </a:xfrm>
          <a:prstGeom prst="rect">
            <a:avLst/>
          </a:prstGeom>
        </p:spPr>
      </p:pic>
      <p:cxnSp>
        <p:nvCxnSpPr>
          <p:cNvPr id="4" name="Straight Arrow Connector 3">
            <a:extLst>
              <a:ext uri="{FF2B5EF4-FFF2-40B4-BE49-F238E27FC236}">
                <a16:creationId xmlns:a16="http://schemas.microsoft.com/office/drawing/2014/main" id="{E0AB339E-BB9B-0A73-FFE8-38C1AC0976BD}"/>
              </a:ext>
            </a:extLst>
          </p:cNvPr>
          <p:cNvCxnSpPr/>
          <p:nvPr/>
        </p:nvCxnSpPr>
        <p:spPr>
          <a:xfrm>
            <a:off x="2066925" y="2162175"/>
            <a:ext cx="3600450" cy="19431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4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2716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The Primo series has no transformer.</a:t>
            </a:r>
          </a:p>
          <a:p>
            <a:endParaRPr lang="en-US"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3B41563-5A63-A4AC-9CAA-112D6FACACDC}"/>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3C2B96C9-E5F8-2017-9AFF-37A0DF701B7D}"/>
              </a:ext>
            </a:extLst>
          </p:cNvPr>
          <p:cNvPicPr>
            <a:picLocks noChangeAspect="1"/>
          </p:cNvPicPr>
          <p:nvPr/>
        </p:nvPicPr>
        <p:blipFill>
          <a:blip r:embed="rId2"/>
          <a:stretch>
            <a:fillRect/>
          </a:stretch>
        </p:blipFill>
        <p:spPr>
          <a:xfrm>
            <a:off x="75903" y="1511210"/>
            <a:ext cx="8993802" cy="4834583"/>
          </a:xfrm>
          <a:prstGeom prst="rect">
            <a:avLst/>
          </a:prstGeom>
        </p:spPr>
      </p:pic>
    </p:spTree>
    <p:extLst>
      <p:ext uri="{BB962C8B-B14F-4D97-AF65-F5344CB8AC3E}">
        <p14:creationId xmlns:p14="http://schemas.microsoft.com/office/powerpoint/2010/main" val="2838445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The PV DC negative is already tied to the neutral AC.</a:t>
            </a:r>
          </a:p>
          <a:p>
            <a:pPr marL="0" indent="0">
              <a:buNone/>
            </a:pP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Note more than </a:t>
            </a:r>
          </a:p>
          <a:p>
            <a:pPr marL="0" indent="0">
              <a:buNone/>
            </a:pPr>
            <a:r>
              <a:rPr lang="en-US" sz="2800" dirty="0">
                <a:latin typeface="Arial" panose="020B0604020202020204" pitchFamily="34" charset="0"/>
                <a:cs typeface="Arial" panose="020B0604020202020204" pitchFamily="34" charset="0"/>
              </a:rPr>
              <a:t>   one PV inputs.</a:t>
            </a:r>
          </a:p>
        </p:txBody>
      </p:sp>
      <p:sp>
        <p:nvSpPr>
          <p:cNvPr id="5" name="TextBox 4">
            <a:extLst>
              <a:ext uri="{FF2B5EF4-FFF2-40B4-BE49-F238E27FC236}">
                <a16:creationId xmlns:a16="http://schemas.microsoft.com/office/drawing/2014/main" id="{C3B41563-5A63-A4AC-9CAA-112D6FACACDC}"/>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4" name="Picture 3">
            <a:extLst>
              <a:ext uri="{FF2B5EF4-FFF2-40B4-BE49-F238E27FC236}">
                <a16:creationId xmlns:a16="http://schemas.microsoft.com/office/drawing/2014/main" id="{0968C291-0EA0-A5C6-DD5C-B4FD6FF96962}"/>
              </a:ext>
            </a:extLst>
          </p:cNvPr>
          <p:cNvPicPr>
            <a:picLocks noChangeAspect="1"/>
          </p:cNvPicPr>
          <p:nvPr/>
        </p:nvPicPr>
        <p:blipFill>
          <a:blip r:embed="rId2"/>
          <a:stretch>
            <a:fillRect/>
          </a:stretch>
        </p:blipFill>
        <p:spPr>
          <a:xfrm>
            <a:off x="3186521" y="1662111"/>
            <a:ext cx="5638392" cy="4595813"/>
          </a:xfrm>
          <a:prstGeom prst="rect">
            <a:avLst/>
          </a:prstGeom>
        </p:spPr>
      </p:pic>
    </p:spTree>
    <p:extLst>
      <p:ext uri="{BB962C8B-B14F-4D97-AF65-F5344CB8AC3E}">
        <p14:creationId xmlns:p14="http://schemas.microsoft.com/office/powerpoint/2010/main" val="3131972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410575" cy="4701830"/>
          </a:xfrm>
        </p:spPr>
        <p:txBody>
          <a:bodyPr/>
          <a:lstStyle/>
          <a:p>
            <a:r>
              <a:rPr lang="en-CA" sz="2800" dirty="0">
                <a:latin typeface="Arial" panose="020B0604020202020204" pitchFamily="34" charset="0"/>
                <a:cs typeface="Arial" panose="020B0604020202020204" pitchFamily="34" charset="0"/>
              </a:rPr>
              <a:t>Note the subtle wiring changes in the grounding connection between the two inverter types.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installation manual is very important to follow.</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110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5698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4772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How do inverters capture the DC power from PV panels?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One of two ways.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They can connect directly to the panel / panels.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They can have a charge controller pass the DC energy on to a battery and the inverter can take the battery energy and use it.</a:t>
            </a:r>
          </a:p>
          <a:p>
            <a:endParaRPr lang="en-CA" sz="2800" dirty="0">
              <a:latin typeface="Arial" panose="020B0604020202020204" pitchFamily="34" charset="0"/>
              <a:ea typeface="Calibri" panose="020F0502020204030204" pitchFamily="34" charset="0"/>
              <a:cs typeface="Arial" panose="020B0604020202020204" pitchFamily="34" charset="0"/>
            </a:endParaRPr>
          </a:p>
          <a:p>
            <a:pPr lvl="1"/>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8410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791575"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If they connect directly to the panel they produce what the PV panels are producing.</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If they use the battery energy, the inverter will start and stop based on the battery voltage.</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Stop producing at low battery voltage.</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Hybrid inverters use the battery method.</a:t>
            </a:r>
          </a:p>
          <a:p>
            <a:endParaRPr lang="en-CA" sz="2800" dirty="0">
              <a:latin typeface="Arial" panose="020B0604020202020204" pitchFamily="34" charset="0"/>
              <a:ea typeface="Calibri" panose="020F0502020204030204" pitchFamily="34" charset="0"/>
              <a:cs typeface="Arial" panose="020B0604020202020204" pitchFamily="34" charset="0"/>
            </a:endParaRPr>
          </a:p>
          <a:p>
            <a:pPr lvl="1"/>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154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At this point we know how a grid is established.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Generators have been the focus.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Inverters can also supply electrical energy to a grid.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402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8963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Both string and microinverters use MPPT technology to capture the DC power.</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MPPT stands for Maximum Power Point Tracking.</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To transfer power from one device to another it follows the “Maximum Power Transfer Theorem”</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4719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80110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“Maximum Power Transfer Theorem”</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States the output resistance / impedance must equal the input resistance / impedance to transfer the most power between devices.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An example is an audio amplifier matched to the correct speaker ohms.</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effectLst/>
                <a:latin typeface="Arial" panose="020B0604020202020204" pitchFamily="34" charset="0"/>
                <a:ea typeface="Calibri" panose="020F0502020204030204" pitchFamily="34" charset="0"/>
                <a:cs typeface="Arial" panose="020B0604020202020204" pitchFamily="34" charset="0"/>
              </a:rPr>
              <a:t>4Ω to 4Ω or 8Ω to 8Ω </a:t>
            </a:r>
          </a:p>
        </p:txBody>
      </p:sp>
    </p:spTree>
    <p:extLst>
      <p:ext uri="{BB962C8B-B14F-4D97-AF65-F5344CB8AC3E}">
        <p14:creationId xmlns:p14="http://schemas.microsoft.com/office/powerpoint/2010/main" val="2829928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677275"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“Maximum Power Transfer Theorem”</a:t>
            </a:r>
          </a:p>
          <a:p>
            <a:pPr marL="0" indent="0">
              <a:buNone/>
            </a:pPr>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As the sun radiation varies so does the internal resistance of the PV panel.</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load would need to match to get maximum power from PV panel</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0087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902970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To continually change the load would not be practical.</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MPPT is a circuit that shorts the PV panel.</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short circuit current is put through an inductor.</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inductor stores the energy in the air as magnetic energy.</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8108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The inductor will release this stored energy back into the circuit when the switch is opened.</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732250-0511-B76E-7644-9D9CBB30877F}"/>
              </a:ext>
            </a:extLst>
          </p:cNvPr>
          <p:cNvPicPr>
            <a:picLocks noChangeAspect="1"/>
          </p:cNvPicPr>
          <p:nvPr/>
        </p:nvPicPr>
        <p:blipFill>
          <a:blip r:embed="rId2"/>
          <a:stretch>
            <a:fillRect/>
          </a:stretch>
        </p:blipFill>
        <p:spPr>
          <a:xfrm>
            <a:off x="328612" y="2657476"/>
            <a:ext cx="7915275" cy="3524250"/>
          </a:xfrm>
          <a:prstGeom prst="rect">
            <a:avLst/>
          </a:prstGeom>
        </p:spPr>
      </p:pic>
      <p:sp>
        <p:nvSpPr>
          <p:cNvPr id="5" name="TextBox 4">
            <a:extLst>
              <a:ext uri="{FF2B5EF4-FFF2-40B4-BE49-F238E27FC236}">
                <a16:creationId xmlns:a16="http://schemas.microsoft.com/office/drawing/2014/main" id="{73F4D0E9-98F3-8278-FBCE-648C514B9AB7}"/>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2687986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The capacitor stores the energy.</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inverter takes the stored energy and makes AC.</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732250-0511-B76E-7644-9D9CBB30877F}"/>
              </a:ext>
            </a:extLst>
          </p:cNvPr>
          <p:cNvPicPr>
            <a:picLocks noChangeAspect="1"/>
          </p:cNvPicPr>
          <p:nvPr/>
        </p:nvPicPr>
        <p:blipFill>
          <a:blip r:embed="rId2"/>
          <a:stretch>
            <a:fillRect/>
          </a:stretch>
        </p:blipFill>
        <p:spPr>
          <a:xfrm>
            <a:off x="328612" y="3195316"/>
            <a:ext cx="8339138" cy="3072134"/>
          </a:xfrm>
          <a:prstGeom prst="rect">
            <a:avLst/>
          </a:prstGeom>
        </p:spPr>
      </p:pic>
      <p:sp>
        <p:nvSpPr>
          <p:cNvPr id="3" name="TextBox 2">
            <a:extLst>
              <a:ext uri="{FF2B5EF4-FFF2-40B4-BE49-F238E27FC236}">
                <a16:creationId xmlns:a16="http://schemas.microsoft.com/office/drawing/2014/main" id="{542769F1-8DDB-EAFC-3577-F12A296A5980}"/>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1401923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829675"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The rate at which the switch opens and closes is matched to the irradiance.</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To capture the most energy available.</a:t>
            </a:r>
          </a:p>
        </p:txBody>
      </p:sp>
      <p:pic>
        <p:nvPicPr>
          <p:cNvPr id="4" name="Picture 3">
            <a:extLst>
              <a:ext uri="{FF2B5EF4-FFF2-40B4-BE49-F238E27FC236}">
                <a16:creationId xmlns:a16="http://schemas.microsoft.com/office/drawing/2014/main" id="{E8732250-0511-B76E-7644-9D9CBB30877F}"/>
              </a:ext>
            </a:extLst>
          </p:cNvPr>
          <p:cNvPicPr>
            <a:picLocks noChangeAspect="1"/>
          </p:cNvPicPr>
          <p:nvPr/>
        </p:nvPicPr>
        <p:blipFill>
          <a:blip r:embed="rId2"/>
          <a:stretch>
            <a:fillRect/>
          </a:stretch>
        </p:blipFill>
        <p:spPr>
          <a:xfrm>
            <a:off x="402431" y="3273659"/>
            <a:ext cx="8339138" cy="3072134"/>
          </a:xfrm>
          <a:prstGeom prst="rect">
            <a:avLst/>
          </a:prstGeom>
        </p:spPr>
      </p:pic>
      <p:sp>
        <p:nvSpPr>
          <p:cNvPr id="3" name="TextBox 2">
            <a:extLst>
              <a:ext uri="{FF2B5EF4-FFF2-40B4-BE49-F238E27FC236}">
                <a16:creationId xmlns:a16="http://schemas.microsoft.com/office/drawing/2014/main" id="{542769F1-8DDB-EAFC-3577-F12A296A5980}"/>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1106669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89635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The higher the radiation the faster the switching.</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lower the radiation the slower the switching.</a:t>
            </a:r>
          </a:p>
        </p:txBody>
      </p:sp>
      <p:pic>
        <p:nvPicPr>
          <p:cNvPr id="4" name="Picture 3">
            <a:extLst>
              <a:ext uri="{FF2B5EF4-FFF2-40B4-BE49-F238E27FC236}">
                <a16:creationId xmlns:a16="http://schemas.microsoft.com/office/drawing/2014/main" id="{E8732250-0511-B76E-7644-9D9CBB30877F}"/>
              </a:ext>
            </a:extLst>
          </p:cNvPr>
          <p:cNvPicPr>
            <a:picLocks noChangeAspect="1"/>
          </p:cNvPicPr>
          <p:nvPr/>
        </p:nvPicPr>
        <p:blipFill>
          <a:blip r:embed="rId2"/>
          <a:stretch>
            <a:fillRect/>
          </a:stretch>
        </p:blipFill>
        <p:spPr>
          <a:xfrm>
            <a:off x="328612" y="3195316"/>
            <a:ext cx="8339138" cy="3072134"/>
          </a:xfrm>
          <a:prstGeom prst="rect">
            <a:avLst/>
          </a:prstGeom>
        </p:spPr>
      </p:pic>
      <p:sp>
        <p:nvSpPr>
          <p:cNvPr id="3" name="TextBox 2">
            <a:extLst>
              <a:ext uri="{FF2B5EF4-FFF2-40B4-BE49-F238E27FC236}">
                <a16:creationId xmlns:a16="http://schemas.microsoft.com/office/drawing/2014/main" id="{542769F1-8DDB-EAFC-3577-F12A296A5980}"/>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3195573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9144000" cy="4701830"/>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The maximum power that is available makes it way to the inverter input.</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Efficiencies can reach the high 90’s percent.</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This was a simplified explanation of MPPT circuits.</a:t>
            </a:r>
          </a:p>
        </p:txBody>
      </p:sp>
    </p:spTree>
    <p:extLst>
      <p:ext uri="{BB962C8B-B14F-4D97-AF65-F5344CB8AC3E}">
        <p14:creationId xmlns:p14="http://schemas.microsoft.com/office/powerpoint/2010/main" val="1911875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996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The group IEEE (Institute of Electrical and Electronics Engineers) have established the rules for grids and connecting power sources to the grid.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Then UL (Underwriters Laboratories) 1741which sets out the parameters for equipment connecting to a grid.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088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9144000" cy="4701830"/>
          </a:xfrm>
        </p:spPr>
        <p:txBody>
          <a:bodyPr/>
          <a:lstStyle/>
          <a:p>
            <a:r>
              <a:rPr lang="en-CA" sz="2800" dirty="0">
                <a:latin typeface="Arial" panose="020B0604020202020204" pitchFamily="34" charset="0"/>
                <a:cs typeface="Arial" panose="020B0604020202020204" pitchFamily="34" charset="0"/>
              </a:rPr>
              <a:t>Microinverter basics.</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A microinverter will connect directly to a PV panel and produce AC power from the DC power produced by the PV panel.</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Uses MPPT technology to capture the DC power.</a:t>
            </a:r>
          </a:p>
          <a:p>
            <a:endParaRPr lang="en-CA" sz="2800" dirty="0">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9527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9020175" cy="4701830"/>
          </a:xfrm>
        </p:spPr>
        <p:txBody>
          <a:bodyPr/>
          <a:lstStyle/>
          <a:p>
            <a:r>
              <a:rPr lang="en-CA" sz="2800" dirty="0">
                <a:latin typeface="Arial" panose="020B0604020202020204" pitchFamily="34" charset="0"/>
                <a:cs typeface="Arial" panose="020B0604020202020204" pitchFamily="34" charset="0"/>
              </a:rPr>
              <a:t>The microinverter manufacturer will provide specifications.</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These are required before a PV panel can be connected to it.</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output wattage and voltage.</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The input wattage and voltage.</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Start with these two specifications.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9679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The following is from an Enphase M190 microinverter.</a:t>
            </a: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descr="Text, whiteboard&#10;&#10;Description automatically generated">
            <a:extLst>
              <a:ext uri="{FF2B5EF4-FFF2-40B4-BE49-F238E27FC236}">
                <a16:creationId xmlns:a16="http://schemas.microsoft.com/office/drawing/2014/main" id="{785D351F-B091-FE24-1187-5B81B221C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2762249" y="1893092"/>
            <a:ext cx="5514975" cy="4136231"/>
          </a:xfrm>
          <a:prstGeom prst="rect">
            <a:avLst/>
          </a:prstGeom>
        </p:spPr>
      </p:pic>
      <p:sp>
        <p:nvSpPr>
          <p:cNvPr id="7" name="TextBox 6">
            <a:extLst>
              <a:ext uri="{FF2B5EF4-FFF2-40B4-BE49-F238E27FC236}">
                <a16:creationId xmlns:a16="http://schemas.microsoft.com/office/drawing/2014/main" id="{1829F661-6E51-6FF6-41DE-58D70ADF90B2}"/>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77096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7"/>
            <a:ext cx="8653461" cy="4701830"/>
          </a:xfrm>
        </p:spPr>
        <p:txBody>
          <a:bodyPr/>
          <a:lstStyle/>
          <a:p>
            <a:r>
              <a:rPr lang="en-CA" sz="2800" dirty="0">
                <a:latin typeface="Arial" panose="020B0604020202020204" pitchFamily="34" charset="0"/>
                <a:cs typeface="Arial" panose="020B0604020202020204" pitchFamily="34" charset="0"/>
              </a:rPr>
              <a:t>The following is from an Enphase M190 microinverter.</a:t>
            </a: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This shows the MPPT operating range DC</a:t>
            </a:r>
          </a:p>
          <a:p>
            <a:r>
              <a:rPr lang="en-CA" sz="2800" dirty="0">
                <a:latin typeface="Arial" panose="020B0604020202020204" pitchFamily="34" charset="0"/>
                <a:cs typeface="Arial" panose="020B0604020202020204" pitchFamily="34" charset="0"/>
              </a:rPr>
              <a:t>Max DC current</a:t>
            </a:r>
          </a:p>
          <a:p>
            <a:r>
              <a:rPr lang="en-CA" sz="2800" dirty="0">
                <a:latin typeface="Arial" panose="020B0604020202020204" pitchFamily="34" charset="0"/>
                <a:cs typeface="Arial" panose="020B0604020202020204" pitchFamily="34" charset="0"/>
              </a:rPr>
              <a:t>AC output voltage</a:t>
            </a: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29F661-6E51-6FF6-41DE-58D70ADF90B2}"/>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4" name="Picture 3" descr="Text, letter&#10;&#10;Description automatically generated">
            <a:extLst>
              <a:ext uri="{FF2B5EF4-FFF2-40B4-BE49-F238E27FC236}">
                <a16:creationId xmlns:a16="http://schemas.microsoft.com/office/drawing/2014/main" id="{0E95E140-BCE6-49E8-56EF-8464FCBC97DA}"/>
              </a:ext>
            </a:extLst>
          </p:cNvPr>
          <p:cNvPicPr>
            <a:picLocks noChangeAspect="1"/>
          </p:cNvPicPr>
          <p:nvPr/>
        </p:nvPicPr>
        <p:blipFill rotWithShape="1">
          <a:blip r:embed="rId2">
            <a:extLst>
              <a:ext uri="{28A0092B-C50C-407E-A947-70E740481C1C}">
                <a14:useLocalDpi xmlns:a14="http://schemas.microsoft.com/office/drawing/2010/main" val="0"/>
              </a:ext>
            </a:extLst>
          </a:blip>
          <a:srcRect t="32500" r="10729" b="31440"/>
          <a:stretch/>
        </p:blipFill>
        <p:spPr>
          <a:xfrm rot="10800000">
            <a:off x="490539" y="2192508"/>
            <a:ext cx="8162922" cy="2472983"/>
          </a:xfrm>
          <a:prstGeom prst="rect">
            <a:avLst/>
          </a:prstGeom>
        </p:spPr>
      </p:pic>
    </p:spTree>
    <p:extLst>
      <p:ext uri="{BB962C8B-B14F-4D97-AF65-F5344CB8AC3E}">
        <p14:creationId xmlns:p14="http://schemas.microsoft.com/office/powerpoint/2010/main" val="1495397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948736" cy="4701830"/>
          </a:xfrm>
        </p:spPr>
        <p:txBody>
          <a:bodyPr/>
          <a:lstStyle/>
          <a:p>
            <a:r>
              <a:rPr lang="en-CA" sz="2800" dirty="0">
                <a:latin typeface="Arial" panose="020B0604020202020204" pitchFamily="34" charset="0"/>
                <a:cs typeface="Arial" panose="020B0604020202020204" pitchFamily="34" charset="0"/>
              </a:rPr>
              <a:t>To have the microinverter MPPT circuit to work.</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The PV panel must operate in this range. </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It is between 22 and 40VDC.</a:t>
            </a: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29F661-6E51-6FF6-41DE-58D70ADF90B2}"/>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4" name="Picture 3" descr="Text, letter&#10;&#10;Description automatically generated">
            <a:extLst>
              <a:ext uri="{FF2B5EF4-FFF2-40B4-BE49-F238E27FC236}">
                <a16:creationId xmlns:a16="http://schemas.microsoft.com/office/drawing/2014/main" id="{0E95E140-BCE6-49E8-56EF-8464FCBC97DA}"/>
              </a:ext>
            </a:extLst>
          </p:cNvPr>
          <p:cNvPicPr>
            <a:picLocks noChangeAspect="1"/>
          </p:cNvPicPr>
          <p:nvPr/>
        </p:nvPicPr>
        <p:blipFill rotWithShape="1">
          <a:blip r:embed="rId2">
            <a:extLst>
              <a:ext uri="{28A0092B-C50C-407E-A947-70E740481C1C}">
                <a14:useLocalDpi xmlns:a14="http://schemas.microsoft.com/office/drawing/2010/main" val="0"/>
              </a:ext>
            </a:extLst>
          </a:blip>
          <a:srcRect t="32500" r="10729" b="31440"/>
          <a:stretch/>
        </p:blipFill>
        <p:spPr>
          <a:xfrm rot="10800000">
            <a:off x="785814" y="3872810"/>
            <a:ext cx="8162922" cy="2472983"/>
          </a:xfrm>
          <a:prstGeom prst="rect">
            <a:avLst/>
          </a:prstGeom>
        </p:spPr>
      </p:pic>
      <p:cxnSp>
        <p:nvCxnSpPr>
          <p:cNvPr id="5" name="Straight Arrow Connector 4">
            <a:extLst>
              <a:ext uri="{FF2B5EF4-FFF2-40B4-BE49-F238E27FC236}">
                <a16:creationId xmlns:a16="http://schemas.microsoft.com/office/drawing/2014/main" id="{D6DD1E6D-F524-3916-FC26-47B50A4D1F5F}"/>
              </a:ext>
            </a:extLst>
          </p:cNvPr>
          <p:cNvCxnSpPr/>
          <p:nvPr/>
        </p:nvCxnSpPr>
        <p:spPr>
          <a:xfrm>
            <a:off x="3505200" y="3668371"/>
            <a:ext cx="2343150" cy="47500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043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0E95E140-BCE6-49E8-56EF-8464FCBC97DA}"/>
              </a:ext>
            </a:extLst>
          </p:cNvPr>
          <p:cNvPicPr>
            <a:picLocks noChangeAspect="1"/>
          </p:cNvPicPr>
          <p:nvPr/>
        </p:nvPicPr>
        <p:blipFill rotWithShape="1">
          <a:blip r:embed="rId2">
            <a:extLst>
              <a:ext uri="{28A0092B-C50C-407E-A947-70E740481C1C}">
                <a14:useLocalDpi xmlns:a14="http://schemas.microsoft.com/office/drawing/2010/main" val="0"/>
              </a:ext>
            </a:extLst>
          </a:blip>
          <a:srcRect t="32500" r="10729" b="31440"/>
          <a:stretch/>
        </p:blipFill>
        <p:spPr>
          <a:xfrm rot="10800000">
            <a:off x="619128" y="4149035"/>
            <a:ext cx="8162922" cy="2472983"/>
          </a:xfrm>
          <a:prstGeom prst="rect">
            <a:avLst/>
          </a:prstGeom>
        </p:spPr>
      </p:pic>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cs typeface="Arial" panose="020B0604020202020204" pitchFamily="34" charset="0"/>
              </a:rPr>
              <a:t>A 36 cell panel’s </a:t>
            </a:r>
            <a:r>
              <a:rPr lang="en-CA" sz="2800" dirty="0" err="1">
                <a:latin typeface="Arial" panose="020B0604020202020204" pitchFamily="34" charset="0"/>
                <a:cs typeface="Arial" panose="020B0604020202020204" pitchFamily="34" charset="0"/>
              </a:rPr>
              <a:t>Vmp</a:t>
            </a:r>
            <a:r>
              <a:rPr lang="en-CA" sz="2800" dirty="0">
                <a:latin typeface="Arial" panose="020B0604020202020204" pitchFamily="34" charset="0"/>
                <a:cs typeface="Arial" panose="020B0604020202020204" pitchFamily="34" charset="0"/>
              </a:rPr>
              <a:t> will be in the range of 16V – 18V which is too low.</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60 - 72 cell panels will operate in the 34V – 40V at </a:t>
            </a:r>
            <a:r>
              <a:rPr lang="en-CA" sz="2800" dirty="0" err="1">
                <a:latin typeface="Arial" panose="020B0604020202020204" pitchFamily="34" charset="0"/>
                <a:cs typeface="Arial" panose="020B0604020202020204" pitchFamily="34" charset="0"/>
              </a:rPr>
              <a:t>Vmp</a:t>
            </a:r>
            <a:r>
              <a:rPr lang="en-CA" sz="2800" dirty="0">
                <a:latin typeface="Arial" panose="020B0604020202020204" pitchFamily="34" charset="0"/>
                <a:cs typeface="Arial" panose="020B0604020202020204" pitchFamily="34" charset="0"/>
              </a:rPr>
              <a:t>.</a:t>
            </a: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29F661-6E51-6FF6-41DE-58D70ADF90B2}"/>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2485817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This microinverter can work with 60 or 72 cell panels for the operating input voltage.</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22D969B-AB83-3877-D4C1-099D7097AF0A}"/>
              </a:ext>
            </a:extLst>
          </p:cNvPr>
          <p:cNvPicPr>
            <a:picLocks noChangeAspect="1"/>
          </p:cNvPicPr>
          <p:nvPr/>
        </p:nvPicPr>
        <p:blipFill>
          <a:blip r:embed="rId2"/>
          <a:stretch>
            <a:fillRect/>
          </a:stretch>
        </p:blipFill>
        <p:spPr>
          <a:xfrm>
            <a:off x="0" y="2728677"/>
            <a:ext cx="9144000" cy="3617116"/>
          </a:xfrm>
          <a:prstGeom prst="rect">
            <a:avLst/>
          </a:prstGeom>
        </p:spPr>
      </p:pic>
      <p:sp>
        <p:nvSpPr>
          <p:cNvPr id="5" name="TextBox 4">
            <a:extLst>
              <a:ext uri="{FF2B5EF4-FFF2-40B4-BE49-F238E27FC236}">
                <a16:creationId xmlns:a16="http://schemas.microsoft.com/office/drawing/2014/main" id="{0166C893-A5FA-2391-9434-69F5B0A79DB5}"/>
              </a:ext>
            </a:extLst>
          </p:cNvPr>
          <p:cNvSpPr txBox="1"/>
          <p:nvPr/>
        </p:nvSpPr>
        <p:spPr>
          <a:xfrm>
            <a:off x="6191250" y="6345793"/>
            <a:ext cx="29527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Enphase</a:t>
            </a:r>
          </a:p>
        </p:txBody>
      </p:sp>
      <p:cxnSp>
        <p:nvCxnSpPr>
          <p:cNvPr id="6" name="Straight Connector 5">
            <a:extLst>
              <a:ext uri="{FF2B5EF4-FFF2-40B4-BE49-F238E27FC236}">
                <a16:creationId xmlns:a16="http://schemas.microsoft.com/office/drawing/2014/main" id="{7CBC91AE-B932-7389-2FD5-FDDE991DC663}"/>
              </a:ext>
            </a:extLst>
          </p:cNvPr>
          <p:cNvCxnSpPr/>
          <p:nvPr/>
        </p:nvCxnSpPr>
        <p:spPr>
          <a:xfrm>
            <a:off x="247650" y="4905375"/>
            <a:ext cx="62865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958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1874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cs typeface="Arial" panose="020B0604020202020204" pitchFamily="34" charset="0"/>
              </a:rPr>
              <a:t>This is information from a 250 Watt 60 cell panel.</a:t>
            </a:r>
          </a:p>
          <a:p>
            <a:r>
              <a:rPr lang="en-CA" sz="2800" dirty="0">
                <a:latin typeface="Arial" panose="020B0604020202020204" pitchFamily="34" charset="0"/>
                <a:cs typeface="Arial" panose="020B0604020202020204" pitchFamily="34" charset="0"/>
              </a:rPr>
              <a:t>The </a:t>
            </a:r>
            <a:r>
              <a:rPr lang="en-CA" sz="2800" dirty="0" err="1">
                <a:latin typeface="Arial" panose="020B0604020202020204" pitchFamily="34" charset="0"/>
                <a:cs typeface="Arial" panose="020B0604020202020204" pitchFamily="34" charset="0"/>
              </a:rPr>
              <a:t>Vmp</a:t>
            </a:r>
            <a:r>
              <a:rPr lang="en-CA" sz="2800" dirty="0">
                <a:latin typeface="Arial" panose="020B0604020202020204" pitchFamily="34" charset="0"/>
                <a:cs typeface="Arial" panose="020B0604020202020204" pitchFamily="34" charset="0"/>
              </a:rPr>
              <a:t> is between the 22V and 40V range.</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29F661-6E51-6FF6-41DE-58D70ADF90B2}"/>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4" name="Picture 3">
            <a:extLst>
              <a:ext uri="{FF2B5EF4-FFF2-40B4-BE49-F238E27FC236}">
                <a16:creationId xmlns:a16="http://schemas.microsoft.com/office/drawing/2014/main" id="{895EA502-F9C9-7940-3A65-C262796D61EC}"/>
              </a:ext>
            </a:extLst>
          </p:cNvPr>
          <p:cNvPicPr>
            <a:picLocks noChangeAspect="1"/>
          </p:cNvPicPr>
          <p:nvPr/>
        </p:nvPicPr>
        <p:blipFill rotWithShape="1">
          <a:blip r:embed="rId2">
            <a:extLst>
              <a:ext uri="{28A0092B-C50C-407E-A947-70E740481C1C}">
                <a14:useLocalDpi xmlns:a14="http://schemas.microsoft.com/office/drawing/2010/main" val="0"/>
              </a:ext>
            </a:extLst>
          </a:blip>
          <a:srcRect l="22083" r="28056"/>
          <a:stretch/>
        </p:blipFill>
        <p:spPr>
          <a:xfrm rot="5400000">
            <a:off x="4414835" y="1728790"/>
            <a:ext cx="3895729" cy="5143500"/>
          </a:xfrm>
          <a:prstGeom prst="rect">
            <a:avLst/>
          </a:prstGeom>
        </p:spPr>
      </p:pic>
    </p:spTree>
    <p:extLst>
      <p:ext uri="{BB962C8B-B14F-4D97-AF65-F5344CB8AC3E}">
        <p14:creationId xmlns:p14="http://schemas.microsoft.com/office/powerpoint/2010/main" val="1103076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cs typeface="Arial" panose="020B0604020202020204" pitchFamily="34" charset="0"/>
              </a:rPr>
              <a:t>Next is the Max. DC current at 10A.</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The 250 Watt panel produces Isc of 8.79A</a:t>
            </a:r>
          </a:p>
          <a:p>
            <a:r>
              <a:rPr lang="en-CA" sz="2800" dirty="0">
                <a:latin typeface="Arial" panose="020B0604020202020204" pitchFamily="34" charset="0"/>
                <a:cs typeface="Arial" panose="020B0604020202020204" pitchFamily="34" charset="0"/>
              </a:rPr>
              <a:t> </a:t>
            </a:r>
          </a:p>
          <a:p>
            <a:r>
              <a:rPr lang="en-CA" sz="2800" dirty="0">
                <a:latin typeface="Arial" panose="020B0604020202020204" pitchFamily="34" charset="0"/>
                <a:cs typeface="Arial" panose="020B0604020202020204" pitchFamily="34" charset="0"/>
              </a:rPr>
              <a:t>The Imp is 8.23A</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29F661-6E51-6FF6-41DE-58D70ADF90B2}"/>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4" name="Picture 3" descr="Text, letter&#10;&#10;Description automatically generated">
            <a:extLst>
              <a:ext uri="{FF2B5EF4-FFF2-40B4-BE49-F238E27FC236}">
                <a16:creationId xmlns:a16="http://schemas.microsoft.com/office/drawing/2014/main" id="{0E95E140-BCE6-49E8-56EF-8464FCBC97DA}"/>
              </a:ext>
            </a:extLst>
          </p:cNvPr>
          <p:cNvPicPr>
            <a:picLocks noChangeAspect="1"/>
          </p:cNvPicPr>
          <p:nvPr/>
        </p:nvPicPr>
        <p:blipFill rotWithShape="1">
          <a:blip r:embed="rId2">
            <a:extLst>
              <a:ext uri="{28A0092B-C50C-407E-A947-70E740481C1C}">
                <a14:useLocalDpi xmlns:a14="http://schemas.microsoft.com/office/drawing/2010/main" val="0"/>
              </a:ext>
            </a:extLst>
          </a:blip>
          <a:srcRect t="32500" r="10729" b="31440"/>
          <a:stretch/>
        </p:blipFill>
        <p:spPr>
          <a:xfrm rot="10800000">
            <a:off x="785814" y="3872810"/>
            <a:ext cx="8162922" cy="2472983"/>
          </a:xfrm>
          <a:prstGeom prst="rect">
            <a:avLst/>
          </a:prstGeom>
        </p:spPr>
      </p:pic>
      <p:cxnSp>
        <p:nvCxnSpPr>
          <p:cNvPr id="5" name="Straight Arrow Connector 4">
            <a:extLst>
              <a:ext uri="{FF2B5EF4-FFF2-40B4-BE49-F238E27FC236}">
                <a16:creationId xmlns:a16="http://schemas.microsoft.com/office/drawing/2014/main" id="{06CA51C4-5065-DCF3-F082-A54D049633E3}"/>
              </a:ext>
            </a:extLst>
          </p:cNvPr>
          <p:cNvCxnSpPr>
            <a:cxnSpLocks/>
          </p:cNvCxnSpPr>
          <p:nvPr/>
        </p:nvCxnSpPr>
        <p:spPr>
          <a:xfrm>
            <a:off x="3190875" y="1733550"/>
            <a:ext cx="2800350" cy="26098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87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These inverters are called grid interactive.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makes them grid interactive is that they are designed with firmware (software built into the brains of the inverter) that follows the UL1741 rules.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They also produce a pure sinewave output with less than 5 % distortion.</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They will synchronize to a grid and provide electrical power.</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970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cs typeface="Arial" panose="020B0604020202020204" pitchFamily="34" charset="0"/>
              </a:rPr>
              <a:t>Multiplying each value by 1.25 for extra irradiance due to environmental conditions gives:</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Isc of 11A </a:t>
            </a:r>
          </a:p>
          <a:p>
            <a:r>
              <a:rPr lang="en-CA" sz="2800" dirty="0">
                <a:latin typeface="Arial" panose="020B0604020202020204" pitchFamily="34" charset="0"/>
                <a:cs typeface="Arial" panose="020B0604020202020204" pitchFamily="34" charset="0"/>
              </a:rPr>
              <a:t>Imp of 10.3A</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Which one is relative to the 10A max. DC input?</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Go to the manufacturers manual.</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8680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Under the column for 208 or 240 the Isc is 12A this is a pass.</a:t>
            </a:r>
          </a:p>
          <a:p>
            <a:r>
              <a:rPr lang="en-US" sz="2800" dirty="0">
                <a:latin typeface="Arial" panose="020B0604020202020204" pitchFamily="34" charset="0"/>
                <a:ea typeface="Calibri" panose="020F0502020204030204" pitchFamily="34" charset="0"/>
                <a:cs typeface="Arial" panose="020B0604020202020204" pitchFamily="34" charset="0"/>
              </a:rPr>
              <a:t>Max. input current is 10A this is a fail (10.3A).</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22D969B-AB83-3877-D4C1-099D7097AF0A}"/>
              </a:ext>
            </a:extLst>
          </p:cNvPr>
          <p:cNvPicPr>
            <a:picLocks noChangeAspect="1"/>
          </p:cNvPicPr>
          <p:nvPr/>
        </p:nvPicPr>
        <p:blipFill>
          <a:blip r:embed="rId2"/>
          <a:stretch>
            <a:fillRect/>
          </a:stretch>
        </p:blipFill>
        <p:spPr>
          <a:xfrm>
            <a:off x="0" y="2620567"/>
            <a:ext cx="9144000" cy="3617116"/>
          </a:xfrm>
          <a:prstGeom prst="rect">
            <a:avLst/>
          </a:prstGeom>
        </p:spPr>
      </p:pic>
      <p:sp>
        <p:nvSpPr>
          <p:cNvPr id="5" name="TextBox 4">
            <a:extLst>
              <a:ext uri="{FF2B5EF4-FFF2-40B4-BE49-F238E27FC236}">
                <a16:creationId xmlns:a16="http://schemas.microsoft.com/office/drawing/2014/main" id="{0166C893-A5FA-2391-9434-69F5B0A79DB5}"/>
              </a:ext>
            </a:extLst>
          </p:cNvPr>
          <p:cNvSpPr txBox="1"/>
          <p:nvPr/>
        </p:nvSpPr>
        <p:spPr>
          <a:xfrm>
            <a:off x="6191250" y="6345793"/>
            <a:ext cx="29527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Enphase</a:t>
            </a:r>
          </a:p>
        </p:txBody>
      </p:sp>
      <p:cxnSp>
        <p:nvCxnSpPr>
          <p:cNvPr id="6" name="Straight Arrow Connector 5">
            <a:extLst>
              <a:ext uri="{FF2B5EF4-FFF2-40B4-BE49-F238E27FC236}">
                <a16:creationId xmlns:a16="http://schemas.microsoft.com/office/drawing/2014/main" id="{BD10F191-D6F1-F239-6CD7-0C95957CF1C5}"/>
              </a:ext>
            </a:extLst>
          </p:cNvPr>
          <p:cNvCxnSpPr>
            <a:cxnSpLocks/>
          </p:cNvCxnSpPr>
          <p:nvPr/>
        </p:nvCxnSpPr>
        <p:spPr>
          <a:xfrm flipH="1">
            <a:off x="1790700" y="2620567"/>
            <a:ext cx="2295525" cy="32766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29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The 250W panel exceeds the recommended Wattage of this microinverter.</a:t>
            </a:r>
          </a:p>
          <a:p>
            <a:r>
              <a:rPr lang="en-US" sz="2800" dirty="0">
                <a:latin typeface="Arial" panose="020B0604020202020204" pitchFamily="34" charset="0"/>
                <a:ea typeface="Calibri" panose="020F0502020204030204" pitchFamily="34" charset="0"/>
                <a:cs typeface="Arial" panose="020B0604020202020204" pitchFamily="34" charset="0"/>
              </a:rPr>
              <a:t>The recommended (STC) power is 230W.</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22D969B-AB83-3877-D4C1-099D7097AF0A}"/>
              </a:ext>
            </a:extLst>
          </p:cNvPr>
          <p:cNvPicPr>
            <a:picLocks noChangeAspect="1"/>
          </p:cNvPicPr>
          <p:nvPr/>
        </p:nvPicPr>
        <p:blipFill>
          <a:blip r:embed="rId2"/>
          <a:stretch>
            <a:fillRect/>
          </a:stretch>
        </p:blipFill>
        <p:spPr>
          <a:xfrm>
            <a:off x="0" y="2728677"/>
            <a:ext cx="9144000" cy="3617116"/>
          </a:xfrm>
          <a:prstGeom prst="rect">
            <a:avLst/>
          </a:prstGeom>
        </p:spPr>
      </p:pic>
      <p:sp>
        <p:nvSpPr>
          <p:cNvPr id="5" name="TextBox 4">
            <a:extLst>
              <a:ext uri="{FF2B5EF4-FFF2-40B4-BE49-F238E27FC236}">
                <a16:creationId xmlns:a16="http://schemas.microsoft.com/office/drawing/2014/main" id="{0166C893-A5FA-2391-9434-69F5B0A79DB5}"/>
              </a:ext>
            </a:extLst>
          </p:cNvPr>
          <p:cNvSpPr txBox="1"/>
          <p:nvPr/>
        </p:nvSpPr>
        <p:spPr>
          <a:xfrm>
            <a:off x="6191250" y="6345793"/>
            <a:ext cx="29527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Enphase</a:t>
            </a:r>
          </a:p>
        </p:txBody>
      </p:sp>
    </p:spTree>
    <p:extLst>
      <p:ext uri="{BB962C8B-B14F-4D97-AF65-F5344CB8AC3E}">
        <p14:creationId xmlns:p14="http://schemas.microsoft.com/office/powerpoint/2010/main" val="956304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The </a:t>
            </a:r>
            <a:r>
              <a:rPr lang="en-US" sz="2800" dirty="0">
                <a:latin typeface="Arial" panose="020B0604020202020204" pitchFamily="34" charset="0"/>
                <a:ea typeface="Calibri" panose="020F0502020204030204" pitchFamily="34" charset="0"/>
                <a:cs typeface="Arial" panose="020B0604020202020204" pitchFamily="34" charset="0"/>
              </a:rPr>
              <a:t>DC to AC ratio for a 230W to 190W output (AC) is 1.21.</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Higher ratios can be used as long as the Input voltage range falls into the MPPT range and the input current is at or lower than the maximum (10A for the M190) for the microinverter.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983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51524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As the manufacturers data sheet indicates a microinverters can connect PV panels of greater wattage than the output rating of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This allows more energy to be captured during low light levels.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They will clip their output power at high light levels.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0577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Pros and cons to this.</a:t>
            </a:r>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pros are that in areas where direct sun doesn’t strike the sun for much of the 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Overcast days it will produce more energy.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larger sized panel will capture more energy than one matched in wattage to the inverter output.</a:t>
            </a:r>
          </a:p>
        </p:txBody>
      </p:sp>
    </p:spTree>
    <p:extLst>
      <p:ext uri="{BB962C8B-B14F-4D97-AF65-F5344CB8AC3E}">
        <p14:creationId xmlns:p14="http://schemas.microsoft.com/office/powerpoint/2010/main" val="2631859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Cons to this.</a:t>
            </a:r>
            <a:endParaRPr lang="en-CA" sz="2800" dirty="0">
              <a:effectLst/>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there is a high irradiance for much of the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microinverter will be maxed out in production and the extra energy available from the higher wattage panel is not utilized.</a:t>
            </a:r>
          </a:p>
        </p:txBody>
      </p:sp>
    </p:spTree>
    <p:extLst>
      <p:ext uri="{BB962C8B-B14F-4D97-AF65-F5344CB8AC3E}">
        <p14:creationId xmlns:p14="http://schemas.microsoft.com/office/powerpoint/2010/main" val="1187023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The document: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“Enphase-Tech-Brief-Why-Larger-EN_0.pdf”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Explains the DC – AC ratio.</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Ratios of up to 1.7 – 1 are used.</a:t>
            </a:r>
          </a:p>
        </p:txBody>
      </p:sp>
    </p:spTree>
    <p:extLst>
      <p:ext uri="{BB962C8B-B14F-4D97-AF65-F5344CB8AC3E}">
        <p14:creationId xmlns:p14="http://schemas.microsoft.com/office/powerpoint/2010/main" val="2119730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391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1487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cs typeface="Arial" panose="020B0604020202020204" pitchFamily="34" charset="0"/>
              </a:rPr>
              <a:t>Notice the AC max. continuous output current of 0.80A.</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Max. units per branch circuit is 15.</a:t>
            </a: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29F661-6E51-6FF6-41DE-58D70ADF90B2}"/>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4" name="Picture 3" descr="Text, letter&#10;&#10;Description automatically generated">
            <a:extLst>
              <a:ext uri="{FF2B5EF4-FFF2-40B4-BE49-F238E27FC236}">
                <a16:creationId xmlns:a16="http://schemas.microsoft.com/office/drawing/2014/main" id="{0E95E140-BCE6-49E8-56EF-8464FCBC97DA}"/>
              </a:ext>
            </a:extLst>
          </p:cNvPr>
          <p:cNvPicPr>
            <a:picLocks noChangeAspect="1"/>
          </p:cNvPicPr>
          <p:nvPr/>
        </p:nvPicPr>
        <p:blipFill rotWithShape="1">
          <a:blip r:embed="rId2">
            <a:extLst>
              <a:ext uri="{28A0092B-C50C-407E-A947-70E740481C1C}">
                <a14:useLocalDpi xmlns:a14="http://schemas.microsoft.com/office/drawing/2010/main" val="0"/>
              </a:ext>
            </a:extLst>
          </a:blip>
          <a:srcRect t="32500" r="10729" b="31440"/>
          <a:stretch/>
        </p:blipFill>
        <p:spPr>
          <a:xfrm rot="10800000">
            <a:off x="776289" y="3872810"/>
            <a:ext cx="8162922" cy="2472983"/>
          </a:xfrm>
          <a:prstGeom prst="rect">
            <a:avLst/>
          </a:prstGeom>
        </p:spPr>
      </p:pic>
      <p:cxnSp>
        <p:nvCxnSpPr>
          <p:cNvPr id="5" name="Straight Arrow Connector 4">
            <a:extLst>
              <a:ext uri="{FF2B5EF4-FFF2-40B4-BE49-F238E27FC236}">
                <a16:creationId xmlns:a16="http://schemas.microsoft.com/office/drawing/2014/main" id="{06CA51C4-5065-DCF3-F082-A54D049633E3}"/>
              </a:ext>
            </a:extLst>
          </p:cNvPr>
          <p:cNvCxnSpPr>
            <a:cxnSpLocks/>
          </p:cNvCxnSpPr>
          <p:nvPr/>
        </p:nvCxnSpPr>
        <p:spPr>
          <a:xfrm flipH="1">
            <a:off x="6477000" y="1590675"/>
            <a:ext cx="438150" cy="351862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306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cs typeface="Arial" panose="020B0604020202020204" pitchFamily="34" charset="0"/>
              </a:rPr>
              <a:t>Branch circuit loading is always 80% of the overcurrent protection device.</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15 unit x 0.80A = 12A and a 15A breaker can be loaded to 80% = 12A.</a:t>
            </a: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29F661-6E51-6FF6-41DE-58D70ADF90B2}"/>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pic>
        <p:nvPicPr>
          <p:cNvPr id="4" name="Picture 3" descr="Text, letter&#10;&#10;Description automatically generated">
            <a:extLst>
              <a:ext uri="{FF2B5EF4-FFF2-40B4-BE49-F238E27FC236}">
                <a16:creationId xmlns:a16="http://schemas.microsoft.com/office/drawing/2014/main" id="{0E95E140-BCE6-49E8-56EF-8464FCBC97DA}"/>
              </a:ext>
            </a:extLst>
          </p:cNvPr>
          <p:cNvPicPr>
            <a:picLocks noChangeAspect="1"/>
          </p:cNvPicPr>
          <p:nvPr/>
        </p:nvPicPr>
        <p:blipFill rotWithShape="1">
          <a:blip r:embed="rId2">
            <a:extLst>
              <a:ext uri="{28A0092B-C50C-407E-A947-70E740481C1C}">
                <a14:useLocalDpi xmlns:a14="http://schemas.microsoft.com/office/drawing/2010/main" val="0"/>
              </a:ext>
            </a:extLst>
          </a:blip>
          <a:srcRect t="32500" r="10729" b="31440"/>
          <a:stretch/>
        </p:blipFill>
        <p:spPr>
          <a:xfrm rot="10800000">
            <a:off x="776289" y="3872810"/>
            <a:ext cx="8162922" cy="2472983"/>
          </a:xfrm>
          <a:prstGeom prst="rect">
            <a:avLst/>
          </a:prstGeom>
        </p:spPr>
      </p:pic>
    </p:spTree>
    <p:extLst>
      <p:ext uri="{BB962C8B-B14F-4D97-AF65-F5344CB8AC3E}">
        <p14:creationId xmlns:p14="http://schemas.microsoft.com/office/powerpoint/2010/main" val="3405707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82129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cs typeface="Arial" panose="020B0604020202020204" pitchFamily="34" charset="0"/>
              </a:rPr>
              <a:t>A selling point for microinverters is the claim they operate on individually on a single panel (even multiple input microinverters).</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And when this single panel gets shaded it does not reduce power to the other panels in series as does the string inverter. </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Another selling point is that the system can have more microinverters added to the system.</a:t>
            </a: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4588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cs typeface="Arial" panose="020B0604020202020204" pitchFamily="34" charset="0"/>
              </a:rPr>
              <a:t>During the installation course, the procedure to map the location of microinverters is covered.</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Mapping allows for remote monitoring.</a:t>
            </a: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254F5BB-93E2-FA08-AA2A-199CB8A77C40}"/>
              </a:ext>
            </a:extLst>
          </p:cNvPr>
          <p:cNvPicPr>
            <a:picLocks noChangeAspect="1"/>
          </p:cNvPicPr>
          <p:nvPr/>
        </p:nvPicPr>
        <p:blipFill>
          <a:blip r:embed="rId2"/>
          <a:stretch>
            <a:fillRect/>
          </a:stretch>
        </p:blipFill>
        <p:spPr>
          <a:xfrm>
            <a:off x="1147762" y="3179135"/>
            <a:ext cx="5538787" cy="2831140"/>
          </a:xfrm>
          <a:prstGeom prst="rect">
            <a:avLst/>
          </a:prstGeom>
        </p:spPr>
      </p:pic>
      <p:sp>
        <p:nvSpPr>
          <p:cNvPr id="5" name="TextBox 4">
            <a:extLst>
              <a:ext uri="{FF2B5EF4-FFF2-40B4-BE49-F238E27FC236}">
                <a16:creationId xmlns:a16="http://schemas.microsoft.com/office/drawing/2014/main" id="{A8610568-C246-5ACC-903E-AD755AF3462C}"/>
              </a:ext>
            </a:extLst>
          </p:cNvPr>
          <p:cNvSpPr txBox="1"/>
          <p:nvPr/>
        </p:nvSpPr>
        <p:spPr>
          <a:xfrm>
            <a:off x="6477000"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spTree>
    <p:extLst>
      <p:ext uri="{BB962C8B-B14F-4D97-AF65-F5344CB8AC3E}">
        <p14:creationId xmlns:p14="http://schemas.microsoft.com/office/powerpoint/2010/main" val="1122388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8620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String Inverter</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D86CD8-C80A-1BA7-E239-B49EA9E9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012776"/>
            <a:ext cx="9144000" cy="5142016"/>
          </a:xfrm>
          <a:prstGeom prst="rect">
            <a:avLst/>
          </a:prstGeom>
        </p:spPr>
      </p:pic>
      <p:sp>
        <p:nvSpPr>
          <p:cNvPr id="5" name="TextBox 4">
            <a:extLst>
              <a:ext uri="{FF2B5EF4-FFF2-40B4-BE49-F238E27FC236}">
                <a16:creationId xmlns:a16="http://schemas.microsoft.com/office/drawing/2014/main" id="{5E5105B0-6DA0-DE3D-C7CB-8DE5F8D2CEEB}"/>
              </a:ext>
            </a:extLst>
          </p:cNvPr>
          <p:cNvSpPr txBox="1"/>
          <p:nvPr/>
        </p:nvSpPr>
        <p:spPr>
          <a:xfrm>
            <a:off x="6111427" y="6345793"/>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spTree>
    <p:extLst>
      <p:ext uri="{BB962C8B-B14F-4D97-AF65-F5344CB8AC3E}">
        <p14:creationId xmlns:p14="http://schemas.microsoft.com/office/powerpoint/2010/main" val="2910584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latin typeface="Arial" panose="020B0604020202020204" pitchFamily="34" charset="0"/>
                <a:cs typeface="Arial" panose="020B0604020202020204" pitchFamily="34" charset="0"/>
              </a:rPr>
              <a:t>String inverters involve more design to have them work correctly.</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A string inverter uses PV panels connected in series.</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The next few slides will be taken from the Fronius </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Cutsheet for the 3.8 – 8.2 kW models.</a:t>
            </a: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50972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CF62C6-3470-B18C-9BB7-2DDE7EA7EA20}"/>
              </a:ext>
            </a:extLst>
          </p:cNvPr>
          <p:cNvPicPr>
            <a:picLocks noChangeAspect="1"/>
          </p:cNvPicPr>
          <p:nvPr/>
        </p:nvPicPr>
        <p:blipFill>
          <a:blip r:embed="rId2"/>
          <a:stretch>
            <a:fillRect/>
          </a:stretch>
        </p:blipFill>
        <p:spPr>
          <a:xfrm>
            <a:off x="0" y="902202"/>
            <a:ext cx="9144000" cy="5955798"/>
          </a:xfrm>
          <a:prstGeom prst="rect">
            <a:avLst/>
          </a:prstGeom>
        </p:spPr>
      </p:pic>
      <p:sp>
        <p:nvSpPr>
          <p:cNvPr id="5" name="TextBox 4">
            <a:extLst>
              <a:ext uri="{FF2B5EF4-FFF2-40B4-BE49-F238E27FC236}">
                <a16:creationId xmlns:a16="http://schemas.microsoft.com/office/drawing/2014/main" id="{0B2F5BC4-A65D-71B6-9592-D312B7E92D26}"/>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spTree>
    <p:extLst>
      <p:ext uri="{BB962C8B-B14F-4D97-AF65-F5344CB8AC3E}">
        <p14:creationId xmlns:p14="http://schemas.microsoft.com/office/powerpoint/2010/main" val="33191421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CA" sz="2800" dirty="0">
                <a:effectLst/>
                <a:latin typeface="Arial" panose="020B0604020202020204" pitchFamily="34" charset="0"/>
                <a:ea typeface="Calibri" panose="020F0502020204030204" pitchFamily="34" charset="0"/>
                <a:cs typeface="Arial" panose="020B0604020202020204" pitchFamily="34" charset="0"/>
              </a:rPr>
              <a:t>Although it says it can operate at 1000 VDC</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Utility rules will dictate the maximum string voltage.</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This exercise will use a 600 VDC input from the PV panel string.</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NEC (National Electrical Code) USA code 690.7 states that 600VDC maximum for single and two family homes.</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516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r>
              <a:rPr lang="en-US" sz="2800" dirty="0">
                <a:latin typeface="Arial" panose="020B0604020202020204" pitchFamily="34" charset="0"/>
                <a:cs typeface="Arial" panose="020B0604020202020204" pitchFamily="34" charset="0"/>
              </a:rPr>
              <a:t>A few of the rules that are part of the UL1741 are:</a:t>
            </a:r>
          </a:p>
          <a:p>
            <a:pPr marL="0" indent="0">
              <a:buNone/>
            </a:pP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Anti-Islanding</a:t>
            </a:r>
          </a:p>
          <a:p>
            <a:pPr lvl="2"/>
            <a:r>
              <a:rPr lang="en-US" sz="2800" dirty="0">
                <a:latin typeface="Arial" panose="020B0604020202020204" pitchFamily="34" charset="0"/>
                <a:cs typeface="Arial" panose="020B0604020202020204" pitchFamily="34" charset="0"/>
              </a:rPr>
              <a:t>This prevents the inverter from sending out power to a grid that is down.</a:t>
            </a:r>
          </a:p>
          <a:p>
            <a:pPr lvl="2"/>
            <a:r>
              <a:rPr lang="en-US" sz="2800" dirty="0">
                <a:latin typeface="Arial" panose="020B0604020202020204" pitchFamily="34" charset="0"/>
                <a:cs typeface="Arial" panose="020B0604020202020204" pitchFamily="34" charset="0"/>
              </a:rPr>
              <a:t>It keeps the line from being energized.</a:t>
            </a:r>
          </a:p>
          <a:p>
            <a:pPr lvl="2"/>
            <a:r>
              <a:rPr lang="en-US" sz="2800" dirty="0">
                <a:latin typeface="Arial" panose="020B0604020202020204" pitchFamily="34" charset="0"/>
                <a:cs typeface="Arial" panose="020B0604020202020204" pitchFamily="34" charset="0"/>
              </a:rPr>
              <a:t>It makes the inverter not stand alone.</a:t>
            </a:r>
          </a:p>
          <a:p>
            <a:pPr lvl="2"/>
            <a:r>
              <a:rPr lang="en-US" sz="2800" dirty="0">
                <a:latin typeface="Arial" panose="020B0604020202020204" pitchFamily="34" charset="0"/>
                <a:cs typeface="Arial" panose="020B0604020202020204" pitchFamily="34" charset="0"/>
              </a:rPr>
              <a:t>Utility workers will not be exposed to live wires when the grid is down.</a:t>
            </a:r>
          </a:p>
          <a:p>
            <a:pPr lvl="2"/>
            <a:endParaRPr lang="en-US" sz="2425"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0647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98907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The cell temperature of the PV panel will influence the voltage produced by the cell.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Belize temperatures low and high are 10C and 65C for cells.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The temperature coefficient for the PV panel is given by the manufacturer in the data sheet.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The </a:t>
            </a:r>
            <a:r>
              <a:rPr lang="en-US" sz="2800" dirty="0" err="1">
                <a:effectLst/>
                <a:latin typeface="Arial" panose="020B0604020202020204" pitchFamily="34" charset="0"/>
                <a:ea typeface="Calibri" panose="020F0502020204030204" pitchFamily="34" charset="0"/>
                <a:cs typeface="Arial" panose="020B0604020202020204" pitchFamily="34" charset="0"/>
              </a:rPr>
              <a:t>LONGi</a:t>
            </a:r>
            <a:r>
              <a:rPr lang="en-US" sz="2800" dirty="0">
                <a:effectLst/>
                <a:latin typeface="Arial" panose="020B0604020202020204" pitchFamily="34" charset="0"/>
                <a:ea typeface="Calibri" panose="020F0502020204030204" pitchFamily="34" charset="0"/>
                <a:cs typeface="Arial" panose="020B0604020202020204" pitchFamily="34" charset="0"/>
              </a:rPr>
              <a:t> 430W will be used for this example.</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26659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STC Voc 48.5V at 25C</a:t>
            </a:r>
          </a:p>
          <a:p>
            <a:r>
              <a:rPr lang="en-US" sz="2800" dirty="0">
                <a:effectLst/>
                <a:latin typeface="Arial" panose="020B0604020202020204" pitchFamily="34" charset="0"/>
                <a:ea typeface="Calibri" panose="020F0502020204030204" pitchFamily="34" charset="0"/>
                <a:cs typeface="Arial" panose="020B0604020202020204" pitchFamily="34" charset="0"/>
              </a:rPr>
              <a:t>The only coefficient required to use is Voc.</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Calculate the two extremes for the MPPT range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Then calculate the maximum voltage input to the inverter.</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5981700" y="6488668"/>
            <a:ext cx="34099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HESPV.ca</a:t>
            </a:r>
          </a:p>
        </p:txBody>
      </p:sp>
      <p:pic>
        <p:nvPicPr>
          <p:cNvPr id="6" name="Picture 5">
            <a:extLst>
              <a:ext uri="{FF2B5EF4-FFF2-40B4-BE49-F238E27FC236}">
                <a16:creationId xmlns:a16="http://schemas.microsoft.com/office/drawing/2014/main" id="{B6F611F1-DB05-40F6-9709-50335820BBF7}"/>
              </a:ext>
            </a:extLst>
          </p:cNvPr>
          <p:cNvPicPr>
            <a:picLocks noChangeAspect="1"/>
          </p:cNvPicPr>
          <p:nvPr/>
        </p:nvPicPr>
        <p:blipFill>
          <a:blip r:embed="rId2"/>
          <a:stretch>
            <a:fillRect/>
          </a:stretch>
        </p:blipFill>
        <p:spPr>
          <a:xfrm>
            <a:off x="2296644" y="2533650"/>
            <a:ext cx="5761506" cy="1614488"/>
          </a:xfrm>
          <a:prstGeom prst="rect">
            <a:avLst/>
          </a:prstGeom>
        </p:spPr>
      </p:pic>
    </p:spTree>
    <p:extLst>
      <p:ext uri="{BB962C8B-B14F-4D97-AF65-F5344CB8AC3E}">
        <p14:creationId xmlns:p14="http://schemas.microsoft.com/office/powerpoint/2010/main" val="262449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temperature coefficient is negative.</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As the temperature goes down the voltage goes up.</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-.270% / C  For every + or - of 1 degree C the voltage will change .270% from STC values.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46640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10C is (10C – 25C) = -15C change from STC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-15 x (-.270%) -.0027 = 4.05% change from STC (48.5V).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1.96V greater than 48.5V = 50.5V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50.5V is the new Voc at 10C.</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51824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Good design will have the PV panel’s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operate in the  MPPT range of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temperature range is from 10C to 65C.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Same calculation as before using both 10C and 65C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time use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at STC.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err="1">
                <a:latin typeface="Arial" panose="020B0604020202020204" pitchFamily="34" charset="0"/>
                <a:ea typeface="Calibri" panose="020F0502020204030204" pitchFamily="34" charset="0"/>
                <a:cs typeface="Arial" panose="020B0604020202020204" pitchFamily="34" charset="0"/>
              </a:rPr>
              <a:t>LONGi</a:t>
            </a:r>
            <a:r>
              <a:rPr lang="en-US" sz="2800" dirty="0">
                <a:latin typeface="Arial" panose="020B0604020202020204" pitchFamily="34" charset="0"/>
                <a:ea typeface="Calibri" panose="020F0502020204030204" pitchFamily="34" charset="0"/>
                <a:cs typeface="Arial" panose="020B0604020202020204" pitchFamily="34" charset="0"/>
              </a:rPr>
              <a:t> 430W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 40.7V</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57525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is an Excel sheet to calculate voltages based on cell temperature for the </a:t>
            </a:r>
            <a:r>
              <a:rPr lang="en-US" sz="2800" dirty="0" err="1">
                <a:latin typeface="Arial" panose="020B0604020202020204" pitchFamily="34" charset="0"/>
                <a:ea typeface="Calibri" panose="020F0502020204030204" pitchFamily="34" charset="0"/>
                <a:cs typeface="Arial" panose="020B0604020202020204" pitchFamily="34" charset="0"/>
              </a:rPr>
              <a:t>Longi</a:t>
            </a:r>
            <a:r>
              <a:rPr lang="en-US" sz="2800" dirty="0">
                <a:latin typeface="Arial" panose="020B0604020202020204" pitchFamily="34" charset="0"/>
                <a:ea typeface="Calibri" panose="020F0502020204030204" pitchFamily="34" charset="0"/>
                <a:cs typeface="Arial" panose="020B0604020202020204" pitchFamily="34" charset="0"/>
              </a:rPr>
              <a:t> 430W panel.</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voltage range for the MPPT range is between 42.3V (10C) to 36.3V (65C).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Voc at 10C is 50.5V</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5981700" y="6488668"/>
            <a:ext cx="34099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author</a:t>
            </a:r>
          </a:p>
        </p:txBody>
      </p:sp>
      <p:graphicFrame>
        <p:nvGraphicFramePr>
          <p:cNvPr id="4" name="Table 3">
            <a:extLst>
              <a:ext uri="{FF2B5EF4-FFF2-40B4-BE49-F238E27FC236}">
                <a16:creationId xmlns:a16="http://schemas.microsoft.com/office/drawing/2014/main" id="{241E291C-687F-6F5E-CD74-1C8C560687C5}"/>
              </a:ext>
            </a:extLst>
          </p:cNvPr>
          <p:cNvGraphicFramePr>
            <a:graphicFrameLocks noGrp="1"/>
          </p:cNvGraphicFramePr>
          <p:nvPr/>
        </p:nvGraphicFramePr>
        <p:xfrm>
          <a:off x="638174" y="2312192"/>
          <a:ext cx="7553324" cy="2233615"/>
        </p:xfrm>
        <a:graphic>
          <a:graphicData uri="http://schemas.openxmlformats.org/drawingml/2006/table">
            <a:tbl>
              <a:tblPr>
                <a:tableStyleId>{5C22544A-7EE6-4342-B048-85BDC9FD1C3A}</a:tableStyleId>
              </a:tblPr>
              <a:tblGrid>
                <a:gridCol w="937469">
                  <a:extLst>
                    <a:ext uri="{9D8B030D-6E8A-4147-A177-3AD203B41FA5}">
                      <a16:colId xmlns:a16="http://schemas.microsoft.com/office/drawing/2014/main" val="2349735263"/>
                    </a:ext>
                  </a:extLst>
                </a:gridCol>
                <a:gridCol w="642836">
                  <a:extLst>
                    <a:ext uri="{9D8B030D-6E8A-4147-A177-3AD203B41FA5}">
                      <a16:colId xmlns:a16="http://schemas.microsoft.com/office/drawing/2014/main" val="1229556287"/>
                    </a:ext>
                  </a:extLst>
                </a:gridCol>
                <a:gridCol w="642836">
                  <a:extLst>
                    <a:ext uri="{9D8B030D-6E8A-4147-A177-3AD203B41FA5}">
                      <a16:colId xmlns:a16="http://schemas.microsoft.com/office/drawing/2014/main" val="702957982"/>
                    </a:ext>
                  </a:extLst>
                </a:gridCol>
                <a:gridCol w="1339242">
                  <a:extLst>
                    <a:ext uri="{9D8B030D-6E8A-4147-A177-3AD203B41FA5}">
                      <a16:colId xmlns:a16="http://schemas.microsoft.com/office/drawing/2014/main" val="2551246824"/>
                    </a:ext>
                  </a:extLst>
                </a:gridCol>
                <a:gridCol w="1366027">
                  <a:extLst>
                    <a:ext uri="{9D8B030D-6E8A-4147-A177-3AD203B41FA5}">
                      <a16:colId xmlns:a16="http://schemas.microsoft.com/office/drawing/2014/main" val="308476136"/>
                    </a:ext>
                  </a:extLst>
                </a:gridCol>
                <a:gridCol w="696406">
                  <a:extLst>
                    <a:ext uri="{9D8B030D-6E8A-4147-A177-3AD203B41FA5}">
                      <a16:colId xmlns:a16="http://schemas.microsoft.com/office/drawing/2014/main" val="3741640209"/>
                    </a:ext>
                  </a:extLst>
                </a:gridCol>
                <a:gridCol w="642836">
                  <a:extLst>
                    <a:ext uri="{9D8B030D-6E8A-4147-A177-3AD203B41FA5}">
                      <a16:colId xmlns:a16="http://schemas.microsoft.com/office/drawing/2014/main" val="4058829737"/>
                    </a:ext>
                  </a:extLst>
                </a:gridCol>
                <a:gridCol w="642836">
                  <a:extLst>
                    <a:ext uri="{9D8B030D-6E8A-4147-A177-3AD203B41FA5}">
                      <a16:colId xmlns:a16="http://schemas.microsoft.com/office/drawing/2014/main" val="2987968718"/>
                    </a:ext>
                  </a:extLst>
                </a:gridCol>
                <a:gridCol w="642836">
                  <a:extLst>
                    <a:ext uri="{9D8B030D-6E8A-4147-A177-3AD203B41FA5}">
                      <a16:colId xmlns:a16="http://schemas.microsoft.com/office/drawing/2014/main" val="2363924557"/>
                    </a:ext>
                  </a:extLst>
                </a:gridCol>
              </a:tblGrid>
              <a:tr h="360363">
                <a:tc>
                  <a:txBody>
                    <a:bodyPr/>
                    <a:lstStyle/>
                    <a:p>
                      <a:pPr algn="ctr" fontAlgn="b"/>
                      <a:r>
                        <a:rPr lang="en-CA" sz="1100" u="none" strike="noStrike">
                          <a:effectLst/>
                        </a:rPr>
                        <a:t>Voc Calculator</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STC Vmp</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STC Voc</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Lowest Temperature</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Highest Temperature</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Voc Low</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Voc High</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Vmp Low</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Vmp High</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4782152"/>
                  </a:ext>
                </a:extLst>
              </a:tr>
              <a:tr h="360363">
                <a:tc>
                  <a:txBody>
                    <a:bodyPr/>
                    <a:lstStyle/>
                    <a:p>
                      <a:pPr algn="ctr" fontAlgn="b"/>
                      <a:r>
                        <a:rPr lang="en-CA" sz="1100" u="none" strike="noStrike">
                          <a:effectLst/>
                        </a:rPr>
                        <a:t>Panel Info</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95918494"/>
                  </a:ext>
                </a:extLst>
              </a:tr>
              <a:tr h="431800">
                <a:tc>
                  <a:txBody>
                    <a:bodyPr/>
                    <a:lstStyle/>
                    <a:p>
                      <a:pPr algn="ctr" fontAlgn="b"/>
                      <a:r>
                        <a:rPr lang="en-CA" sz="1100" u="none" strike="noStrike">
                          <a:effectLst/>
                        </a:rPr>
                        <a:t>Longi 430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40.7</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48.5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65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50.5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43.3</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42.3</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36.3</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98331166"/>
                  </a:ext>
                </a:extLst>
              </a:tr>
              <a:tr h="360363">
                <a:tc>
                  <a:txBody>
                    <a:bodyPr/>
                    <a:lstStyle/>
                    <a:p>
                      <a:pPr algn="ctr" fontAlgn="b"/>
                      <a:r>
                        <a:rPr lang="en-CA" sz="1100" u="none" strike="noStrike">
                          <a:effectLst/>
                        </a:rPr>
                        <a:t>Coefficient</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0226298"/>
                  </a:ext>
                </a:extLst>
              </a:tr>
              <a:tr h="360363">
                <a:tc>
                  <a:txBody>
                    <a:bodyPr/>
                    <a:lstStyle/>
                    <a:p>
                      <a:pPr algn="ctr" fontAlgn="b"/>
                      <a:r>
                        <a:rPr lang="en-CA" sz="1100" u="none" strike="noStrike">
                          <a:effectLst/>
                        </a:rPr>
                        <a:t>"-0.270%/C"</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84688135"/>
                  </a:ext>
                </a:extLst>
              </a:tr>
              <a:tr h="360363">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 </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5006243"/>
                  </a:ext>
                </a:extLst>
              </a:tr>
            </a:tbl>
          </a:graphicData>
        </a:graphic>
      </p:graphicFrame>
    </p:spTree>
    <p:extLst>
      <p:ext uri="{BB962C8B-B14F-4D97-AF65-F5344CB8AC3E}">
        <p14:creationId xmlns:p14="http://schemas.microsoft.com/office/powerpoint/2010/main" val="11854036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err="1">
                <a:latin typeface="Arial" panose="020B0604020202020204" pitchFamily="34" charset="0"/>
                <a:ea typeface="Calibri" panose="020F0502020204030204" pitchFamily="34" charset="0"/>
                <a:cs typeface="Arial" panose="020B0604020202020204" pitchFamily="34" charset="0"/>
              </a:rPr>
              <a:t>Longi</a:t>
            </a:r>
            <a:r>
              <a:rPr lang="en-US" sz="2800" dirty="0">
                <a:latin typeface="Arial" panose="020B0604020202020204" pitchFamily="34" charset="0"/>
                <a:ea typeface="Calibri" panose="020F0502020204030204" pitchFamily="34" charset="0"/>
                <a:cs typeface="Arial" panose="020B0604020202020204" pitchFamily="34" charset="0"/>
              </a:rPr>
              <a:t> 430W panel temperature curves match the calculation in the Excel sheet.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65C = 43.3V</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5981700" y="6488668"/>
            <a:ext cx="340995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HESPV.ca</a:t>
            </a:r>
          </a:p>
        </p:txBody>
      </p:sp>
      <p:pic>
        <p:nvPicPr>
          <p:cNvPr id="6" name="Picture 5">
            <a:extLst>
              <a:ext uri="{FF2B5EF4-FFF2-40B4-BE49-F238E27FC236}">
                <a16:creationId xmlns:a16="http://schemas.microsoft.com/office/drawing/2014/main" id="{468AB8A0-D1F4-6171-AF61-CB086EC071C1}"/>
              </a:ext>
            </a:extLst>
          </p:cNvPr>
          <p:cNvPicPr>
            <a:picLocks noChangeAspect="1"/>
          </p:cNvPicPr>
          <p:nvPr/>
        </p:nvPicPr>
        <p:blipFill>
          <a:blip r:embed="rId2"/>
          <a:stretch>
            <a:fillRect/>
          </a:stretch>
        </p:blipFill>
        <p:spPr>
          <a:xfrm>
            <a:off x="3362325" y="2095500"/>
            <a:ext cx="5419725" cy="4393168"/>
          </a:xfrm>
          <a:prstGeom prst="rect">
            <a:avLst/>
          </a:prstGeom>
        </p:spPr>
      </p:pic>
      <p:cxnSp>
        <p:nvCxnSpPr>
          <p:cNvPr id="8" name="Straight Arrow Connector 7">
            <a:extLst>
              <a:ext uri="{FF2B5EF4-FFF2-40B4-BE49-F238E27FC236}">
                <a16:creationId xmlns:a16="http://schemas.microsoft.com/office/drawing/2014/main" id="{05F6526B-2477-F294-004F-D78550EBE6EF}"/>
              </a:ext>
            </a:extLst>
          </p:cNvPr>
          <p:cNvCxnSpPr/>
          <p:nvPr/>
        </p:nvCxnSpPr>
        <p:spPr>
          <a:xfrm>
            <a:off x="2190750" y="3086100"/>
            <a:ext cx="5695950" cy="25241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7729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err="1">
                <a:effectLst/>
                <a:latin typeface="Arial" panose="020B0604020202020204" pitchFamily="34" charset="0"/>
                <a:ea typeface="Calibri" panose="020F0502020204030204" pitchFamily="34" charset="0"/>
                <a:cs typeface="Arial" panose="020B0604020202020204" pitchFamily="34" charset="0"/>
              </a:rPr>
              <a:t>Nema</a:t>
            </a:r>
            <a:r>
              <a:rPr lang="en-US" sz="2800" dirty="0">
                <a:effectLst/>
                <a:latin typeface="Arial" panose="020B0604020202020204" pitchFamily="34" charset="0"/>
                <a:ea typeface="Calibri" panose="020F0502020204030204" pitchFamily="34" charset="0"/>
                <a:cs typeface="Arial" panose="020B0604020202020204" pitchFamily="34" charset="0"/>
              </a:rPr>
              <a:t> 4X housing, good for outdoor.</a:t>
            </a:r>
          </a:p>
          <a:p>
            <a:r>
              <a:rPr lang="en-US" sz="2800" dirty="0" err="1">
                <a:latin typeface="Arial" panose="020B0604020202020204" pitchFamily="34" charset="0"/>
                <a:ea typeface="Calibri" panose="020F0502020204030204" pitchFamily="34" charset="0"/>
                <a:cs typeface="Arial" panose="020B0604020202020204" pitchFamily="34" charset="0"/>
              </a:rPr>
              <a:t>Transformerless</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8362490-419F-DF55-67F5-8E29E1F884E3}"/>
              </a:ext>
            </a:extLst>
          </p:cNvPr>
          <p:cNvPicPr>
            <a:picLocks noChangeAspect="1"/>
          </p:cNvPicPr>
          <p:nvPr/>
        </p:nvPicPr>
        <p:blipFill>
          <a:blip r:embed="rId2"/>
          <a:stretch>
            <a:fillRect/>
          </a:stretch>
        </p:blipFill>
        <p:spPr>
          <a:xfrm>
            <a:off x="148590" y="2314575"/>
            <a:ext cx="9144000" cy="4254992"/>
          </a:xfrm>
          <a:prstGeom prst="rect">
            <a:avLst/>
          </a:prstGeom>
        </p:spPr>
      </p:pic>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spTree>
    <p:extLst>
      <p:ext uri="{BB962C8B-B14F-4D97-AF65-F5344CB8AC3E}">
        <p14:creationId xmlns:p14="http://schemas.microsoft.com/office/powerpoint/2010/main" val="9030920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Ambient temperature stated.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Humidity.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Screw terminal size for wires in and out.</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CE895FA3-6B88-C7DA-2056-9B6731C8E214}"/>
              </a:ext>
            </a:extLst>
          </p:cNvPr>
          <p:cNvPicPr>
            <a:picLocks noChangeAspect="1"/>
          </p:cNvPicPr>
          <p:nvPr/>
        </p:nvPicPr>
        <p:blipFill>
          <a:blip r:embed="rId2"/>
          <a:stretch>
            <a:fillRect/>
          </a:stretch>
        </p:blipFill>
        <p:spPr>
          <a:xfrm>
            <a:off x="90487" y="3897868"/>
            <a:ext cx="8963025" cy="2590800"/>
          </a:xfrm>
          <a:prstGeom prst="rect">
            <a:avLst/>
          </a:prstGeom>
        </p:spPr>
      </p:pic>
    </p:spTree>
    <p:extLst>
      <p:ext uri="{BB962C8B-B14F-4D97-AF65-F5344CB8AC3E}">
        <p14:creationId xmlns:p14="http://schemas.microsoft.com/office/powerpoint/2010/main" val="395719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74295" y="1012776"/>
            <a:ext cx="8995410" cy="4243090"/>
          </a:xfrm>
        </p:spPr>
        <p:txBody>
          <a:bodyPr/>
          <a:lstStyle/>
          <a:p>
            <a:pPr lvl="1"/>
            <a:r>
              <a:rPr lang="en-US" sz="2800" dirty="0">
                <a:latin typeface="Arial" panose="020B0604020202020204" pitchFamily="34" charset="0"/>
                <a:cs typeface="Arial" panose="020B0604020202020204" pitchFamily="34" charset="0"/>
              </a:rPr>
              <a:t>Delay connecting to a grid</a:t>
            </a:r>
          </a:p>
          <a:p>
            <a:pPr lvl="1"/>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This keeps the grid from being exposed to power before the utility stabilizes it.</a:t>
            </a:r>
          </a:p>
          <a:p>
            <a:pPr lvl="2"/>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The inverter needs to see a stable grid for 5 minutes before it will connect to it.</a:t>
            </a:r>
          </a:p>
          <a:p>
            <a:pPr lvl="2"/>
            <a:endParaRPr lang="en-US" sz="2800" dirty="0">
              <a:latin typeface="Arial" panose="020B0604020202020204" pitchFamily="34" charset="0"/>
              <a:cs typeface="Arial" panose="020B0604020202020204" pitchFamily="34" charset="0"/>
            </a:endParaRPr>
          </a:p>
          <a:p>
            <a:pPr lvl="2"/>
            <a:r>
              <a:rPr lang="en-US" sz="2800" dirty="0">
                <a:latin typeface="Arial" panose="020B0604020202020204" pitchFamily="34" charset="0"/>
                <a:cs typeface="Arial" panose="020B0604020202020204" pitchFamily="34" charset="0"/>
              </a:rPr>
              <a:t>This does not affect the inverter when it sees the sun in the morning as long as the grid was live all night. </a:t>
            </a:r>
          </a:p>
          <a:p>
            <a:pPr lvl="1"/>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1710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Notice the UL1741 and other compliance Certificates.</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CE895FA3-6B88-C7DA-2056-9B6731C8E214}"/>
              </a:ext>
            </a:extLst>
          </p:cNvPr>
          <p:cNvPicPr>
            <a:picLocks noChangeAspect="1"/>
          </p:cNvPicPr>
          <p:nvPr/>
        </p:nvPicPr>
        <p:blipFill>
          <a:blip r:embed="rId2"/>
          <a:stretch>
            <a:fillRect/>
          </a:stretch>
        </p:blipFill>
        <p:spPr>
          <a:xfrm>
            <a:off x="90487" y="3897868"/>
            <a:ext cx="8963025" cy="2590800"/>
          </a:xfrm>
          <a:prstGeom prst="rect">
            <a:avLst/>
          </a:prstGeom>
        </p:spPr>
      </p:pic>
    </p:spTree>
    <p:extLst>
      <p:ext uri="{BB962C8B-B14F-4D97-AF65-F5344CB8AC3E}">
        <p14:creationId xmlns:p14="http://schemas.microsoft.com/office/powerpoint/2010/main" val="18958031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AFCI (arc fault protection)</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GFCI</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DC disconnects built in</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Reverse polarity protection for incorrect installation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4" name="Picture 3">
            <a:extLst>
              <a:ext uri="{FF2B5EF4-FFF2-40B4-BE49-F238E27FC236}">
                <a16:creationId xmlns:a16="http://schemas.microsoft.com/office/drawing/2014/main" id="{F88647DF-FCF9-A38E-1C8B-BCC639BD4625}"/>
              </a:ext>
            </a:extLst>
          </p:cNvPr>
          <p:cNvPicPr>
            <a:picLocks noChangeAspect="1"/>
          </p:cNvPicPr>
          <p:nvPr/>
        </p:nvPicPr>
        <p:blipFill>
          <a:blip r:embed="rId2"/>
          <a:stretch>
            <a:fillRect/>
          </a:stretch>
        </p:blipFill>
        <p:spPr>
          <a:xfrm>
            <a:off x="0" y="4897630"/>
            <a:ext cx="9144000" cy="1529965"/>
          </a:xfrm>
          <a:prstGeom prst="rect">
            <a:avLst/>
          </a:prstGeom>
        </p:spPr>
      </p:pic>
    </p:spTree>
    <p:extLst>
      <p:ext uri="{BB962C8B-B14F-4D97-AF65-F5344CB8AC3E}">
        <p14:creationId xmlns:p14="http://schemas.microsoft.com/office/powerpoint/2010/main" val="250272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Input Data:</a:t>
            </a:r>
          </a:p>
          <a:p>
            <a:r>
              <a:rPr lang="en-US" sz="2800" dirty="0">
                <a:latin typeface="Arial" panose="020B0604020202020204" pitchFamily="34" charset="0"/>
                <a:ea typeface="Calibri" panose="020F0502020204030204" pitchFamily="34" charset="0"/>
                <a:cs typeface="Arial" panose="020B0604020202020204" pitchFamily="34" charset="0"/>
              </a:rPr>
              <a:t>5.7kW for 3.8kW = 150% over capacity on the PV DC wattage. Gather extra low light energy.</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E821CBD3-2E83-7545-03EC-97F88ACED76B}"/>
              </a:ext>
            </a:extLst>
          </p:cNvPr>
          <p:cNvPicPr>
            <a:picLocks noChangeAspect="1"/>
          </p:cNvPicPr>
          <p:nvPr/>
        </p:nvPicPr>
        <p:blipFill>
          <a:blip r:embed="rId2"/>
          <a:stretch>
            <a:fillRect/>
          </a:stretch>
        </p:blipFill>
        <p:spPr>
          <a:xfrm>
            <a:off x="0" y="3164443"/>
            <a:ext cx="9039225" cy="3324225"/>
          </a:xfrm>
          <a:prstGeom prst="rect">
            <a:avLst/>
          </a:prstGeom>
        </p:spPr>
      </p:pic>
    </p:spTree>
    <p:extLst>
      <p:ext uri="{BB962C8B-B14F-4D97-AF65-F5344CB8AC3E}">
        <p14:creationId xmlns:p14="http://schemas.microsoft.com/office/powerpoint/2010/main" val="35311326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A</a:t>
            </a:r>
            <a:r>
              <a:rPr lang="en-CA" sz="2800" dirty="0">
                <a:effectLst/>
                <a:latin typeface="Arial" panose="020B0604020202020204" pitchFamily="34" charset="0"/>
                <a:ea typeface="Calibri" panose="020F0502020204030204" pitchFamily="34" charset="0"/>
                <a:cs typeface="Arial" panose="020B0604020202020204" pitchFamily="34" charset="0"/>
              </a:rPr>
              <a:t>C output is </a:t>
            </a:r>
            <a:r>
              <a:rPr lang="en-CA" sz="2800" dirty="0">
                <a:latin typeface="Arial" panose="020B0604020202020204" pitchFamily="34" charset="0"/>
                <a:ea typeface="Calibri" panose="020F0502020204030204" pitchFamily="34" charset="0"/>
                <a:cs typeface="Arial" panose="020B0604020202020204" pitchFamily="34" charset="0"/>
              </a:rPr>
              <a:t>3.8kW</a:t>
            </a:r>
          </a:p>
          <a:p>
            <a:endParaRPr lang="en-CA" sz="2800" dirty="0">
              <a:effectLst/>
              <a:latin typeface="Arial" panose="020B0604020202020204" pitchFamily="34" charset="0"/>
              <a:ea typeface="Calibri" panose="020F0502020204030204" pitchFamily="34" charset="0"/>
              <a:cs typeface="Arial" panose="020B0604020202020204" pitchFamily="34" charset="0"/>
            </a:endParaRPr>
          </a:p>
          <a:p>
            <a:r>
              <a:rPr lang="en-CA" sz="2800" dirty="0">
                <a:latin typeface="Arial" panose="020B0604020202020204" pitchFamily="34" charset="0"/>
                <a:ea typeface="Calibri" panose="020F0502020204030204" pitchFamily="34" charset="0"/>
                <a:cs typeface="Arial" panose="020B0604020202020204" pitchFamily="34" charset="0"/>
              </a:rPr>
              <a:t>DC input from PV is 5.7kW</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59761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6851374" cy="4701830"/>
          </a:xfrm>
        </p:spPr>
        <p:txBody>
          <a:bodyPr/>
          <a:lstStyle/>
          <a:p>
            <a:r>
              <a:rPr lang="en-CA" sz="2800" dirty="0">
                <a:latin typeface="Arial" panose="020B0604020202020204" pitchFamily="34" charset="0"/>
                <a:cs typeface="Arial" panose="020B0604020202020204" pitchFamily="34" charset="0"/>
              </a:rPr>
              <a:t>Questions?</a:t>
            </a:r>
            <a:endParaRPr lang="en-CA"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72354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Input Data:</a:t>
            </a:r>
          </a:p>
          <a:p>
            <a:r>
              <a:rPr lang="en-US" sz="2800" dirty="0">
                <a:latin typeface="Arial" panose="020B0604020202020204" pitchFamily="34" charset="0"/>
                <a:ea typeface="Calibri" panose="020F0502020204030204" pitchFamily="34" charset="0"/>
                <a:cs typeface="Arial" panose="020B0604020202020204" pitchFamily="34" charset="0"/>
              </a:rPr>
              <a:t>MPPT1 and MPPT 2 (two string inputs)</a:t>
            </a:r>
          </a:p>
          <a:p>
            <a:r>
              <a:rPr lang="en-US" sz="2800" dirty="0">
                <a:latin typeface="Arial" panose="020B0604020202020204" pitchFamily="34" charset="0"/>
                <a:ea typeface="Calibri" panose="020F0502020204030204" pitchFamily="34" charset="0"/>
                <a:cs typeface="Arial" panose="020B0604020202020204" pitchFamily="34" charset="0"/>
              </a:rPr>
              <a:t>18A each if both are used.</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E821CBD3-2E83-7545-03EC-97F88ACED76B}"/>
              </a:ext>
            </a:extLst>
          </p:cNvPr>
          <p:cNvPicPr>
            <a:picLocks noChangeAspect="1"/>
          </p:cNvPicPr>
          <p:nvPr/>
        </p:nvPicPr>
        <p:blipFill>
          <a:blip r:embed="rId2"/>
          <a:stretch>
            <a:fillRect/>
          </a:stretch>
        </p:blipFill>
        <p:spPr>
          <a:xfrm>
            <a:off x="0" y="3164443"/>
            <a:ext cx="9039225" cy="3324225"/>
          </a:xfrm>
          <a:prstGeom prst="rect">
            <a:avLst/>
          </a:prstGeom>
        </p:spPr>
      </p:pic>
    </p:spTree>
    <p:extLst>
      <p:ext uri="{BB962C8B-B14F-4D97-AF65-F5344CB8AC3E}">
        <p14:creationId xmlns:p14="http://schemas.microsoft.com/office/powerpoint/2010/main" val="15273170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Input Data: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18A each for each string if both are used for a total of 36A.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27A if just one string is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Max wattage is 5,700 for both inputs combined.</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86931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Input Data:</a:t>
            </a:r>
          </a:p>
          <a:p>
            <a:r>
              <a:rPr lang="en-US" sz="2800" dirty="0">
                <a:effectLst/>
                <a:latin typeface="Arial" panose="020B0604020202020204" pitchFamily="34" charset="0"/>
                <a:ea typeface="Calibri" panose="020F0502020204030204" pitchFamily="34" charset="0"/>
                <a:cs typeface="Arial" panose="020B0604020202020204" pitchFamily="34" charset="0"/>
              </a:rPr>
              <a:t>Operating range is 80V – 1000V</a:t>
            </a:r>
          </a:p>
          <a:p>
            <a:r>
              <a:rPr lang="en-US" sz="2800" dirty="0">
                <a:latin typeface="Arial" panose="020B0604020202020204" pitchFamily="34" charset="0"/>
                <a:ea typeface="Calibri" panose="020F0502020204030204" pitchFamily="34" charset="0"/>
                <a:cs typeface="Arial" panose="020B0604020202020204" pitchFamily="34" charset="0"/>
              </a:rPr>
              <a:t>Nominal is normally between the two extremes</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E821CBD3-2E83-7545-03EC-97F88ACED76B}"/>
              </a:ext>
            </a:extLst>
          </p:cNvPr>
          <p:cNvPicPr>
            <a:picLocks noChangeAspect="1"/>
          </p:cNvPicPr>
          <p:nvPr/>
        </p:nvPicPr>
        <p:blipFill>
          <a:blip r:embed="rId2"/>
          <a:stretch>
            <a:fillRect/>
          </a:stretch>
        </p:blipFill>
        <p:spPr>
          <a:xfrm>
            <a:off x="0" y="3164443"/>
            <a:ext cx="9039225" cy="3324225"/>
          </a:xfrm>
          <a:prstGeom prst="rect">
            <a:avLst/>
          </a:prstGeom>
        </p:spPr>
      </p:pic>
    </p:spTree>
    <p:extLst>
      <p:ext uri="{BB962C8B-B14F-4D97-AF65-F5344CB8AC3E}">
        <p14:creationId xmlns:p14="http://schemas.microsoft.com/office/powerpoint/2010/main" val="17583888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Input Data: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Conductor size DC is the range the connector can safely pass the current without over heating.</a:t>
            </a: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E821CBD3-2E83-7545-03EC-97F88ACED76B}"/>
              </a:ext>
            </a:extLst>
          </p:cNvPr>
          <p:cNvPicPr>
            <a:picLocks noChangeAspect="1"/>
          </p:cNvPicPr>
          <p:nvPr/>
        </p:nvPicPr>
        <p:blipFill>
          <a:blip r:embed="rId2"/>
          <a:stretch>
            <a:fillRect/>
          </a:stretch>
        </p:blipFill>
        <p:spPr>
          <a:xfrm>
            <a:off x="0" y="3164443"/>
            <a:ext cx="9039225" cy="3324225"/>
          </a:xfrm>
          <a:prstGeom prst="rect">
            <a:avLst/>
          </a:prstGeom>
        </p:spPr>
      </p:pic>
    </p:spTree>
    <p:extLst>
      <p:ext uri="{BB962C8B-B14F-4D97-AF65-F5344CB8AC3E}">
        <p14:creationId xmlns:p14="http://schemas.microsoft.com/office/powerpoint/2010/main" val="5407970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90" y="70872"/>
            <a:ext cx="4137660" cy="675204"/>
          </a:xfrm>
        </p:spPr>
        <p:txBody>
          <a:bodyPr wrap="square" anchor="ctr">
            <a:normAutofit/>
          </a:bodyPr>
          <a:lstStyle/>
          <a:p>
            <a:r>
              <a:rPr lang="en-US" sz="3200" dirty="0">
                <a:latin typeface="Arial" panose="020B0604020202020204" pitchFamily="34" charset="0"/>
                <a:cs typeface="Arial" panose="020B0604020202020204" pitchFamily="34" charset="0"/>
              </a:rPr>
              <a:t>Grid Tied Inverters</a:t>
            </a:r>
            <a:endParaRPr lang="en-CA" sz="32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0" y="1195387"/>
            <a:ext cx="8782050" cy="4701830"/>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Input Data: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MPPT voltage range is the string voltage that the inverter will operate in the MPPT voltage window.</a:t>
            </a:r>
          </a:p>
          <a:p>
            <a:pPr marL="0" indent="0">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600E83-ABBF-6274-1625-2B53C51C3B25}"/>
              </a:ext>
            </a:extLst>
          </p:cNvPr>
          <p:cNvSpPr txBox="1"/>
          <p:nvPr/>
        </p:nvSpPr>
        <p:spPr>
          <a:xfrm>
            <a:off x="6115050" y="6488668"/>
            <a:ext cx="2667000"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Picture courtesy Fronius</a:t>
            </a:r>
          </a:p>
        </p:txBody>
      </p:sp>
      <p:pic>
        <p:nvPicPr>
          <p:cNvPr id="6" name="Picture 5">
            <a:extLst>
              <a:ext uri="{FF2B5EF4-FFF2-40B4-BE49-F238E27FC236}">
                <a16:creationId xmlns:a16="http://schemas.microsoft.com/office/drawing/2014/main" id="{E821CBD3-2E83-7545-03EC-97F88ACED76B}"/>
              </a:ext>
            </a:extLst>
          </p:cNvPr>
          <p:cNvPicPr>
            <a:picLocks noChangeAspect="1"/>
          </p:cNvPicPr>
          <p:nvPr/>
        </p:nvPicPr>
        <p:blipFill>
          <a:blip r:embed="rId2"/>
          <a:stretch>
            <a:fillRect/>
          </a:stretch>
        </p:blipFill>
        <p:spPr>
          <a:xfrm>
            <a:off x="0" y="3164443"/>
            <a:ext cx="9039225" cy="3324225"/>
          </a:xfrm>
          <a:prstGeom prst="rect">
            <a:avLst/>
          </a:prstGeom>
        </p:spPr>
      </p:pic>
    </p:spTree>
    <p:extLst>
      <p:ext uri="{BB962C8B-B14F-4D97-AF65-F5344CB8AC3E}">
        <p14:creationId xmlns:p14="http://schemas.microsoft.com/office/powerpoint/2010/main" val="1924606231"/>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Beliz Background template</Template>
  <TotalTime>37021</TotalTime>
  <Words>4221</Words>
  <Application>Microsoft Office PowerPoint</Application>
  <PresentationFormat>On-screen Show (4:3)</PresentationFormat>
  <Paragraphs>993</Paragraphs>
  <Slides>124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124</vt:i4>
      </vt:variant>
    </vt:vector>
  </HeadingPairs>
  <TitlesOfParts>
    <vt:vector size="130" baseType="lpstr">
      <vt:lpstr>Arial</vt:lpstr>
      <vt:lpstr>Calibri</vt:lpstr>
      <vt:lpstr>Franklin Gothic Book</vt:lpstr>
      <vt:lpstr>Franklin Gothic Medium</vt:lpstr>
      <vt:lpstr>Open Sans</vt:lpstr>
      <vt:lpstr>IDB Belize Minimal Presentation - Design_ TEMPLATE</vt:lpstr>
      <vt:lpstr>PowerPoint Presentation</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lpstr>Grid Tied Inverters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Wilkie,Gordon</cp:lastModifiedBy>
  <cp:revision>502</cp:revision>
  <dcterms:created xsi:type="dcterms:W3CDTF">2022-03-03T12:11:22Z</dcterms:created>
  <dcterms:modified xsi:type="dcterms:W3CDTF">2022-10-31T14:42:07Z</dcterms:modified>
</cp:coreProperties>
</file>