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4"/>
  </p:notesMasterIdLst>
  <p:sldIdLst>
    <p:sldId id="546" r:id="rId2"/>
    <p:sldId id="401" r:id="rId3"/>
    <p:sldId id="644" r:id="rId4"/>
    <p:sldId id="645" r:id="rId5"/>
    <p:sldId id="549" r:id="rId6"/>
    <p:sldId id="653" r:id="rId7"/>
    <p:sldId id="654" r:id="rId8"/>
    <p:sldId id="655" r:id="rId9"/>
    <p:sldId id="664" r:id="rId10"/>
    <p:sldId id="656" r:id="rId11"/>
    <p:sldId id="659" r:id="rId12"/>
    <p:sldId id="658" r:id="rId13"/>
    <p:sldId id="660" r:id="rId14"/>
    <p:sldId id="661" r:id="rId15"/>
    <p:sldId id="657" r:id="rId16"/>
    <p:sldId id="665" r:id="rId17"/>
    <p:sldId id="666" r:id="rId18"/>
    <p:sldId id="731" r:id="rId19"/>
    <p:sldId id="732" r:id="rId20"/>
    <p:sldId id="674" r:id="rId21"/>
    <p:sldId id="782" r:id="rId22"/>
    <p:sldId id="738" r:id="rId23"/>
    <p:sldId id="742" r:id="rId24"/>
    <p:sldId id="739" r:id="rId25"/>
    <p:sldId id="762" r:id="rId26"/>
    <p:sldId id="734" r:id="rId27"/>
    <p:sldId id="740" r:id="rId28"/>
    <p:sldId id="769" r:id="rId29"/>
    <p:sldId id="783" r:id="rId30"/>
    <p:sldId id="768" r:id="rId31"/>
    <p:sldId id="770" r:id="rId32"/>
    <p:sldId id="763" r:id="rId33"/>
    <p:sldId id="745" r:id="rId34"/>
    <p:sldId id="746" r:id="rId35"/>
    <p:sldId id="771" r:id="rId36"/>
    <p:sldId id="773" r:id="rId37"/>
    <p:sldId id="743" r:id="rId38"/>
    <p:sldId id="744" r:id="rId39"/>
    <p:sldId id="747" r:id="rId40"/>
    <p:sldId id="764" r:id="rId41"/>
    <p:sldId id="748" r:id="rId42"/>
    <p:sldId id="749" r:id="rId43"/>
    <p:sldId id="774" r:id="rId44"/>
    <p:sldId id="765" r:id="rId45"/>
    <p:sldId id="750" r:id="rId46"/>
    <p:sldId id="751" r:id="rId47"/>
    <p:sldId id="766" r:id="rId48"/>
    <p:sldId id="752" r:id="rId49"/>
    <p:sldId id="754" r:id="rId50"/>
    <p:sldId id="753" r:id="rId51"/>
    <p:sldId id="755" r:id="rId52"/>
    <p:sldId id="756" r:id="rId53"/>
    <p:sldId id="757" r:id="rId54"/>
    <p:sldId id="758" r:id="rId55"/>
    <p:sldId id="760" r:id="rId56"/>
    <p:sldId id="761" r:id="rId57"/>
    <p:sldId id="777" r:id="rId58"/>
    <p:sldId id="883" r:id="rId59"/>
    <p:sldId id="858" r:id="rId60"/>
    <p:sldId id="884" r:id="rId61"/>
    <p:sldId id="778" r:id="rId62"/>
    <p:sldId id="779" r:id="rId63"/>
    <p:sldId id="780" r:id="rId64"/>
    <p:sldId id="781" r:id="rId65"/>
    <p:sldId id="767" r:id="rId66"/>
    <p:sldId id="776" r:id="rId67"/>
    <p:sldId id="784" r:id="rId68"/>
    <p:sldId id="785" r:id="rId69"/>
    <p:sldId id="792" r:id="rId70"/>
    <p:sldId id="789" r:id="rId71"/>
    <p:sldId id="859" r:id="rId72"/>
    <p:sldId id="786" r:id="rId73"/>
    <p:sldId id="787" r:id="rId74"/>
    <p:sldId id="860" r:id="rId75"/>
    <p:sldId id="791" r:id="rId76"/>
    <p:sldId id="801" r:id="rId77"/>
    <p:sldId id="802" r:id="rId78"/>
    <p:sldId id="803" r:id="rId79"/>
    <p:sldId id="885" r:id="rId80"/>
    <p:sldId id="793" r:id="rId81"/>
    <p:sldId id="788" r:id="rId82"/>
    <p:sldId id="804" r:id="rId83"/>
    <p:sldId id="805" r:id="rId84"/>
    <p:sldId id="813" r:id="rId85"/>
    <p:sldId id="794" r:id="rId86"/>
    <p:sldId id="795" r:id="rId87"/>
    <p:sldId id="796" r:id="rId88"/>
    <p:sldId id="797" r:id="rId89"/>
    <p:sldId id="814" r:id="rId90"/>
    <p:sldId id="807" r:id="rId91"/>
    <p:sldId id="798" r:id="rId92"/>
    <p:sldId id="809" r:id="rId93"/>
    <p:sldId id="799" r:id="rId94"/>
    <p:sldId id="886" r:id="rId95"/>
    <p:sldId id="887" r:id="rId96"/>
    <p:sldId id="888" r:id="rId97"/>
    <p:sldId id="889" r:id="rId98"/>
    <p:sldId id="815" r:id="rId99"/>
    <p:sldId id="810" r:id="rId100"/>
    <p:sldId id="775" r:id="rId101"/>
    <p:sldId id="816" r:id="rId102"/>
    <p:sldId id="811" r:id="rId103"/>
    <p:sldId id="819" r:id="rId104"/>
    <p:sldId id="812" r:id="rId105"/>
    <p:sldId id="817" r:id="rId106"/>
    <p:sldId id="818" r:id="rId107"/>
    <p:sldId id="545" r:id="rId108"/>
    <p:sldId id="606" r:id="rId109"/>
    <p:sldId id="607" r:id="rId110"/>
    <p:sldId id="609" r:id="rId111"/>
    <p:sldId id="610" r:id="rId112"/>
    <p:sldId id="636" r:id="rId113"/>
    <p:sldId id="605" r:id="rId114"/>
    <p:sldId id="852" r:id="rId115"/>
    <p:sldId id="820" r:id="rId116"/>
    <p:sldId id="825" r:id="rId117"/>
    <p:sldId id="821" r:id="rId118"/>
    <p:sldId id="822" r:id="rId119"/>
    <p:sldId id="823" r:id="rId120"/>
    <p:sldId id="824" r:id="rId121"/>
    <p:sldId id="853" r:id="rId122"/>
    <p:sldId id="826" r:id="rId123"/>
    <p:sldId id="827" r:id="rId124"/>
    <p:sldId id="828" r:id="rId125"/>
    <p:sldId id="829" r:id="rId126"/>
    <p:sldId id="830" r:id="rId127"/>
    <p:sldId id="831" r:id="rId128"/>
    <p:sldId id="832" r:id="rId129"/>
    <p:sldId id="833" r:id="rId130"/>
    <p:sldId id="834" r:id="rId131"/>
    <p:sldId id="835" r:id="rId132"/>
    <p:sldId id="836" r:id="rId133"/>
    <p:sldId id="837" r:id="rId134"/>
    <p:sldId id="838" r:id="rId135"/>
    <p:sldId id="839" r:id="rId136"/>
    <p:sldId id="854" r:id="rId137"/>
    <p:sldId id="840" r:id="rId138"/>
    <p:sldId id="841" r:id="rId139"/>
    <p:sldId id="842" r:id="rId140"/>
    <p:sldId id="843" r:id="rId141"/>
    <p:sldId id="855" r:id="rId142"/>
    <p:sldId id="844" r:id="rId143"/>
    <p:sldId id="845" r:id="rId144"/>
    <p:sldId id="846" r:id="rId145"/>
    <p:sldId id="847" r:id="rId146"/>
    <p:sldId id="848" r:id="rId147"/>
    <p:sldId id="856" r:id="rId148"/>
    <p:sldId id="849" r:id="rId149"/>
    <p:sldId id="861" r:id="rId150"/>
    <p:sldId id="851" r:id="rId151"/>
    <p:sldId id="862" r:id="rId152"/>
    <p:sldId id="863" r:id="rId153"/>
    <p:sldId id="864" r:id="rId154"/>
    <p:sldId id="866" r:id="rId155"/>
    <p:sldId id="867" r:id="rId156"/>
    <p:sldId id="868" r:id="rId157"/>
    <p:sldId id="869" r:id="rId158"/>
    <p:sldId id="870" r:id="rId159"/>
    <p:sldId id="871" r:id="rId160"/>
    <p:sldId id="872" r:id="rId161"/>
    <p:sldId id="873" r:id="rId162"/>
    <p:sldId id="874" r:id="rId163"/>
    <p:sldId id="875" r:id="rId164"/>
    <p:sldId id="876" r:id="rId165"/>
    <p:sldId id="877" r:id="rId166"/>
    <p:sldId id="878" r:id="rId167"/>
    <p:sldId id="879" r:id="rId168"/>
    <p:sldId id="881" r:id="rId169"/>
    <p:sldId id="882" r:id="rId170"/>
    <p:sldId id="850" r:id="rId171"/>
    <p:sldId id="857" r:id="rId172"/>
    <p:sldId id="800" r:id="rId173"/>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2" d="100"/>
          <a:sy n="62" d="100"/>
        </p:scale>
        <p:origin x="14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heme" Target="theme/theme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BB8D2-5B59-415C-A645-8298CDE46CE3}" type="datetimeFigureOut">
              <a:rPr lang="en-CA" smtClean="0"/>
              <a:t>2022-11-02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DFC00-DB58-4C37-9046-5329C1B4BADD}" type="slidenum">
              <a:rPr lang="en-CA" smtClean="0"/>
              <a:t>‹#›</a:t>
            </a:fld>
            <a:endParaRPr lang="en-CA"/>
          </a:p>
        </p:txBody>
      </p:sp>
    </p:spTree>
    <p:extLst>
      <p:ext uri="{BB962C8B-B14F-4D97-AF65-F5344CB8AC3E}">
        <p14:creationId xmlns:p14="http://schemas.microsoft.com/office/powerpoint/2010/main" val="225294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4417" y="2006977"/>
            <a:ext cx="7286625" cy="1378148"/>
          </a:xfrm>
        </p:spPr>
        <p:txBody>
          <a:bodyPr/>
          <a:lstStyle>
            <a:lvl1pPr>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697355" y="3643312"/>
            <a:ext cx="6000750" cy="1643063"/>
          </a:xfrm>
        </p:spPr>
        <p:txBody>
          <a:bodyPr/>
          <a:lstStyle>
            <a:lvl1pPr marL="0" indent="0" algn="ctr">
              <a:buNone/>
              <a:defRPr sz="3200">
                <a:solidFill>
                  <a:schemeClr val="bg2"/>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582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C9F4C-AFBF-4F5D-A4E8-91E16EDAD6AA}"/>
              </a:ext>
            </a:extLst>
          </p:cNvPr>
          <p:cNvSpPr>
            <a:spLocks noGrp="1"/>
          </p:cNvSpPr>
          <p:nvPr>
            <p:ph type="dt" sz="half" idx="10"/>
          </p:nvPr>
        </p:nvSpPr>
        <p:spPr/>
        <p:txBody>
          <a:bodyPr/>
          <a:lstStyle>
            <a:lvl1pPr>
              <a:defRPr/>
            </a:lvl1pPr>
          </a:lstStyle>
          <a:p>
            <a:fld id="{15D8D739-10B1-4E41-898A-F4A5A661E1FB}" type="datetimeFigureOut">
              <a:rPr lang="en-CA" smtClean="0"/>
              <a:t>2022-11-02</a:t>
            </a:fld>
            <a:endParaRPr lang="en-CA"/>
          </a:p>
        </p:txBody>
      </p:sp>
      <p:sp>
        <p:nvSpPr>
          <p:cNvPr id="5" name="Footer Placeholder 4">
            <a:extLst>
              <a:ext uri="{FF2B5EF4-FFF2-40B4-BE49-F238E27FC236}">
                <a16:creationId xmlns:a16="http://schemas.microsoft.com/office/drawing/2014/main" id="{C586BF26-1986-4BD1-B784-EF04E4ADCCE6}"/>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D9E6AF3-C456-4BDD-892A-45F0FF9B6F2E}"/>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399408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786A3-8417-4021-82F2-D693CDB7D19E}"/>
              </a:ext>
            </a:extLst>
          </p:cNvPr>
          <p:cNvSpPr>
            <a:spLocks noGrp="1"/>
          </p:cNvSpPr>
          <p:nvPr>
            <p:ph type="dt" sz="half" idx="10"/>
          </p:nvPr>
        </p:nvSpPr>
        <p:spPr/>
        <p:txBody>
          <a:bodyPr/>
          <a:lstStyle>
            <a:lvl1pPr>
              <a:defRPr/>
            </a:lvl1pPr>
          </a:lstStyle>
          <a:p>
            <a:fld id="{15D8D739-10B1-4E41-898A-F4A5A661E1FB}" type="datetimeFigureOut">
              <a:rPr lang="en-CA" smtClean="0"/>
              <a:t>2022-11-02</a:t>
            </a:fld>
            <a:endParaRPr lang="en-CA"/>
          </a:p>
        </p:txBody>
      </p:sp>
      <p:sp>
        <p:nvSpPr>
          <p:cNvPr id="5" name="Footer Placeholder 4">
            <a:extLst>
              <a:ext uri="{FF2B5EF4-FFF2-40B4-BE49-F238E27FC236}">
                <a16:creationId xmlns:a16="http://schemas.microsoft.com/office/drawing/2014/main" id="{AD9785DB-52F6-4904-9C81-18075E2495CB}"/>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EC5421A-5857-491E-9E35-303392C331A1}"/>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61644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3F354-C2D7-470F-A588-425F72599E5F}"/>
              </a:ext>
            </a:extLst>
          </p:cNvPr>
          <p:cNvSpPr>
            <a:spLocks noGrp="1"/>
          </p:cNvSpPr>
          <p:nvPr>
            <p:ph type="dt" sz="half" idx="10"/>
          </p:nvPr>
        </p:nvSpPr>
        <p:spPr/>
        <p:txBody>
          <a:bodyPr/>
          <a:lstStyle>
            <a:lvl1pPr>
              <a:defRPr/>
            </a:lvl1pPr>
          </a:lstStyle>
          <a:p>
            <a:fld id="{15D8D739-10B1-4E41-898A-F4A5A661E1FB}" type="datetimeFigureOut">
              <a:rPr lang="en-CA" smtClean="0"/>
              <a:t>2022-11-02</a:t>
            </a:fld>
            <a:endParaRPr lang="en-CA"/>
          </a:p>
        </p:txBody>
      </p:sp>
      <p:sp>
        <p:nvSpPr>
          <p:cNvPr id="5" name="Footer Placeholder 4">
            <a:extLst>
              <a:ext uri="{FF2B5EF4-FFF2-40B4-BE49-F238E27FC236}">
                <a16:creationId xmlns:a16="http://schemas.microsoft.com/office/drawing/2014/main" id="{A930239E-E498-417E-B7AA-8A057C4494E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5D323703-9839-45ED-A5D4-D701A0A9CAEA}"/>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75650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108" y="176689"/>
            <a:ext cx="7286625" cy="1276945"/>
          </a:xfrm>
        </p:spPr>
        <p:txBody>
          <a:bodyPr anchor="t"/>
          <a:lstStyle>
            <a:lvl1pPr algn="l">
              <a:defRPr sz="2000" b="1" cap="all"/>
            </a:lvl1pPr>
          </a:lstStyle>
          <a:p>
            <a:r>
              <a:rPr lang="en-US"/>
              <a:t>Click to edit Master title style</a:t>
            </a:r>
            <a:endParaRPr lang="en-US" dirty="0"/>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0E5E78-F63C-419B-9E57-2941BA5D7C3C}"/>
              </a:ext>
            </a:extLst>
          </p:cNvPr>
          <p:cNvSpPr>
            <a:spLocks noGrp="1"/>
          </p:cNvSpPr>
          <p:nvPr>
            <p:ph type="dt" sz="half" idx="10"/>
          </p:nvPr>
        </p:nvSpPr>
        <p:spPr/>
        <p:txBody>
          <a:bodyPr/>
          <a:lstStyle>
            <a:lvl1pPr>
              <a:defRPr/>
            </a:lvl1pPr>
          </a:lstStyle>
          <a:p>
            <a:fld id="{15D8D739-10B1-4E41-898A-F4A5A661E1FB}" type="datetimeFigureOut">
              <a:rPr lang="en-CA" smtClean="0"/>
              <a:t>2022-11-02</a:t>
            </a:fld>
            <a:endParaRPr lang="en-CA"/>
          </a:p>
        </p:txBody>
      </p:sp>
      <p:sp>
        <p:nvSpPr>
          <p:cNvPr id="5" name="Footer Placeholder 4">
            <a:extLst>
              <a:ext uri="{FF2B5EF4-FFF2-40B4-BE49-F238E27FC236}">
                <a16:creationId xmlns:a16="http://schemas.microsoft.com/office/drawing/2014/main" id="{F0EE6243-9F6E-440D-88D1-CAC14DD1045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32625ED1-CDA2-46B5-87A8-52AB98692570}"/>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82553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352716-F24B-4BC2-AF26-C073664D65B9}"/>
              </a:ext>
            </a:extLst>
          </p:cNvPr>
          <p:cNvSpPr>
            <a:spLocks noGrp="1"/>
          </p:cNvSpPr>
          <p:nvPr>
            <p:ph type="dt" sz="half" idx="10"/>
          </p:nvPr>
        </p:nvSpPr>
        <p:spPr/>
        <p:txBody>
          <a:bodyPr/>
          <a:lstStyle>
            <a:lvl1pPr>
              <a:defRPr/>
            </a:lvl1pPr>
          </a:lstStyle>
          <a:p>
            <a:fld id="{15D8D739-10B1-4E41-898A-F4A5A661E1FB}" type="datetimeFigureOut">
              <a:rPr lang="en-CA" smtClean="0"/>
              <a:t>2022-11-02</a:t>
            </a:fld>
            <a:endParaRPr lang="en-CA"/>
          </a:p>
        </p:txBody>
      </p:sp>
      <p:sp>
        <p:nvSpPr>
          <p:cNvPr id="6" name="Footer Placeholder 4">
            <a:extLst>
              <a:ext uri="{FF2B5EF4-FFF2-40B4-BE49-F238E27FC236}">
                <a16:creationId xmlns:a16="http://schemas.microsoft.com/office/drawing/2014/main" id="{68BEF213-0434-49E5-B44D-D3B6996CDAA5}"/>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5A2A6405-7F06-45AA-B19A-F01CDC46728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6893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2DA733-8E1B-4CDD-A136-5421A97098E9}"/>
              </a:ext>
            </a:extLst>
          </p:cNvPr>
          <p:cNvSpPr>
            <a:spLocks noGrp="1"/>
          </p:cNvSpPr>
          <p:nvPr>
            <p:ph type="dt" sz="half" idx="10"/>
          </p:nvPr>
        </p:nvSpPr>
        <p:spPr/>
        <p:txBody>
          <a:bodyPr/>
          <a:lstStyle>
            <a:lvl1pPr>
              <a:defRPr/>
            </a:lvl1pPr>
          </a:lstStyle>
          <a:p>
            <a:fld id="{15D8D739-10B1-4E41-898A-F4A5A661E1FB}" type="datetimeFigureOut">
              <a:rPr lang="en-CA" smtClean="0"/>
              <a:t>2022-11-02</a:t>
            </a:fld>
            <a:endParaRPr lang="en-CA"/>
          </a:p>
        </p:txBody>
      </p:sp>
      <p:sp>
        <p:nvSpPr>
          <p:cNvPr id="8" name="Footer Placeholder 4">
            <a:extLst>
              <a:ext uri="{FF2B5EF4-FFF2-40B4-BE49-F238E27FC236}">
                <a16:creationId xmlns:a16="http://schemas.microsoft.com/office/drawing/2014/main" id="{3ECBA0EA-025F-433A-B3DA-C5755D1B0BEC}"/>
              </a:ext>
            </a:extLst>
          </p:cNvPr>
          <p:cNvSpPr>
            <a:spLocks noGrp="1"/>
          </p:cNvSpPr>
          <p:nvPr>
            <p:ph type="ftr" sz="quarter" idx="11"/>
          </p:nvPr>
        </p:nvSpPr>
        <p:spPr/>
        <p:txBody>
          <a:bodyPr/>
          <a:lstStyle>
            <a:lvl1pPr>
              <a:defRPr/>
            </a:lvl1pPr>
          </a:lstStyle>
          <a:p>
            <a:endParaRPr lang="en-CA"/>
          </a:p>
        </p:txBody>
      </p:sp>
      <p:sp>
        <p:nvSpPr>
          <p:cNvPr id="9" name="Slide Number Placeholder 5">
            <a:extLst>
              <a:ext uri="{FF2B5EF4-FFF2-40B4-BE49-F238E27FC236}">
                <a16:creationId xmlns:a16="http://schemas.microsoft.com/office/drawing/2014/main" id="{26AE12ED-4F4C-428F-B896-8F108B8883F5}"/>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04583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1D9D54E-A7AE-4FE8-9523-9BE9D9A755D7}"/>
              </a:ext>
            </a:extLst>
          </p:cNvPr>
          <p:cNvSpPr>
            <a:spLocks noGrp="1"/>
          </p:cNvSpPr>
          <p:nvPr>
            <p:ph type="dt" sz="half" idx="10"/>
          </p:nvPr>
        </p:nvSpPr>
        <p:spPr/>
        <p:txBody>
          <a:bodyPr/>
          <a:lstStyle>
            <a:lvl1pPr>
              <a:defRPr/>
            </a:lvl1pPr>
          </a:lstStyle>
          <a:p>
            <a:fld id="{15D8D739-10B1-4E41-898A-F4A5A661E1FB}" type="datetimeFigureOut">
              <a:rPr lang="en-CA" smtClean="0"/>
              <a:t>2022-11-02</a:t>
            </a:fld>
            <a:endParaRPr lang="en-CA"/>
          </a:p>
        </p:txBody>
      </p:sp>
      <p:sp>
        <p:nvSpPr>
          <p:cNvPr id="4" name="Footer Placeholder 4">
            <a:extLst>
              <a:ext uri="{FF2B5EF4-FFF2-40B4-BE49-F238E27FC236}">
                <a16:creationId xmlns:a16="http://schemas.microsoft.com/office/drawing/2014/main" id="{871AE07C-5A10-4F48-B857-1E36118158C0}"/>
              </a:ext>
            </a:extLst>
          </p:cNvPr>
          <p:cNvSpPr>
            <a:spLocks noGrp="1"/>
          </p:cNvSpPr>
          <p:nvPr>
            <p:ph type="ftr" sz="quarter" idx="11"/>
          </p:nvPr>
        </p:nvSpPr>
        <p:spPr/>
        <p:txBody>
          <a:bodyPr/>
          <a:lstStyle>
            <a:lvl1pPr>
              <a:defRPr/>
            </a:lvl1pPr>
          </a:lstStyle>
          <a:p>
            <a:endParaRPr lang="en-CA"/>
          </a:p>
        </p:txBody>
      </p:sp>
      <p:sp>
        <p:nvSpPr>
          <p:cNvPr id="5" name="Slide Number Placeholder 5">
            <a:extLst>
              <a:ext uri="{FF2B5EF4-FFF2-40B4-BE49-F238E27FC236}">
                <a16:creationId xmlns:a16="http://schemas.microsoft.com/office/drawing/2014/main" id="{FDF7AE76-D0C0-4B70-8FA3-25AD54E52E49}"/>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56828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C8ECF2-BEB7-47B6-AA46-6F738D49A061}"/>
              </a:ext>
            </a:extLst>
          </p:cNvPr>
          <p:cNvSpPr>
            <a:spLocks noGrp="1"/>
          </p:cNvSpPr>
          <p:nvPr>
            <p:ph type="dt" sz="half" idx="10"/>
          </p:nvPr>
        </p:nvSpPr>
        <p:spPr/>
        <p:txBody>
          <a:bodyPr/>
          <a:lstStyle>
            <a:lvl1pPr>
              <a:defRPr/>
            </a:lvl1pPr>
          </a:lstStyle>
          <a:p>
            <a:fld id="{15D8D739-10B1-4E41-898A-F4A5A661E1FB}" type="datetimeFigureOut">
              <a:rPr lang="en-CA" smtClean="0"/>
              <a:t>2022-11-02</a:t>
            </a:fld>
            <a:endParaRPr lang="en-CA"/>
          </a:p>
        </p:txBody>
      </p:sp>
      <p:sp>
        <p:nvSpPr>
          <p:cNvPr id="3" name="Footer Placeholder 4">
            <a:extLst>
              <a:ext uri="{FF2B5EF4-FFF2-40B4-BE49-F238E27FC236}">
                <a16:creationId xmlns:a16="http://schemas.microsoft.com/office/drawing/2014/main" id="{AB5E2D8B-600A-4ABC-A989-A2928AC369CD}"/>
              </a:ext>
            </a:extLst>
          </p:cNvPr>
          <p:cNvSpPr>
            <a:spLocks noGrp="1"/>
          </p:cNvSpPr>
          <p:nvPr>
            <p:ph type="ftr" sz="quarter" idx="11"/>
          </p:nvPr>
        </p:nvSpPr>
        <p:spPr/>
        <p:txBody>
          <a:bodyPr/>
          <a:lstStyle>
            <a:lvl1pPr>
              <a:defRPr/>
            </a:lvl1pPr>
          </a:lstStyle>
          <a:p>
            <a:endParaRPr lang="en-CA"/>
          </a:p>
        </p:txBody>
      </p:sp>
      <p:sp>
        <p:nvSpPr>
          <p:cNvPr id="4" name="Slide Number Placeholder 5">
            <a:extLst>
              <a:ext uri="{FF2B5EF4-FFF2-40B4-BE49-F238E27FC236}">
                <a16:creationId xmlns:a16="http://schemas.microsoft.com/office/drawing/2014/main" id="{3536F2DA-9CFA-4191-AA0D-7B87F1BF467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91854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162919D7-C9BD-41D1-B75A-296EDA655AE8}"/>
              </a:ext>
            </a:extLst>
          </p:cNvPr>
          <p:cNvSpPr>
            <a:spLocks noGrp="1"/>
          </p:cNvSpPr>
          <p:nvPr>
            <p:ph type="dt" sz="half" idx="10"/>
          </p:nvPr>
        </p:nvSpPr>
        <p:spPr/>
        <p:txBody>
          <a:bodyPr/>
          <a:lstStyle>
            <a:lvl1pPr>
              <a:defRPr/>
            </a:lvl1pPr>
          </a:lstStyle>
          <a:p>
            <a:fld id="{15D8D739-10B1-4E41-898A-F4A5A661E1FB}" type="datetimeFigureOut">
              <a:rPr lang="en-CA" smtClean="0"/>
              <a:t>2022-11-02</a:t>
            </a:fld>
            <a:endParaRPr lang="en-CA"/>
          </a:p>
        </p:txBody>
      </p:sp>
      <p:sp>
        <p:nvSpPr>
          <p:cNvPr id="6" name="Footer Placeholder 4">
            <a:extLst>
              <a:ext uri="{FF2B5EF4-FFF2-40B4-BE49-F238E27FC236}">
                <a16:creationId xmlns:a16="http://schemas.microsoft.com/office/drawing/2014/main" id="{B84A4CF1-53C2-4759-9E48-0697A09404D3}"/>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9D58E26-E1ED-4C04-B09B-D509731D4D4D}"/>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8651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rtlCol="0">
            <a:normAutofit/>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r>
              <a:rPr lang="en-US" noProof="0"/>
              <a:t>Click icon to add picture</a:t>
            </a:r>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DBAD6B19-A033-473C-804A-66A34F68917F}"/>
              </a:ext>
            </a:extLst>
          </p:cNvPr>
          <p:cNvSpPr>
            <a:spLocks noGrp="1"/>
          </p:cNvSpPr>
          <p:nvPr>
            <p:ph type="dt" sz="half" idx="10"/>
          </p:nvPr>
        </p:nvSpPr>
        <p:spPr/>
        <p:txBody>
          <a:bodyPr/>
          <a:lstStyle>
            <a:lvl1pPr>
              <a:defRPr/>
            </a:lvl1pPr>
          </a:lstStyle>
          <a:p>
            <a:fld id="{15D8D739-10B1-4E41-898A-F4A5A661E1FB}" type="datetimeFigureOut">
              <a:rPr lang="en-CA" smtClean="0"/>
              <a:t>2022-11-02</a:t>
            </a:fld>
            <a:endParaRPr lang="en-CA"/>
          </a:p>
        </p:txBody>
      </p:sp>
      <p:sp>
        <p:nvSpPr>
          <p:cNvPr id="6" name="Footer Placeholder 4">
            <a:extLst>
              <a:ext uri="{FF2B5EF4-FFF2-40B4-BE49-F238E27FC236}">
                <a16:creationId xmlns:a16="http://schemas.microsoft.com/office/drawing/2014/main" id="{3C7FAAA0-A5D7-41CA-85DE-864E0C49B949}"/>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B466F24-7951-4459-B31C-8C99935F6C3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27241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65934E32-267C-4407-87B5-EE8B158ECDAB}"/>
              </a:ext>
            </a:extLst>
          </p:cNvPr>
          <p:cNvSpPr>
            <a:spLocks noGrp="1" noChangeArrowheads="1"/>
          </p:cNvSpPr>
          <p:nvPr>
            <p:ph type="body" idx="1"/>
          </p:nvPr>
        </p:nvSpPr>
        <p:spPr bwMode="auto">
          <a:xfrm>
            <a:off x="428625" y="1307455"/>
            <a:ext cx="7715250" cy="424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4" name="Date Placeholder 3">
            <a:extLst>
              <a:ext uri="{FF2B5EF4-FFF2-40B4-BE49-F238E27FC236}">
                <a16:creationId xmlns:a16="http://schemas.microsoft.com/office/drawing/2014/main" id="{9C31EDD7-1C4F-4E85-B0CF-954A506894F0}"/>
              </a:ext>
            </a:extLst>
          </p:cNvPr>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eaLnBrk="1" fontAlgn="auto" hangingPunct="1">
              <a:spcBef>
                <a:spcPts val="0"/>
              </a:spcBef>
              <a:spcAft>
                <a:spcPts val="0"/>
              </a:spcAft>
              <a:defRPr sz="1125" smtClean="0">
                <a:solidFill>
                  <a:schemeClr val="tx1">
                    <a:tint val="75000"/>
                  </a:schemeClr>
                </a:solidFill>
                <a:latin typeface="+mn-lt"/>
              </a:defRPr>
            </a:lvl1pPr>
          </a:lstStyle>
          <a:p>
            <a:fld id="{15D8D739-10B1-4E41-898A-F4A5A661E1FB}" type="datetimeFigureOut">
              <a:rPr lang="en-CA" smtClean="0"/>
              <a:t>2022-11-02</a:t>
            </a:fld>
            <a:endParaRPr lang="en-CA"/>
          </a:p>
        </p:txBody>
      </p:sp>
      <p:sp>
        <p:nvSpPr>
          <p:cNvPr id="5" name="Footer Placeholder 4">
            <a:extLst>
              <a:ext uri="{FF2B5EF4-FFF2-40B4-BE49-F238E27FC236}">
                <a16:creationId xmlns:a16="http://schemas.microsoft.com/office/drawing/2014/main" id="{CC540201-63CB-4A9F-8758-1A674FCB1454}"/>
              </a:ext>
            </a:extLst>
          </p:cNvPr>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eaLnBrk="1" fontAlgn="auto" hangingPunct="1">
              <a:spcBef>
                <a:spcPts val="0"/>
              </a:spcBef>
              <a:spcAft>
                <a:spcPts val="0"/>
              </a:spcAft>
              <a:defRPr sz="1125">
                <a:solidFill>
                  <a:schemeClr val="tx1">
                    <a:tint val="75000"/>
                  </a:schemeClr>
                </a:solidFill>
                <a:latin typeface="+mn-lt"/>
              </a:defRPr>
            </a:lvl1pPr>
          </a:lstStyle>
          <a:p>
            <a:endParaRPr lang="en-CA"/>
          </a:p>
        </p:txBody>
      </p:sp>
      <p:sp>
        <p:nvSpPr>
          <p:cNvPr id="6" name="Slide Number Placeholder 5">
            <a:extLst>
              <a:ext uri="{FF2B5EF4-FFF2-40B4-BE49-F238E27FC236}">
                <a16:creationId xmlns:a16="http://schemas.microsoft.com/office/drawing/2014/main" id="{2DAB49E4-A0B7-470A-8CC0-E6243A240047}"/>
              </a:ext>
            </a:extLst>
          </p:cNvPr>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eaLnBrk="1" fontAlgn="auto" hangingPunct="1">
              <a:spcBef>
                <a:spcPts val="0"/>
              </a:spcBef>
              <a:spcAft>
                <a:spcPts val="0"/>
              </a:spcAft>
              <a:defRPr sz="1125" smtClean="0">
                <a:solidFill>
                  <a:schemeClr val="tx1">
                    <a:tint val="75000"/>
                  </a:schemeClr>
                </a:solidFill>
                <a:latin typeface="+mn-lt"/>
              </a:defRPr>
            </a:lvl1pPr>
          </a:lstStyle>
          <a:p>
            <a:fld id="{1F295870-6E49-49B3-8DA7-68540E0A3415}" type="slidenum">
              <a:rPr lang="en-CA" smtClean="0"/>
              <a:t>‹#›</a:t>
            </a:fld>
            <a:endParaRPr lang="en-CA"/>
          </a:p>
        </p:txBody>
      </p:sp>
      <p:sp>
        <p:nvSpPr>
          <p:cNvPr id="3" name="Rectangle 2">
            <a:extLst>
              <a:ext uri="{FF2B5EF4-FFF2-40B4-BE49-F238E27FC236}">
                <a16:creationId xmlns:a16="http://schemas.microsoft.com/office/drawing/2014/main" id="{3C556769-3A6E-4D3B-86A6-AA99A2F274AB}"/>
              </a:ext>
            </a:extLst>
          </p:cNvPr>
          <p:cNvSpPr/>
          <p:nvPr userDrawn="1"/>
        </p:nvSpPr>
        <p:spPr>
          <a:xfrm>
            <a:off x="0" y="160020"/>
            <a:ext cx="49491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6" name="Title Placeholder 1">
            <a:extLst>
              <a:ext uri="{FF2B5EF4-FFF2-40B4-BE49-F238E27FC236}">
                <a16:creationId xmlns:a16="http://schemas.microsoft.com/office/drawing/2014/main" id="{D36FAA11-82AE-4EF6-B591-009735C04AB5}"/>
              </a:ext>
            </a:extLst>
          </p:cNvPr>
          <p:cNvSpPr>
            <a:spLocks noGrp="1" noChangeArrowheads="1"/>
          </p:cNvSpPr>
          <p:nvPr>
            <p:ph type="title"/>
          </p:nvPr>
        </p:nvSpPr>
        <p:spPr bwMode="auto">
          <a:xfrm>
            <a:off x="148590" y="70872"/>
            <a:ext cx="4137660" cy="67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Tree>
    <p:extLst>
      <p:ext uri="{BB962C8B-B14F-4D97-AF65-F5344CB8AC3E}">
        <p14:creationId xmlns:p14="http://schemas.microsoft.com/office/powerpoint/2010/main" val="2856022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125">
          <a:solidFill>
            <a:schemeClr val="tx1"/>
          </a:solidFill>
          <a:latin typeface="Calibri" panose="020F0502020204030204" pitchFamily="34" charset="0"/>
        </a:defRPr>
      </a:lvl2pPr>
      <a:lvl3pPr algn="ctr" rtl="0" eaLnBrk="1" fontAlgn="base" hangingPunct="1">
        <a:spcBef>
          <a:spcPct val="0"/>
        </a:spcBef>
        <a:spcAft>
          <a:spcPct val="0"/>
        </a:spcAft>
        <a:defRPr sz="4125">
          <a:solidFill>
            <a:schemeClr val="tx1"/>
          </a:solidFill>
          <a:latin typeface="Calibri" panose="020F0502020204030204" pitchFamily="34" charset="0"/>
        </a:defRPr>
      </a:lvl3pPr>
      <a:lvl4pPr algn="ctr" rtl="0" eaLnBrk="1" fontAlgn="base" hangingPunct="1">
        <a:spcBef>
          <a:spcPct val="0"/>
        </a:spcBef>
        <a:spcAft>
          <a:spcPct val="0"/>
        </a:spcAft>
        <a:defRPr sz="4125">
          <a:solidFill>
            <a:schemeClr val="tx1"/>
          </a:solidFill>
          <a:latin typeface="Calibri" panose="020F0502020204030204" pitchFamily="34" charset="0"/>
        </a:defRPr>
      </a:lvl4pPr>
      <a:lvl5pPr algn="ctr" rtl="0" eaLnBrk="1" fontAlgn="base" hangingPunct="1">
        <a:spcBef>
          <a:spcPct val="0"/>
        </a:spcBef>
        <a:spcAft>
          <a:spcPct val="0"/>
        </a:spcAft>
        <a:defRPr sz="4125">
          <a:solidFill>
            <a:schemeClr val="tx1"/>
          </a:solidFill>
          <a:latin typeface="Calibri" panose="020F0502020204030204" pitchFamily="34" charset="0"/>
        </a:defRPr>
      </a:lvl5pPr>
      <a:lvl6pPr marL="428625" algn="ctr" rtl="0" eaLnBrk="1" fontAlgn="base" hangingPunct="1">
        <a:spcBef>
          <a:spcPct val="0"/>
        </a:spcBef>
        <a:spcAft>
          <a:spcPct val="0"/>
        </a:spcAft>
        <a:defRPr sz="4125">
          <a:solidFill>
            <a:schemeClr val="tx1"/>
          </a:solidFill>
          <a:latin typeface="Calibri" panose="020F0502020204030204" pitchFamily="34" charset="0"/>
        </a:defRPr>
      </a:lvl6pPr>
      <a:lvl7pPr marL="857250" algn="ctr" rtl="0" eaLnBrk="1" fontAlgn="base" hangingPunct="1">
        <a:spcBef>
          <a:spcPct val="0"/>
        </a:spcBef>
        <a:spcAft>
          <a:spcPct val="0"/>
        </a:spcAft>
        <a:defRPr sz="4125">
          <a:solidFill>
            <a:schemeClr val="tx1"/>
          </a:solidFill>
          <a:latin typeface="Calibri" panose="020F0502020204030204" pitchFamily="34" charset="0"/>
        </a:defRPr>
      </a:lvl7pPr>
      <a:lvl8pPr marL="1285875" algn="ctr" rtl="0" eaLnBrk="1" fontAlgn="base" hangingPunct="1">
        <a:spcBef>
          <a:spcPct val="0"/>
        </a:spcBef>
        <a:spcAft>
          <a:spcPct val="0"/>
        </a:spcAft>
        <a:defRPr sz="4125">
          <a:solidFill>
            <a:schemeClr val="tx1"/>
          </a:solidFill>
          <a:latin typeface="Calibri" panose="020F0502020204030204" pitchFamily="34" charset="0"/>
        </a:defRPr>
      </a:lvl8pPr>
      <a:lvl9pPr marL="1714500" algn="ctr" rtl="0" eaLnBrk="1" fontAlgn="base" hangingPunct="1">
        <a:spcBef>
          <a:spcPct val="0"/>
        </a:spcBef>
        <a:spcAft>
          <a:spcPct val="0"/>
        </a:spcAft>
        <a:defRPr sz="4125">
          <a:solidFill>
            <a:schemeClr val="tx1"/>
          </a:solidFill>
          <a:latin typeface="Calibri" panose="020F0502020204030204" pitchFamily="34" charset="0"/>
        </a:defRPr>
      </a:lvl9pPr>
    </p:titleStyle>
    <p:bodyStyle>
      <a:lvl1pPr marL="321469" indent="-321469" algn="l" rtl="0" eaLnBrk="1" fontAlgn="base" hangingPunct="1">
        <a:spcBef>
          <a:spcPct val="20000"/>
        </a:spcBef>
        <a:spcAft>
          <a:spcPct val="0"/>
        </a:spcAft>
        <a:buFont typeface="Arial" panose="020B0604020202020204" pitchFamily="34" charset="0"/>
        <a:buChar char="•"/>
        <a:defRPr sz="3000"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3" Type="http://schemas.openxmlformats.org/officeDocument/2006/relationships/hyperlink" Target="https://link.nfpa.org/publications/70/2023/chapters/6/articles/690#ID000700008404" TargetMode="External"/><Relationship Id="rId2" Type="http://schemas.openxmlformats.org/officeDocument/2006/relationships/hyperlink" Target="https://link.nfpa.org/publications/70/2023/chapters/6/articles/690#ID000700008411"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nis court with palm trees&#10;&#10;Description automatically generated with medium confidence">
            <a:extLst>
              <a:ext uri="{FF2B5EF4-FFF2-40B4-BE49-F238E27FC236}">
                <a16:creationId xmlns:a16="http://schemas.microsoft.com/office/drawing/2014/main" id="{54751BC6-ECB8-0748-AF08-BEFB97606B52}"/>
              </a:ext>
            </a:extLst>
          </p:cNvPr>
          <p:cNvPicPr>
            <a:picLocks noChangeAspect="1"/>
          </p:cNvPicPr>
          <p:nvPr/>
        </p:nvPicPr>
        <p:blipFill>
          <a:blip r:embed="rId2"/>
          <a:stretch>
            <a:fillRect/>
          </a:stretch>
        </p:blipFill>
        <p:spPr>
          <a:xfrm>
            <a:off x="-109243" y="305733"/>
            <a:ext cx="9441332" cy="6299139"/>
          </a:xfrm>
          <a:prstGeom prst="rect">
            <a:avLst/>
          </a:prstGeom>
        </p:spPr>
      </p:pic>
      <p:sp>
        <p:nvSpPr>
          <p:cNvPr id="4" name="Rectangle 3">
            <a:extLst>
              <a:ext uri="{FF2B5EF4-FFF2-40B4-BE49-F238E27FC236}">
                <a16:creationId xmlns:a16="http://schemas.microsoft.com/office/drawing/2014/main" id="{B74FB872-804A-F54A-8317-B1BD8F3F1A78}"/>
              </a:ext>
            </a:extLst>
          </p:cNvPr>
          <p:cNvSpPr/>
          <p:nvPr/>
        </p:nvSpPr>
        <p:spPr>
          <a:xfrm>
            <a:off x="-616352" y="510014"/>
            <a:ext cx="10266028" cy="1276109"/>
          </a:xfrm>
          <a:prstGeom prst="rect">
            <a:avLst/>
          </a:prstGeom>
          <a:solidFill>
            <a:schemeClr val="tx1">
              <a:lumMod val="50000"/>
              <a:lumOff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riangle 1">
            <a:extLst>
              <a:ext uri="{FF2B5EF4-FFF2-40B4-BE49-F238E27FC236}">
                <a16:creationId xmlns:a16="http://schemas.microsoft.com/office/drawing/2014/main" id="{01C572AF-A586-AC45-A4BF-58191406BCE9}"/>
              </a:ext>
            </a:extLst>
          </p:cNvPr>
          <p:cNvSpPr/>
          <p:nvPr/>
        </p:nvSpPr>
        <p:spPr>
          <a:xfrm rot="20712204">
            <a:off x="-2821251" y="-1281538"/>
            <a:ext cx="8075654" cy="9103068"/>
          </a:xfrm>
          <a:prstGeom prst="triangle">
            <a:avLst/>
          </a:prstGeom>
          <a:solidFill>
            <a:srgbClr val="10497E">
              <a:alpha val="867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56F24F58-9C31-E443-A04B-717FE2D08411}"/>
              </a:ext>
            </a:extLst>
          </p:cNvPr>
          <p:cNvSpPr txBox="1"/>
          <p:nvPr/>
        </p:nvSpPr>
        <p:spPr>
          <a:xfrm>
            <a:off x="0" y="2621538"/>
            <a:ext cx="4079924" cy="1477328"/>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Design and Implementation of Pilot of a TVET Renewable Energy Course </a:t>
            </a:r>
            <a:endParaRPr lang="en-CA" sz="2100" b="1" dirty="0">
              <a:solidFill>
                <a:schemeClr val="bg1"/>
              </a:solidFill>
              <a:latin typeface="Arial" panose="020B0604020202020204" pitchFamily="34" charset="0"/>
              <a:cs typeface="Arial" panose="020B0604020202020204" pitchFamily="34" charset="0"/>
            </a:endParaRPr>
          </a:p>
          <a:p>
            <a:endParaRPr lang="en-US" sz="27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1070E36-A84C-1C45-A804-243B343AE34B}"/>
              </a:ext>
            </a:extLst>
          </p:cNvPr>
          <p:cNvSpPr txBox="1"/>
          <p:nvPr/>
        </p:nvSpPr>
        <p:spPr>
          <a:xfrm>
            <a:off x="0" y="3930190"/>
            <a:ext cx="3585258"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DELIVERABLE #5 - TRAINING COURSES &amp; PROFESSIONAL DEVELOPMENT</a:t>
            </a:r>
          </a:p>
        </p:txBody>
      </p:sp>
      <p:pic>
        <p:nvPicPr>
          <p:cNvPr id="20" name="Picture 19" descr="Logo&#10;&#10;Description automatically generated">
            <a:extLst>
              <a:ext uri="{FF2B5EF4-FFF2-40B4-BE49-F238E27FC236}">
                <a16:creationId xmlns:a16="http://schemas.microsoft.com/office/drawing/2014/main" id="{5A1FD6FA-1557-EC45-9A09-17E0F4C629FB}"/>
              </a:ext>
            </a:extLst>
          </p:cNvPr>
          <p:cNvPicPr>
            <a:picLocks noChangeAspect="1"/>
          </p:cNvPicPr>
          <p:nvPr/>
        </p:nvPicPr>
        <p:blipFill>
          <a:blip r:embed="rId3" cstate="print"/>
          <a:stretch>
            <a:fillRect/>
          </a:stretch>
        </p:blipFill>
        <p:spPr>
          <a:xfrm>
            <a:off x="2790456" y="1110291"/>
            <a:ext cx="1303646" cy="432000"/>
          </a:xfrm>
          <a:prstGeom prst="rect">
            <a:avLst/>
          </a:prstGeom>
        </p:spPr>
      </p:pic>
      <p:pic>
        <p:nvPicPr>
          <p:cNvPr id="12" name="Picture 11" descr="A picture containing text, blur&#10;&#10;Description automatically generated">
            <a:extLst>
              <a:ext uri="{FF2B5EF4-FFF2-40B4-BE49-F238E27FC236}">
                <a16:creationId xmlns:a16="http://schemas.microsoft.com/office/drawing/2014/main" id="{9BAADFDD-0779-BE3F-62D5-56918A820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828" y="711777"/>
            <a:ext cx="1048545" cy="720000"/>
          </a:xfrm>
          <a:prstGeom prst="rect">
            <a:avLst/>
          </a:prstGeom>
        </p:spPr>
      </p:pic>
      <p:pic>
        <p:nvPicPr>
          <p:cNvPr id="15" name="Picture 14" descr="Logo, company name&#10;&#10;Description automatically generated">
            <a:extLst>
              <a:ext uri="{FF2B5EF4-FFF2-40B4-BE49-F238E27FC236}">
                <a16:creationId xmlns:a16="http://schemas.microsoft.com/office/drawing/2014/main" id="{22C7F23F-E6FD-4E79-1432-8DEF0B8698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9018" y="1071777"/>
            <a:ext cx="1167568" cy="432000"/>
          </a:xfrm>
          <a:prstGeom prst="rect">
            <a:avLst/>
          </a:prstGeom>
        </p:spPr>
      </p:pic>
    </p:spTree>
    <p:extLst>
      <p:ext uri="{BB962C8B-B14F-4D97-AF65-F5344CB8AC3E}">
        <p14:creationId xmlns:p14="http://schemas.microsoft.com/office/powerpoint/2010/main" val="168629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 Part I General</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Definitions (Found in Article 100)</a:t>
            </a:r>
          </a:p>
          <a:p>
            <a:pPr lvl="2"/>
            <a:r>
              <a:rPr lang="en-US" sz="2800" dirty="0">
                <a:latin typeface="Arial" panose="020B0604020202020204" pitchFamily="34" charset="0"/>
                <a:ea typeface="Calibri" panose="020F0502020204030204" pitchFamily="34" charset="0"/>
                <a:cs typeface="Arial" panose="020B0604020202020204" pitchFamily="34" charset="0"/>
              </a:rPr>
              <a:t>Previous Modules studied have referred to the PV as panels.</a:t>
            </a:r>
          </a:p>
          <a:p>
            <a:pPr lvl="2"/>
            <a:r>
              <a:rPr lang="en-US" sz="2800" dirty="0">
                <a:latin typeface="Arial" panose="020B0604020202020204" pitchFamily="34" charset="0"/>
                <a:ea typeface="Calibri" panose="020F0502020204030204" pitchFamily="34" charset="0"/>
                <a:cs typeface="Arial" panose="020B0604020202020204" pitchFamily="34" charset="0"/>
              </a:rPr>
              <a:t>The NEC refers to them as PV modules</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Scope</a:t>
            </a:r>
          </a:p>
          <a:p>
            <a:pPr lvl="1"/>
            <a:r>
              <a:rPr lang="en-US" sz="2800" dirty="0">
                <a:latin typeface="Arial" panose="020B0604020202020204" pitchFamily="34" charset="0"/>
                <a:ea typeface="Calibri" panose="020F0502020204030204" pitchFamily="34" charset="0"/>
                <a:cs typeface="Arial" panose="020B0604020202020204" pitchFamily="34" charset="0"/>
              </a:rPr>
              <a:t>General Requirements</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99271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Those are the major NEC codes that must be met on a microinverter installation.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92743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36696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next option will be as per the “String Inverters and PV Panels assignment #2” using a string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Slides with the header “</a:t>
            </a:r>
            <a:r>
              <a:rPr lang="en-US" sz="2800" dirty="0">
                <a:latin typeface="Arial" panose="020B0604020202020204" pitchFamily="34" charset="0"/>
                <a:cs typeface="Arial" panose="020B0604020202020204" pitchFamily="34" charset="0"/>
              </a:rPr>
              <a:t>Grid Tied Inverters” are from the Module Grid Interactive Inverters”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same exercise was used before, but now with different PV modules.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88764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String inverter selected is the Fronius PRIMO rated at 3.8kW at 240 Volts.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the same PV module in the microinverter example.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Heliene 60M G1 305W module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05959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Heliene 60M G1 305W module has the following specification STC:</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err="1">
                <a:latin typeface="Arial" panose="020B0604020202020204" pitchFamily="34" charset="0"/>
                <a:ea typeface="Calibri" panose="020F0502020204030204" pitchFamily="34" charset="0"/>
                <a:cs typeface="Arial" panose="020B0604020202020204" pitchFamily="34" charset="0"/>
              </a:rPr>
              <a:t>Pmp</a:t>
            </a:r>
            <a:r>
              <a:rPr lang="en-US" sz="2800" dirty="0">
                <a:latin typeface="Arial" panose="020B0604020202020204" pitchFamily="34" charset="0"/>
                <a:ea typeface="Calibri" panose="020F0502020204030204" pitchFamily="34" charset="0"/>
                <a:cs typeface="Arial" panose="020B0604020202020204" pitchFamily="34" charset="0"/>
              </a:rPr>
              <a:t>(W) 305</a:t>
            </a:r>
          </a:p>
          <a:p>
            <a:pPr lvl="1"/>
            <a:r>
              <a:rPr lang="en-US" sz="2800" dirty="0">
                <a:latin typeface="Arial" panose="020B0604020202020204" pitchFamily="34" charset="0"/>
                <a:ea typeface="Calibri" panose="020F0502020204030204" pitchFamily="34" charset="0"/>
                <a:cs typeface="Arial" panose="020B0604020202020204" pitchFamily="34" charset="0"/>
              </a:rPr>
              <a:t>Voc(V) 39.98</a:t>
            </a:r>
          </a:p>
          <a:p>
            <a:pPr lvl="1"/>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(V) 33.6</a:t>
            </a:r>
          </a:p>
          <a:p>
            <a:pPr lvl="1"/>
            <a:r>
              <a:rPr lang="en-US" sz="2800" dirty="0">
                <a:latin typeface="Arial" panose="020B0604020202020204" pitchFamily="34" charset="0"/>
                <a:ea typeface="Calibri" panose="020F0502020204030204" pitchFamily="34" charset="0"/>
                <a:cs typeface="Arial" panose="020B0604020202020204" pitchFamily="34" charset="0"/>
              </a:rPr>
              <a:t>Imp(A) 9.07</a:t>
            </a:r>
          </a:p>
          <a:p>
            <a:pPr lvl="1"/>
            <a:r>
              <a:rPr lang="en-US" sz="2800" dirty="0">
                <a:latin typeface="Arial" panose="020B0604020202020204" pitchFamily="34" charset="0"/>
                <a:ea typeface="Calibri" panose="020F0502020204030204" pitchFamily="34" charset="0"/>
                <a:cs typeface="Arial" panose="020B0604020202020204" pitchFamily="34" charset="0"/>
              </a:rPr>
              <a:t>Isc(A) 9.67</a:t>
            </a: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02543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Apply the temperature corrections for the module.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10C and 65C as per Belize temperatures.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Voc at 10C = 41.6</a:t>
            </a:r>
          </a:p>
          <a:p>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at 10C = 35.0</a:t>
            </a:r>
          </a:p>
          <a:p>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at 65 = 30.0</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58987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Applying the 125% increase of irradiance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Isc 9.67A x 1.25 = 12.1A</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16025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PRIMO String Inverter</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DD86CD8-C80A-1BA7-E239-B49EA9E9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1012776"/>
            <a:ext cx="9144000" cy="5142016"/>
          </a:xfrm>
          <a:prstGeom prst="rect">
            <a:avLst/>
          </a:prstGeom>
        </p:spPr>
      </p:pic>
      <p:sp>
        <p:nvSpPr>
          <p:cNvPr id="5" name="TextBox 4">
            <a:extLst>
              <a:ext uri="{FF2B5EF4-FFF2-40B4-BE49-F238E27FC236}">
                <a16:creationId xmlns:a16="http://schemas.microsoft.com/office/drawing/2014/main" id="{5E5105B0-6DA0-DE3D-C7CB-8DE5F8D2CEEB}"/>
              </a:ext>
            </a:extLst>
          </p:cNvPr>
          <p:cNvSpPr txBox="1"/>
          <p:nvPr/>
        </p:nvSpPr>
        <p:spPr>
          <a:xfrm>
            <a:off x="6111427"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spTree>
    <p:extLst>
      <p:ext uri="{BB962C8B-B14F-4D97-AF65-F5344CB8AC3E}">
        <p14:creationId xmlns:p14="http://schemas.microsoft.com/office/powerpoint/2010/main" val="28612633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Data Sheet For Inverter</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8362490-419F-DF55-67F5-8E29E1F884E3}"/>
              </a:ext>
            </a:extLst>
          </p:cNvPr>
          <p:cNvPicPr>
            <a:picLocks noChangeAspect="1"/>
          </p:cNvPicPr>
          <p:nvPr/>
        </p:nvPicPr>
        <p:blipFill>
          <a:blip r:embed="rId2"/>
          <a:stretch>
            <a:fillRect/>
          </a:stretch>
        </p:blipFill>
        <p:spPr>
          <a:xfrm>
            <a:off x="148590" y="1867737"/>
            <a:ext cx="9144000" cy="4701830"/>
          </a:xfrm>
          <a:prstGeom prst="rect">
            <a:avLst/>
          </a:prstGeom>
        </p:spPr>
      </p:pic>
      <p:sp>
        <p:nvSpPr>
          <p:cNvPr id="5" name="TextBox 4">
            <a:extLst>
              <a:ext uri="{FF2B5EF4-FFF2-40B4-BE49-F238E27FC236}">
                <a16:creationId xmlns:a16="http://schemas.microsoft.com/office/drawing/2014/main" id="{3A600E83-ABBF-6274-1625-2B53C51C3B25}"/>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spTree>
    <p:extLst>
      <p:ext uri="{BB962C8B-B14F-4D97-AF65-F5344CB8AC3E}">
        <p14:creationId xmlns:p14="http://schemas.microsoft.com/office/powerpoint/2010/main" val="9030920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Data Sheet For Inverter</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6" name="Picture 5">
            <a:extLst>
              <a:ext uri="{FF2B5EF4-FFF2-40B4-BE49-F238E27FC236}">
                <a16:creationId xmlns:a16="http://schemas.microsoft.com/office/drawing/2014/main" id="{CE895FA3-6B88-C7DA-2056-9B6731C8E214}"/>
              </a:ext>
            </a:extLst>
          </p:cNvPr>
          <p:cNvPicPr>
            <a:picLocks noChangeAspect="1"/>
          </p:cNvPicPr>
          <p:nvPr/>
        </p:nvPicPr>
        <p:blipFill>
          <a:blip r:embed="rId2"/>
          <a:stretch>
            <a:fillRect/>
          </a:stretch>
        </p:blipFill>
        <p:spPr>
          <a:xfrm>
            <a:off x="90487" y="3154166"/>
            <a:ext cx="8963025" cy="3334502"/>
          </a:xfrm>
          <a:prstGeom prst="rect">
            <a:avLst/>
          </a:prstGeom>
        </p:spPr>
      </p:pic>
    </p:spTree>
    <p:extLst>
      <p:ext uri="{BB962C8B-B14F-4D97-AF65-F5344CB8AC3E}">
        <p14:creationId xmlns:p14="http://schemas.microsoft.com/office/powerpoint/2010/main" val="3957196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 Part II Circuit Requirements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Circuit Sizing and Current</a:t>
            </a:r>
          </a:p>
          <a:p>
            <a:pPr lvl="1"/>
            <a:r>
              <a:rPr lang="en-US" sz="2800" dirty="0">
                <a:latin typeface="Arial" panose="020B0604020202020204" pitchFamily="34" charset="0"/>
                <a:ea typeface="Calibri" panose="020F0502020204030204" pitchFamily="34" charset="0"/>
                <a:cs typeface="Arial" panose="020B0604020202020204" pitchFamily="34" charset="0"/>
              </a:rPr>
              <a:t>Overcurrent Protection</a:t>
            </a:r>
          </a:p>
          <a:p>
            <a:pPr lvl="1"/>
            <a:r>
              <a:rPr lang="en-US" sz="2800" dirty="0">
                <a:latin typeface="Arial" panose="020B0604020202020204" pitchFamily="34" charset="0"/>
                <a:ea typeface="Calibri" panose="020F0502020204030204" pitchFamily="34" charset="0"/>
                <a:cs typeface="Arial" panose="020B0604020202020204" pitchFamily="34" charset="0"/>
              </a:rPr>
              <a:t>Arc Fault Circuit Protection (Direct Current)</a:t>
            </a:r>
          </a:p>
          <a:p>
            <a:pPr lvl="1"/>
            <a:r>
              <a:rPr lang="en-US" sz="2800" dirty="0">
                <a:latin typeface="Arial" panose="020B0604020202020204" pitchFamily="34" charset="0"/>
                <a:ea typeface="Calibri" panose="020F0502020204030204" pitchFamily="34" charset="0"/>
                <a:cs typeface="Arial" panose="020B0604020202020204" pitchFamily="34" charset="0"/>
              </a:rPr>
              <a:t>Rapid Shutdown of PV Systems on Buildings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09658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AFCI (arc fault protection)</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GFCI</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DC disconnects built in</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Reverse polarity protection for incorrect installation</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4" name="Picture 3">
            <a:extLst>
              <a:ext uri="{FF2B5EF4-FFF2-40B4-BE49-F238E27FC236}">
                <a16:creationId xmlns:a16="http://schemas.microsoft.com/office/drawing/2014/main" id="{F88647DF-FCF9-A38E-1C8B-BCC639BD4625}"/>
              </a:ext>
            </a:extLst>
          </p:cNvPr>
          <p:cNvPicPr>
            <a:picLocks noChangeAspect="1"/>
          </p:cNvPicPr>
          <p:nvPr/>
        </p:nvPicPr>
        <p:blipFill>
          <a:blip r:embed="rId2"/>
          <a:stretch>
            <a:fillRect/>
          </a:stretch>
        </p:blipFill>
        <p:spPr>
          <a:xfrm>
            <a:off x="0" y="4897630"/>
            <a:ext cx="9144000" cy="1529965"/>
          </a:xfrm>
          <a:prstGeom prst="rect">
            <a:avLst/>
          </a:prstGeom>
        </p:spPr>
      </p:pic>
    </p:spTree>
    <p:extLst>
      <p:ext uri="{BB962C8B-B14F-4D97-AF65-F5344CB8AC3E}">
        <p14:creationId xmlns:p14="http://schemas.microsoft.com/office/powerpoint/2010/main" val="25027295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Input Data:</a:t>
            </a:r>
          </a:p>
          <a:p>
            <a:r>
              <a:rPr lang="en-US" sz="2800" dirty="0">
                <a:latin typeface="Arial" panose="020B0604020202020204" pitchFamily="34" charset="0"/>
                <a:ea typeface="Calibri" panose="020F0502020204030204" pitchFamily="34" charset="0"/>
                <a:cs typeface="Arial" panose="020B0604020202020204" pitchFamily="34" charset="0"/>
              </a:rPr>
              <a:t>5.7kW for 3.8kW = 150% over capacity on the PV DC wattage. Gather extra low light energy.</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6" name="Picture 5">
            <a:extLst>
              <a:ext uri="{FF2B5EF4-FFF2-40B4-BE49-F238E27FC236}">
                <a16:creationId xmlns:a16="http://schemas.microsoft.com/office/drawing/2014/main" id="{E821CBD3-2E83-7545-03EC-97F88ACED76B}"/>
              </a:ext>
            </a:extLst>
          </p:cNvPr>
          <p:cNvPicPr>
            <a:picLocks noChangeAspect="1"/>
          </p:cNvPicPr>
          <p:nvPr/>
        </p:nvPicPr>
        <p:blipFill>
          <a:blip r:embed="rId2"/>
          <a:stretch>
            <a:fillRect/>
          </a:stretch>
        </p:blipFill>
        <p:spPr>
          <a:xfrm>
            <a:off x="0" y="3164443"/>
            <a:ext cx="9039225" cy="3324225"/>
          </a:xfrm>
          <a:prstGeom prst="rect">
            <a:avLst/>
          </a:prstGeom>
        </p:spPr>
      </p:pic>
    </p:spTree>
    <p:extLst>
      <p:ext uri="{BB962C8B-B14F-4D97-AF65-F5344CB8AC3E}">
        <p14:creationId xmlns:p14="http://schemas.microsoft.com/office/powerpoint/2010/main" val="35311326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Inverter Data:</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A</a:t>
            </a:r>
            <a:r>
              <a:rPr lang="en-CA" sz="2800" dirty="0">
                <a:effectLst/>
                <a:latin typeface="Arial" panose="020B0604020202020204" pitchFamily="34" charset="0"/>
                <a:ea typeface="Calibri" panose="020F0502020204030204" pitchFamily="34" charset="0"/>
                <a:cs typeface="Arial" panose="020B0604020202020204" pitchFamily="34" charset="0"/>
              </a:rPr>
              <a:t>C output is </a:t>
            </a:r>
            <a:r>
              <a:rPr lang="en-CA" sz="2800" dirty="0">
                <a:latin typeface="Arial" panose="020B0604020202020204" pitchFamily="34" charset="0"/>
                <a:ea typeface="Calibri" panose="020F0502020204030204" pitchFamily="34" charset="0"/>
                <a:cs typeface="Arial" panose="020B0604020202020204" pitchFamily="34" charset="0"/>
              </a:rPr>
              <a:t>3.8kW</a:t>
            </a:r>
          </a:p>
          <a:p>
            <a:r>
              <a:rPr lang="en-CA" sz="2800" dirty="0">
                <a:latin typeface="Arial" panose="020B0604020202020204" pitchFamily="34" charset="0"/>
                <a:ea typeface="Calibri" panose="020F0502020204030204" pitchFamily="34" charset="0"/>
                <a:cs typeface="Arial" panose="020B0604020202020204" pitchFamily="34" charset="0"/>
              </a:rPr>
              <a:t>DC input from PV is 5.7kW</a:t>
            </a:r>
          </a:p>
          <a:p>
            <a:r>
              <a:rPr lang="en-CA" sz="2800" dirty="0">
                <a:latin typeface="Arial" panose="020B0604020202020204" pitchFamily="34" charset="0"/>
                <a:ea typeface="Calibri" panose="020F0502020204030204" pitchFamily="34" charset="0"/>
                <a:cs typeface="Arial" panose="020B0604020202020204" pitchFamily="34" charset="0"/>
              </a:rPr>
              <a:t>MPPT range 80V – 1000V</a:t>
            </a:r>
          </a:p>
          <a:p>
            <a:r>
              <a:rPr lang="en-CA" sz="2800" dirty="0">
                <a:latin typeface="Arial" panose="020B0604020202020204" pitchFamily="34" charset="0"/>
                <a:ea typeface="Calibri" panose="020F0502020204030204" pitchFamily="34" charset="0"/>
                <a:cs typeface="Arial" panose="020B0604020202020204" pitchFamily="34" charset="0"/>
              </a:rPr>
              <a:t>18A per MPPT input</a:t>
            </a:r>
          </a:p>
          <a:p>
            <a:r>
              <a:rPr lang="en-CA" sz="2800" dirty="0">
                <a:latin typeface="Arial" panose="020B0604020202020204" pitchFamily="34" charset="0"/>
                <a:ea typeface="Calibri" panose="020F0502020204030204" pitchFamily="34" charset="0"/>
                <a:cs typeface="Arial" panose="020B0604020202020204" pitchFamily="34" charset="0"/>
              </a:rPr>
              <a:t>27A maximum with one MPPT input used</a:t>
            </a: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59761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Although it says it can operate at 1000 VDC</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Utility rules will dictate the maximum string voltage.</a:t>
            </a: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NEC (National Electrical Code) USA code 690.7 states that 600VDC maximum for single and two family homes.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This exercise will use a 600 VDC input from the PV panel string.</a:t>
            </a: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51612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85666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First step is to calculate how many modules would it take to get close to the 600VDC limit.</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Temperature adjusted Voc is 41.6V</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600 / 41.6 = 14.4 modules round down to 14 modules.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14 modules x 41.6V = 582VDC</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57652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err="1">
                <a:effectLst/>
                <a:latin typeface="Arial" panose="020B0604020202020204" pitchFamily="34" charset="0"/>
                <a:ea typeface="Calibri" panose="020F0502020204030204" pitchFamily="34" charset="0"/>
                <a:cs typeface="Arial" panose="020B0604020202020204" pitchFamily="34" charset="0"/>
              </a:rPr>
              <a:t>Vmp</a:t>
            </a:r>
            <a:r>
              <a:rPr lang="en-CA" sz="2800" dirty="0">
                <a:effectLst/>
                <a:latin typeface="Arial" panose="020B0604020202020204" pitchFamily="34" charset="0"/>
                <a:ea typeface="Calibri" panose="020F0502020204030204" pitchFamily="34" charset="0"/>
                <a:cs typeface="Arial" panose="020B0604020202020204" pitchFamily="34" charset="0"/>
              </a:rPr>
              <a:t> range from 30V – 35V</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14 modules x </a:t>
            </a:r>
            <a:r>
              <a:rPr lang="en-CA" sz="2800" dirty="0" err="1">
                <a:effectLst/>
                <a:latin typeface="Arial" panose="020B0604020202020204" pitchFamily="34" charset="0"/>
                <a:ea typeface="Calibri" panose="020F0502020204030204" pitchFamily="34" charset="0"/>
                <a:cs typeface="Arial" panose="020B0604020202020204" pitchFamily="34" charset="0"/>
              </a:rPr>
              <a:t>Vmp</a:t>
            </a:r>
            <a:r>
              <a:rPr lang="en-CA" sz="2800" dirty="0">
                <a:effectLst/>
                <a:latin typeface="Arial" panose="020B0604020202020204" pitchFamily="34" charset="0"/>
                <a:ea typeface="Calibri" panose="020F0502020204030204" pitchFamily="34" charset="0"/>
                <a:cs typeface="Arial" panose="020B0604020202020204" pitchFamily="34" charset="0"/>
              </a:rPr>
              <a:t> 30V = 420VDC</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14 modules x </a:t>
            </a:r>
            <a:r>
              <a:rPr lang="en-CA" sz="2800" dirty="0" err="1">
                <a:effectLst/>
                <a:latin typeface="Arial" panose="020B0604020202020204" pitchFamily="34" charset="0"/>
                <a:ea typeface="Calibri" panose="020F0502020204030204" pitchFamily="34" charset="0"/>
                <a:cs typeface="Arial" panose="020B0604020202020204" pitchFamily="34" charset="0"/>
              </a:rPr>
              <a:t>Vmp</a:t>
            </a:r>
            <a:r>
              <a:rPr lang="en-CA" sz="2800" dirty="0">
                <a:effectLst/>
                <a:latin typeface="Arial" panose="020B0604020202020204" pitchFamily="34" charset="0"/>
                <a:ea typeface="Calibri" panose="020F0502020204030204" pitchFamily="34" charset="0"/>
                <a:cs typeface="Arial" panose="020B0604020202020204" pitchFamily="34" charset="0"/>
              </a:rPr>
              <a:t> 35V = 490VDC</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These are both within the MPPT voltage range of the inverter.</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97552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Quick math to calculate the Wattage from 14 modules.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305W x 14 = 4256W</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Add 125% for extra irradiance = 5320W</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This meets the requirements for the inverter.</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This is with just one MPPT input being used.</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522876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The maximum current from one string will be Isc at 9.67A x 125% = 12.1A which is less than the 27A limit for just one MPPT being used.</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Another approach is to use both of the MPPT inputs to see if more modules can be connected to the inverter without exceeding the Wattage input limit of 5.7kW.</a:t>
            </a:r>
          </a:p>
        </p:txBody>
      </p:sp>
    </p:spTree>
    <p:extLst>
      <p:ext uri="{BB962C8B-B14F-4D97-AF65-F5344CB8AC3E}">
        <p14:creationId xmlns:p14="http://schemas.microsoft.com/office/powerpoint/2010/main" val="17186738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Working backwards: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5.7kW / 1.25 = maximum wattage of the STC rating for the modules.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4560 Watts / 305 Watts / module = 14.95 modules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15 modules very close to the maximum input at 5719 Watts.</a:t>
            </a:r>
          </a:p>
          <a:p>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954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 Part III Disconnection Means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Photovoltaic System Disconnection Means</a:t>
            </a:r>
          </a:p>
          <a:p>
            <a:pPr lvl="1"/>
            <a:r>
              <a:rPr lang="en-US" sz="2800" dirty="0">
                <a:latin typeface="Arial" panose="020B0604020202020204" pitchFamily="34" charset="0"/>
                <a:ea typeface="Calibri" panose="020F0502020204030204" pitchFamily="34" charset="0"/>
                <a:cs typeface="Arial" panose="020B0604020202020204" pitchFamily="34" charset="0"/>
              </a:rPr>
              <a:t>Disconnecting Means for Isolating Photovoltaic Equipment</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577440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If the extra module was to be used.</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Two strings are required.</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7 modules on one and 8 on the other.</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Checking for MPPT voltage within range:</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7 x 30V and 7x 35V = 210VDC and 245VDC</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This also works.</a:t>
            </a:r>
          </a:p>
        </p:txBody>
      </p:sp>
    </p:spTree>
    <p:extLst>
      <p:ext uri="{BB962C8B-B14F-4D97-AF65-F5344CB8AC3E}">
        <p14:creationId xmlns:p14="http://schemas.microsoft.com/office/powerpoint/2010/main" val="37009982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41222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Schematic string inverter one MPPT input.</a:t>
            </a:r>
          </a:p>
        </p:txBody>
      </p:sp>
      <p:sp>
        <p:nvSpPr>
          <p:cNvPr id="5" name="TextBox 4">
            <a:extLst>
              <a:ext uri="{FF2B5EF4-FFF2-40B4-BE49-F238E27FC236}">
                <a16:creationId xmlns:a16="http://schemas.microsoft.com/office/drawing/2014/main" id="{F1C28BD3-2663-44A5-AAA5-957408ABC97B}"/>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pic>
        <p:nvPicPr>
          <p:cNvPr id="8" name="Picture 7">
            <a:extLst>
              <a:ext uri="{FF2B5EF4-FFF2-40B4-BE49-F238E27FC236}">
                <a16:creationId xmlns:a16="http://schemas.microsoft.com/office/drawing/2014/main" id="{73323D37-E2F1-B4E7-A31D-7B802AC0FE93}"/>
              </a:ext>
            </a:extLst>
          </p:cNvPr>
          <p:cNvPicPr>
            <a:picLocks noChangeAspect="1"/>
          </p:cNvPicPr>
          <p:nvPr/>
        </p:nvPicPr>
        <p:blipFill>
          <a:blip r:embed="rId2"/>
          <a:stretch>
            <a:fillRect/>
          </a:stretch>
        </p:blipFill>
        <p:spPr>
          <a:xfrm>
            <a:off x="148590" y="2139392"/>
            <a:ext cx="8430331" cy="4207136"/>
          </a:xfrm>
          <a:prstGeom prst="rect">
            <a:avLst/>
          </a:prstGeom>
        </p:spPr>
      </p:pic>
    </p:spTree>
    <p:extLst>
      <p:ext uri="{BB962C8B-B14F-4D97-AF65-F5344CB8AC3E}">
        <p14:creationId xmlns:p14="http://schemas.microsoft.com/office/powerpoint/2010/main" val="12040860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690.31 Wiring Methods</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2E50A38-97FB-8FC1-9C70-F0741C7215F7}"/>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pic>
        <p:nvPicPr>
          <p:cNvPr id="11" name="Picture 10">
            <a:extLst>
              <a:ext uri="{FF2B5EF4-FFF2-40B4-BE49-F238E27FC236}">
                <a16:creationId xmlns:a16="http://schemas.microsoft.com/office/drawing/2014/main" id="{67BDFBCA-2F58-8F61-AF9A-6AAEA4ED3525}"/>
              </a:ext>
            </a:extLst>
          </p:cNvPr>
          <p:cNvPicPr>
            <a:picLocks noChangeAspect="1"/>
          </p:cNvPicPr>
          <p:nvPr/>
        </p:nvPicPr>
        <p:blipFill>
          <a:blip r:embed="rId2"/>
          <a:stretch>
            <a:fillRect/>
          </a:stretch>
        </p:blipFill>
        <p:spPr>
          <a:xfrm>
            <a:off x="148590" y="2139392"/>
            <a:ext cx="8430331" cy="4207136"/>
          </a:xfrm>
          <a:prstGeom prst="rect">
            <a:avLst/>
          </a:prstGeom>
        </p:spPr>
      </p:pic>
      <p:cxnSp>
        <p:nvCxnSpPr>
          <p:cNvPr id="4" name="Straight Arrow Connector 3">
            <a:extLst>
              <a:ext uri="{FF2B5EF4-FFF2-40B4-BE49-F238E27FC236}">
                <a16:creationId xmlns:a16="http://schemas.microsoft.com/office/drawing/2014/main" id="{4FF1B49A-F5DD-0297-C537-A1D3EA39C332}"/>
              </a:ext>
            </a:extLst>
          </p:cNvPr>
          <p:cNvCxnSpPr>
            <a:cxnSpLocks/>
          </p:cNvCxnSpPr>
          <p:nvPr/>
        </p:nvCxnSpPr>
        <p:spPr>
          <a:xfrm>
            <a:off x="3943350" y="1857375"/>
            <a:ext cx="1614969" cy="136871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9712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690.31 Wiring Methods:</a:t>
            </a:r>
          </a:p>
          <a:p>
            <a:endParaRPr lang="en-US" sz="3175"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are the sections for 690.31</a:t>
            </a:r>
          </a:p>
          <a:p>
            <a:pPr lvl="1"/>
            <a:r>
              <a:rPr lang="en-US" sz="2800" dirty="0">
                <a:latin typeface="Arial" panose="020B0604020202020204" pitchFamily="34" charset="0"/>
                <a:ea typeface="Calibri" panose="020F0502020204030204" pitchFamily="34" charset="0"/>
                <a:cs typeface="Arial" panose="020B0604020202020204" pitchFamily="34" charset="0"/>
              </a:rPr>
              <a:t>(A) Wiring Systems</a:t>
            </a:r>
          </a:p>
          <a:p>
            <a:pPr lvl="1"/>
            <a:r>
              <a:rPr lang="en-US" sz="2800" dirty="0">
                <a:latin typeface="Arial" panose="020B0604020202020204" pitchFamily="34" charset="0"/>
                <a:ea typeface="Calibri" panose="020F0502020204030204" pitchFamily="34" charset="0"/>
                <a:cs typeface="Arial" panose="020B0604020202020204" pitchFamily="34" charset="0"/>
              </a:rPr>
              <a:t>(B) Identification and Grouping</a:t>
            </a:r>
          </a:p>
          <a:p>
            <a:pPr lvl="1"/>
            <a:r>
              <a:rPr lang="en-US" sz="2800" dirty="0">
                <a:latin typeface="Arial" panose="020B0604020202020204" pitchFamily="34" charset="0"/>
                <a:ea typeface="Calibri" panose="020F0502020204030204" pitchFamily="34" charset="0"/>
                <a:cs typeface="Arial" panose="020B0604020202020204" pitchFamily="34" charset="0"/>
              </a:rPr>
              <a:t>(C) Cables </a:t>
            </a:r>
          </a:p>
          <a:p>
            <a:pPr lvl="1"/>
            <a:r>
              <a:rPr lang="en-US" sz="2800" dirty="0">
                <a:latin typeface="Arial" panose="020B0604020202020204" pitchFamily="34" charset="0"/>
                <a:ea typeface="Calibri" panose="020F0502020204030204" pitchFamily="34" charset="0"/>
                <a:cs typeface="Arial" panose="020B0604020202020204" pitchFamily="34" charset="0"/>
              </a:rPr>
              <a:t>(D) Direct Current Circuits on or in Buildings </a:t>
            </a:r>
          </a:p>
          <a:p>
            <a:pPr lvl="1"/>
            <a:r>
              <a:rPr lang="en-US" sz="2800" dirty="0">
                <a:latin typeface="Arial" panose="020B0604020202020204" pitchFamily="34" charset="0"/>
                <a:ea typeface="Calibri" panose="020F0502020204030204" pitchFamily="34" charset="0"/>
                <a:cs typeface="Arial" panose="020B0604020202020204" pitchFamily="34" charset="0"/>
              </a:rPr>
              <a:t>(E) Wiring Methods and Mounting Systems</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57883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Wiring Systems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(1) Serviceability. Wiring devices with integral enclosures like the PV panel, shall have sufficient length of cable be provided to facilitate replacement.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66330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(2) Where Readily Accessible</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PV DC circuit conductors greater than 30 volts that are readily accessible to unqualified persons shall be installed in MC cable, in multiconductor jacketed cable, or in a raceway.</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Behind the module the raceway is the rail channel with clips to hold the PV wire in place.</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53582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(2) Where Readily Accessible</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Leaving the module array the wire needs to be protected. </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Transition the wire from PV wire to other high temperature wire in a junction box as close to the array as possible.</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Conduit mounted a short distance behind the array to the junction box provides this protection.</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53492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(3) Conductor Ampacity</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If using 105C or 125C wire, follow the ampacity and temperature corrections in Table 690.31(A)(1) and 690.31(A)(3)(2).</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Otherwise follow Table 310.15 and 310.16</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079240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 Identification and Grouping.</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(2) Identification</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PV system dc circuits conductors shall be identified at all termination, connection, and splice points by color coding, marking tape, tagging or other approved means.</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(b) For nonsolidly grounded positive conductors shall include imprinted plus signs (+) or word POSITIVE or POS on insulation of a color other than green, white, or grey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4448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 Part IV Wiring Methods and Materials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Wiring Methods</a:t>
            </a:r>
          </a:p>
          <a:p>
            <a:pPr lvl="1"/>
            <a:r>
              <a:rPr lang="en-US" sz="2800" dirty="0">
                <a:latin typeface="Arial" panose="020B0604020202020204" pitchFamily="34" charset="0"/>
                <a:ea typeface="Calibri" panose="020F0502020204030204" pitchFamily="34" charset="0"/>
                <a:cs typeface="Arial" panose="020B0604020202020204" pitchFamily="34" charset="0"/>
              </a:rPr>
              <a:t>Component Interconnections</a:t>
            </a:r>
          </a:p>
          <a:p>
            <a:pPr lvl="1"/>
            <a:r>
              <a:rPr lang="en-US" sz="2800" dirty="0">
                <a:latin typeface="Arial" panose="020B0604020202020204" pitchFamily="34" charset="0"/>
                <a:ea typeface="Calibri" panose="020F0502020204030204" pitchFamily="34" charset="0"/>
                <a:cs typeface="Arial" panose="020B0604020202020204" pitchFamily="34" charset="0"/>
              </a:rPr>
              <a:t>Mating Connectors</a:t>
            </a:r>
          </a:p>
          <a:p>
            <a:pPr lvl="1"/>
            <a:r>
              <a:rPr lang="en-US" sz="2800" dirty="0">
                <a:latin typeface="Arial" panose="020B0604020202020204" pitchFamily="34" charset="0"/>
                <a:ea typeface="Calibri" panose="020F0502020204030204" pitchFamily="34" charset="0"/>
                <a:cs typeface="Arial" panose="020B0604020202020204" pitchFamily="34" charset="0"/>
              </a:rPr>
              <a:t>Access to Boxes</a:t>
            </a: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34515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 Identification and Grouping.</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(b) For nonsolidly grounded negative conductors shall include imprinted plus signs (-) or word NEGATIVE or NEG on insulation of a color other than green, white, grey, or red. Only solidly grounded PV system dc circuit conductors shall be marked in accordance with 200.6</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200.6 be colored white or grey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76938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 Cables Type PV wire or cable and Type distributed generation (DG) cable shall be listed.</a:t>
            </a:r>
          </a:p>
          <a:p>
            <a:pPr marL="942975" lvl="1" indent="-514350">
              <a:buAutoNum type="arabicParenBoth"/>
            </a:pPr>
            <a:r>
              <a:rPr lang="en-US" sz="2800" dirty="0">
                <a:latin typeface="Arial" panose="020B0604020202020204" pitchFamily="34" charset="0"/>
                <a:ea typeface="Calibri" panose="020F0502020204030204" pitchFamily="34" charset="0"/>
                <a:cs typeface="Arial" panose="020B0604020202020204" pitchFamily="34" charset="0"/>
              </a:rPr>
              <a:t>Single – Conductor Cable.</a:t>
            </a:r>
          </a:p>
          <a:p>
            <a:pPr marL="803672" lvl="2" indent="0">
              <a:buNone/>
            </a:pPr>
            <a:r>
              <a:rPr lang="en-US" sz="2800" dirty="0">
                <a:latin typeface="Arial" panose="020B0604020202020204" pitchFamily="34" charset="0"/>
                <a:ea typeface="Calibri" panose="020F0502020204030204" pitchFamily="34" charset="0"/>
                <a:cs typeface="Arial" panose="020B0604020202020204" pitchFamily="34" charset="0"/>
              </a:rPr>
              <a:t>(a) Single-conductor cable in exposed outdoor locations in PV system dc circuits within the PV array to be one of the following:</a:t>
            </a:r>
          </a:p>
          <a:p>
            <a:pPr marL="1746647" lvl="3" indent="-514350">
              <a:buAutoNum type="arabicParenBoth"/>
            </a:pPr>
            <a:r>
              <a:rPr lang="en-US" sz="2800" dirty="0">
                <a:latin typeface="Arial" panose="020B0604020202020204" pitchFamily="34" charset="0"/>
                <a:ea typeface="Calibri" panose="020F0502020204030204" pitchFamily="34" charset="0"/>
                <a:cs typeface="Arial" panose="020B0604020202020204" pitchFamily="34" charset="0"/>
              </a:rPr>
              <a:t>PV wire or cable</a:t>
            </a:r>
          </a:p>
          <a:p>
            <a:pPr marL="1746647" lvl="3" indent="-514350">
              <a:buAutoNum type="arabicParenBoth"/>
            </a:pPr>
            <a:r>
              <a:rPr lang="en-US" sz="2800" dirty="0">
                <a:latin typeface="Arial" panose="020B0604020202020204" pitchFamily="34" charset="0"/>
                <a:ea typeface="Calibri" panose="020F0502020204030204" pitchFamily="34" charset="0"/>
                <a:cs typeface="Arial" panose="020B0604020202020204" pitchFamily="34" charset="0"/>
              </a:rPr>
              <a:t> Single-conductor cable marked with sunlight resistant and Type USE-2 and Type RHW-2</a:t>
            </a:r>
          </a:p>
          <a:p>
            <a:pPr marL="803672" lvl="2" indent="0">
              <a:buNone/>
            </a:pPr>
            <a:r>
              <a:rPr lang="en-US" sz="2800" dirty="0">
                <a:latin typeface="Arial" panose="020B0604020202020204" pitchFamily="34" charset="0"/>
                <a:ea typeface="Calibri" panose="020F0502020204030204" pitchFamily="34" charset="0"/>
                <a:cs typeface="Arial" panose="020B0604020202020204" pitchFamily="34" charset="0"/>
              </a:rPr>
              <a:t>(b) Exposed cables sized 8 AWG or smaller</a:t>
            </a:r>
          </a:p>
          <a:p>
            <a:pPr marL="803672" lvl="2" indent="0">
              <a:buNone/>
            </a:pPr>
            <a:r>
              <a:rPr lang="en-US" sz="2800" dirty="0">
                <a:latin typeface="Arial" panose="020B0604020202020204" pitchFamily="34" charset="0"/>
                <a:ea typeface="Calibri" panose="020F0502020204030204" pitchFamily="34" charset="0"/>
                <a:cs typeface="Arial" panose="020B0604020202020204" pitchFamily="34" charset="0"/>
              </a:rPr>
              <a:t>(c) Exposed cables sized larger than 8 AWG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23665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(3) Multiconductor Jacketed Cables.</a:t>
            </a:r>
          </a:p>
          <a:p>
            <a:pPr lvl="1"/>
            <a:r>
              <a:rPr lang="en-US" sz="2800" dirty="0">
                <a:latin typeface="Arial" panose="020B0604020202020204" pitchFamily="34" charset="0"/>
                <a:ea typeface="Calibri" panose="020F0502020204030204" pitchFamily="34" charset="0"/>
                <a:cs typeface="Arial" panose="020B0604020202020204" pitchFamily="34" charset="0"/>
              </a:rPr>
              <a:t>Have special instructions for installation. Details found in 690.31(C)(3)</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(4) Flexible Cords. Shall comply with Article 400 as hard service cord or portable power cable.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(5) Flexible, Fine-Stranded Cables. To be terminated in accordance with 110.14.</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26992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 Direct – Current Circuits on or in Buildings.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effectLst/>
                <a:latin typeface="Arial" panose="020B0604020202020204" pitchFamily="34" charset="0"/>
                <a:ea typeface="Calibri" panose="020F0502020204030204" pitchFamily="34" charset="0"/>
                <a:cs typeface="Arial" panose="020B0604020202020204" pitchFamily="34" charset="0"/>
              </a:rPr>
              <a:t>(1) Metal Raceways and Enclosures. Where inside buildings, PV system dc circuits that exceed 30 volts or 8 amperes shall be in contained metal raceways, in Type MC metal-clad cable that complies with 250.118(A)(10)(b) or (A)(10)(c), or in metal enclosure.</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71306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 Direct – Current Circuits on or in Buildings.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effectLst/>
                <a:latin typeface="Arial" panose="020B0604020202020204" pitchFamily="34" charset="0"/>
                <a:ea typeface="Calibri" panose="020F0502020204030204" pitchFamily="34" charset="0"/>
                <a:cs typeface="Arial" panose="020B0604020202020204" pitchFamily="34" charset="0"/>
              </a:rPr>
              <a:t>(2) Marking and Labelling. Unless located and arranged so the purpose is evident, the following wiring methods and enclosures that contain PV system dc circuit conductors shall be marked with the wording PHOTOVOLTAIC POWER SOURCE or SOLAR PV DC CIRCUIT.</a:t>
            </a:r>
          </a:p>
          <a:p>
            <a:pPr lvl="2"/>
            <a:r>
              <a:rPr lang="en-US" sz="2800" dirty="0">
                <a:latin typeface="Arial" panose="020B0604020202020204" pitchFamily="34" charset="0"/>
                <a:ea typeface="Calibri" panose="020F0502020204030204" pitchFamily="34" charset="0"/>
                <a:cs typeface="Arial" panose="020B0604020202020204" pitchFamily="34" charset="0"/>
              </a:rPr>
              <a:t>(1) Exposed raceways</a:t>
            </a:r>
          </a:p>
          <a:p>
            <a:pPr lvl="2"/>
            <a:r>
              <a:rPr lang="en-US" sz="2800" dirty="0">
                <a:effectLst/>
                <a:latin typeface="Arial" panose="020B0604020202020204" pitchFamily="34" charset="0"/>
                <a:ea typeface="Calibri" panose="020F0502020204030204" pitchFamily="34" charset="0"/>
                <a:cs typeface="Arial" panose="020B0604020202020204" pitchFamily="34" charset="0"/>
              </a:rPr>
              <a:t>(2) Covers </a:t>
            </a:r>
          </a:p>
          <a:p>
            <a:pPr lvl="2"/>
            <a:r>
              <a:rPr lang="en-US" sz="2800" dirty="0">
                <a:latin typeface="Arial" panose="020B0604020202020204" pitchFamily="34" charset="0"/>
                <a:ea typeface="Calibri" panose="020F0502020204030204" pitchFamily="34" charset="0"/>
                <a:cs typeface="Arial" panose="020B0604020202020204" pitchFamily="34" charset="0"/>
              </a:rPr>
              <a:t>(3) Conduit bodies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14881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 Wiring Methods and Mounting Systems.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CA" sz="2800" dirty="0">
                <a:effectLst/>
                <a:latin typeface="Arial" panose="020B0604020202020204" pitchFamily="34" charset="0"/>
                <a:ea typeface="Calibri" panose="020F0502020204030204" pitchFamily="34" charset="0"/>
                <a:cs typeface="Arial" panose="020B0604020202020204" pitchFamily="34" charset="0"/>
              </a:rPr>
              <a:t>Roof-mounted PV array mounting systems shall be permitted to be held in place with an approved means other than those required by 110.13.</a:t>
            </a:r>
          </a:p>
          <a:p>
            <a:pPr lvl="1"/>
            <a:endParaRPr lang="en-CA" sz="2800" dirty="0">
              <a:effectLst/>
              <a:latin typeface="Arial" panose="020B0604020202020204" pitchFamily="34" charset="0"/>
              <a:ea typeface="Calibri" panose="020F0502020204030204" pitchFamily="34" charset="0"/>
              <a:cs typeface="Arial" panose="020B0604020202020204" pitchFamily="34" charset="0"/>
            </a:endParaRPr>
          </a:p>
          <a:p>
            <a:pPr lvl="1"/>
            <a:r>
              <a:rPr lang="en-CA" sz="2800" dirty="0">
                <a:latin typeface="Arial" panose="020B0604020202020204" pitchFamily="34" charset="0"/>
                <a:ea typeface="Calibri" panose="020F0502020204030204" pitchFamily="34" charset="0"/>
                <a:cs typeface="Arial" panose="020B0604020202020204" pitchFamily="34" charset="0"/>
              </a:rPr>
              <a:t>Racking system that are approved. Same as Microinverter systems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55484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44343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690.3 Mating Connectors</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2E50A38-97FB-8FC1-9C70-F0741C7215F7}"/>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pic>
        <p:nvPicPr>
          <p:cNvPr id="12" name="Picture 11">
            <a:extLst>
              <a:ext uri="{FF2B5EF4-FFF2-40B4-BE49-F238E27FC236}">
                <a16:creationId xmlns:a16="http://schemas.microsoft.com/office/drawing/2014/main" id="{96CF3149-F628-1C7E-9B66-C8B21A777814}"/>
              </a:ext>
            </a:extLst>
          </p:cNvPr>
          <p:cNvPicPr>
            <a:picLocks noChangeAspect="1"/>
          </p:cNvPicPr>
          <p:nvPr/>
        </p:nvPicPr>
        <p:blipFill>
          <a:blip r:embed="rId2"/>
          <a:stretch>
            <a:fillRect/>
          </a:stretch>
        </p:blipFill>
        <p:spPr>
          <a:xfrm>
            <a:off x="148590" y="2139392"/>
            <a:ext cx="8430331" cy="4207136"/>
          </a:xfrm>
          <a:prstGeom prst="rect">
            <a:avLst/>
          </a:prstGeom>
        </p:spPr>
      </p:pic>
      <p:cxnSp>
        <p:nvCxnSpPr>
          <p:cNvPr id="4" name="Straight Arrow Connector 3">
            <a:extLst>
              <a:ext uri="{FF2B5EF4-FFF2-40B4-BE49-F238E27FC236}">
                <a16:creationId xmlns:a16="http://schemas.microsoft.com/office/drawing/2014/main" id="{4FF1B49A-F5DD-0297-C537-A1D3EA39C332}"/>
              </a:ext>
            </a:extLst>
          </p:cNvPr>
          <p:cNvCxnSpPr>
            <a:cxnSpLocks/>
          </p:cNvCxnSpPr>
          <p:nvPr/>
        </p:nvCxnSpPr>
        <p:spPr>
          <a:xfrm>
            <a:off x="3624851" y="1754633"/>
            <a:ext cx="661399" cy="229338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9313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690.33 Mating Connectors. Shall comply with 690.33(A) through (D).</a:t>
            </a:r>
          </a:p>
          <a:p>
            <a:r>
              <a:rPr lang="en-US" sz="2800" dirty="0">
                <a:latin typeface="Arial" panose="020B0604020202020204" pitchFamily="34" charset="0"/>
                <a:ea typeface="Calibri" panose="020F0502020204030204" pitchFamily="34" charset="0"/>
                <a:cs typeface="Arial" panose="020B0604020202020204" pitchFamily="34" charset="0"/>
              </a:rPr>
              <a:t>(A) Configuration. The mating connectors shall be polarized and shall have a configuration that is noninterchangeable with receptacles in other electrical systems on the premises.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MC 4 connector is most common type used</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24772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690.33 Mating Connectors. Shall comply with 690.33(A) through (D).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 Guarding. Constructed and installed so as to guard against inadvertent contact with live parts by persons.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 Type. Latching or locking, operating at over 30 volts dc shall require a tool for opening.</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987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 Part V Grounding and Bonding</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PV System DC Circuit Grounding and Protection</a:t>
            </a:r>
          </a:p>
          <a:p>
            <a:pPr lvl="1"/>
            <a:r>
              <a:rPr lang="en-US" sz="2800" dirty="0">
                <a:latin typeface="Arial" panose="020B0604020202020204" pitchFamily="34" charset="0"/>
                <a:ea typeface="Calibri" panose="020F0502020204030204" pitchFamily="34" charset="0"/>
                <a:cs typeface="Arial" panose="020B0604020202020204" pitchFamily="34" charset="0"/>
              </a:rPr>
              <a:t>Point of PV System DC Circuit Grounding Connections</a:t>
            </a:r>
          </a:p>
          <a:p>
            <a:pPr lvl="1"/>
            <a:r>
              <a:rPr lang="en-US" sz="2800" dirty="0">
                <a:latin typeface="Arial" panose="020B0604020202020204" pitchFamily="34" charset="0"/>
                <a:ea typeface="Calibri" panose="020F0502020204030204" pitchFamily="34" charset="0"/>
                <a:cs typeface="Arial" panose="020B0604020202020204" pitchFamily="34" charset="0"/>
              </a:rPr>
              <a:t>Equipment Grounding and Bonding</a:t>
            </a:r>
          </a:p>
          <a:p>
            <a:pPr lvl="1"/>
            <a:r>
              <a:rPr lang="en-US" sz="2800" dirty="0">
                <a:latin typeface="Arial" panose="020B0604020202020204" pitchFamily="34" charset="0"/>
                <a:ea typeface="Calibri" panose="020F0502020204030204" pitchFamily="34" charset="0"/>
                <a:cs typeface="Arial" panose="020B0604020202020204" pitchFamily="34" charset="0"/>
              </a:rPr>
              <a:t>Size of Equipment Grounding Conductors</a:t>
            </a:r>
          </a:p>
          <a:p>
            <a:pPr lvl="1"/>
            <a:r>
              <a:rPr lang="en-US" sz="2800" dirty="0">
                <a:latin typeface="Arial" panose="020B0604020202020204" pitchFamily="34" charset="0"/>
                <a:ea typeface="Calibri" panose="020F0502020204030204" pitchFamily="34" charset="0"/>
                <a:cs typeface="Arial" panose="020B0604020202020204" pitchFamily="34" charset="0"/>
              </a:rPr>
              <a:t>Grounding Electrode System</a:t>
            </a:r>
          </a:p>
          <a:p>
            <a:pPr marL="428625" lvl="1"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86244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690.33 Mating Connectors. Shall comply with 690.33(A) through (D).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 Interruption of Circuit. Be one of the following:</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(1) Rated for interrupting current without hazard to the operator.</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(2) Requires the use of a tool to open and marked “Do Not Disconnect Under Load” or “Not for Current Interrupting”</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(3) Supplied as part of listed equipment provided with instructions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86199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83679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690.41 PV System DC Circuit Grounding and Protection.</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2E50A38-97FB-8FC1-9C70-F0741C7215F7}"/>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pic>
        <p:nvPicPr>
          <p:cNvPr id="11" name="Picture 10">
            <a:extLst>
              <a:ext uri="{FF2B5EF4-FFF2-40B4-BE49-F238E27FC236}">
                <a16:creationId xmlns:a16="http://schemas.microsoft.com/office/drawing/2014/main" id="{C0A04811-47D1-AFF5-57FE-2FA86EEC951A}"/>
              </a:ext>
            </a:extLst>
          </p:cNvPr>
          <p:cNvPicPr>
            <a:picLocks noChangeAspect="1"/>
          </p:cNvPicPr>
          <p:nvPr/>
        </p:nvPicPr>
        <p:blipFill>
          <a:blip r:embed="rId2"/>
          <a:stretch>
            <a:fillRect/>
          </a:stretch>
        </p:blipFill>
        <p:spPr>
          <a:xfrm>
            <a:off x="148590" y="2276137"/>
            <a:ext cx="8430331" cy="4207136"/>
          </a:xfrm>
          <a:prstGeom prst="rect">
            <a:avLst/>
          </a:prstGeom>
        </p:spPr>
      </p:pic>
      <p:cxnSp>
        <p:nvCxnSpPr>
          <p:cNvPr id="4" name="Straight Arrow Connector 3">
            <a:extLst>
              <a:ext uri="{FF2B5EF4-FFF2-40B4-BE49-F238E27FC236}">
                <a16:creationId xmlns:a16="http://schemas.microsoft.com/office/drawing/2014/main" id="{4FF1B49A-F5DD-0297-C537-A1D3EA39C332}"/>
              </a:ext>
            </a:extLst>
          </p:cNvPr>
          <p:cNvCxnSpPr>
            <a:cxnSpLocks/>
          </p:cNvCxnSpPr>
          <p:nvPr/>
        </p:nvCxnSpPr>
        <p:spPr>
          <a:xfrm>
            <a:off x="3320479" y="1832813"/>
            <a:ext cx="1251521" cy="228712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2348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887147"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PV System DC Circuit Grounding Configurations.</a:t>
            </a:r>
          </a:p>
          <a:p>
            <a:pPr marL="428625" lvl="1" indent="0">
              <a:buNone/>
            </a:pPr>
            <a:r>
              <a:rPr lang="en-CA" sz="2800" dirty="0">
                <a:effectLst/>
                <a:latin typeface="Arial" panose="020B0604020202020204" pitchFamily="34" charset="0"/>
                <a:ea typeface="Calibri" panose="020F0502020204030204" pitchFamily="34" charset="0"/>
                <a:cs typeface="Arial" panose="020B0604020202020204" pitchFamily="34" charset="0"/>
              </a:rPr>
              <a:t>One or more of the following configurations.</a:t>
            </a:r>
          </a:p>
          <a:p>
            <a:pPr marL="1260872" lvl="2" indent="-457200">
              <a:buAutoNum type="arabicParenBoth"/>
            </a:pPr>
            <a:r>
              <a:rPr lang="en-CA" sz="2800" dirty="0">
                <a:latin typeface="Arial" panose="020B0604020202020204" pitchFamily="34" charset="0"/>
                <a:ea typeface="Calibri" panose="020F0502020204030204" pitchFamily="34" charset="0"/>
                <a:cs typeface="Arial" panose="020B0604020202020204" pitchFamily="34" charset="0"/>
              </a:rPr>
              <a:t>2-wire circuits with one functionally grounded conductor</a:t>
            </a:r>
          </a:p>
          <a:p>
            <a:pPr marL="1260872" lvl="2" indent="-457200">
              <a:buAutoNum type="arabicParenBoth"/>
            </a:pPr>
            <a:r>
              <a:rPr lang="en-CA" sz="2800" dirty="0">
                <a:effectLst/>
                <a:latin typeface="Arial" panose="020B0604020202020204" pitchFamily="34" charset="0"/>
                <a:ea typeface="Calibri" panose="020F0502020204030204" pitchFamily="34" charset="0"/>
                <a:cs typeface="Arial" panose="020B0604020202020204" pitchFamily="34" charset="0"/>
              </a:rPr>
              <a:t>Circuits not isolated from the grounded inverter output circuit (transformerless this example)</a:t>
            </a:r>
          </a:p>
          <a:p>
            <a:pPr marL="1260872" lvl="2" indent="-457200">
              <a:buAutoNum type="arabicParenBoth"/>
            </a:pPr>
            <a:r>
              <a:rPr lang="en-CA" sz="2800" dirty="0">
                <a:latin typeface="Arial" panose="020B0604020202020204" pitchFamily="34" charset="0"/>
                <a:ea typeface="Calibri" panose="020F0502020204030204" pitchFamily="34" charset="0"/>
                <a:cs typeface="Arial" panose="020B0604020202020204" pitchFamily="34" charset="0"/>
              </a:rPr>
              <a:t>Ungrounded circuits</a:t>
            </a:r>
          </a:p>
          <a:p>
            <a:pPr marL="1260872" lvl="2" indent="-457200">
              <a:buAutoNum type="arabicParenBoth"/>
            </a:pPr>
            <a:r>
              <a:rPr lang="en-CA" sz="2800" dirty="0">
                <a:effectLst/>
                <a:latin typeface="Arial" panose="020B0604020202020204" pitchFamily="34" charset="0"/>
                <a:ea typeface="Calibri" panose="020F0502020204030204" pitchFamily="34" charset="0"/>
                <a:cs typeface="Arial" panose="020B0604020202020204" pitchFamily="34" charset="0"/>
              </a:rPr>
              <a:t>Solidly grounded circuits as permitted in 690.41(B)</a:t>
            </a:r>
          </a:p>
          <a:p>
            <a:pPr marL="1260872" lvl="2" indent="-457200">
              <a:buAutoNum type="arabicParenBoth"/>
            </a:pPr>
            <a:r>
              <a:rPr lang="en-CA" sz="2800" dirty="0">
                <a:latin typeface="Arial" panose="020B0604020202020204" pitchFamily="34" charset="0"/>
                <a:ea typeface="Calibri" panose="020F0502020204030204" pitchFamily="34" charset="0"/>
                <a:cs typeface="Arial" panose="020B0604020202020204" pitchFamily="34" charset="0"/>
              </a:rPr>
              <a:t>Circuits protected by equipment listed and identified for the use</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01159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887147"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 DC Ground-Fault Detector-Interrupter (GFDI) Protection. (Built into the inverter)</a:t>
            </a:r>
          </a:p>
          <a:p>
            <a:pPr marL="428625" lvl="1" indent="0">
              <a:buNone/>
            </a:pPr>
            <a:r>
              <a:rPr lang="en-CA" sz="2800" dirty="0">
                <a:latin typeface="Arial" panose="020B0604020202020204" pitchFamily="34" charset="0"/>
                <a:ea typeface="Calibri" panose="020F0502020204030204" pitchFamily="34" charset="0"/>
                <a:cs typeface="Arial" panose="020B0604020202020204" pitchFamily="34" charset="0"/>
              </a:rPr>
              <a:t>PV system dc circuits that exceed 30 volts shall be provided with GFDI protection meeting 690.41 (B)(1) and (B)(2) to reduce fire hazards</a:t>
            </a:r>
            <a:r>
              <a:rPr lang="en-CA" sz="2800" dirty="0">
                <a:effectLst/>
                <a:latin typeface="Arial" panose="020B0604020202020204" pitchFamily="34" charset="0"/>
                <a:ea typeface="Calibri" panose="020F0502020204030204" pitchFamily="34" charset="0"/>
                <a:cs typeface="Arial" panose="020B0604020202020204" pitchFamily="34" charset="0"/>
              </a:rPr>
              <a:t>.</a:t>
            </a:r>
          </a:p>
          <a:p>
            <a:pPr marL="1260872" lvl="2" indent="-457200">
              <a:buAutoNum type="arabicParenBoth"/>
            </a:pPr>
            <a:r>
              <a:rPr lang="en-CA" sz="2800" dirty="0">
                <a:latin typeface="Arial" panose="020B0604020202020204" pitchFamily="34" charset="0"/>
                <a:ea typeface="Calibri" panose="020F0502020204030204" pitchFamily="34" charset="0"/>
                <a:cs typeface="Arial" panose="020B0604020202020204" pitchFamily="34" charset="0"/>
              </a:rPr>
              <a:t>Ground-Fault Detection. The GFDI device or system shall detect fault(s) in the PV system dc circuits, including any functionally grounded conductors, and be listed.</a:t>
            </a:r>
          </a:p>
          <a:p>
            <a:pPr marL="1260872" lvl="2" indent="-457200">
              <a:buAutoNum type="arabicParenBoth"/>
            </a:pPr>
            <a:r>
              <a:rPr lang="en-CA" sz="2800" dirty="0">
                <a:latin typeface="Arial" panose="020B0604020202020204" pitchFamily="34" charset="0"/>
                <a:ea typeface="Calibri" panose="020F0502020204030204" pitchFamily="34" charset="0"/>
                <a:cs typeface="Arial" panose="020B0604020202020204" pitchFamily="34" charset="0"/>
              </a:rPr>
              <a:t> Faulted Circuits. </a:t>
            </a:r>
          </a:p>
        </p:txBody>
      </p:sp>
    </p:spTree>
    <p:extLst>
      <p:ext uri="{BB962C8B-B14F-4D97-AF65-F5344CB8AC3E}">
        <p14:creationId xmlns:p14="http://schemas.microsoft.com/office/powerpoint/2010/main" val="25156530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887147"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(2) Faulted Circuits. The faulted circuits shall be controlled by one of the following methods:</a:t>
            </a:r>
          </a:p>
          <a:p>
            <a:pPr marL="942975" lvl="1" indent="-514350">
              <a:buAutoNum type="arabicParenBoth"/>
            </a:pPr>
            <a:r>
              <a:rPr lang="en-CA" sz="2800" dirty="0">
                <a:latin typeface="Arial" panose="020B0604020202020204" pitchFamily="34" charset="0"/>
                <a:ea typeface="Calibri" panose="020F0502020204030204" pitchFamily="34" charset="0"/>
                <a:cs typeface="Arial" panose="020B0604020202020204" pitchFamily="34" charset="0"/>
              </a:rPr>
              <a:t>the current-carrying conductors of the faulted     circuit shall be automatically disconnected.</a:t>
            </a:r>
          </a:p>
          <a:p>
            <a:pPr marL="942975" lvl="1" indent="-514350">
              <a:buAutoNum type="arabicParenBoth"/>
            </a:pPr>
            <a:r>
              <a:rPr lang="en-CA" sz="2800" dirty="0">
                <a:latin typeface="Arial" panose="020B0604020202020204" pitchFamily="34" charset="0"/>
                <a:ea typeface="Calibri" panose="020F0502020204030204" pitchFamily="34" charset="0"/>
                <a:cs typeface="Arial" panose="020B0604020202020204" pitchFamily="34" charset="0"/>
              </a:rPr>
              <a:t>The device (GFDI) fed by the faulted circuit shall automatically cease to supply power to output circuits from the ground reference in a functionally grounded system.</a:t>
            </a:r>
          </a:p>
          <a:p>
            <a:pPr marL="942975" lvl="1" indent="-514350">
              <a:buAutoNum type="arabicParenBoth"/>
            </a:pPr>
            <a:r>
              <a:rPr lang="en-CA" sz="2800" dirty="0">
                <a:latin typeface="Arial" panose="020B0604020202020204" pitchFamily="34" charset="0"/>
                <a:ea typeface="Calibri" panose="020F0502020204030204" pitchFamily="34" charset="0"/>
                <a:cs typeface="Arial" panose="020B0604020202020204" pitchFamily="34" charset="0"/>
              </a:rPr>
              <a:t>Indication of Faults. Provide indication at a readily accessible location.</a:t>
            </a:r>
          </a:p>
        </p:txBody>
      </p:sp>
    </p:spTree>
    <p:extLst>
      <p:ext uri="{BB962C8B-B14F-4D97-AF65-F5344CB8AC3E}">
        <p14:creationId xmlns:p14="http://schemas.microsoft.com/office/powerpoint/2010/main" val="139808688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887147"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690.42 Point of PV System DC Circuit Grounding Connection.</a:t>
            </a:r>
          </a:p>
          <a:p>
            <a:r>
              <a:rPr lang="en-CA" sz="2800" dirty="0">
                <a:latin typeface="Arial" panose="020B0604020202020204" pitchFamily="34" charset="0"/>
                <a:ea typeface="Calibri" panose="020F0502020204030204" pitchFamily="34" charset="0"/>
                <a:cs typeface="Arial" panose="020B0604020202020204" pitchFamily="34" charset="0"/>
              </a:rPr>
              <a:t>(A) Circuits with GFDI Protection. Shall have any circuit-to-ground connection made by the GFDI equipment.</a:t>
            </a:r>
          </a:p>
          <a:p>
            <a:r>
              <a:rPr lang="en-CA" sz="2800" dirty="0">
                <a:latin typeface="Arial" panose="020B0604020202020204" pitchFamily="34" charset="0"/>
                <a:ea typeface="Calibri" panose="020F0502020204030204" pitchFamily="34" charset="0"/>
                <a:cs typeface="Arial" panose="020B0604020202020204" pitchFamily="34" charset="0"/>
              </a:rPr>
              <a:t>(B) Solidly Grounded Circuits. The grounding connection shall be made from any single point on the PV dc system to a point in the grounding electrode system in 690.47 (A).</a:t>
            </a:r>
          </a:p>
        </p:txBody>
      </p:sp>
    </p:spTree>
    <p:extLst>
      <p:ext uri="{BB962C8B-B14F-4D97-AF65-F5344CB8AC3E}">
        <p14:creationId xmlns:p14="http://schemas.microsoft.com/office/powerpoint/2010/main" val="28841339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532558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887147"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Disconnection Means for Inverter. Both DC and AC required.</a:t>
            </a:r>
          </a:p>
        </p:txBody>
      </p:sp>
      <p:sp>
        <p:nvSpPr>
          <p:cNvPr id="5" name="TextBox 4">
            <a:extLst>
              <a:ext uri="{FF2B5EF4-FFF2-40B4-BE49-F238E27FC236}">
                <a16:creationId xmlns:a16="http://schemas.microsoft.com/office/drawing/2014/main" id="{A7831386-61A3-8598-9B98-E97A5C9B02CF}"/>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pic>
        <p:nvPicPr>
          <p:cNvPr id="6" name="Picture 5">
            <a:extLst>
              <a:ext uri="{FF2B5EF4-FFF2-40B4-BE49-F238E27FC236}">
                <a16:creationId xmlns:a16="http://schemas.microsoft.com/office/drawing/2014/main" id="{4F55583F-8A2A-F7A9-8A32-BD7F97B5F911}"/>
              </a:ext>
            </a:extLst>
          </p:cNvPr>
          <p:cNvPicPr>
            <a:picLocks noChangeAspect="1"/>
          </p:cNvPicPr>
          <p:nvPr/>
        </p:nvPicPr>
        <p:blipFill>
          <a:blip r:embed="rId2"/>
          <a:stretch>
            <a:fillRect/>
          </a:stretch>
        </p:blipFill>
        <p:spPr>
          <a:xfrm>
            <a:off x="148590" y="2139392"/>
            <a:ext cx="8430331" cy="4207136"/>
          </a:xfrm>
          <a:prstGeom prst="rect">
            <a:avLst/>
          </a:prstGeom>
        </p:spPr>
      </p:pic>
      <p:cxnSp>
        <p:nvCxnSpPr>
          <p:cNvPr id="7" name="Straight Arrow Connector 6">
            <a:extLst>
              <a:ext uri="{FF2B5EF4-FFF2-40B4-BE49-F238E27FC236}">
                <a16:creationId xmlns:a16="http://schemas.microsoft.com/office/drawing/2014/main" id="{937F7F0D-5C93-1D5C-A37B-0D9F4114D34F}"/>
              </a:ext>
            </a:extLst>
          </p:cNvPr>
          <p:cNvCxnSpPr>
            <a:cxnSpLocks/>
          </p:cNvCxnSpPr>
          <p:nvPr/>
        </p:nvCxnSpPr>
        <p:spPr>
          <a:xfrm>
            <a:off x="6585735" y="1736333"/>
            <a:ext cx="636998" cy="29486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9305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887147"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It is convenient to have the string inverter mounted near the utility energy meter.</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It makes the disconnection and operation of the inverter accessible.</a:t>
            </a: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55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 Part VI Source Connections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Identification of Power Sources</a:t>
            </a:r>
          </a:p>
          <a:p>
            <a:pPr lvl="1"/>
            <a:r>
              <a:rPr lang="en-US" sz="2800" dirty="0">
                <a:latin typeface="Arial" panose="020B0604020202020204" pitchFamily="34" charset="0"/>
                <a:ea typeface="Calibri" panose="020F0502020204030204" pitchFamily="34" charset="0"/>
                <a:cs typeface="Arial" panose="020B0604020202020204" pitchFamily="34" charset="0"/>
              </a:rPr>
              <a:t>Connection to Other Sources</a:t>
            </a:r>
          </a:p>
          <a:p>
            <a:pPr lvl="1"/>
            <a:r>
              <a:rPr lang="en-US" sz="2800" dirty="0">
                <a:latin typeface="Arial" panose="020B0604020202020204" pitchFamily="34" charset="0"/>
                <a:ea typeface="Calibri" panose="020F0502020204030204" pitchFamily="34" charset="0"/>
                <a:cs typeface="Arial" panose="020B0604020202020204" pitchFamily="34" charset="0"/>
              </a:rPr>
              <a:t>Self-Regulated PV Charge Control</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202011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887147"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Inverter input and output circuit wiring is the same as the microinverter.</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That wire will be assessed for:</a:t>
            </a:r>
          </a:p>
          <a:p>
            <a:pPr lvl="1"/>
            <a:r>
              <a:rPr lang="en-US" sz="2800" dirty="0">
                <a:latin typeface="Arial" panose="020B0604020202020204" pitchFamily="34" charset="0"/>
                <a:ea typeface="Calibri" panose="020F0502020204030204" pitchFamily="34" charset="0"/>
                <a:cs typeface="Arial" panose="020B0604020202020204" pitchFamily="34" charset="0"/>
              </a:rPr>
              <a:t>Amperage</a:t>
            </a:r>
          </a:p>
          <a:p>
            <a:pPr lvl="1"/>
            <a:r>
              <a:rPr lang="en-US" sz="2800" dirty="0">
                <a:latin typeface="Arial" panose="020B0604020202020204" pitchFamily="34" charset="0"/>
                <a:ea typeface="Calibri" panose="020F0502020204030204" pitchFamily="34" charset="0"/>
                <a:cs typeface="Arial" panose="020B0604020202020204" pitchFamily="34" charset="0"/>
              </a:rPr>
              <a:t>Voltage drop</a:t>
            </a:r>
          </a:p>
          <a:p>
            <a:pPr lvl="1"/>
            <a:r>
              <a:rPr lang="en-US" sz="2800" dirty="0">
                <a:latin typeface="Arial" panose="020B0604020202020204" pitchFamily="34" charset="0"/>
                <a:ea typeface="Calibri" panose="020F0502020204030204" pitchFamily="34" charset="0"/>
                <a:cs typeface="Arial" panose="020B0604020202020204" pitchFamily="34" charset="0"/>
              </a:rPr>
              <a:t>Temperature</a:t>
            </a:r>
          </a:p>
          <a:p>
            <a:endParaRPr lang="en-CA"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364543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887147"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Inverter DC input wiring is calculated the same way as the microinverter output conductors.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One difference is 690.7 (A) Photovoltaic Source Circuits.  Calculated in accordance in one of the following:</a:t>
            </a:r>
          </a:p>
          <a:p>
            <a:r>
              <a:rPr lang="en-CA" sz="2800" dirty="0">
                <a:latin typeface="Arial" panose="020B0604020202020204" pitchFamily="34" charset="0"/>
                <a:ea typeface="Calibri" panose="020F0502020204030204" pitchFamily="34" charset="0"/>
                <a:cs typeface="Arial" panose="020B0604020202020204" pitchFamily="34" charset="0"/>
              </a:rPr>
              <a:t>(1) The sum of the module Voc in the PV string and corrected for the lowest ambient temperature with module labeling.</a:t>
            </a:r>
          </a:p>
          <a:p>
            <a:r>
              <a:rPr lang="en-CA" sz="2800" dirty="0">
                <a:latin typeface="Arial" panose="020B0604020202020204" pitchFamily="34" charset="0"/>
                <a:ea typeface="Calibri" panose="020F0502020204030204" pitchFamily="34" charset="0"/>
                <a:cs typeface="Arial" panose="020B0604020202020204" pitchFamily="34" charset="0"/>
              </a:rPr>
              <a:t>(2) For silicon modules the same as (1) but using Table 690.7(A)</a:t>
            </a: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8315437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887147"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Table 690.7(A)</a:t>
            </a: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5ACE5CA-C2D3-9C57-E709-B631E8DD6A31}"/>
              </a:ext>
            </a:extLst>
          </p:cNvPr>
          <p:cNvPicPr>
            <a:picLocks noChangeAspect="1"/>
          </p:cNvPicPr>
          <p:nvPr/>
        </p:nvPicPr>
        <p:blipFill>
          <a:blip r:embed="rId2"/>
          <a:stretch>
            <a:fillRect/>
          </a:stretch>
        </p:blipFill>
        <p:spPr>
          <a:xfrm>
            <a:off x="2829704" y="960783"/>
            <a:ext cx="5677727" cy="5131792"/>
          </a:xfrm>
          <a:prstGeom prst="rect">
            <a:avLst/>
          </a:prstGeom>
        </p:spPr>
      </p:pic>
      <p:sp>
        <p:nvSpPr>
          <p:cNvPr id="5" name="TextBox 4">
            <a:extLst>
              <a:ext uri="{FF2B5EF4-FFF2-40B4-BE49-F238E27FC236}">
                <a16:creationId xmlns:a16="http://schemas.microsoft.com/office/drawing/2014/main" id="{EEAB73B7-ED38-0FD0-3981-6F3F3347882F}"/>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2023 NEC</a:t>
            </a:r>
          </a:p>
        </p:txBody>
      </p:sp>
    </p:spTree>
    <p:extLst>
      <p:ext uri="{BB962C8B-B14F-4D97-AF65-F5344CB8AC3E}">
        <p14:creationId xmlns:p14="http://schemas.microsoft.com/office/powerpoint/2010/main" val="18985841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887147"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Table 690.7(A) </a:t>
            </a:r>
          </a:p>
          <a:p>
            <a:r>
              <a:rPr lang="en-CA" sz="2800" dirty="0">
                <a:latin typeface="Arial" panose="020B0604020202020204" pitchFamily="34" charset="0"/>
                <a:ea typeface="Calibri" panose="020F0502020204030204" pitchFamily="34" charset="0"/>
                <a:cs typeface="Arial" panose="020B0604020202020204" pitchFamily="34" charset="0"/>
              </a:rPr>
              <a:t>Belize 10C lowest ambient temperature.</a:t>
            </a:r>
          </a:p>
          <a:p>
            <a:r>
              <a:rPr lang="en-CA" sz="2800" dirty="0">
                <a:latin typeface="Arial" panose="020B0604020202020204" pitchFamily="34" charset="0"/>
                <a:ea typeface="Calibri" panose="020F0502020204030204" pitchFamily="34" charset="0"/>
                <a:cs typeface="Arial" panose="020B0604020202020204" pitchFamily="34" charset="0"/>
              </a:rPr>
              <a:t>Use 1.06 x Voc</a:t>
            </a:r>
          </a:p>
          <a:p>
            <a:r>
              <a:rPr lang="en-CA" sz="2800" dirty="0">
                <a:latin typeface="Arial" panose="020B0604020202020204" pitchFamily="34" charset="0"/>
                <a:ea typeface="Calibri" panose="020F0502020204030204" pitchFamily="34" charset="0"/>
                <a:cs typeface="Arial" panose="020B0604020202020204" pitchFamily="34" charset="0"/>
              </a:rPr>
              <a:t>1.06 x 39.98V = 42.4V</a:t>
            </a:r>
          </a:p>
          <a:p>
            <a:r>
              <a:rPr lang="en-CA" sz="2800" dirty="0">
                <a:latin typeface="Arial" panose="020B0604020202020204" pitchFamily="34" charset="0"/>
                <a:ea typeface="Calibri" panose="020F0502020204030204" pitchFamily="34" charset="0"/>
                <a:cs typeface="Arial" panose="020B0604020202020204" pitchFamily="34" charset="0"/>
              </a:rPr>
              <a:t>From the manufacturers corrected  Voc coefficient the Voc at 10C is 41.6V</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Both are close enough.</a:t>
            </a: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105792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Temperature adjusted Voc is 41.6V</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600V / 41.6V = 14.4 modules round down to 14 modules.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14 modules x 41.6V = 582VDC</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This is the 690.7 Maximum Voltage of the source circuit.</a:t>
            </a:r>
            <a:endParaRPr lang="en-CA"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80729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690.8 Calculation of Maximum Circuit Current.</a:t>
            </a:r>
          </a:p>
          <a:p>
            <a:r>
              <a:rPr lang="en-CA" sz="2800" dirty="0">
                <a:latin typeface="Arial" panose="020B0604020202020204" pitchFamily="34" charset="0"/>
                <a:ea typeface="Calibri" panose="020F0502020204030204" pitchFamily="34" charset="0"/>
                <a:cs typeface="Arial" panose="020B0604020202020204" pitchFamily="34" charset="0"/>
              </a:rPr>
              <a:t>(A) The maximum current shall be calculated in accordance with one of the methods 690.8(A)(1) or 690.8(A)(2).</a:t>
            </a:r>
          </a:p>
          <a:p>
            <a:endParaRPr lang="en-CA" sz="2800" dirty="0">
              <a:latin typeface="Arial" panose="020B0604020202020204" pitchFamily="34" charset="0"/>
              <a:ea typeface="Calibri" panose="020F0502020204030204" pitchFamily="34" charset="0"/>
              <a:cs typeface="Arial" panose="020B0604020202020204" pitchFamily="34" charset="0"/>
            </a:endParaRPr>
          </a:p>
          <a:p>
            <a:pPr marL="942975" lvl="1" indent="-514350">
              <a:buAutoNum type="arabicParenBoth"/>
            </a:pPr>
            <a:r>
              <a:rPr lang="en-CA" sz="2800" dirty="0">
                <a:latin typeface="Arial" panose="020B0604020202020204" pitchFamily="34" charset="0"/>
                <a:ea typeface="Calibri" panose="020F0502020204030204" pitchFamily="34" charset="0"/>
                <a:cs typeface="Arial" panose="020B0604020202020204" pitchFamily="34" charset="0"/>
              </a:rPr>
              <a:t>The maximum current shall be the sum Isc rating of the PV module connected in parallel multiplied by 125 percent.</a:t>
            </a:r>
          </a:p>
          <a:p>
            <a:pPr marL="942975" lvl="1" indent="-514350">
              <a:buAutoNum type="arabicParenBoth"/>
            </a:pPr>
            <a:endParaRPr lang="en-CA"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CA" sz="2800" dirty="0">
                <a:latin typeface="Arial" panose="020B0604020202020204" pitchFamily="34" charset="0"/>
                <a:ea typeface="Calibri" panose="020F0502020204030204" pitchFamily="34" charset="0"/>
                <a:cs typeface="Arial" panose="020B0604020202020204" pitchFamily="34" charset="0"/>
              </a:rPr>
              <a:t>(2) NA </a:t>
            </a:r>
          </a:p>
        </p:txBody>
      </p:sp>
    </p:spTree>
    <p:extLst>
      <p:ext uri="{BB962C8B-B14F-4D97-AF65-F5344CB8AC3E}">
        <p14:creationId xmlns:p14="http://schemas.microsoft.com/office/powerpoint/2010/main" val="261647879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The maximum current from the one string will be Isc at 9.67A x 125% = 12.1A</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This is the assumed highest current that the source circuit conductors will carry.</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297286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690.9 Overcurrent Protection.</a:t>
            </a:r>
          </a:p>
          <a:p>
            <a:r>
              <a:rPr lang="en-CA" sz="2800" dirty="0">
                <a:effectLst/>
                <a:latin typeface="Arial" panose="020B0604020202020204" pitchFamily="34" charset="0"/>
                <a:ea typeface="Calibri" panose="020F0502020204030204" pitchFamily="34" charset="0"/>
                <a:cs typeface="Arial" panose="020B0604020202020204" pitchFamily="34" charset="0"/>
              </a:rPr>
              <a:t>690.9(A)(1) Circuits </a:t>
            </a:r>
            <a:r>
              <a:rPr lang="en-CA" sz="2800" dirty="0">
                <a:latin typeface="Arial" panose="020B0604020202020204" pitchFamily="34" charset="0"/>
                <a:ea typeface="Calibri" panose="020F0502020204030204" pitchFamily="34" charset="0"/>
                <a:cs typeface="Arial" panose="020B0604020202020204" pitchFamily="34" charset="0"/>
              </a:rPr>
              <a:t>W</a:t>
            </a:r>
            <a:r>
              <a:rPr lang="en-CA" sz="2800" dirty="0">
                <a:effectLst/>
                <a:latin typeface="Arial" panose="020B0604020202020204" pitchFamily="34" charset="0"/>
                <a:ea typeface="Calibri" panose="020F0502020204030204" pitchFamily="34" charset="0"/>
                <a:cs typeface="Arial" panose="020B0604020202020204" pitchFamily="34" charset="0"/>
              </a:rPr>
              <a:t>here Overcurrent Protection Not Required.</a:t>
            </a:r>
            <a:endParaRPr lang="en-CA" sz="2425"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Overcurrent protective devices shall not be required where both of the following are met:</a:t>
            </a:r>
          </a:p>
          <a:p>
            <a:pPr marL="428625" lvl="1" indent="0">
              <a:buNone/>
            </a:pPr>
            <a:r>
              <a:rPr lang="en-CA" sz="2800" dirty="0">
                <a:latin typeface="Arial" panose="020B0604020202020204" pitchFamily="34" charset="0"/>
                <a:ea typeface="Calibri" panose="020F0502020204030204" pitchFamily="34" charset="0"/>
                <a:cs typeface="Arial" panose="020B0604020202020204" pitchFamily="34" charset="0"/>
              </a:rPr>
              <a:t>(1) The conductors have sufficient ampacity for the maximum circuit current.</a:t>
            </a:r>
          </a:p>
          <a:p>
            <a:pPr marL="428625" lvl="1" indent="0">
              <a:buNone/>
            </a:pPr>
            <a:r>
              <a:rPr lang="en-CA" sz="2800" dirty="0">
                <a:effectLst/>
                <a:latin typeface="Arial" panose="020B0604020202020204" pitchFamily="34" charset="0"/>
                <a:ea typeface="Calibri" panose="020F0502020204030204" pitchFamily="34" charset="0"/>
                <a:cs typeface="Arial" panose="020B0604020202020204" pitchFamily="34" charset="0"/>
              </a:rPr>
              <a:t>(2) The current from all sources do not exceed the maximum overcurrent protect</a:t>
            </a:r>
            <a:r>
              <a:rPr lang="en-CA" sz="2800" dirty="0">
                <a:latin typeface="Arial" panose="020B0604020202020204" pitchFamily="34" charset="0"/>
                <a:ea typeface="Calibri" panose="020F0502020204030204" pitchFamily="34" charset="0"/>
                <a:cs typeface="Arial" panose="020B0604020202020204" pitchFamily="34" charset="0"/>
              </a:rPr>
              <a:t>ive device rating specified for the PV module or electronic power converter.</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70798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(1) Only has one source the single string.</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(2) No other strings that can back feed the string.</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When more than two strings are combined overcurrent protection is required.</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54413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 this example make some assumptions: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Length of the source conductors from the array to the input of the string inverter is 10 meters or 33 feet.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maximum current calculated as per 690.8 is 12.1A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roof conductor will be less than ¾ of an inch above the roof.</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366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85488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40517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310.15 Ampacity Tables (same as microinverters(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(B)(2) Rooftop</a:t>
            </a:r>
          </a:p>
          <a:p>
            <a:r>
              <a:rPr lang="en-US" sz="2800" dirty="0">
                <a:latin typeface="Arial" panose="020B0604020202020204" pitchFamily="34" charset="0"/>
                <a:ea typeface="Calibri" panose="020F0502020204030204" pitchFamily="34" charset="0"/>
                <a:cs typeface="Arial" panose="020B0604020202020204" pitchFamily="34" charset="0"/>
              </a:rPr>
              <a:t>For raceways or cables exposed to direct sunlight on or above rooftops where the distance above the roof to the bottom of the raceway or cable is less than ¾ of an inch, a temperature adder of 33C shall be added to the outdoor temperature to determine the ambient temperature for Table 310.15(B)(1)(1)</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106565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310.15 Ampacity Tables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DD3CB8F-918A-9976-9DCF-29C0CB5DE1C8}"/>
              </a:ext>
            </a:extLst>
          </p:cNvPr>
          <p:cNvPicPr>
            <a:picLocks noChangeAspect="1"/>
          </p:cNvPicPr>
          <p:nvPr/>
        </p:nvPicPr>
        <p:blipFill>
          <a:blip r:embed="rId2"/>
          <a:stretch>
            <a:fillRect/>
          </a:stretch>
        </p:blipFill>
        <p:spPr>
          <a:xfrm>
            <a:off x="419099" y="1850727"/>
            <a:ext cx="8149548" cy="4656885"/>
          </a:xfrm>
          <a:prstGeom prst="rect">
            <a:avLst/>
          </a:prstGeom>
        </p:spPr>
      </p:pic>
      <p:sp>
        <p:nvSpPr>
          <p:cNvPr id="5" name="TextBox 4">
            <a:extLst>
              <a:ext uri="{FF2B5EF4-FFF2-40B4-BE49-F238E27FC236}">
                <a16:creationId xmlns:a16="http://schemas.microsoft.com/office/drawing/2014/main" id="{873238FE-682F-098D-CF79-E8A51AAAF86E}"/>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2023 NEC</a:t>
            </a:r>
          </a:p>
        </p:txBody>
      </p:sp>
    </p:spTree>
    <p:extLst>
      <p:ext uri="{BB962C8B-B14F-4D97-AF65-F5344CB8AC3E}">
        <p14:creationId xmlns:p14="http://schemas.microsoft.com/office/powerpoint/2010/main" val="33151160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conductors will reach a temperature of approximately 35C (High Ambient in Belize)</a:t>
            </a:r>
          </a:p>
          <a:p>
            <a:r>
              <a:rPr lang="en-US" sz="2800" dirty="0">
                <a:latin typeface="Arial" panose="020B0604020202020204" pitchFamily="34" charset="0"/>
                <a:ea typeface="Calibri" panose="020F0502020204030204" pitchFamily="34" charset="0"/>
                <a:cs typeface="Arial" panose="020B0604020202020204" pitchFamily="34" charset="0"/>
              </a:rPr>
              <a:t> + 33C (adder) = 68C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further they are away from the roof the lower the temperature they will be exposed to.</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Table 310.15 (B)(1)(1) Ambient Temperature Correction Factors Based on 30C.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90C wire in ambient of 68 is 0.58</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0441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wire ampacity is 0.58 of its capacity at 30C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using 90C wire.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690.8 states that because this deration is greater than the normal 80%, then the 58% will be the only one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Table 310.16 Ampacity of Insulated Conductors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184350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Table 310.16 Ampacity of Insulated Conductors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DDB0334-24BC-D38F-2280-04BDAAFA355C}"/>
              </a:ext>
            </a:extLst>
          </p:cNvPr>
          <p:cNvPicPr>
            <a:picLocks noChangeAspect="1"/>
          </p:cNvPicPr>
          <p:nvPr/>
        </p:nvPicPr>
        <p:blipFill>
          <a:blip r:embed="rId2"/>
          <a:stretch>
            <a:fillRect/>
          </a:stretch>
        </p:blipFill>
        <p:spPr>
          <a:xfrm>
            <a:off x="219075" y="1643686"/>
            <a:ext cx="8705850" cy="4839307"/>
          </a:xfrm>
          <a:prstGeom prst="rect">
            <a:avLst/>
          </a:prstGeom>
        </p:spPr>
      </p:pic>
      <p:sp>
        <p:nvSpPr>
          <p:cNvPr id="5" name="TextBox 4">
            <a:extLst>
              <a:ext uri="{FF2B5EF4-FFF2-40B4-BE49-F238E27FC236}">
                <a16:creationId xmlns:a16="http://schemas.microsoft.com/office/drawing/2014/main" id="{8726461E-9F42-6234-6117-EC1979B90AFB}"/>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2023 NEC</a:t>
            </a:r>
          </a:p>
        </p:txBody>
      </p:sp>
    </p:spTree>
    <p:extLst>
      <p:ext uri="{BB962C8B-B14F-4D97-AF65-F5344CB8AC3E}">
        <p14:creationId xmlns:p14="http://schemas.microsoft.com/office/powerpoint/2010/main" val="12670142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0.58 x 25A (#14AWG) = 14.5A which is more than the 12.1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12.1A x 1/0.58 = ampacity required of the conductor to handle the inverter output.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12.1 A x 1/0.58 = 20.9A round up to 25A</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677792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Need 25A wire = #14 AWG with an overcurrent device rated at 12.1A x 125% = 15.1A breaker.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There is no requirements for an overcurrent device in this application.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However if there were then:</a:t>
            </a:r>
          </a:p>
          <a:p>
            <a:r>
              <a:rPr lang="en-US" sz="2800" dirty="0">
                <a:latin typeface="Arial" panose="020B0604020202020204" pitchFamily="34" charset="0"/>
                <a:ea typeface="Calibri" panose="020F0502020204030204" pitchFamily="34" charset="0"/>
                <a:cs typeface="Arial" panose="020B0604020202020204" pitchFamily="34" charset="0"/>
              </a:rPr>
              <a:t>Rule 240.4(D)(4) states that the overcurrent protection shall not exceed ( 14 AWG Copper 15 amperes) after any correction factors for ambient temperature and number of conductors have been applied.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638431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Next calculate Voltage Drop.</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647.4(D) The voltage drop on any branch circuit shall not exceed 1.5 percent.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Most manufacturers will suggest a maximum value for this.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Looking at the installation manual for the Fronius inverter and there is no suggested voltage drop percentage.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308062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conductor is #14 copper.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Source voltage that is most impacted by the voltage drop is the highest temperature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at 420V.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corrected Isc is also the highest current to ever be placed on the conductors.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Using the Excel calculator located in the Google Drive folder the highest Voltage drop </a:t>
            </a:r>
            <a:r>
              <a:rPr lang="en-US" sz="2800">
                <a:latin typeface="Arial" panose="020B0604020202020204" pitchFamily="34" charset="0"/>
                <a:ea typeface="Calibri" panose="020F0502020204030204" pitchFamily="34" charset="0"/>
                <a:cs typeface="Arial" panose="020B0604020202020204" pitchFamily="34" charset="0"/>
              </a:rPr>
              <a:t>is 0.62%.</a:t>
            </a: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Well below the 1.5% required by the NEC.</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6757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One of the assignments for this course was to match a microinverter to a PV panel.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next slides will take an example of that assignment and match the NEC rules to the design.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example will use Enphase IQ7 microinverter and the Heliene 60M G1 305W module.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981014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Those are the major NEC codes that must be met on a string inverter installation.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38035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237050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pPr algn="l" fontAlgn="base"/>
            <a:r>
              <a:rPr lang="en-US" sz="2800" b="1" i="0" dirty="0">
                <a:effectLst/>
                <a:latin typeface="Arial" panose="020B0604020202020204" pitchFamily="34" charset="0"/>
                <a:cs typeface="Arial" panose="020B0604020202020204" pitchFamily="34" charset="0"/>
              </a:rPr>
              <a:t>(</a:t>
            </a:r>
            <a:r>
              <a:rPr lang="en-US" sz="2000" b="1" i="0" dirty="0">
                <a:effectLst/>
                <a:latin typeface="Arial" panose="020B0604020202020204" pitchFamily="34" charset="0"/>
                <a:cs typeface="Arial" panose="020B0604020202020204" pitchFamily="34" charset="0"/>
              </a:rPr>
              <a:t>B) Conductor Ampacity. </a:t>
            </a:r>
          </a:p>
          <a:p>
            <a:pPr algn="l" fontAlgn="base"/>
            <a:r>
              <a:rPr lang="en-US" sz="2000" b="0" i="0" dirty="0">
                <a:effectLst/>
                <a:latin typeface="Arial" panose="020B0604020202020204" pitchFamily="34" charset="0"/>
                <a:cs typeface="Arial" panose="020B0604020202020204" pitchFamily="34" charset="0"/>
              </a:rPr>
              <a:t>Circuit conductors shall have an ampacity not less than the larger of </a:t>
            </a:r>
            <a:r>
              <a:rPr lang="en-US" sz="2000" b="1"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690.8(B)(1)</a:t>
            </a:r>
            <a:r>
              <a:rPr lang="en-US" sz="2000" b="0" i="0" dirty="0">
                <a:effectLst/>
                <a:latin typeface="Arial" panose="020B0604020202020204" pitchFamily="34" charset="0"/>
                <a:cs typeface="Arial" panose="020B0604020202020204" pitchFamily="34" charset="0"/>
              </a:rPr>
              <a:t> or (B)(2).</a:t>
            </a:r>
          </a:p>
          <a:p>
            <a:pPr algn="l" fontAlgn="base"/>
            <a:r>
              <a:rPr lang="en-US" sz="2000" b="1" i="0" dirty="0">
                <a:effectLst/>
                <a:latin typeface="Arial" panose="020B0604020202020204" pitchFamily="34" charset="0"/>
                <a:cs typeface="Arial" panose="020B0604020202020204" pitchFamily="34" charset="0"/>
              </a:rPr>
              <a:t>(1) Without Adjustment and Correction Factors. </a:t>
            </a:r>
          </a:p>
          <a:p>
            <a:pPr algn="l" fontAlgn="base"/>
            <a:r>
              <a:rPr lang="en-US" sz="2000" b="0" i="0" dirty="0">
                <a:effectLst/>
                <a:latin typeface="Arial" panose="020B0604020202020204" pitchFamily="34" charset="0"/>
                <a:cs typeface="Arial" panose="020B0604020202020204" pitchFamily="34" charset="0"/>
              </a:rPr>
              <a:t>The minimum conductor size with an ampacity not less than the maximum currents calculated in </a:t>
            </a:r>
            <a:r>
              <a:rPr lang="en-US" sz="2000" b="1"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690.8(A)</a:t>
            </a:r>
            <a:r>
              <a:rPr lang="en-US" sz="2000" b="0" i="0" dirty="0">
                <a:effectLst/>
                <a:latin typeface="Arial" panose="020B0604020202020204" pitchFamily="34" charset="0"/>
                <a:cs typeface="Arial" panose="020B0604020202020204" pitchFamily="34" charset="0"/>
              </a:rPr>
              <a:t> multiplied by 125 percent.</a:t>
            </a:r>
          </a:p>
          <a:p>
            <a:pPr algn="l" fontAlgn="base"/>
            <a:r>
              <a:rPr lang="en-US" sz="2000" b="0" i="1" dirty="0">
                <a:effectLst/>
                <a:latin typeface="Arial" panose="020B0604020202020204" pitchFamily="34" charset="0"/>
                <a:cs typeface="Arial" panose="020B0604020202020204" pitchFamily="34" charset="0"/>
              </a:rPr>
              <a:t>Exception:  Circuits containing an assembly, together with its overcurrent device(s), that is listed for continuous operation at 100 percent of its rating shall be permitted to be used at 100 percent of its rating.</a:t>
            </a:r>
          </a:p>
          <a:p>
            <a:pPr algn="l" fontAlgn="base"/>
            <a:r>
              <a:rPr lang="en-US" sz="2000" b="1" i="0" dirty="0">
                <a:effectLst/>
                <a:latin typeface="Arial" panose="020B0604020202020204" pitchFamily="34" charset="0"/>
                <a:cs typeface="Arial" panose="020B0604020202020204" pitchFamily="34" charset="0"/>
              </a:rPr>
              <a:t>(2) With Adjustment and Correction Factors. </a:t>
            </a:r>
          </a:p>
          <a:p>
            <a:pPr algn="l" fontAlgn="base"/>
            <a:r>
              <a:rPr lang="en-US" sz="2000" b="0" i="0" dirty="0">
                <a:effectLst/>
                <a:latin typeface="Arial" panose="020B0604020202020204" pitchFamily="34" charset="0"/>
                <a:cs typeface="Arial" panose="020B0604020202020204" pitchFamily="34" charset="0"/>
              </a:rPr>
              <a:t>The maximum currents calculated in </a:t>
            </a:r>
            <a:r>
              <a:rPr lang="en-US" sz="2000" b="1"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690.8(A)</a:t>
            </a:r>
            <a:r>
              <a:rPr lang="en-US" sz="2000" b="0" i="0" dirty="0">
                <a:effectLst/>
                <a:latin typeface="Arial" panose="020B0604020202020204" pitchFamily="34" charset="0"/>
                <a:cs typeface="Arial" panose="020B0604020202020204" pitchFamily="34" charset="0"/>
              </a:rPr>
              <a:t> with adjustment and correction factors.</a:t>
            </a:r>
          </a:p>
          <a:p>
            <a:endParaRPr lang="en-US" sz="20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644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Enphase IQ7 microinverter has the following specifications:</a:t>
            </a:r>
          </a:p>
          <a:p>
            <a:r>
              <a:rPr lang="en-US" sz="2800" dirty="0">
                <a:latin typeface="Arial" panose="020B0604020202020204" pitchFamily="34" charset="0"/>
                <a:ea typeface="Calibri" panose="020F0502020204030204" pitchFamily="34" charset="0"/>
                <a:cs typeface="Arial" panose="020B0604020202020204" pitchFamily="34" charset="0"/>
              </a:rPr>
              <a:t>Input DC specifications: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Panel input wattage 235W-350W</a:t>
            </a:r>
          </a:p>
          <a:p>
            <a:pPr lvl="1"/>
            <a:r>
              <a:rPr lang="en-US" sz="2800" dirty="0">
                <a:latin typeface="Arial" panose="020B0604020202020204" pitchFamily="34" charset="0"/>
                <a:ea typeface="Calibri" panose="020F0502020204030204" pitchFamily="34" charset="0"/>
                <a:cs typeface="Arial" panose="020B0604020202020204" pitchFamily="34" charset="0"/>
              </a:rPr>
              <a:t>60 cell modules</a:t>
            </a:r>
          </a:p>
          <a:p>
            <a:pPr lvl="1"/>
            <a:r>
              <a:rPr lang="en-US" sz="2800" dirty="0">
                <a:latin typeface="Arial" panose="020B0604020202020204" pitchFamily="34" charset="0"/>
                <a:ea typeface="Calibri" panose="020F0502020204030204" pitchFamily="34" charset="0"/>
                <a:cs typeface="Arial" panose="020B0604020202020204" pitchFamily="34" charset="0"/>
              </a:rPr>
              <a:t>Maximum VDC input 48V</a:t>
            </a:r>
          </a:p>
          <a:p>
            <a:pPr lvl="1"/>
            <a:r>
              <a:rPr lang="en-US" sz="2800" dirty="0">
                <a:latin typeface="Arial" panose="020B0604020202020204" pitchFamily="34" charset="0"/>
                <a:ea typeface="Calibri" panose="020F0502020204030204" pitchFamily="34" charset="0"/>
                <a:cs typeface="Arial" panose="020B0604020202020204" pitchFamily="34" charset="0"/>
              </a:rPr>
              <a:t>MPPT range 27V – 37V</a:t>
            </a:r>
          </a:p>
          <a:p>
            <a:pPr lvl="1"/>
            <a:r>
              <a:rPr lang="en-US" sz="2800" dirty="0">
                <a:latin typeface="Arial" panose="020B0604020202020204" pitchFamily="34" charset="0"/>
                <a:ea typeface="Calibri" panose="020F0502020204030204" pitchFamily="34" charset="0"/>
                <a:cs typeface="Arial" panose="020B0604020202020204" pitchFamily="34" charset="0"/>
              </a:rPr>
              <a:t>Min-Max start stop V 16V – 48V</a:t>
            </a:r>
          </a:p>
          <a:p>
            <a:pPr lvl="1"/>
            <a:r>
              <a:rPr lang="en-US" sz="2800" dirty="0">
                <a:latin typeface="Arial" panose="020B0604020202020204" pitchFamily="34" charset="0"/>
                <a:ea typeface="Calibri" panose="020F0502020204030204" pitchFamily="34" charset="0"/>
                <a:cs typeface="Arial" panose="020B0604020202020204" pitchFamily="34" charset="0"/>
              </a:rPr>
              <a:t>Isc max 15A</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628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Enphase IQ7 microinverter has the following specifications:</a:t>
            </a:r>
          </a:p>
          <a:p>
            <a:r>
              <a:rPr lang="en-US" sz="2800" dirty="0">
                <a:latin typeface="Arial" panose="020B0604020202020204" pitchFamily="34" charset="0"/>
                <a:ea typeface="Calibri" panose="020F0502020204030204" pitchFamily="34" charset="0"/>
                <a:cs typeface="Arial" panose="020B0604020202020204" pitchFamily="34" charset="0"/>
              </a:rPr>
              <a:t>Output AC specifications at 240VAC:</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Peak output 250VA</a:t>
            </a:r>
          </a:p>
          <a:p>
            <a:pPr lvl="1"/>
            <a:r>
              <a:rPr lang="en-US" sz="2800" dirty="0">
                <a:latin typeface="Arial" panose="020B0604020202020204" pitchFamily="34" charset="0"/>
                <a:ea typeface="Calibri" panose="020F0502020204030204" pitchFamily="34" charset="0"/>
                <a:cs typeface="Arial" panose="020B0604020202020204" pitchFamily="34" charset="0"/>
              </a:rPr>
              <a:t>Continuous output 240VA</a:t>
            </a:r>
          </a:p>
          <a:p>
            <a:pPr lvl="1"/>
            <a:r>
              <a:rPr lang="en-US" sz="2800" dirty="0">
                <a:latin typeface="Arial" panose="020B0604020202020204" pitchFamily="34" charset="0"/>
                <a:ea typeface="Calibri" panose="020F0502020204030204" pitchFamily="34" charset="0"/>
                <a:cs typeface="Arial" panose="020B0604020202020204" pitchFamily="34" charset="0"/>
              </a:rPr>
              <a:t>Maximum continuous output current 1.0A</a:t>
            </a:r>
          </a:p>
          <a:p>
            <a:pPr lvl="1"/>
            <a:r>
              <a:rPr lang="en-US" sz="2800" dirty="0">
                <a:latin typeface="Arial" panose="020B0604020202020204" pitchFamily="34" charset="0"/>
                <a:ea typeface="Calibri" panose="020F0502020204030204" pitchFamily="34" charset="0"/>
                <a:cs typeface="Arial" panose="020B0604020202020204" pitchFamily="34" charset="0"/>
              </a:rPr>
              <a:t>Maximum unit per branch circuit 16</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865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5"/>
            <a:ext cx="8995410" cy="5473749"/>
          </a:xfrm>
        </p:spPr>
        <p:txBody>
          <a:bodyPr/>
          <a:lstStyle/>
          <a:p>
            <a:r>
              <a:rPr lang="en-US" sz="2800" dirty="0">
                <a:latin typeface="Arial" panose="020B0604020202020204" pitchFamily="34" charset="0"/>
                <a:cs typeface="Arial" panose="020B0604020202020204" pitchFamily="34" charset="0"/>
              </a:rPr>
              <a:t>This module will introduce rules and configurations for the Point of Interconnection.</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Connecting the grid interactive inverters to the service entrance.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2023 NEC rules around this.</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67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Heliene 60M G1 305W module has the following specification STC:</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err="1">
                <a:latin typeface="Arial" panose="020B0604020202020204" pitchFamily="34" charset="0"/>
                <a:ea typeface="Calibri" panose="020F0502020204030204" pitchFamily="34" charset="0"/>
                <a:cs typeface="Arial" panose="020B0604020202020204" pitchFamily="34" charset="0"/>
              </a:rPr>
              <a:t>Pmp</a:t>
            </a:r>
            <a:r>
              <a:rPr lang="en-US" sz="2800" dirty="0">
                <a:latin typeface="Arial" panose="020B0604020202020204" pitchFamily="34" charset="0"/>
                <a:ea typeface="Calibri" panose="020F0502020204030204" pitchFamily="34" charset="0"/>
                <a:cs typeface="Arial" panose="020B0604020202020204" pitchFamily="34" charset="0"/>
              </a:rPr>
              <a:t>(W) 305</a:t>
            </a:r>
          </a:p>
          <a:p>
            <a:pPr lvl="1"/>
            <a:r>
              <a:rPr lang="en-US" sz="2800" dirty="0">
                <a:latin typeface="Arial" panose="020B0604020202020204" pitchFamily="34" charset="0"/>
                <a:ea typeface="Calibri" panose="020F0502020204030204" pitchFamily="34" charset="0"/>
                <a:cs typeface="Arial" panose="020B0604020202020204" pitchFamily="34" charset="0"/>
              </a:rPr>
              <a:t>Voc(V) 39.98</a:t>
            </a:r>
          </a:p>
          <a:p>
            <a:pPr lvl="1"/>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(V) 33.6</a:t>
            </a:r>
          </a:p>
          <a:p>
            <a:pPr lvl="1"/>
            <a:r>
              <a:rPr lang="en-US" sz="2800" dirty="0">
                <a:latin typeface="Arial" panose="020B0604020202020204" pitchFamily="34" charset="0"/>
                <a:ea typeface="Calibri" panose="020F0502020204030204" pitchFamily="34" charset="0"/>
                <a:cs typeface="Arial" panose="020B0604020202020204" pitchFamily="34" charset="0"/>
              </a:rPr>
              <a:t>Imp(A) 9.07</a:t>
            </a:r>
          </a:p>
          <a:p>
            <a:pPr lvl="1"/>
            <a:r>
              <a:rPr lang="en-US" sz="2800" dirty="0">
                <a:latin typeface="Arial" panose="020B0604020202020204" pitchFamily="34" charset="0"/>
                <a:ea typeface="Calibri" panose="020F0502020204030204" pitchFamily="34" charset="0"/>
                <a:cs typeface="Arial" panose="020B0604020202020204" pitchFamily="34" charset="0"/>
              </a:rPr>
              <a:t>Isc(A) 9.67</a:t>
            </a: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5586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DC to AC ratio is 305W to 240W = 1.27</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will gather more energy than a 1 to 1 ratio at lower irradiance levels.</a:t>
            </a:r>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0022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Next is to apply the temperature corrections for the module.</a:t>
            </a:r>
          </a:p>
          <a:p>
            <a:r>
              <a:rPr lang="en-US" sz="2800" dirty="0">
                <a:latin typeface="Arial" panose="020B0604020202020204" pitchFamily="34" charset="0"/>
                <a:ea typeface="Calibri" panose="020F0502020204030204" pitchFamily="34" charset="0"/>
                <a:cs typeface="Arial" panose="020B0604020202020204" pitchFamily="34" charset="0"/>
              </a:rPr>
              <a:t>10C and 65C as per Belize temperatures.</a:t>
            </a:r>
          </a:p>
          <a:p>
            <a:r>
              <a:rPr lang="en-US" sz="2800" dirty="0">
                <a:latin typeface="Arial" panose="020B0604020202020204" pitchFamily="34" charset="0"/>
                <a:ea typeface="Calibri" panose="020F0502020204030204" pitchFamily="34" charset="0"/>
                <a:cs typeface="Arial" panose="020B0604020202020204" pitchFamily="34" charset="0"/>
              </a:rPr>
              <a:t>Voc at 10C = 41.6</a:t>
            </a:r>
          </a:p>
          <a:p>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at 10C = 35.0</a:t>
            </a:r>
          </a:p>
          <a:p>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at 65 = 30.0</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IQ7 max VDC = 48  ok</a:t>
            </a:r>
          </a:p>
          <a:p>
            <a:r>
              <a:rPr lang="en-US" sz="2800" dirty="0">
                <a:latin typeface="Arial" panose="020B0604020202020204" pitchFamily="34" charset="0"/>
                <a:ea typeface="Calibri" panose="020F0502020204030204" pitchFamily="34" charset="0"/>
                <a:cs typeface="Arial" panose="020B0604020202020204" pitchFamily="34" charset="0"/>
              </a:rPr>
              <a:t>IQ7 MPPT range 27V – 37V ok</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2121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Applying the 125% increase of irradiance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Isc 9.67A x 1.25 = 12.1A under the IQ7 15A max.</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44556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maximum number of the IQ7 on a 240VAC branch circuit is 16.</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16 x 1.0A = 16.0A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20 A breaker good for 20A x 80% = 16A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Therefore, maximum for branch circuit.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4074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3036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Schematic microinverters for a single 240VAC branch circuit. Required by the Utility.</a:t>
            </a: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479698B-0436-314F-4BE4-06DA056C0A6B}"/>
              </a:ext>
            </a:extLst>
          </p:cNvPr>
          <p:cNvPicPr>
            <a:picLocks noChangeAspect="1"/>
          </p:cNvPicPr>
          <p:nvPr/>
        </p:nvPicPr>
        <p:blipFill>
          <a:blip r:embed="rId2"/>
          <a:stretch>
            <a:fillRect/>
          </a:stretch>
        </p:blipFill>
        <p:spPr>
          <a:xfrm>
            <a:off x="282552" y="2257425"/>
            <a:ext cx="8180411" cy="4210742"/>
          </a:xfrm>
          <a:prstGeom prst="rect">
            <a:avLst/>
          </a:prstGeom>
        </p:spPr>
      </p:pic>
      <p:sp>
        <p:nvSpPr>
          <p:cNvPr id="7" name="TextBox 6">
            <a:extLst>
              <a:ext uri="{FF2B5EF4-FFF2-40B4-BE49-F238E27FC236}">
                <a16:creationId xmlns:a16="http://schemas.microsoft.com/office/drawing/2014/main" id="{12E50A38-97FB-8FC1-9C70-F0741C7215F7}"/>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3440190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3175" dirty="0">
                <a:latin typeface="Arial" panose="020B0604020202020204" pitchFamily="34" charset="0"/>
                <a:ea typeface="Calibri" panose="020F0502020204030204" pitchFamily="34" charset="0"/>
                <a:cs typeface="Arial" panose="020B0604020202020204" pitchFamily="34" charset="0"/>
              </a:rPr>
              <a:t>Schematic showing connection to modules, inverter, utility disconnect, main panel, NET metering and finally the connection to the utility grid.</a:t>
            </a: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479698B-0436-314F-4BE4-06DA056C0A6B}"/>
              </a:ext>
            </a:extLst>
          </p:cNvPr>
          <p:cNvPicPr>
            <a:picLocks noChangeAspect="1"/>
          </p:cNvPicPr>
          <p:nvPr/>
        </p:nvPicPr>
        <p:blipFill>
          <a:blip r:embed="rId2"/>
          <a:stretch>
            <a:fillRect/>
          </a:stretch>
        </p:blipFill>
        <p:spPr>
          <a:xfrm>
            <a:off x="2457450" y="3031092"/>
            <a:ext cx="6587574" cy="3457576"/>
          </a:xfrm>
          <a:prstGeom prst="rect">
            <a:avLst/>
          </a:prstGeom>
        </p:spPr>
      </p:pic>
      <p:sp>
        <p:nvSpPr>
          <p:cNvPr id="7" name="TextBox 6">
            <a:extLst>
              <a:ext uri="{FF2B5EF4-FFF2-40B4-BE49-F238E27FC236}">
                <a16:creationId xmlns:a16="http://schemas.microsoft.com/office/drawing/2014/main" id="{12E50A38-97FB-8FC1-9C70-F0741C7215F7}"/>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323469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NEC 690.4 General Requirements spell out some basic assumptions: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(A) PV Systems can supply a building or structure in addition to other electrical systems.</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(B) Equipment UL listed (see next slide)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400" dirty="0">
              <a:latin typeface="Arial" panose="020B0604020202020204" pitchFamily="34" charset="0"/>
              <a:ea typeface="Calibri" panose="020F0502020204030204" pitchFamily="34" charset="0"/>
              <a:cs typeface="Arial" panose="020B0604020202020204" pitchFamily="34" charset="0"/>
            </a:endParaRPr>
          </a:p>
          <a:p>
            <a:endParaRPr lang="en-US" sz="24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975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 Requires equipment in the system must be evaluated for the application and have a field label applied.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400" dirty="0">
              <a:latin typeface="Arial" panose="020B0604020202020204" pitchFamily="34" charset="0"/>
              <a:ea typeface="Calibri" panose="020F0502020204030204" pitchFamily="34" charset="0"/>
              <a:cs typeface="Arial" panose="020B0604020202020204" pitchFamily="34" charset="0"/>
            </a:endParaRPr>
          </a:p>
          <a:p>
            <a:endParaRPr lang="en-US" sz="24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picture containing text, indoor, electronics&#10;&#10;Description automatically generated">
            <a:extLst>
              <a:ext uri="{FF2B5EF4-FFF2-40B4-BE49-F238E27FC236}">
                <a16:creationId xmlns:a16="http://schemas.microsoft.com/office/drawing/2014/main" id="{9790811C-C7C6-7BBE-3394-9F1DEA5EA93F}"/>
              </a:ext>
            </a:extLst>
          </p:cNvPr>
          <p:cNvPicPr>
            <a:picLocks noChangeAspect="1"/>
          </p:cNvPicPr>
          <p:nvPr/>
        </p:nvPicPr>
        <p:blipFill rotWithShape="1">
          <a:blip r:embed="rId2">
            <a:extLst>
              <a:ext uri="{28A0092B-C50C-407E-A947-70E740481C1C}">
                <a14:useLocalDpi xmlns:a14="http://schemas.microsoft.com/office/drawing/2010/main" val="0"/>
              </a:ext>
            </a:extLst>
          </a:blip>
          <a:srcRect l="10972" t="13229" r="36250" b="35729"/>
          <a:stretch/>
        </p:blipFill>
        <p:spPr>
          <a:xfrm rot="16200000">
            <a:off x="2428877" y="1050627"/>
            <a:ext cx="3619500" cy="6972302"/>
          </a:xfrm>
          <a:prstGeom prst="rect">
            <a:avLst/>
          </a:prstGeom>
        </p:spPr>
      </p:pic>
      <p:sp>
        <p:nvSpPr>
          <p:cNvPr id="5" name="TextBox 4">
            <a:extLst>
              <a:ext uri="{FF2B5EF4-FFF2-40B4-BE49-F238E27FC236}">
                <a16:creationId xmlns:a16="http://schemas.microsoft.com/office/drawing/2014/main" id="{FF8FD554-D713-DB2D-A275-1EF5B8E035B8}"/>
              </a:ext>
            </a:extLst>
          </p:cNvPr>
          <p:cNvSpPr txBox="1"/>
          <p:nvPr/>
        </p:nvSpPr>
        <p:spPr>
          <a:xfrm>
            <a:off x="6111427"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213816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5"/>
            <a:ext cx="8995410" cy="5473749"/>
          </a:xfrm>
        </p:spPr>
        <p:txBody>
          <a:bodyPr/>
          <a:lstStyle/>
          <a:p>
            <a:r>
              <a:rPr lang="en-US" sz="2800" dirty="0">
                <a:latin typeface="Arial" panose="020B0604020202020204" pitchFamily="34" charset="0"/>
                <a:cs typeface="Arial" panose="020B0604020202020204" pitchFamily="34" charset="0"/>
              </a:rPr>
              <a:t>After this module, the learner will be able to:</a:t>
            </a:r>
          </a:p>
          <a:p>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Describe the connection to a service entrance.</a:t>
            </a:r>
          </a:p>
          <a:p>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Identify the NEC rules to install and connect to the service entrance.</a:t>
            </a:r>
          </a:p>
          <a:p>
            <a:pPr lvl="1"/>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Describe the procedure to connect a microinverter </a:t>
            </a:r>
          </a:p>
          <a:p>
            <a:pPr lvl="1"/>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Describe the procedure to connect a string inverter</a:t>
            </a:r>
          </a:p>
          <a:p>
            <a:pPr lvl="1"/>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953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(C) Qualified Personnel. The installation shall be performed only by qualified personnel.</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(E) Locations not permitted. PV system equipment and disconnection means not to be installed in washrooms.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(F) Not Readily Accessible Locations. Roofs are an example of this and are permitted for mounting.</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6058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690.11 Arc-Fault Circuit Protection (dc). Not required with microinverters.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690.12 Rapid Shutdown of PV Systems on Buildings. </a:t>
            </a:r>
          </a:p>
          <a:p>
            <a:r>
              <a:rPr lang="en-US" sz="2800" dirty="0">
                <a:latin typeface="Arial" panose="020B0604020202020204" pitchFamily="34" charset="0"/>
                <a:ea typeface="Calibri" panose="020F0502020204030204" pitchFamily="34" charset="0"/>
                <a:cs typeface="Arial" panose="020B0604020202020204" pitchFamily="34" charset="0"/>
              </a:rPr>
              <a:t>Rapid Shutdown is built into microinverters, as they cannot produce electric power when the connected source goes down. The AC utility disconnect can be used to de-energize their output.</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9721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8192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690.31 Wiring Methods</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479698B-0436-314F-4BE4-06DA056C0A6B}"/>
              </a:ext>
            </a:extLst>
          </p:cNvPr>
          <p:cNvPicPr>
            <a:picLocks noChangeAspect="1"/>
          </p:cNvPicPr>
          <p:nvPr/>
        </p:nvPicPr>
        <p:blipFill>
          <a:blip r:embed="rId2"/>
          <a:stretch>
            <a:fillRect/>
          </a:stretch>
        </p:blipFill>
        <p:spPr>
          <a:xfrm>
            <a:off x="358897" y="2129392"/>
            <a:ext cx="8346953" cy="4296467"/>
          </a:xfrm>
          <a:prstGeom prst="rect">
            <a:avLst/>
          </a:prstGeom>
        </p:spPr>
      </p:pic>
      <p:sp>
        <p:nvSpPr>
          <p:cNvPr id="7" name="TextBox 6">
            <a:extLst>
              <a:ext uri="{FF2B5EF4-FFF2-40B4-BE49-F238E27FC236}">
                <a16:creationId xmlns:a16="http://schemas.microsoft.com/office/drawing/2014/main" id="{12E50A38-97FB-8FC1-9C70-F0741C7215F7}"/>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cxnSp>
        <p:nvCxnSpPr>
          <p:cNvPr id="4" name="Straight Arrow Connector 3">
            <a:extLst>
              <a:ext uri="{FF2B5EF4-FFF2-40B4-BE49-F238E27FC236}">
                <a16:creationId xmlns:a16="http://schemas.microsoft.com/office/drawing/2014/main" id="{4FF1B49A-F5DD-0297-C537-A1D3EA39C332}"/>
              </a:ext>
            </a:extLst>
          </p:cNvPr>
          <p:cNvCxnSpPr>
            <a:cxnSpLocks/>
          </p:cNvCxnSpPr>
          <p:nvPr/>
        </p:nvCxnSpPr>
        <p:spPr>
          <a:xfrm>
            <a:off x="3943350" y="1857375"/>
            <a:ext cx="2657475" cy="168892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480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690.31 Wiring Methods:</a:t>
            </a:r>
          </a:p>
          <a:p>
            <a:endParaRPr lang="en-US" sz="3175"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are the sections for 690.31</a:t>
            </a:r>
          </a:p>
          <a:p>
            <a:pPr lvl="1"/>
            <a:r>
              <a:rPr lang="en-US" sz="2800" dirty="0">
                <a:latin typeface="Arial" panose="020B0604020202020204" pitchFamily="34" charset="0"/>
                <a:ea typeface="Calibri" panose="020F0502020204030204" pitchFamily="34" charset="0"/>
                <a:cs typeface="Arial" panose="020B0604020202020204" pitchFamily="34" charset="0"/>
              </a:rPr>
              <a:t>(A) Wiring Systems</a:t>
            </a:r>
          </a:p>
          <a:p>
            <a:pPr lvl="1"/>
            <a:r>
              <a:rPr lang="en-US" sz="2800" dirty="0">
                <a:latin typeface="Arial" panose="020B0604020202020204" pitchFamily="34" charset="0"/>
                <a:ea typeface="Calibri" panose="020F0502020204030204" pitchFamily="34" charset="0"/>
                <a:cs typeface="Arial" panose="020B0604020202020204" pitchFamily="34" charset="0"/>
              </a:rPr>
              <a:t>(B) Identification and Grouping (NA microinverter)</a:t>
            </a:r>
          </a:p>
          <a:p>
            <a:pPr lvl="1"/>
            <a:r>
              <a:rPr lang="en-US" sz="2800" dirty="0">
                <a:latin typeface="Arial" panose="020B0604020202020204" pitchFamily="34" charset="0"/>
                <a:ea typeface="Calibri" panose="020F0502020204030204" pitchFamily="34" charset="0"/>
                <a:cs typeface="Arial" panose="020B0604020202020204" pitchFamily="34" charset="0"/>
              </a:rPr>
              <a:t>(C) Cables (NA microinverter)</a:t>
            </a:r>
          </a:p>
          <a:p>
            <a:pPr lvl="1"/>
            <a:r>
              <a:rPr lang="en-US" sz="2800" dirty="0">
                <a:latin typeface="Arial" panose="020B0604020202020204" pitchFamily="34" charset="0"/>
                <a:ea typeface="Calibri" panose="020F0502020204030204" pitchFamily="34" charset="0"/>
                <a:cs typeface="Arial" panose="020B0604020202020204" pitchFamily="34" charset="0"/>
              </a:rPr>
              <a:t>(D) Direct Current Circuits on or in Buildings (NA microinverter)</a:t>
            </a:r>
          </a:p>
          <a:p>
            <a:pPr lvl="1"/>
            <a:r>
              <a:rPr lang="en-US" sz="2800" dirty="0">
                <a:latin typeface="Arial" panose="020B0604020202020204" pitchFamily="34" charset="0"/>
                <a:ea typeface="Calibri" panose="020F0502020204030204" pitchFamily="34" charset="0"/>
                <a:cs typeface="Arial" panose="020B0604020202020204" pitchFamily="34" charset="0"/>
              </a:rPr>
              <a:t>(E) Wiring Methods and Mounting Systems</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7903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Wiring Systems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(1) Serviceability. Wiring devices with integral enclosures like the PV panel and microinverter, shall have sufficient length of cable be provided to facilitate replacement.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463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 Wiring Methods and Mounting Systems</a:t>
            </a:r>
          </a:p>
          <a:p>
            <a:pPr lvl="1"/>
            <a:r>
              <a:rPr lang="en-US" sz="2800" dirty="0">
                <a:latin typeface="Arial" panose="020B0604020202020204" pitchFamily="34" charset="0"/>
                <a:ea typeface="Calibri" panose="020F0502020204030204" pitchFamily="34" charset="0"/>
                <a:cs typeface="Arial" panose="020B0604020202020204" pitchFamily="34" charset="0"/>
              </a:rPr>
              <a:t>Permitted to be held in place with an approved means. (Racking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3739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690.43 Equipment Grounding and Bonding</a:t>
            </a:r>
          </a:p>
          <a:p>
            <a:r>
              <a:rPr lang="en-US" sz="2800" dirty="0">
                <a:latin typeface="Arial" panose="020B0604020202020204" pitchFamily="34" charset="0"/>
                <a:ea typeface="Calibri" panose="020F0502020204030204" pitchFamily="34" charset="0"/>
                <a:cs typeface="Arial" panose="020B0604020202020204" pitchFamily="34" charset="0"/>
              </a:rPr>
              <a:t>250.120 Bonding Conductor Size</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479698B-0436-314F-4BE4-06DA056C0A6B}"/>
              </a:ext>
            </a:extLst>
          </p:cNvPr>
          <p:cNvPicPr>
            <a:picLocks noChangeAspect="1"/>
          </p:cNvPicPr>
          <p:nvPr/>
        </p:nvPicPr>
        <p:blipFill>
          <a:blip r:embed="rId2"/>
          <a:stretch>
            <a:fillRect/>
          </a:stretch>
        </p:blipFill>
        <p:spPr>
          <a:xfrm>
            <a:off x="681037" y="2462539"/>
            <a:ext cx="7781926" cy="4005628"/>
          </a:xfrm>
          <a:prstGeom prst="rect">
            <a:avLst/>
          </a:prstGeom>
        </p:spPr>
      </p:pic>
      <p:sp>
        <p:nvSpPr>
          <p:cNvPr id="7" name="TextBox 6">
            <a:extLst>
              <a:ext uri="{FF2B5EF4-FFF2-40B4-BE49-F238E27FC236}">
                <a16:creationId xmlns:a16="http://schemas.microsoft.com/office/drawing/2014/main" id="{12E50A38-97FB-8FC1-9C70-F0741C7215F7}"/>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cxnSp>
        <p:nvCxnSpPr>
          <p:cNvPr id="4" name="Straight Arrow Connector 3">
            <a:extLst>
              <a:ext uri="{FF2B5EF4-FFF2-40B4-BE49-F238E27FC236}">
                <a16:creationId xmlns:a16="http://schemas.microsoft.com/office/drawing/2014/main" id="{4FF1B49A-F5DD-0297-C537-A1D3EA39C332}"/>
              </a:ext>
            </a:extLst>
          </p:cNvPr>
          <p:cNvCxnSpPr>
            <a:cxnSpLocks/>
          </p:cNvCxnSpPr>
          <p:nvPr/>
        </p:nvCxnSpPr>
        <p:spPr>
          <a:xfrm>
            <a:off x="971550" y="2324100"/>
            <a:ext cx="1076325" cy="191452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467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690.43 Equipment Grounding and Bonding: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Exposed Non-Current-Carrying Metal Parts Connected to Equipment Grounding Conductor</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(A) PV Module Mounting Systems and Devices</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(B) Equipment Secured to Grounded Metal Supports</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(C) Location</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9658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690.45 refers to 250.120 Bonding Conductor Size</a:t>
            </a:r>
          </a:p>
          <a:p>
            <a:endParaRPr lang="en-US" sz="3175"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Equipment Grounding Conductor Installation.</a:t>
            </a:r>
          </a:p>
          <a:p>
            <a:pPr lvl="1"/>
            <a:r>
              <a:rPr lang="en-US" sz="2800" dirty="0">
                <a:latin typeface="Arial" panose="020B0604020202020204" pitchFamily="34" charset="0"/>
                <a:ea typeface="Calibri" panose="020F0502020204030204" pitchFamily="34" charset="0"/>
                <a:cs typeface="Arial" panose="020B0604020202020204" pitchFamily="34" charset="0"/>
              </a:rPr>
              <a:t>Aluminum and Copper-Clad Aluminum Conductors.</a:t>
            </a:r>
          </a:p>
          <a:p>
            <a:pPr lvl="1"/>
            <a:r>
              <a:rPr lang="en-US" sz="2800" dirty="0">
                <a:latin typeface="Arial" panose="020B0604020202020204" pitchFamily="34" charset="0"/>
                <a:ea typeface="Calibri" panose="020F0502020204030204" pitchFamily="34" charset="0"/>
                <a:cs typeface="Arial" panose="020B0604020202020204" pitchFamily="34" charset="0"/>
              </a:rPr>
              <a:t>Equipment Grounding Conductors Smaller Than 6 AWG.</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9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5"/>
            <a:ext cx="8995410" cy="5473749"/>
          </a:xfrm>
        </p:spPr>
        <p:txBody>
          <a:bodyPr/>
          <a:lstStyle/>
          <a:p>
            <a:r>
              <a:rPr lang="en-US" sz="2800" dirty="0">
                <a:latin typeface="Arial" panose="020B0604020202020204" pitchFamily="34" charset="0"/>
                <a:cs typeface="Arial" panose="020B0604020202020204" pitchFamily="34" charset="0"/>
              </a:rPr>
              <a:t>This is the most common residential connection.</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One inverter across the</a:t>
            </a:r>
          </a:p>
          <a:p>
            <a:pPr marL="0" indent="0">
              <a:buNone/>
            </a:pPr>
            <a:r>
              <a:rPr lang="en-US" sz="2800" dirty="0">
                <a:latin typeface="Arial" panose="020B0604020202020204" pitchFamily="34" charset="0"/>
                <a:cs typeface="Arial" panose="020B0604020202020204" pitchFamily="34" charset="0"/>
              </a:rPr>
              <a:t>   240 Volt split phase.</a:t>
            </a:r>
          </a:p>
          <a:p>
            <a:pPr mar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0AB4ADD-1F6B-1EFC-E508-88E15006CBF4}"/>
              </a:ext>
            </a:extLst>
          </p:cNvPr>
          <p:cNvPicPr>
            <a:picLocks noChangeAspect="1"/>
          </p:cNvPicPr>
          <p:nvPr/>
        </p:nvPicPr>
        <p:blipFill>
          <a:blip r:embed="rId2"/>
          <a:stretch>
            <a:fillRect/>
          </a:stretch>
        </p:blipFill>
        <p:spPr>
          <a:xfrm>
            <a:off x="4867275" y="1714500"/>
            <a:ext cx="3905250" cy="4667250"/>
          </a:xfrm>
          <a:prstGeom prst="rect">
            <a:avLst/>
          </a:prstGeom>
        </p:spPr>
      </p:pic>
      <p:sp>
        <p:nvSpPr>
          <p:cNvPr id="7" name="TextBox 6">
            <a:extLst>
              <a:ext uri="{FF2B5EF4-FFF2-40B4-BE49-F238E27FC236}">
                <a16:creationId xmlns:a16="http://schemas.microsoft.com/office/drawing/2014/main" id="{5305F8A4-943F-B351-2B77-45BE4046EC5E}"/>
              </a:ext>
            </a:extLst>
          </p:cNvPr>
          <p:cNvSpPr txBox="1"/>
          <p:nvPr/>
        </p:nvSpPr>
        <p:spPr>
          <a:xfrm>
            <a:off x="6111427"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spTree>
    <p:extLst>
      <p:ext uri="{BB962C8B-B14F-4D97-AF65-F5344CB8AC3E}">
        <p14:creationId xmlns:p14="http://schemas.microsoft.com/office/powerpoint/2010/main" val="386305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8786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690.13 PV System Disconnection Means</a:t>
            </a:r>
          </a:p>
        </p:txBody>
      </p:sp>
      <p:pic>
        <p:nvPicPr>
          <p:cNvPr id="6" name="Picture 5">
            <a:extLst>
              <a:ext uri="{FF2B5EF4-FFF2-40B4-BE49-F238E27FC236}">
                <a16:creationId xmlns:a16="http://schemas.microsoft.com/office/drawing/2014/main" id="{1479698B-0436-314F-4BE4-06DA056C0A6B}"/>
              </a:ext>
            </a:extLst>
          </p:cNvPr>
          <p:cNvPicPr>
            <a:picLocks noChangeAspect="1"/>
          </p:cNvPicPr>
          <p:nvPr/>
        </p:nvPicPr>
        <p:blipFill>
          <a:blip r:embed="rId2"/>
          <a:stretch>
            <a:fillRect/>
          </a:stretch>
        </p:blipFill>
        <p:spPr>
          <a:xfrm>
            <a:off x="319562" y="2143125"/>
            <a:ext cx="8402466" cy="4325042"/>
          </a:xfrm>
          <a:prstGeom prst="rect">
            <a:avLst/>
          </a:prstGeom>
        </p:spPr>
      </p:pic>
      <p:sp>
        <p:nvSpPr>
          <p:cNvPr id="7" name="TextBox 6">
            <a:extLst>
              <a:ext uri="{FF2B5EF4-FFF2-40B4-BE49-F238E27FC236}">
                <a16:creationId xmlns:a16="http://schemas.microsoft.com/office/drawing/2014/main" id="{12E50A38-97FB-8FC1-9C70-F0741C7215F7}"/>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cxnSp>
        <p:nvCxnSpPr>
          <p:cNvPr id="4" name="Straight Arrow Connector 3">
            <a:extLst>
              <a:ext uri="{FF2B5EF4-FFF2-40B4-BE49-F238E27FC236}">
                <a16:creationId xmlns:a16="http://schemas.microsoft.com/office/drawing/2014/main" id="{4FF1B49A-F5DD-0297-C537-A1D3EA39C332}"/>
              </a:ext>
            </a:extLst>
          </p:cNvPr>
          <p:cNvCxnSpPr>
            <a:cxnSpLocks/>
          </p:cNvCxnSpPr>
          <p:nvPr/>
        </p:nvCxnSpPr>
        <p:spPr>
          <a:xfrm>
            <a:off x="681037" y="1790700"/>
            <a:ext cx="1555433" cy="393415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859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690.13 PV System Disconnection Means</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Disconnect the PV System From All Wiring Systems.</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(A) Location</a:t>
            </a:r>
          </a:p>
          <a:p>
            <a:pPr lvl="2"/>
            <a:r>
              <a:rPr lang="en-US" sz="2800" dirty="0">
                <a:latin typeface="Arial" panose="020B0604020202020204" pitchFamily="34" charset="0"/>
                <a:ea typeface="Calibri" panose="020F0502020204030204" pitchFamily="34" charset="0"/>
                <a:cs typeface="Arial" panose="020B0604020202020204" pitchFamily="34" charset="0"/>
              </a:rPr>
              <a:t>Readily Accessible</a:t>
            </a:r>
          </a:p>
          <a:p>
            <a:pPr lvl="2"/>
            <a:r>
              <a:rPr lang="en-US" sz="2800" dirty="0">
                <a:latin typeface="Arial" panose="020B0604020202020204" pitchFamily="34" charset="0"/>
                <a:ea typeface="Calibri" panose="020F0502020204030204" pitchFamily="34" charset="0"/>
                <a:cs typeface="Arial" panose="020B0604020202020204" pitchFamily="34" charset="0"/>
              </a:rPr>
              <a:t>Enclosure Doors and Covers</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(B) Marking</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(C) Maximum Number of Disconnects</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(D) Ratings </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(E) Type of Disconnect (1) through (5)</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1746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690.13 PV System Disconnection Means</a:t>
            </a:r>
          </a:p>
          <a:p>
            <a:pPr lvl="1"/>
            <a:r>
              <a:rPr lang="en-US" sz="2800" dirty="0">
                <a:latin typeface="Arial" panose="020B0604020202020204" pitchFamily="34" charset="0"/>
                <a:ea typeface="Calibri" panose="020F0502020204030204" pitchFamily="34" charset="0"/>
                <a:cs typeface="Arial" panose="020B0604020202020204" pitchFamily="34" charset="0"/>
              </a:rPr>
              <a:t>Mounted near the utility meter.</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68D2E7A-855D-2448-35D8-6AEF56EFE161}"/>
              </a:ext>
            </a:extLst>
          </p:cNvPr>
          <p:cNvPicPr>
            <a:picLocks noChangeAspect="1"/>
          </p:cNvPicPr>
          <p:nvPr/>
        </p:nvPicPr>
        <p:blipFill>
          <a:blip r:embed="rId2"/>
          <a:stretch>
            <a:fillRect/>
          </a:stretch>
        </p:blipFill>
        <p:spPr>
          <a:xfrm>
            <a:off x="4761461" y="2255220"/>
            <a:ext cx="3353839" cy="4091308"/>
          </a:xfrm>
          <a:prstGeom prst="rect">
            <a:avLst/>
          </a:prstGeom>
        </p:spPr>
      </p:pic>
      <p:sp>
        <p:nvSpPr>
          <p:cNvPr id="5" name="TextBox 4">
            <a:extLst>
              <a:ext uri="{FF2B5EF4-FFF2-40B4-BE49-F238E27FC236}">
                <a16:creationId xmlns:a16="http://schemas.microsoft.com/office/drawing/2014/main" id="{B3211D54-E370-75C8-41E6-B78943355367}"/>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748712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9253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690.15 Disconnecting Means for Isolating Photovoltaic Equipment.</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479698B-0436-314F-4BE4-06DA056C0A6B}"/>
              </a:ext>
            </a:extLst>
          </p:cNvPr>
          <p:cNvPicPr>
            <a:picLocks noChangeAspect="1"/>
          </p:cNvPicPr>
          <p:nvPr/>
        </p:nvPicPr>
        <p:blipFill>
          <a:blip r:embed="rId2"/>
          <a:stretch>
            <a:fillRect/>
          </a:stretch>
        </p:blipFill>
        <p:spPr>
          <a:xfrm>
            <a:off x="438150" y="2199078"/>
            <a:ext cx="8497317" cy="4373864"/>
          </a:xfrm>
          <a:prstGeom prst="rect">
            <a:avLst/>
          </a:prstGeom>
        </p:spPr>
      </p:pic>
      <p:sp>
        <p:nvSpPr>
          <p:cNvPr id="7" name="TextBox 6">
            <a:extLst>
              <a:ext uri="{FF2B5EF4-FFF2-40B4-BE49-F238E27FC236}">
                <a16:creationId xmlns:a16="http://schemas.microsoft.com/office/drawing/2014/main" id="{12E50A38-97FB-8FC1-9C70-F0741C7215F7}"/>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cxnSp>
        <p:nvCxnSpPr>
          <p:cNvPr id="4" name="Straight Arrow Connector 3">
            <a:extLst>
              <a:ext uri="{FF2B5EF4-FFF2-40B4-BE49-F238E27FC236}">
                <a16:creationId xmlns:a16="http://schemas.microsoft.com/office/drawing/2014/main" id="{4FF1B49A-F5DD-0297-C537-A1D3EA39C332}"/>
              </a:ext>
            </a:extLst>
          </p:cNvPr>
          <p:cNvCxnSpPr>
            <a:cxnSpLocks/>
          </p:cNvCxnSpPr>
          <p:nvPr/>
        </p:nvCxnSpPr>
        <p:spPr>
          <a:xfrm>
            <a:off x="1019175" y="2124075"/>
            <a:ext cx="1333500" cy="353853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988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690.15 Disconnecting Means for Isolating Photovoltaic Equipment.</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(A) Type of Disconnecting Means.</a:t>
            </a:r>
          </a:p>
          <a:p>
            <a:pPr lvl="2"/>
            <a:r>
              <a:rPr lang="en-US" sz="2800" dirty="0">
                <a:latin typeface="Arial" panose="020B0604020202020204" pitchFamily="34" charset="0"/>
                <a:ea typeface="Calibri" panose="020F0502020204030204" pitchFamily="34" charset="0"/>
                <a:cs typeface="Arial" panose="020B0604020202020204" pitchFamily="34" charset="0"/>
              </a:rPr>
              <a:t>In accordance with (C)</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(B) Isolating Devices.</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(C) Equipment Disconnecting Means.</a:t>
            </a:r>
          </a:p>
          <a:p>
            <a:pPr lvl="2"/>
            <a:r>
              <a:rPr lang="en-US" sz="2800" dirty="0">
                <a:latin typeface="Arial" panose="020B0604020202020204" pitchFamily="34" charset="0"/>
                <a:ea typeface="Calibri" panose="020F0502020204030204" pitchFamily="34" charset="0"/>
                <a:cs typeface="Arial" panose="020B0604020202020204" pitchFamily="34" charset="0"/>
              </a:rPr>
              <a:t>690.13 (E) (1) through (5)</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(D) Location and Control.</a:t>
            </a:r>
          </a:p>
          <a:p>
            <a:pPr lvl="2"/>
            <a:r>
              <a:rPr lang="en-US" sz="2800" dirty="0">
                <a:latin typeface="Arial" panose="020B0604020202020204" pitchFamily="34" charset="0"/>
                <a:ea typeface="Calibri" panose="020F0502020204030204" pitchFamily="34" charset="0"/>
                <a:cs typeface="Arial" panose="020B0604020202020204" pitchFamily="34" charset="0"/>
              </a:rPr>
              <a:t>Lockable (Utility disconnect)</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4264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794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705 Interconnected Electric Power Production Sources.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479698B-0436-314F-4BE4-06DA056C0A6B}"/>
              </a:ext>
            </a:extLst>
          </p:cNvPr>
          <p:cNvPicPr>
            <a:picLocks noChangeAspect="1"/>
          </p:cNvPicPr>
          <p:nvPr/>
        </p:nvPicPr>
        <p:blipFill>
          <a:blip r:embed="rId2"/>
          <a:stretch>
            <a:fillRect/>
          </a:stretch>
        </p:blipFill>
        <p:spPr>
          <a:xfrm>
            <a:off x="681037" y="2462539"/>
            <a:ext cx="7781926" cy="4005628"/>
          </a:xfrm>
          <a:prstGeom prst="rect">
            <a:avLst/>
          </a:prstGeom>
        </p:spPr>
      </p:pic>
      <p:sp>
        <p:nvSpPr>
          <p:cNvPr id="7" name="TextBox 6">
            <a:extLst>
              <a:ext uri="{FF2B5EF4-FFF2-40B4-BE49-F238E27FC236}">
                <a16:creationId xmlns:a16="http://schemas.microsoft.com/office/drawing/2014/main" id="{12E50A38-97FB-8FC1-9C70-F0741C7215F7}"/>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cxnSp>
        <p:nvCxnSpPr>
          <p:cNvPr id="4" name="Straight Arrow Connector 3">
            <a:extLst>
              <a:ext uri="{FF2B5EF4-FFF2-40B4-BE49-F238E27FC236}">
                <a16:creationId xmlns:a16="http://schemas.microsoft.com/office/drawing/2014/main" id="{4FF1B49A-F5DD-0297-C537-A1D3EA39C332}"/>
              </a:ext>
            </a:extLst>
          </p:cNvPr>
          <p:cNvCxnSpPr>
            <a:cxnSpLocks/>
          </p:cNvCxnSpPr>
          <p:nvPr/>
        </p:nvCxnSpPr>
        <p:spPr>
          <a:xfrm>
            <a:off x="752475" y="2133600"/>
            <a:ext cx="1464945" cy="36195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896C8FB-1471-BD5F-830F-C82FFB6E592F}"/>
              </a:ext>
            </a:extLst>
          </p:cNvPr>
          <p:cNvCxnSpPr>
            <a:cxnSpLocks/>
          </p:cNvCxnSpPr>
          <p:nvPr/>
        </p:nvCxnSpPr>
        <p:spPr>
          <a:xfrm>
            <a:off x="752475" y="2133600"/>
            <a:ext cx="2705100" cy="32194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786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705 Interconnected Electric Power Production Sources.</a:t>
            </a:r>
          </a:p>
          <a:p>
            <a:r>
              <a:rPr lang="en-US" sz="2800" dirty="0">
                <a:latin typeface="Arial" panose="020B0604020202020204" pitchFamily="34" charset="0"/>
                <a:ea typeface="Calibri" panose="020F0502020204030204" pitchFamily="34" charset="0"/>
                <a:cs typeface="Arial" panose="020B0604020202020204" pitchFamily="34" charset="0"/>
              </a:rPr>
              <a:t>705.1 Scope</a:t>
            </a:r>
          </a:p>
          <a:p>
            <a:pPr lvl="1"/>
            <a:r>
              <a:rPr lang="en-US" sz="2800" dirty="0">
                <a:latin typeface="Arial" panose="020B0604020202020204" pitchFamily="34" charset="0"/>
                <a:ea typeface="Calibri" panose="020F0502020204030204" pitchFamily="34" charset="0"/>
                <a:cs typeface="Arial" panose="020B0604020202020204" pitchFamily="34" charset="0"/>
              </a:rPr>
              <a:t>This Article covers installation of one or more electric power production sources operating in parallel with a primary source(s) of electricity.</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280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148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705.20 Disconnection Means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479698B-0436-314F-4BE4-06DA056C0A6B}"/>
              </a:ext>
            </a:extLst>
          </p:cNvPr>
          <p:cNvPicPr>
            <a:picLocks noChangeAspect="1"/>
          </p:cNvPicPr>
          <p:nvPr/>
        </p:nvPicPr>
        <p:blipFill>
          <a:blip r:embed="rId2"/>
          <a:stretch>
            <a:fillRect/>
          </a:stretch>
        </p:blipFill>
        <p:spPr>
          <a:xfrm>
            <a:off x="134514" y="2000250"/>
            <a:ext cx="8680037" cy="4467917"/>
          </a:xfrm>
          <a:prstGeom prst="rect">
            <a:avLst/>
          </a:prstGeom>
        </p:spPr>
      </p:pic>
      <p:sp>
        <p:nvSpPr>
          <p:cNvPr id="7" name="TextBox 6">
            <a:extLst>
              <a:ext uri="{FF2B5EF4-FFF2-40B4-BE49-F238E27FC236}">
                <a16:creationId xmlns:a16="http://schemas.microsoft.com/office/drawing/2014/main" id="{12E50A38-97FB-8FC1-9C70-F0741C7215F7}"/>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cxnSp>
        <p:nvCxnSpPr>
          <p:cNvPr id="4" name="Straight Arrow Connector 3">
            <a:extLst>
              <a:ext uri="{FF2B5EF4-FFF2-40B4-BE49-F238E27FC236}">
                <a16:creationId xmlns:a16="http://schemas.microsoft.com/office/drawing/2014/main" id="{4FF1B49A-F5DD-0297-C537-A1D3EA39C332}"/>
              </a:ext>
            </a:extLst>
          </p:cNvPr>
          <p:cNvCxnSpPr>
            <a:cxnSpLocks/>
          </p:cNvCxnSpPr>
          <p:nvPr/>
        </p:nvCxnSpPr>
        <p:spPr>
          <a:xfrm>
            <a:off x="847725" y="1866900"/>
            <a:ext cx="1524000" cy="379571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377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705.20 Source Disconnection Means</a:t>
            </a:r>
          </a:p>
          <a:p>
            <a:endParaRPr lang="en-US" sz="3175"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Means shall be provided to disconnect power source output conductors of electric power production equipment from conductors of other systems.</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0541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705.12 Load-Side Source Connections.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479698B-0436-314F-4BE4-06DA056C0A6B}"/>
              </a:ext>
            </a:extLst>
          </p:cNvPr>
          <p:cNvPicPr>
            <a:picLocks noChangeAspect="1"/>
          </p:cNvPicPr>
          <p:nvPr/>
        </p:nvPicPr>
        <p:blipFill>
          <a:blip r:embed="rId2"/>
          <a:stretch>
            <a:fillRect/>
          </a:stretch>
        </p:blipFill>
        <p:spPr>
          <a:xfrm>
            <a:off x="282552" y="2009775"/>
            <a:ext cx="8661533" cy="4458392"/>
          </a:xfrm>
          <a:prstGeom prst="rect">
            <a:avLst/>
          </a:prstGeom>
        </p:spPr>
      </p:pic>
      <p:sp>
        <p:nvSpPr>
          <p:cNvPr id="7" name="TextBox 6">
            <a:extLst>
              <a:ext uri="{FF2B5EF4-FFF2-40B4-BE49-F238E27FC236}">
                <a16:creationId xmlns:a16="http://schemas.microsoft.com/office/drawing/2014/main" id="{12E50A38-97FB-8FC1-9C70-F0741C7215F7}"/>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cxnSp>
        <p:nvCxnSpPr>
          <p:cNvPr id="4" name="Straight Arrow Connector 3">
            <a:extLst>
              <a:ext uri="{FF2B5EF4-FFF2-40B4-BE49-F238E27FC236}">
                <a16:creationId xmlns:a16="http://schemas.microsoft.com/office/drawing/2014/main" id="{4FF1B49A-F5DD-0297-C537-A1D3EA39C332}"/>
              </a:ext>
            </a:extLst>
          </p:cNvPr>
          <p:cNvCxnSpPr>
            <a:cxnSpLocks/>
          </p:cNvCxnSpPr>
          <p:nvPr/>
        </p:nvCxnSpPr>
        <p:spPr>
          <a:xfrm>
            <a:off x="533400" y="1908638"/>
            <a:ext cx="2914650" cy="346346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362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705.12 Load-Side Source Connections.</a:t>
            </a:r>
          </a:p>
          <a:p>
            <a:endParaRPr lang="en-US" sz="3175"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Where distribution equipment or feeders are fed simultaneously by a primary source of electricity and one or more other power source(s), must comply with 705.12 (A) and (B).</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(A) Feeders and Taps (NA microinverter)</a:t>
            </a: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(B) Busbars</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425"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7773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705.12 Load-Side Source Connections.</a:t>
            </a:r>
          </a:p>
          <a:p>
            <a:endParaRPr lang="en-US" sz="3175"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(B) Busbars</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r>
              <a:rPr lang="en-US" sz="2800" dirty="0">
                <a:latin typeface="Arial" panose="020B0604020202020204" pitchFamily="34" charset="0"/>
                <a:ea typeface="Calibri" panose="020F0502020204030204" pitchFamily="34" charset="0"/>
                <a:cs typeface="Arial" panose="020B0604020202020204" pitchFamily="34" charset="0"/>
              </a:rPr>
              <a:t>The NEC definition for this example of a busbar is: A non-insulated conductor electrically connected to the source of supply and physically supported on an insulator providing a power rail for connection to utilization equipment.</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5619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Ungrounded busbars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Grounded busbar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Located in the tub of the</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panel.</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217872C-9342-0BAF-1389-D6BE6AF63084}"/>
              </a:ext>
            </a:extLst>
          </p:cNvPr>
          <p:cNvPicPr>
            <a:picLocks noChangeAspect="1"/>
          </p:cNvPicPr>
          <p:nvPr/>
        </p:nvPicPr>
        <p:blipFill>
          <a:blip r:embed="rId2"/>
          <a:stretch>
            <a:fillRect/>
          </a:stretch>
        </p:blipFill>
        <p:spPr>
          <a:xfrm>
            <a:off x="5138939" y="275052"/>
            <a:ext cx="3566912" cy="5820947"/>
          </a:xfrm>
          <a:prstGeom prst="rect">
            <a:avLst/>
          </a:prstGeom>
        </p:spPr>
      </p:pic>
      <p:sp>
        <p:nvSpPr>
          <p:cNvPr id="5" name="TextBox 4">
            <a:extLst>
              <a:ext uri="{FF2B5EF4-FFF2-40B4-BE49-F238E27FC236}">
                <a16:creationId xmlns:a16="http://schemas.microsoft.com/office/drawing/2014/main" id="{846F4CD0-A929-02E6-6D75-70DE44377A03}"/>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cxnSp>
        <p:nvCxnSpPr>
          <p:cNvPr id="7" name="Straight Arrow Connector 6">
            <a:extLst>
              <a:ext uri="{FF2B5EF4-FFF2-40B4-BE49-F238E27FC236}">
                <a16:creationId xmlns:a16="http://schemas.microsoft.com/office/drawing/2014/main" id="{C44CAE75-F42C-99FF-5C78-6F1D2874608E}"/>
              </a:ext>
            </a:extLst>
          </p:cNvPr>
          <p:cNvCxnSpPr/>
          <p:nvPr/>
        </p:nvCxnSpPr>
        <p:spPr>
          <a:xfrm>
            <a:off x="3667125" y="1676400"/>
            <a:ext cx="3714750" cy="105727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758505B-A2BB-B709-F477-730B71D95FA8}"/>
              </a:ext>
            </a:extLst>
          </p:cNvPr>
          <p:cNvCxnSpPr>
            <a:cxnSpLocks/>
          </p:cNvCxnSpPr>
          <p:nvPr/>
        </p:nvCxnSpPr>
        <p:spPr>
          <a:xfrm>
            <a:off x="3667125" y="1676400"/>
            <a:ext cx="2809875" cy="12763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C5612A3-4685-E103-A2FD-49232105285F}"/>
              </a:ext>
            </a:extLst>
          </p:cNvPr>
          <p:cNvCxnSpPr>
            <a:cxnSpLocks/>
          </p:cNvCxnSpPr>
          <p:nvPr/>
        </p:nvCxnSpPr>
        <p:spPr>
          <a:xfrm>
            <a:off x="3505200" y="2486025"/>
            <a:ext cx="1943100" cy="37147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934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705.12 (B) Busbars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857250" lvl="2" indent="0">
              <a:buNone/>
            </a:pPr>
            <a:r>
              <a:rPr lang="en-US" sz="2800" dirty="0">
                <a:latin typeface="Arial" panose="020B0604020202020204" pitchFamily="34" charset="0"/>
                <a:ea typeface="Calibri" panose="020F0502020204030204" pitchFamily="34" charset="0"/>
                <a:cs typeface="Arial" panose="020B0604020202020204" pitchFamily="34" charset="0"/>
              </a:rPr>
              <a:t>(2) Where two sources, one a primary power source (Utility), and the other power source (PV), are located at opposite ends of a busbar that contains loads, the sum of 125 percent of the power-sources output circuit current and the rating of the overcurrent device protecting the busbar shall not exceed 120 percent of the busbar rating.</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8170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705.12 Busbars.</a:t>
            </a:r>
            <a:endParaRPr lang="en-US" sz="3175"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will limit the amount of solar energy that can be put into the main panel of the residence when the solar overcurrent device is at the opposite end of the busbar..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120% of the total panel main breaker size can be connected. (Assuming busbar = main breaker size)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100A panel can have 100A main + 20A solar breaker</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56905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125% of the solar current  plus the main overcurrent device can be 120% of busbar rating.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Solar breaker amperage is calculated as the continuous inverter output x 125%.</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16A solar x 125% = 20A breaker plus 100A main breaker = 120A of breakers.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0357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way to increase the capacity of the main panel is to get a higher amperage one.</a:t>
            </a:r>
          </a:p>
          <a:p>
            <a:endParaRPr lang="en-US" sz="2800" dirty="0">
              <a:latin typeface="Arial" panose="020B0604020202020204" pitchFamily="34" charset="0"/>
              <a:ea typeface="Calibri" panose="020F0502020204030204" pitchFamily="34" charset="0"/>
              <a:cs typeface="Arial" panose="020B0604020202020204" pitchFamily="34" charset="0"/>
            </a:endParaRPr>
          </a:p>
          <a:p>
            <a:pPr algn="l" fontAlgn="base"/>
            <a:r>
              <a:rPr lang="en-US" sz="2800" b="0" i="0" dirty="0">
                <a:effectLst/>
                <a:latin typeface="Arial" panose="020B0604020202020204" pitchFamily="34" charset="0"/>
                <a:cs typeface="Arial" panose="020B0604020202020204" pitchFamily="34" charset="0"/>
              </a:rPr>
              <a:t>60A box with a 50A main breaker, max breaker current allowed is 72A, so can handle 20A breaker from solar.</a:t>
            </a:r>
          </a:p>
          <a:p>
            <a:pPr algn="l" fontAlgn="base"/>
            <a:endParaRPr lang="en-US" sz="2800" b="0" i="0" dirty="0">
              <a:effectLst/>
              <a:latin typeface="Arial" panose="020B0604020202020204" pitchFamily="34" charset="0"/>
              <a:cs typeface="Arial" panose="020B0604020202020204" pitchFamily="34" charset="0"/>
            </a:endParaRPr>
          </a:p>
          <a:p>
            <a:pPr algn="l" fontAlgn="base"/>
            <a:r>
              <a:rPr lang="en-US" sz="2800" dirty="0">
                <a:latin typeface="Arial" panose="020B0604020202020204" pitchFamily="34" charset="0"/>
                <a:cs typeface="Arial" panose="020B0604020202020204" pitchFamily="34" charset="0"/>
              </a:rPr>
              <a:t>50A + 20A solar breaker = 16A output current x 125% = 3840W inverter rating.</a:t>
            </a:r>
            <a:endParaRPr lang="en-US" sz="2800" b="0" i="0" dirty="0">
              <a:effectLst/>
              <a:latin typeface="Arial" panose="020B0604020202020204" pitchFamily="34" charset="0"/>
              <a:cs typeface="Arial" panose="020B0604020202020204" pitchFamily="34" charset="0"/>
            </a:endParaRPr>
          </a:p>
          <a:p>
            <a:pPr algn="l" fontAlgn="base"/>
            <a:endParaRPr lang="en-US" sz="2800" b="0" i="0" dirty="0">
              <a:effectLst/>
              <a:latin typeface="Arial" panose="020B060402020202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857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524875"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T</a:t>
            </a:r>
            <a:r>
              <a:rPr lang="en-CA" sz="2800" dirty="0">
                <a:effectLst/>
                <a:latin typeface="Arial" panose="020B0604020202020204" pitchFamily="34" charset="0"/>
                <a:ea typeface="Calibri" panose="020F0502020204030204" pitchFamily="34" charset="0"/>
                <a:cs typeface="Arial" panose="020B0604020202020204" pitchFamily="34" charset="0"/>
              </a:rPr>
              <a:t>he role of the NEC or other governing bodies that produce electrical standards.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Other examples are:</a:t>
            </a:r>
          </a:p>
          <a:p>
            <a:endParaRPr lang="en-CA" sz="2800" dirty="0">
              <a:latin typeface="Arial" panose="020B0604020202020204" pitchFamily="34" charset="0"/>
              <a:ea typeface="Calibri" panose="020F0502020204030204" pitchFamily="34" charset="0"/>
              <a:cs typeface="Arial" panose="020B0604020202020204" pitchFamily="34" charset="0"/>
            </a:endParaRPr>
          </a:p>
          <a:p>
            <a:pPr lvl="1"/>
            <a:r>
              <a:rPr lang="en-CA" sz="2800" dirty="0">
                <a:effectLst/>
                <a:latin typeface="Arial" panose="020B0604020202020204" pitchFamily="34" charset="0"/>
                <a:ea typeface="Calibri" panose="020F0502020204030204" pitchFamily="34" charset="0"/>
                <a:cs typeface="Arial" panose="020B0604020202020204" pitchFamily="34" charset="0"/>
              </a:rPr>
              <a:t>Canadian Electrical Code by </a:t>
            </a:r>
            <a:r>
              <a:rPr lang="en-CA" sz="2800" dirty="0">
                <a:latin typeface="Arial" panose="020B0604020202020204" pitchFamily="34" charset="0"/>
                <a:ea typeface="Calibri" panose="020F0502020204030204" pitchFamily="34" charset="0"/>
                <a:cs typeface="Arial" panose="020B0604020202020204" pitchFamily="34" charset="0"/>
              </a:rPr>
              <a:t>CSA (Canadian Standards Council)</a:t>
            </a:r>
          </a:p>
          <a:p>
            <a:pPr lvl="1"/>
            <a:r>
              <a:rPr lang="en-CA" sz="2800" dirty="0">
                <a:latin typeface="Arial" panose="020B0604020202020204" pitchFamily="34" charset="0"/>
                <a:ea typeface="Calibri" panose="020F0502020204030204" pitchFamily="34" charset="0"/>
                <a:cs typeface="Arial" panose="020B0604020202020204" pitchFamily="34" charset="0"/>
              </a:rPr>
              <a:t>BS 7671 is the British requirements for Electrical Installations</a:t>
            </a:r>
          </a:p>
          <a:p>
            <a:pPr lvl="1"/>
            <a:r>
              <a:rPr lang="en-CA" sz="2800" dirty="0">
                <a:latin typeface="Arial" panose="020B0604020202020204" pitchFamily="34" charset="0"/>
                <a:ea typeface="Calibri" panose="020F0502020204030204" pitchFamily="34" charset="0"/>
                <a:cs typeface="Arial" panose="020B0604020202020204" pitchFamily="34" charset="0"/>
              </a:rPr>
              <a:t>IEC60364 is Europe's version </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25522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pPr algn="l" fontAlgn="base"/>
            <a:r>
              <a:rPr lang="en-US" sz="2800" b="0" i="0" dirty="0">
                <a:effectLst/>
                <a:latin typeface="Arial" panose="020B0604020202020204" pitchFamily="34" charset="0"/>
                <a:cs typeface="Arial" panose="020B0604020202020204" pitchFamily="34" charset="0"/>
              </a:rPr>
              <a:t>125A box / tub with a 100A main breaker, max breaker current allowed is 150A, so can handle 50A breaker from solar. </a:t>
            </a:r>
          </a:p>
          <a:p>
            <a:pPr algn="l" fontAlgn="base"/>
            <a:endParaRPr lang="en-US" sz="2800" b="0" i="0" dirty="0">
              <a:effectLst/>
              <a:latin typeface="Arial" panose="020B0604020202020204" pitchFamily="34" charset="0"/>
              <a:cs typeface="Arial" panose="020B0604020202020204" pitchFamily="34" charset="0"/>
            </a:endParaRPr>
          </a:p>
          <a:p>
            <a:pPr algn="l" fontAlgn="base"/>
            <a:r>
              <a:rPr lang="en-US" sz="2800" dirty="0">
                <a:latin typeface="Arial" panose="020B0604020202020204" pitchFamily="34" charset="0"/>
                <a:cs typeface="Arial" panose="020B0604020202020204" pitchFamily="34" charset="0"/>
              </a:rPr>
              <a:t>125A x 120% = 150A in breakers</a:t>
            </a:r>
          </a:p>
          <a:p>
            <a:pPr algn="l" fontAlgn="base"/>
            <a:endParaRPr lang="en-US" sz="2800" dirty="0">
              <a:latin typeface="Arial" panose="020B0604020202020204" pitchFamily="34" charset="0"/>
              <a:cs typeface="Arial" panose="020B0604020202020204" pitchFamily="34" charset="0"/>
            </a:endParaRPr>
          </a:p>
          <a:p>
            <a:pPr algn="l" fontAlgn="base"/>
            <a:r>
              <a:rPr lang="en-US" sz="2800" b="0" i="0" dirty="0">
                <a:effectLst/>
                <a:latin typeface="Arial" panose="020B0604020202020204" pitchFamily="34" charset="0"/>
                <a:cs typeface="Arial" panose="020B0604020202020204" pitchFamily="34" charset="0"/>
              </a:rPr>
              <a:t>150A – 100A main = 50A solar breaker</a:t>
            </a:r>
          </a:p>
          <a:p>
            <a:pPr algn="l" fontAlgn="base"/>
            <a:endParaRPr lang="en-US" sz="2800" dirty="0">
              <a:latin typeface="Arial" panose="020B0604020202020204" pitchFamily="34" charset="0"/>
              <a:cs typeface="Arial" panose="020B0604020202020204" pitchFamily="34" charset="0"/>
            </a:endParaRPr>
          </a:p>
          <a:p>
            <a:pPr algn="l" fontAlgn="base"/>
            <a:r>
              <a:rPr lang="en-US" sz="2800" b="0" i="0" dirty="0">
                <a:effectLst/>
                <a:latin typeface="Arial" panose="020B0604020202020204" pitchFamily="34" charset="0"/>
                <a:cs typeface="Arial" panose="020B0604020202020204" pitchFamily="34" charset="0"/>
              </a:rPr>
              <a:t>50A x 80% = 40A solar inverter continuous output current. </a:t>
            </a:r>
            <a:r>
              <a:rPr lang="en-US" sz="2800" dirty="0">
                <a:latin typeface="Arial" panose="020B0604020202020204" pitchFamily="34" charset="0"/>
                <a:cs typeface="Arial" panose="020B0604020202020204" pitchFamily="34" charset="0"/>
              </a:rPr>
              <a:t>(9600 Watt inverter rating)</a:t>
            </a:r>
            <a:endParaRPr lang="en-US" sz="2800" b="0" i="0" dirty="0">
              <a:effectLst/>
              <a:latin typeface="Arial" panose="020B0604020202020204" pitchFamily="34" charset="0"/>
              <a:cs typeface="Arial" panose="020B0604020202020204" pitchFamily="34" charset="0"/>
            </a:endParaRP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1185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3175" dirty="0">
                <a:latin typeface="Arial" panose="020B0604020202020204" pitchFamily="34" charset="0"/>
                <a:ea typeface="Calibri" panose="020F0502020204030204" pitchFamily="34" charset="0"/>
                <a:cs typeface="Arial" panose="020B0604020202020204" pitchFamily="34" charset="0"/>
              </a:rPr>
              <a:t>240 volts x 16A solar = 3840 Watts at output of inverter.</a:t>
            </a:r>
          </a:p>
          <a:p>
            <a:endParaRPr lang="en-US" sz="3175" dirty="0">
              <a:latin typeface="Arial" panose="020B0604020202020204" pitchFamily="34" charset="0"/>
              <a:ea typeface="Calibri" panose="020F0502020204030204" pitchFamily="34" charset="0"/>
              <a:cs typeface="Arial" panose="020B0604020202020204" pitchFamily="34" charset="0"/>
            </a:endParaRPr>
          </a:p>
          <a:p>
            <a:r>
              <a:rPr lang="en-US" sz="3175" dirty="0">
                <a:latin typeface="Arial" panose="020B0604020202020204" pitchFamily="34" charset="0"/>
                <a:ea typeface="Calibri" panose="020F0502020204030204" pitchFamily="34" charset="0"/>
                <a:cs typeface="Arial" panose="020B0604020202020204" pitchFamily="34" charset="0"/>
              </a:rPr>
              <a:t>If the inverter output is too high for the main panel, there are other ways to have the output go into the utility.</a:t>
            </a:r>
          </a:p>
          <a:p>
            <a:endParaRPr lang="en-US" sz="3175" dirty="0">
              <a:latin typeface="Arial" panose="020B0604020202020204" pitchFamily="34" charset="0"/>
              <a:ea typeface="Calibri" panose="020F0502020204030204" pitchFamily="34" charset="0"/>
              <a:cs typeface="Arial" panose="020B0604020202020204" pitchFamily="34" charset="0"/>
            </a:endParaRPr>
          </a:p>
          <a:p>
            <a:r>
              <a:rPr lang="en-US" sz="3175" dirty="0">
                <a:latin typeface="Arial" panose="020B0604020202020204" pitchFamily="34" charset="0"/>
                <a:ea typeface="Calibri" panose="020F0502020204030204" pitchFamily="34" charset="0"/>
                <a:cs typeface="Arial" panose="020B0604020202020204" pitchFamily="34" charset="0"/>
              </a:rPr>
              <a:t>A splitter can be added on the load side of the utility meter.</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77431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3175" dirty="0">
                <a:latin typeface="Arial" panose="020B0604020202020204" pitchFamily="34" charset="0"/>
                <a:ea typeface="Calibri" panose="020F0502020204030204" pitchFamily="34" charset="0"/>
                <a:cs typeface="Arial" panose="020B0604020202020204" pitchFamily="34" charset="0"/>
              </a:rPr>
              <a:t>The splitter is rated by voltage and current.</a:t>
            </a:r>
          </a:p>
          <a:p>
            <a:r>
              <a:rPr lang="en-US" sz="3175" dirty="0">
                <a:latin typeface="Arial" panose="020B0604020202020204" pitchFamily="34" charset="0"/>
                <a:ea typeface="Calibri" panose="020F0502020204030204" pitchFamily="34" charset="0"/>
                <a:cs typeface="Arial" panose="020B0604020202020204" pitchFamily="34" charset="0"/>
              </a:rPr>
              <a:t>It will take the solar and main panel connections to the meter when the meter is connected into the splitter.</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DA85627-F462-860E-E2F7-14DBCF9CF1B9}"/>
              </a:ext>
            </a:extLst>
          </p:cNvPr>
          <p:cNvPicPr>
            <a:picLocks noChangeAspect="1"/>
          </p:cNvPicPr>
          <p:nvPr/>
        </p:nvPicPr>
        <p:blipFill>
          <a:blip r:embed="rId2"/>
          <a:stretch>
            <a:fillRect/>
          </a:stretch>
        </p:blipFill>
        <p:spPr>
          <a:xfrm>
            <a:off x="1252537" y="3429000"/>
            <a:ext cx="7324725" cy="2512492"/>
          </a:xfrm>
          <a:prstGeom prst="rect">
            <a:avLst/>
          </a:prstGeom>
        </p:spPr>
      </p:pic>
      <p:sp>
        <p:nvSpPr>
          <p:cNvPr id="5" name="TextBox 4">
            <a:extLst>
              <a:ext uri="{FF2B5EF4-FFF2-40B4-BE49-F238E27FC236}">
                <a16:creationId xmlns:a16="http://schemas.microsoft.com/office/drawing/2014/main" id="{3ABE6BE4-9139-42A5-A580-6944F24935A2}"/>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2820790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3175" dirty="0">
                <a:latin typeface="Arial" panose="020B0604020202020204" pitchFamily="34" charset="0"/>
                <a:ea typeface="Calibri" panose="020F0502020204030204" pitchFamily="34" charset="0"/>
                <a:cs typeface="Arial" panose="020B0604020202020204" pitchFamily="34" charset="0"/>
              </a:rPr>
              <a:t>Another method is to have a double lug meter base.</a:t>
            </a:r>
          </a:p>
          <a:p>
            <a:endParaRPr lang="en-US" sz="3175" dirty="0">
              <a:latin typeface="Arial" panose="020B0604020202020204" pitchFamily="34" charset="0"/>
              <a:ea typeface="Calibri" panose="020F0502020204030204" pitchFamily="34" charset="0"/>
              <a:cs typeface="Arial" panose="020B0604020202020204" pitchFamily="34" charset="0"/>
            </a:endParaRPr>
          </a:p>
          <a:p>
            <a:r>
              <a:rPr lang="en-US" sz="3175" dirty="0">
                <a:latin typeface="Arial" panose="020B0604020202020204" pitchFamily="34" charset="0"/>
                <a:ea typeface="Calibri" panose="020F0502020204030204" pitchFamily="34" charset="0"/>
                <a:cs typeface="Arial" panose="020B0604020202020204" pitchFamily="34" charset="0"/>
              </a:rPr>
              <a:t>The second lug will allow the inverter output to be connected before the meter and bypass the main panel.</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2786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3175" dirty="0">
                <a:latin typeface="Arial" panose="020B0604020202020204" pitchFamily="34" charset="0"/>
                <a:ea typeface="Calibri" panose="020F0502020204030204" pitchFamily="34" charset="0"/>
                <a:cs typeface="Arial" panose="020B0604020202020204" pitchFamily="34" charset="0"/>
              </a:rPr>
              <a:t>Double lug </a:t>
            </a:r>
          </a:p>
          <a:p>
            <a:pPr marL="0" indent="0">
              <a:buNone/>
            </a:pPr>
            <a:r>
              <a:rPr lang="en-US" sz="3175" dirty="0">
                <a:latin typeface="Arial" panose="020B0604020202020204" pitchFamily="34" charset="0"/>
                <a:ea typeface="Calibri" panose="020F0502020204030204" pitchFamily="34" charset="0"/>
                <a:cs typeface="Arial" panose="020B0604020202020204" pitchFamily="34" charset="0"/>
              </a:rPr>
              <a:t>   meter base.</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Utility connection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Two lugs for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Main Panel</a:t>
            </a:r>
          </a:p>
          <a:p>
            <a:r>
              <a:rPr lang="en-US" sz="2800" dirty="0">
                <a:latin typeface="Arial" panose="020B0604020202020204" pitchFamily="34" charset="0"/>
                <a:ea typeface="Calibri" panose="020F0502020204030204" pitchFamily="34" charset="0"/>
                <a:cs typeface="Arial" panose="020B0604020202020204" pitchFamily="34" charset="0"/>
              </a:rPr>
              <a:t>Inverter output</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A292901-79FE-C973-2660-1B06224C1241}"/>
              </a:ext>
            </a:extLst>
          </p:cNvPr>
          <p:cNvPicPr>
            <a:picLocks noChangeAspect="1"/>
          </p:cNvPicPr>
          <p:nvPr/>
        </p:nvPicPr>
        <p:blipFill>
          <a:blip r:embed="rId2"/>
          <a:stretch>
            <a:fillRect/>
          </a:stretch>
        </p:blipFill>
        <p:spPr>
          <a:xfrm>
            <a:off x="3448050" y="1100137"/>
            <a:ext cx="5410200" cy="5381625"/>
          </a:xfrm>
          <a:prstGeom prst="rect">
            <a:avLst/>
          </a:prstGeom>
        </p:spPr>
      </p:pic>
      <p:sp>
        <p:nvSpPr>
          <p:cNvPr id="5" name="TextBox 4">
            <a:extLst>
              <a:ext uri="{FF2B5EF4-FFF2-40B4-BE49-F238E27FC236}">
                <a16:creationId xmlns:a16="http://schemas.microsoft.com/office/drawing/2014/main" id="{F853F61E-C8FA-E200-CAEC-CF2DE39EEA52}"/>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cxnSp>
        <p:nvCxnSpPr>
          <p:cNvPr id="7" name="Straight Arrow Connector 6">
            <a:extLst>
              <a:ext uri="{FF2B5EF4-FFF2-40B4-BE49-F238E27FC236}">
                <a16:creationId xmlns:a16="http://schemas.microsoft.com/office/drawing/2014/main" id="{6D53D9D7-AA35-6360-D4AB-B47CC93F881D}"/>
              </a:ext>
            </a:extLst>
          </p:cNvPr>
          <p:cNvCxnSpPr/>
          <p:nvPr/>
        </p:nvCxnSpPr>
        <p:spPr>
          <a:xfrm>
            <a:off x="3124200" y="3114675"/>
            <a:ext cx="3181350"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B14535F-E0B4-899B-6373-AE6A9EB3BC8F}"/>
              </a:ext>
            </a:extLst>
          </p:cNvPr>
          <p:cNvCxnSpPr>
            <a:cxnSpLocks/>
          </p:cNvCxnSpPr>
          <p:nvPr/>
        </p:nvCxnSpPr>
        <p:spPr>
          <a:xfrm flipV="1">
            <a:off x="2257425" y="4200525"/>
            <a:ext cx="3838575" cy="98107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4488DDA-8638-657D-24B2-E4790B026CFD}"/>
              </a:ext>
            </a:extLst>
          </p:cNvPr>
          <p:cNvCxnSpPr>
            <a:cxnSpLocks/>
          </p:cNvCxnSpPr>
          <p:nvPr/>
        </p:nvCxnSpPr>
        <p:spPr>
          <a:xfrm flipV="1">
            <a:off x="2819400" y="4324350"/>
            <a:ext cx="3600450" cy="133826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834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5465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Other Articles need to be followed as well: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200 is Wiring and Protection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300 Wiring Methods and Materials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700 Special Conditions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06875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there is wire coming from the microinverter and going to the utility disconnect that is on the roof.</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That wire will be assessed for:</a:t>
            </a:r>
          </a:p>
          <a:p>
            <a:pPr lvl="1"/>
            <a:r>
              <a:rPr lang="en-US" sz="2800" dirty="0">
                <a:latin typeface="Arial" panose="020B0604020202020204" pitchFamily="34" charset="0"/>
                <a:ea typeface="Calibri" panose="020F0502020204030204" pitchFamily="34" charset="0"/>
                <a:cs typeface="Arial" panose="020B0604020202020204" pitchFamily="34" charset="0"/>
              </a:rPr>
              <a:t>Amperage</a:t>
            </a:r>
          </a:p>
          <a:p>
            <a:pPr lvl="1"/>
            <a:r>
              <a:rPr lang="en-US" sz="2800" dirty="0">
                <a:latin typeface="Arial" panose="020B0604020202020204" pitchFamily="34" charset="0"/>
                <a:ea typeface="Calibri" panose="020F0502020204030204" pitchFamily="34" charset="0"/>
                <a:cs typeface="Arial" panose="020B0604020202020204" pitchFamily="34" charset="0"/>
              </a:rPr>
              <a:t>Voltage drop</a:t>
            </a:r>
          </a:p>
          <a:p>
            <a:pPr lvl="1"/>
            <a:r>
              <a:rPr lang="en-US" sz="2800" dirty="0">
                <a:latin typeface="Arial" panose="020B0604020202020204" pitchFamily="34" charset="0"/>
                <a:ea typeface="Calibri" panose="020F0502020204030204" pitchFamily="34" charset="0"/>
                <a:cs typeface="Arial" panose="020B0604020202020204" pitchFamily="34" charset="0"/>
              </a:rPr>
              <a:t>Temperature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4903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 this example make some assumptions: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Length of last inverter to utility disconnect is 10 meters or 33 feet with a short run into main panel of 3 meters or 10 feet.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16 inverters each adding 1.0 Amps = 16A on wire.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roof conductor will be less than ¾ of an inch above the roof.</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3280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4155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T</a:t>
            </a:r>
            <a:r>
              <a:rPr lang="en-CA" sz="2800" dirty="0">
                <a:effectLst/>
                <a:latin typeface="Arial" panose="020B0604020202020204" pitchFamily="34" charset="0"/>
                <a:ea typeface="Calibri" panose="020F0502020204030204" pitchFamily="34" charset="0"/>
                <a:cs typeface="Arial" panose="020B0604020202020204" pitchFamily="34" charset="0"/>
              </a:rPr>
              <a:t>he role of the NEC is to reduce electrical hazards and fires.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The NEC is adopted by many Caribbean countries.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For this program, the NEC rules will be used in the teaching of materials.</a:t>
            </a: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04320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310.15 Ampacity Tables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(B)(2) Rooftop</a:t>
            </a:r>
          </a:p>
          <a:p>
            <a:r>
              <a:rPr lang="en-US" sz="2800" dirty="0">
                <a:latin typeface="Arial" panose="020B0604020202020204" pitchFamily="34" charset="0"/>
                <a:ea typeface="Calibri" panose="020F0502020204030204" pitchFamily="34" charset="0"/>
                <a:cs typeface="Arial" panose="020B0604020202020204" pitchFamily="34" charset="0"/>
              </a:rPr>
              <a:t>For raceways or cables exposed to direct sunlight on or above rooftops where the distance above the roof to the bottom of the raceway or cable is less than ¾ of an inch, a temperature adder of 33C shall be added to the outdoor temperature to determine the ambient temperature for Table 310.15(B)(1)(1)</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96177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310.15 Ampacity Tables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DD3CB8F-918A-9976-9DCF-29C0CB5DE1C8}"/>
              </a:ext>
            </a:extLst>
          </p:cNvPr>
          <p:cNvPicPr>
            <a:picLocks noChangeAspect="1"/>
          </p:cNvPicPr>
          <p:nvPr/>
        </p:nvPicPr>
        <p:blipFill>
          <a:blip r:embed="rId2"/>
          <a:stretch>
            <a:fillRect/>
          </a:stretch>
        </p:blipFill>
        <p:spPr>
          <a:xfrm>
            <a:off x="419099" y="1850727"/>
            <a:ext cx="8149548" cy="4656885"/>
          </a:xfrm>
          <a:prstGeom prst="rect">
            <a:avLst/>
          </a:prstGeom>
        </p:spPr>
      </p:pic>
      <p:sp>
        <p:nvSpPr>
          <p:cNvPr id="5" name="TextBox 4">
            <a:extLst>
              <a:ext uri="{FF2B5EF4-FFF2-40B4-BE49-F238E27FC236}">
                <a16:creationId xmlns:a16="http://schemas.microsoft.com/office/drawing/2014/main" id="{873238FE-682F-098D-CF79-E8A51AAAF86E}"/>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2023 NEC</a:t>
            </a:r>
          </a:p>
        </p:txBody>
      </p:sp>
    </p:spTree>
    <p:extLst>
      <p:ext uri="{BB962C8B-B14F-4D97-AF65-F5344CB8AC3E}">
        <p14:creationId xmlns:p14="http://schemas.microsoft.com/office/powerpoint/2010/main" val="1333123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conductors will reach a temperature of approximately 35C (High Ambient in Belize)</a:t>
            </a:r>
          </a:p>
          <a:p>
            <a:r>
              <a:rPr lang="en-US" sz="2800" dirty="0">
                <a:latin typeface="Arial" panose="020B0604020202020204" pitchFamily="34" charset="0"/>
                <a:ea typeface="Calibri" panose="020F0502020204030204" pitchFamily="34" charset="0"/>
                <a:cs typeface="Arial" panose="020B0604020202020204" pitchFamily="34" charset="0"/>
              </a:rPr>
              <a:t> + 33C (adder) = 68C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further they are away from the roof the lower the temperature they will be exposed to.</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Table 310.15 (B)(1)(1) Ambient Temperature Correction Factors Based on 30C.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90C wire in ambient of 68 is 0.58</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49586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wire ampacity is 0.58 of its capacity at 30C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using 90C wire.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690.8 states that because this deration is greater than the normal 80%, then the 58% will be the only one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Table 310.16 Ampacity of Insulated Conductors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55474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Table 310.16 Ampacity of Insulated Conductors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DDB0334-24BC-D38F-2280-04BDAAFA355C}"/>
              </a:ext>
            </a:extLst>
          </p:cNvPr>
          <p:cNvPicPr>
            <a:picLocks noChangeAspect="1"/>
          </p:cNvPicPr>
          <p:nvPr/>
        </p:nvPicPr>
        <p:blipFill>
          <a:blip r:embed="rId2"/>
          <a:stretch>
            <a:fillRect/>
          </a:stretch>
        </p:blipFill>
        <p:spPr>
          <a:xfrm>
            <a:off x="219075" y="1643686"/>
            <a:ext cx="8705850" cy="4839307"/>
          </a:xfrm>
          <a:prstGeom prst="rect">
            <a:avLst/>
          </a:prstGeom>
        </p:spPr>
      </p:pic>
      <p:sp>
        <p:nvSpPr>
          <p:cNvPr id="5" name="TextBox 4">
            <a:extLst>
              <a:ext uri="{FF2B5EF4-FFF2-40B4-BE49-F238E27FC236}">
                <a16:creationId xmlns:a16="http://schemas.microsoft.com/office/drawing/2014/main" id="{8726461E-9F42-6234-6117-EC1979B90AFB}"/>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2023 NEC</a:t>
            </a:r>
          </a:p>
        </p:txBody>
      </p:sp>
    </p:spTree>
    <p:extLst>
      <p:ext uri="{BB962C8B-B14F-4D97-AF65-F5344CB8AC3E}">
        <p14:creationId xmlns:p14="http://schemas.microsoft.com/office/powerpoint/2010/main" val="22527978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0.58 x 30A (#12AWG) = 17.4A which is more than the 16A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16A x 1/0.58 = ampacity required of the conductor to handle the inverter output.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16A x 1/0.58 = 27.6A round up to 30A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Need 30A wire = #12 AWG with an overcurrent device rated at 16A x 125% = 20A breaker.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22311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Last example was with conductors rated at 90C</a:t>
            </a:r>
          </a:p>
          <a:p>
            <a:r>
              <a:rPr lang="en-US" sz="2800" dirty="0">
                <a:latin typeface="Arial" panose="020B0604020202020204" pitchFamily="34" charset="0"/>
                <a:ea typeface="Calibri" panose="020F0502020204030204" pitchFamily="34" charset="0"/>
                <a:cs typeface="Arial" panose="020B0604020202020204" pitchFamily="34" charset="0"/>
              </a:rPr>
              <a:t>This time use 75C conductors.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conductors will reach a temperature of approximately 35C (High Ambient in Belize)</a:t>
            </a:r>
          </a:p>
          <a:p>
            <a:r>
              <a:rPr lang="en-US" sz="2800" dirty="0">
                <a:latin typeface="Arial" panose="020B0604020202020204" pitchFamily="34" charset="0"/>
                <a:ea typeface="Calibri" panose="020F0502020204030204" pitchFamily="34" charset="0"/>
                <a:cs typeface="Arial" panose="020B0604020202020204" pitchFamily="34" charset="0"/>
              </a:rPr>
              <a:t> + 33C (adder) = 68C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Table 310.15 (B)(1)(1) Ambient Temperature Correction Factors Based on 30C.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75C wire in ambient of 68 is 0.33</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06540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wire ampacity is 0.33 of its capacity at 30C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using 75C wire.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690.8 states that because this deration is greater than the normal 80%, then the 33% will be the only one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Table 310.16 Ampacity of Insulated Conductors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7705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0.33 x 30A (#12AWG) = 9.9A which is less than the 16A required. (Too small of a wire)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16A x 1/0.33 = ampacity required of the conductor to handle the inverter output.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16A x 1/0.33 = 48.5A round up to 50A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Need 50A wire = #8 AWG with an overcurrent device rated at 16A x 125% = 20A breaker.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7564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last 3 meters of 90C wire will be #12 AWG from the utility disconnect to the main panel.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last 3 meters of the 75C wire will be a #12 AWG from the utility disconnect to the main panel.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Rule 240.4(D)(6) states that the overcurrent protection shall not exceed ( 12 AWG Copper 20 amperes) after any correction factors for ambient temperature and number of conductors have been applied.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594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T</a:t>
            </a:r>
            <a:r>
              <a:rPr lang="en-CA" sz="2800" dirty="0">
                <a:effectLst/>
                <a:latin typeface="Arial" panose="020B0604020202020204" pitchFamily="34" charset="0"/>
                <a:ea typeface="Calibri" panose="020F0502020204030204" pitchFamily="34" charset="0"/>
                <a:cs typeface="Arial" panose="020B0604020202020204" pitchFamily="34" charset="0"/>
              </a:rPr>
              <a:t>he section in the NEC that deals with solar PV is: </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Article 690 “Solar Photovoltaic (PV) Systems”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It has Parts and subsections.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Roman Numeral System used.</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When the word “listed” is used, it is referencing that the item has been UL certified.</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85951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2120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Next calculate Voltage Drop.</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647.4(D) The voltage drop on any branch circuit shall not exceed 1.5 percent.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Most manufacturers will suggest a maximum value for this.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3553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Enphase calls this voltage rise.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works as per UL1741 output voltage limits.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resistance of the inverter output circuit can be high enough to reduce the voltage at the point where it delivers to the utility.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will raise its output voltage to push current to the utility.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5760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 voltage at the inverter gets raised to the limit of the UL1741 upper limit the inverter will shutdown.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prevent this from happening the voltage rise (voltage drop on consuming circuits) is calculated the same way as voltage drop.</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65271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09216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Enphase provides this in their installation manual.</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2DBE106-7E45-9DCE-CD1F-CB8B28D5B3D2}"/>
              </a:ext>
            </a:extLst>
          </p:cNvPr>
          <p:cNvPicPr>
            <a:picLocks noChangeAspect="1"/>
          </p:cNvPicPr>
          <p:nvPr/>
        </p:nvPicPr>
        <p:blipFill>
          <a:blip r:embed="rId2"/>
          <a:stretch>
            <a:fillRect/>
          </a:stretch>
        </p:blipFill>
        <p:spPr>
          <a:xfrm>
            <a:off x="848554" y="1746607"/>
            <a:ext cx="8048866" cy="4701830"/>
          </a:xfrm>
          <a:prstGeom prst="rect">
            <a:avLst/>
          </a:prstGeom>
        </p:spPr>
      </p:pic>
      <p:sp>
        <p:nvSpPr>
          <p:cNvPr id="5" name="TextBox 4">
            <a:extLst>
              <a:ext uri="{FF2B5EF4-FFF2-40B4-BE49-F238E27FC236}">
                <a16:creationId xmlns:a16="http://schemas.microsoft.com/office/drawing/2014/main" id="{AC39C4AA-B90C-A160-99D9-A0455CC57D52}"/>
              </a:ext>
            </a:extLst>
          </p:cNvPr>
          <p:cNvSpPr txBox="1"/>
          <p:nvPr/>
        </p:nvSpPr>
        <p:spPr>
          <a:xfrm>
            <a:off x="5686425" y="6488668"/>
            <a:ext cx="3019425"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
        <p:nvSpPr>
          <p:cNvPr id="6" name="Rectangle 5">
            <a:extLst>
              <a:ext uri="{FF2B5EF4-FFF2-40B4-BE49-F238E27FC236}">
                <a16:creationId xmlns:a16="http://schemas.microsoft.com/office/drawing/2014/main" id="{4CD84ABA-3544-FFC7-BFFA-A96F7099D517}"/>
              </a:ext>
            </a:extLst>
          </p:cNvPr>
          <p:cNvSpPr/>
          <p:nvPr/>
        </p:nvSpPr>
        <p:spPr>
          <a:xfrm>
            <a:off x="924674" y="3873357"/>
            <a:ext cx="7781176" cy="678095"/>
          </a:xfrm>
          <a:prstGeom prst="rect">
            <a:avLst/>
          </a:prstGeom>
          <a:solidFill>
            <a:srgbClr val="FFFF00">
              <a:alpha val="10000"/>
            </a:srgbClr>
          </a:solidFill>
          <a:ln>
            <a:solidFill>
              <a:srgbClr val="FFFF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128956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is the same calculation only instead of dropping voltage the voltage will rise over the inverter output circuit.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Enphase recommends less than 2 percent.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Therefore, use the NEC 1.5%</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Some manufacturers recommend 1%.</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80381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calculate the voltage drop or rise, the resistance of the wire needs to be known and the total length of wire.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Find the resistance of the wire size, usually in ohms per 1000 feet or meters.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meters (convert from feet to meters by multiplying by 3.28)</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72048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Find the length of the wire run.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Double this length to allow for both the wires in the cable.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10 meter length has 20 meters of wire.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240 volt cable has a black and a red wire 10 meters long each.</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92321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642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3808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Common copper wire resistances from NEC Chapter 9 Table 8. Direct-Current Resistance at 75C. Conductors have 7 strands and insulated.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#6 AWG Copper has 1.67 ohms / 1000 meters</a:t>
            </a:r>
          </a:p>
          <a:p>
            <a:r>
              <a:rPr lang="en-US" sz="2800" dirty="0">
                <a:latin typeface="Arial" panose="020B0604020202020204" pitchFamily="34" charset="0"/>
                <a:ea typeface="Calibri" panose="020F0502020204030204" pitchFamily="34" charset="0"/>
                <a:cs typeface="Arial" panose="020B0604020202020204" pitchFamily="34" charset="0"/>
              </a:rPr>
              <a:t>#8 AWG Copper has 2.65 ohms / 1000 meters</a:t>
            </a:r>
          </a:p>
          <a:p>
            <a:r>
              <a:rPr lang="en-US" sz="2800" dirty="0">
                <a:latin typeface="Arial" panose="020B0604020202020204" pitchFamily="34" charset="0"/>
                <a:ea typeface="Calibri" panose="020F0502020204030204" pitchFamily="34" charset="0"/>
                <a:cs typeface="Arial" panose="020B0604020202020204" pitchFamily="34" charset="0"/>
              </a:rPr>
              <a:t>#10 AWG Copper has 4.23 ohms / 1000 meters</a:t>
            </a:r>
          </a:p>
          <a:p>
            <a:r>
              <a:rPr lang="en-US" sz="2800" dirty="0">
                <a:latin typeface="Arial" panose="020B0604020202020204" pitchFamily="34" charset="0"/>
                <a:ea typeface="Calibri" panose="020F0502020204030204" pitchFamily="34" charset="0"/>
                <a:cs typeface="Arial" panose="020B0604020202020204" pitchFamily="34" charset="0"/>
              </a:rPr>
              <a:t>#12 AWG Copper has 6.73 ohms / 1000 meters</a:t>
            </a:r>
          </a:p>
          <a:p>
            <a:r>
              <a:rPr lang="en-US" sz="2800" dirty="0">
                <a:latin typeface="Arial" panose="020B0604020202020204" pitchFamily="34" charset="0"/>
                <a:ea typeface="Calibri" panose="020F0502020204030204" pitchFamily="34" charset="0"/>
                <a:cs typeface="Arial" panose="020B0604020202020204" pitchFamily="34" charset="0"/>
              </a:rPr>
              <a:t>#14 AWG Copper has 10.2 ohms / 1000 meters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21826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Multiply the length of the wire by the ohms per meter to get total resistance of the wire.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1000 x ohms / 1000 meters = ohms per meter.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this example the wires used were #12 AWG and #8 AWG</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34265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#12 AWG has 6.73 Ohms / 1000 meters, for the 10 meter + 3 meter length of wire it would have 0.175 Ohms.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calculate the voltage across this circuit multiply the current by the resistance (Ohm’s Law).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16A x 0.175 Ohms = 2.80 Volts.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the actual worst-case voltage drop for the circuit.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54973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Voltage drop is expressed in percentage of the source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calculation for this is: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(2.80 V / 240V ) x 100% = 1.17%</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below the 1.5% limit of the NEC.</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97220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#8 AWG has 2.65 Ohms / 1000 meters, for the 10 meter length of wire it would have 0.053 Ohms.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calculate the voltage across this circuit multiply the current by the resistance (Ohm’s Law).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16A x 0.053 Ohms = 0.85 Volts.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the voltage drop for this section of the circuit.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45429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Voltage drop is expressed in percentage of the source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calculation for this is: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(0.85 V / 240V ) x 100% = 0.35%</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Now the last section of wire at #12 AWG is added.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24244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#12 AWG has  6.73 Ohms / 1000 meters, for the 3 meter length of wire it would have 0.04 Ohms.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calculate the voltage across this circuit multiply the current by the resistance (Ohm’s Law).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16A x 0.04 Ohms = 0.65 Volts.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66032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Total voltage drop for the inverter output circuit is the drop of 0.85V + 0.65V from both the #8 and #12 conductors.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(1.5V / 240V) x 100% = 0.63%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below the NEC of 1.5%.</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8568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1855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a:latin typeface="Arial" panose="020B0604020202020204" pitchFamily="34" charset="0"/>
                <a:cs typeface="Arial" panose="020B0604020202020204" pitchFamily="34" charset="0"/>
              </a:rPr>
              <a:t>Service and the NEC</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05851"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rest of the inverter output circuit from the utility disconnect to the main panel does not require temperature correction.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16A on a 12AWG wire must be protected with an overcurrent device of 20A.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Applying the 80% rule (16A x 125%) = 20A breaker.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3884296"/>
      </p:ext>
    </p:extLst>
  </p:cSld>
  <p:clrMapOvr>
    <a:masterClrMapping/>
  </p:clrMapOvr>
</p:sld>
</file>

<file path=ppt/theme/theme1.xml><?xml version="1.0" encoding="utf-8"?>
<a:theme xmlns:a="http://schemas.openxmlformats.org/drawingml/2006/main" name="IDB Belize Minimal Presentation - Design_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y template" id="{5B5A9EEE-5E55-4EF9-89C9-65D33258FE22}" vid="{7483052C-6CA1-48FA-975E-243096064F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Beliz Background template</Template>
  <TotalTime>45844</TotalTime>
  <Words>6822</Words>
  <Application>Microsoft Office PowerPoint</Application>
  <PresentationFormat>On-screen Show (4:3)</PresentationFormat>
  <Paragraphs>1254</Paragraphs>
  <Slides>172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172</vt:i4>
      </vt:variant>
    </vt:vector>
  </HeadingPairs>
  <TitlesOfParts>
    <vt:vector size="177" baseType="lpstr">
      <vt:lpstr>Arial</vt:lpstr>
      <vt:lpstr>Calibri</vt:lpstr>
      <vt:lpstr>Franklin Gothic Book</vt:lpstr>
      <vt:lpstr>Franklin Gothic Medium</vt:lpstr>
      <vt:lpstr>IDB Belize Minimal Presentation - Design_ TEMPLATE</vt:lpstr>
      <vt:lpstr>PowerPoint Presentation</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Grid Tied Inverters</vt:lpstr>
      <vt:lpstr>Grid Tied Inverters</vt:lpstr>
      <vt:lpstr>Grid Tied Inverters</vt:lpstr>
      <vt:lpstr>Grid Tied Inverters</vt:lpstr>
      <vt:lpstr>Grid Tied Inverters</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lpstr>Service and the NEC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Wilkie,Gordon</dc:creator>
  <cp:lastModifiedBy>Wilkie,Gordon</cp:lastModifiedBy>
  <cp:revision>782</cp:revision>
  <dcterms:created xsi:type="dcterms:W3CDTF">2022-03-03T12:11:22Z</dcterms:created>
  <dcterms:modified xsi:type="dcterms:W3CDTF">2022-11-02T15:41:58Z</dcterms:modified>
</cp:coreProperties>
</file>