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3"/>
  </p:notesMasterIdLst>
  <p:sldIdLst>
    <p:sldId id="546" r:id="rId2"/>
    <p:sldId id="401" r:id="rId3"/>
    <p:sldId id="1231" r:id="rId4"/>
    <p:sldId id="1232" r:id="rId5"/>
    <p:sldId id="1233" r:id="rId6"/>
    <p:sldId id="1234" r:id="rId7"/>
    <p:sldId id="550" r:id="rId8"/>
    <p:sldId id="556" r:id="rId9"/>
    <p:sldId id="1204" r:id="rId10"/>
    <p:sldId id="1205" r:id="rId11"/>
    <p:sldId id="1206" r:id="rId12"/>
    <p:sldId id="1217" r:id="rId13"/>
    <p:sldId id="1207" r:id="rId14"/>
    <p:sldId id="1208" r:id="rId15"/>
    <p:sldId id="1209" r:id="rId16"/>
    <p:sldId id="1210" r:id="rId17"/>
    <p:sldId id="1211" r:id="rId18"/>
    <p:sldId id="1221" r:id="rId19"/>
    <p:sldId id="1203" r:id="rId20"/>
    <p:sldId id="557" r:id="rId21"/>
    <p:sldId id="558" r:id="rId22"/>
    <p:sldId id="551" r:id="rId23"/>
    <p:sldId id="553" r:id="rId24"/>
    <p:sldId id="554" r:id="rId25"/>
    <p:sldId id="552" r:id="rId26"/>
    <p:sldId id="559" r:id="rId27"/>
    <p:sldId id="560" r:id="rId28"/>
    <p:sldId id="561" r:id="rId29"/>
    <p:sldId id="547" r:id="rId30"/>
    <p:sldId id="562" r:id="rId31"/>
    <p:sldId id="1218" r:id="rId32"/>
    <p:sldId id="1219" r:id="rId33"/>
    <p:sldId id="1220" r:id="rId34"/>
    <p:sldId id="548" r:id="rId35"/>
    <p:sldId id="1188" r:id="rId36"/>
    <p:sldId id="1212" r:id="rId37"/>
    <p:sldId id="1216" r:id="rId38"/>
    <p:sldId id="1214" r:id="rId39"/>
    <p:sldId id="1215" r:id="rId40"/>
    <p:sldId id="1213" r:id="rId41"/>
    <p:sldId id="1262" r:id="rId42"/>
    <p:sldId id="1222" r:id="rId43"/>
    <p:sldId id="1223" r:id="rId44"/>
    <p:sldId id="1224" r:id="rId45"/>
    <p:sldId id="1225" r:id="rId46"/>
    <p:sldId id="1147" r:id="rId47"/>
    <p:sldId id="549" r:id="rId48"/>
    <p:sldId id="573" r:id="rId49"/>
    <p:sldId id="563" r:id="rId50"/>
    <p:sldId id="564" r:id="rId51"/>
    <p:sldId id="565" r:id="rId52"/>
    <p:sldId id="1119" r:id="rId53"/>
    <p:sldId id="566" r:id="rId54"/>
    <p:sldId id="572" r:id="rId55"/>
    <p:sldId id="567" r:id="rId56"/>
    <p:sldId id="1226" r:id="rId57"/>
    <p:sldId id="568" r:id="rId58"/>
    <p:sldId id="1227" r:id="rId59"/>
    <p:sldId id="1230" r:id="rId60"/>
    <p:sldId id="569" r:id="rId61"/>
    <p:sldId id="1193" r:id="rId62"/>
    <p:sldId id="571" r:id="rId63"/>
    <p:sldId id="570" r:id="rId64"/>
    <p:sldId id="1256" r:id="rId65"/>
    <p:sldId id="1258" r:id="rId66"/>
    <p:sldId id="1257" r:id="rId67"/>
    <p:sldId id="1118" r:id="rId68"/>
    <p:sldId id="1265" r:id="rId69"/>
    <p:sldId id="574" r:id="rId70"/>
    <p:sldId id="1108" r:id="rId71"/>
    <p:sldId id="1113" r:id="rId72"/>
    <p:sldId id="1109" r:id="rId73"/>
    <p:sldId id="1110" r:id="rId74"/>
    <p:sldId id="1264" r:id="rId75"/>
    <p:sldId id="1263" r:id="rId76"/>
    <p:sldId id="1189" r:id="rId77"/>
    <p:sldId id="1190" r:id="rId78"/>
    <p:sldId id="1112" r:id="rId79"/>
    <p:sldId id="1094" r:id="rId80"/>
    <p:sldId id="1098" r:id="rId81"/>
    <p:sldId id="1095" r:id="rId82"/>
    <p:sldId id="1168" r:id="rId83"/>
    <p:sldId id="1169" r:id="rId84"/>
    <p:sldId id="1114" r:id="rId85"/>
    <p:sldId id="1117" r:id="rId86"/>
    <p:sldId id="1167" r:id="rId87"/>
    <p:sldId id="1115" r:id="rId88"/>
    <p:sldId id="1116" r:id="rId89"/>
    <p:sldId id="1121" r:id="rId90"/>
    <p:sldId id="1122" r:id="rId91"/>
    <p:sldId id="1120" r:id="rId92"/>
    <p:sldId id="1124" r:id="rId93"/>
    <p:sldId id="1125" r:id="rId94"/>
    <p:sldId id="1126" r:id="rId95"/>
    <p:sldId id="1127" r:id="rId96"/>
    <p:sldId id="1128" r:id="rId97"/>
    <p:sldId id="1132" r:id="rId98"/>
    <p:sldId id="1129" r:id="rId99"/>
    <p:sldId id="1130" r:id="rId100"/>
    <p:sldId id="1131" r:id="rId101"/>
    <p:sldId id="1199" r:id="rId102"/>
    <p:sldId id="1200" r:id="rId103"/>
    <p:sldId id="1202" r:id="rId104"/>
    <p:sldId id="1228" r:id="rId105"/>
    <p:sldId id="1138" r:id="rId106"/>
    <p:sldId id="1133" r:id="rId107"/>
    <p:sldId id="1134" r:id="rId108"/>
    <p:sldId id="1135" r:id="rId109"/>
    <p:sldId id="1259" r:id="rId110"/>
    <p:sldId id="1136" r:id="rId111"/>
    <p:sldId id="1139" r:id="rId112"/>
    <p:sldId id="1140" r:id="rId113"/>
    <p:sldId id="1141" r:id="rId114"/>
    <p:sldId id="1142" r:id="rId115"/>
    <p:sldId id="1229" r:id="rId116"/>
    <p:sldId id="1260" r:id="rId117"/>
    <p:sldId id="1261" r:id="rId118"/>
    <p:sldId id="1235" r:id="rId119"/>
    <p:sldId id="1236" r:id="rId120"/>
    <p:sldId id="1237" r:id="rId121"/>
    <p:sldId id="1238" r:id="rId122"/>
    <p:sldId id="1239" r:id="rId123"/>
    <p:sldId id="1240" r:id="rId124"/>
    <p:sldId id="1241" r:id="rId125"/>
    <p:sldId id="1242" r:id="rId126"/>
    <p:sldId id="1243" r:id="rId127"/>
    <p:sldId id="1244" r:id="rId128"/>
    <p:sldId id="1246" r:id="rId129"/>
    <p:sldId id="1245" r:id="rId130"/>
    <p:sldId id="1143" r:id="rId131"/>
    <p:sldId id="1247" r:id="rId132"/>
    <p:sldId id="1248" r:id="rId133"/>
    <p:sldId id="1249" r:id="rId134"/>
    <p:sldId id="1250" r:id="rId135"/>
    <p:sldId id="1251" r:id="rId136"/>
    <p:sldId id="1252" r:id="rId137"/>
    <p:sldId id="1253" r:id="rId138"/>
    <p:sldId id="1254" r:id="rId139"/>
    <p:sldId id="1144" r:id="rId140"/>
    <p:sldId id="1145" r:id="rId141"/>
    <p:sldId id="1146" r:id="rId142"/>
    <p:sldId id="1148" r:id="rId143"/>
    <p:sldId id="1149" r:id="rId144"/>
    <p:sldId id="1154" r:id="rId145"/>
    <p:sldId id="1150" r:id="rId146"/>
    <p:sldId id="1151" r:id="rId147"/>
    <p:sldId id="1152" r:id="rId148"/>
    <p:sldId id="1153" r:id="rId149"/>
    <p:sldId id="1155" r:id="rId150"/>
    <p:sldId id="1156" r:id="rId151"/>
    <p:sldId id="1157" r:id="rId152"/>
    <p:sldId id="1158" r:id="rId153"/>
    <p:sldId id="1159" r:id="rId154"/>
    <p:sldId id="1160" r:id="rId155"/>
    <p:sldId id="1161" r:id="rId156"/>
    <p:sldId id="1162" r:id="rId157"/>
    <p:sldId id="1170" r:id="rId158"/>
    <p:sldId id="1163" r:id="rId159"/>
    <p:sldId id="1164" r:id="rId160"/>
    <p:sldId id="1165" r:id="rId161"/>
    <p:sldId id="1192" r:id="rId162"/>
    <p:sldId id="1166" r:id="rId163"/>
    <p:sldId id="1171" r:id="rId164"/>
    <p:sldId id="1172" r:id="rId165"/>
    <p:sldId id="1255" r:id="rId166"/>
    <p:sldId id="1173" r:id="rId167"/>
    <p:sldId id="1174" r:id="rId168"/>
    <p:sldId id="1175" r:id="rId169"/>
    <p:sldId id="1176" r:id="rId170"/>
    <p:sldId id="1177" r:id="rId171"/>
    <p:sldId id="1178" r:id="rId172"/>
    <p:sldId id="1179" r:id="rId173"/>
    <p:sldId id="1180" r:id="rId174"/>
    <p:sldId id="1181" r:id="rId175"/>
    <p:sldId id="1182" r:id="rId176"/>
    <p:sldId id="1183" r:id="rId177"/>
    <p:sldId id="1184" r:id="rId178"/>
    <p:sldId id="1185" r:id="rId179"/>
    <p:sldId id="1186" r:id="rId180"/>
    <p:sldId id="1187" r:id="rId181"/>
    <p:sldId id="1092" r:id="rId182"/>
  </p:sldIdLst>
  <p:sldSz cx="9144000" cy="6858000" type="screen4x3"/>
  <p:notesSz cx="6858000" cy="91440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7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BB8D2-5B59-415C-A645-8298CDE46CE3}" type="datetimeFigureOut">
              <a:rPr lang="en-CA" smtClean="0"/>
              <a:t>2023-06-06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DFC00-DB58-4C37-9046-5329C1B4BA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294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417" y="2006977"/>
            <a:ext cx="7286625" cy="137814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7355" y="3643312"/>
            <a:ext cx="6000750" cy="1643063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C9F4C-AFBF-4F5D-A4E8-91E16EDA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2023-06-06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6BF26-1986-4BD1-B784-EF04E4AD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E6AF3-C456-4BDD-892A-45F0FF9B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08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86A3-8417-4021-82F2-D693CDB7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2023-06-06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785DB-52F6-4904-9C81-18075E24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5421A-5857-491E-9E35-303392C3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644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3F354-C2D7-470F-A588-425F7259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2023-06-06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0239E-E498-417E-B7AA-8A057C44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3703-9839-45ED-A5D4-D701A0A9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50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08" y="176689"/>
            <a:ext cx="7286625" cy="1276945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5E78-F63C-419B-9E57-2941BA5D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2023-06-06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6243-9F6E-440D-88D1-CAC14DD1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25ED1-CDA2-46B5-87A8-52AB9869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53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352716-F24B-4BC2-AF26-C073664D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2023-06-06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BEF213-0434-49E5-B44D-D3B6996C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A6405-7F06-45AA-B19A-F01CDC46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934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2DA733-8E1B-4CDD-A136-5421A970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2023-06-06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CBA0EA-025F-433A-B3DA-C5755D1B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AE12ED-4F4C-428F-B896-8F108B88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583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D9D54E-A7AE-4FE8-9523-9BE9D9A7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2023-06-06</a:t>
            </a:fld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1AE07C-5A10-4F48-B857-1E361181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F7AE76-D0C0-4B70-8FA3-25AD54E5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828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C8ECF2-BEB7-47B6-AA46-6F738D49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2023-06-06</a:t>
            </a:fld>
            <a:endParaRPr lang="en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5E2D8B-600A-4ABC-A989-A2928AC3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36F2DA-9CFA-4191-AA0D-7B87F1BF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54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919D7-C9BD-41D1-B75A-296EDA65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2023-06-06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4A4CF1-53C2-4759-9E48-0697A094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D58E26-E1ED-4C04-B09B-D509731D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510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AD6B19-A033-473C-804A-66A34F68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2023-06-06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7FAAA0-A5D7-41CA-85DE-864E0C49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466F24-7951-4459-B31C-8C99935F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41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5934E32-267C-4407-87B5-EE8B158EC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1307455"/>
            <a:ext cx="7715250" cy="424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EDD7-1C4F-4E85-B0CF-954A50689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D8D739-10B1-4E41-898A-F4A5A661E1FB}" type="datetimeFigureOut">
              <a:rPr lang="en-CA" smtClean="0"/>
              <a:t>2023-06-06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40201-63CB-4A9F-8758-1A674FCB1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B49E4-A0B7-470A-8CC0-E6243A240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56769-3A6E-4D3B-86A6-AA99A2F274AB}"/>
              </a:ext>
            </a:extLst>
          </p:cNvPr>
          <p:cNvSpPr/>
          <p:nvPr userDrawn="1"/>
        </p:nvSpPr>
        <p:spPr>
          <a:xfrm>
            <a:off x="0" y="160020"/>
            <a:ext cx="4949190" cy="514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6FAA11-82AE-4EF6-B591-009735C04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" y="70872"/>
            <a:ext cx="4137660" cy="67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85602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5pPr>
      <a:lvl6pPr marL="42862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6pPr>
      <a:lvl7pPr marL="85725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7pPr>
      <a:lvl8pPr marL="128587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8pPr>
      <a:lvl9pPr marL="171450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21469" indent="-3214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96516" indent="-267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25" kern="1200">
          <a:solidFill>
            <a:schemeClr val="bg1"/>
          </a:solidFill>
          <a:latin typeface="+mn-lt"/>
          <a:ea typeface="+mn-ea"/>
          <a:cs typeface="+mn-cs"/>
        </a:defRPr>
      </a:lvl2pPr>
      <a:lvl3pPr marL="107156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3pPr>
      <a:lvl4pPr marL="1500188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75" kern="1200">
          <a:solidFill>
            <a:schemeClr val="bg1"/>
          </a:solidFill>
          <a:latin typeface="+mn-lt"/>
          <a:ea typeface="+mn-ea"/>
          <a:cs typeface="+mn-cs"/>
        </a:defRPr>
      </a:lvl4pPr>
      <a:lvl5pPr marL="19288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75" kern="1200">
          <a:solidFill>
            <a:schemeClr val="bg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nnis court with palm trees&#10;&#10;Description automatically generated with medium confidence">
            <a:extLst>
              <a:ext uri="{FF2B5EF4-FFF2-40B4-BE49-F238E27FC236}">
                <a16:creationId xmlns:a16="http://schemas.microsoft.com/office/drawing/2014/main" id="{54751BC6-ECB8-0748-AF08-BEFB9760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243" y="305733"/>
            <a:ext cx="9441332" cy="62991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4FB872-804A-F54A-8317-B1BD8F3F1A78}"/>
              </a:ext>
            </a:extLst>
          </p:cNvPr>
          <p:cNvSpPr/>
          <p:nvPr/>
        </p:nvSpPr>
        <p:spPr>
          <a:xfrm>
            <a:off x="-616352" y="510014"/>
            <a:ext cx="10266028" cy="1276109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1C572AF-A586-AC45-A4BF-58191406BCE9}"/>
              </a:ext>
            </a:extLst>
          </p:cNvPr>
          <p:cNvSpPr/>
          <p:nvPr/>
        </p:nvSpPr>
        <p:spPr>
          <a:xfrm rot="20712204">
            <a:off x="-2821251" y="-1281538"/>
            <a:ext cx="8075654" cy="9103068"/>
          </a:xfrm>
          <a:prstGeom prst="triangle">
            <a:avLst/>
          </a:prstGeom>
          <a:solidFill>
            <a:srgbClr val="10497E">
              <a:alpha val="867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24F58-9C31-E443-A04B-717FE2D08411}"/>
              </a:ext>
            </a:extLst>
          </p:cNvPr>
          <p:cNvSpPr txBox="1"/>
          <p:nvPr/>
        </p:nvSpPr>
        <p:spPr>
          <a:xfrm>
            <a:off x="0" y="2621538"/>
            <a:ext cx="4079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Implementation of Pilot of a TVET Renewable Energy Course </a:t>
            </a:r>
            <a:endParaRPr lang="en-CA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70E36-A84C-1C45-A804-243B343AE34B}"/>
              </a:ext>
            </a:extLst>
          </p:cNvPr>
          <p:cNvSpPr txBox="1"/>
          <p:nvPr/>
        </p:nvSpPr>
        <p:spPr>
          <a:xfrm>
            <a:off x="0" y="3930190"/>
            <a:ext cx="358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 #5 - TRAINING COURSES &amp; PROFESSIONAL DEVELOPMENT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A1FD6FA-1557-EC45-9A09-17E0F4C629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0456" y="1110291"/>
            <a:ext cx="1303646" cy="432000"/>
          </a:xfrm>
          <a:prstGeom prst="rect">
            <a:avLst/>
          </a:prstGeom>
        </p:spPr>
      </p:pic>
      <p:pic>
        <p:nvPicPr>
          <p:cNvPr id="12" name="Picture 11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9BAADFDD-0779-BE3F-62D5-56918A820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28" y="711777"/>
            <a:ext cx="1048545" cy="7200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22C7F23F-E6FD-4E79-1432-8DEF0B869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18" y="1071777"/>
            <a:ext cx="116756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92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Lockout / tagout is required when energized equipment is serviced or maintained.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Required if safety guards are removed or bypassed.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a worker has to place any part of their body in the equipment’s point of operation, or if hazardous energy sources are present.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 is assumed that lockout / tagout was covered in previous safety courses.</a:t>
            </a:r>
          </a:p>
        </p:txBody>
      </p:sp>
    </p:spTree>
    <p:extLst>
      <p:ext uri="{BB962C8B-B14F-4D97-AF65-F5344CB8AC3E}">
        <p14:creationId xmlns:p14="http://schemas.microsoft.com/office/powerpoint/2010/main" val="54443094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safe temporary connection to make Voc measurements.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Ensure disconnect (pictured)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is rated for the Voc at dc.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5635EF57-2BC1-0D11-491E-1A5A68F9E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14" y="1913275"/>
            <a:ext cx="3414456" cy="45526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09211B-8E0F-BF38-263C-46238597123E}"/>
              </a:ext>
            </a:extLst>
          </p:cNvPr>
          <p:cNvSpPr txBox="1"/>
          <p:nvPr/>
        </p:nvSpPr>
        <p:spPr>
          <a:xfrm>
            <a:off x="8027954" y="652435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3618471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 finger touching wires.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meter, electronics, device&#10;&#10;Description automatically generated">
            <a:extLst>
              <a:ext uri="{FF2B5EF4-FFF2-40B4-BE49-F238E27FC236}">
                <a16:creationId xmlns:a16="http://schemas.microsoft.com/office/drawing/2014/main" id="{5B2E8C3B-7896-97C4-94BD-03AABA59C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016" y="663241"/>
            <a:ext cx="4257338" cy="56764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A6ADC7-2210-00A5-AA13-38B4278CBAFA}"/>
              </a:ext>
            </a:extLst>
          </p:cNvPr>
          <p:cNvSpPr txBox="1"/>
          <p:nvPr/>
        </p:nvSpPr>
        <p:spPr>
          <a:xfrm>
            <a:off x="8027954" y="652435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9676508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Setup with only one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panel, but will work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with array.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solar panel on the ground&#10;&#10;Description automatically generated with medium confidence">
            <a:extLst>
              <a:ext uri="{FF2B5EF4-FFF2-40B4-BE49-F238E27FC236}">
                <a16:creationId xmlns:a16="http://schemas.microsoft.com/office/drawing/2014/main" id="{17019F07-AF70-7C90-6123-D7B241A361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7" b="14884"/>
          <a:stretch/>
        </p:blipFill>
        <p:spPr>
          <a:xfrm>
            <a:off x="3798854" y="1138520"/>
            <a:ext cx="5143500" cy="5295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71D03B-4866-19A4-1D42-70B13A724439}"/>
              </a:ext>
            </a:extLst>
          </p:cNvPr>
          <p:cNvSpPr txBox="1"/>
          <p:nvPr/>
        </p:nvSpPr>
        <p:spPr>
          <a:xfrm>
            <a:off x="8027954" y="652435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1576008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Insulated box connector.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MC-4 connectors at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disconnect have locks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removed.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9BA05DF-EF05-7831-F1CE-76E55F596C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r="21679" b="31277"/>
          <a:stretch/>
        </p:blipFill>
        <p:spPr>
          <a:xfrm>
            <a:off x="4962419" y="863029"/>
            <a:ext cx="3979936" cy="5661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EB881E-D44E-C1CE-D61B-844451FC4A3C}"/>
              </a:ext>
            </a:extLst>
          </p:cNvPr>
          <p:cNvSpPr txBox="1"/>
          <p:nvPr/>
        </p:nvSpPr>
        <p:spPr>
          <a:xfrm>
            <a:off x="8027954" y="652435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</a:t>
            </a:r>
            <a:endParaRPr lang="en-CA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FC368E5-4A90-4385-97EE-B0A1AB5AF4CE}"/>
              </a:ext>
            </a:extLst>
          </p:cNvPr>
          <p:cNvCxnSpPr/>
          <p:nvPr/>
        </p:nvCxnSpPr>
        <p:spPr>
          <a:xfrm>
            <a:off x="3061699" y="1428108"/>
            <a:ext cx="3678148" cy="100686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3DA934A-0C3A-4035-C26F-36A8748BA7A3}"/>
              </a:ext>
            </a:extLst>
          </p:cNvPr>
          <p:cNvCxnSpPr/>
          <p:nvPr/>
        </p:nvCxnSpPr>
        <p:spPr>
          <a:xfrm>
            <a:off x="2445249" y="3657600"/>
            <a:ext cx="5157627" cy="202400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F13BBD-0DBA-B593-7CA1-001BAAAA0760}"/>
              </a:ext>
            </a:extLst>
          </p:cNvPr>
          <p:cNvCxnSpPr/>
          <p:nvPr/>
        </p:nvCxnSpPr>
        <p:spPr>
          <a:xfrm>
            <a:off x="2650733" y="3616503"/>
            <a:ext cx="5044611" cy="90412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614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MC-4 connectors at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disconnect have locks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removed.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Makes it easy to work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connecting to the array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connectors.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EB881E-D44E-C1CE-D61B-844451FC4A3C}"/>
              </a:ext>
            </a:extLst>
          </p:cNvPr>
          <p:cNvSpPr txBox="1"/>
          <p:nvPr/>
        </p:nvSpPr>
        <p:spPr>
          <a:xfrm>
            <a:off x="8027954" y="652435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</a:t>
            </a:r>
            <a:endParaRPr lang="en-CA" dirty="0"/>
          </a:p>
        </p:txBody>
      </p:sp>
      <p:pic>
        <p:nvPicPr>
          <p:cNvPr id="7" name="Picture 6" descr="A picture containing pen&#10;&#10;Description automatically generated">
            <a:extLst>
              <a:ext uri="{FF2B5EF4-FFF2-40B4-BE49-F238E27FC236}">
                <a16:creationId xmlns:a16="http://schemas.microsoft.com/office/drawing/2014/main" id="{A5EC6B73-882A-119E-D280-A7D79BB389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0" r="11248" b="4865"/>
          <a:stretch/>
        </p:blipFill>
        <p:spPr>
          <a:xfrm>
            <a:off x="4286250" y="1605935"/>
            <a:ext cx="4564937" cy="485994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FC368E5-4A90-4385-97EE-B0A1AB5AF4CE}"/>
              </a:ext>
            </a:extLst>
          </p:cNvPr>
          <p:cNvCxnSpPr>
            <a:cxnSpLocks/>
          </p:cNvCxnSpPr>
          <p:nvPr/>
        </p:nvCxnSpPr>
        <p:spPr>
          <a:xfrm>
            <a:off x="2445249" y="2043788"/>
            <a:ext cx="4894641" cy="25762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F13BBD-0DBA-B593-7CA1-001BAAAA0760}"/>
              </a:ext>
            </a:extLst>
          </p:cNvPr>
          <p:cNvCxnSpPr>
            <a:cxnSpLocks/>
          </p:cNvCxnSpPr>
          <p:nvPr/>
        </p:nvCxnSpPr>
        <p:spPr>
          <a:xfrm>
            <a:off x="2352782" y="2102265"/>
            <a:ext cx="4215936" cy="366814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91162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Voc measured is compared to the STV values and apply the temperature correction factor (Temperature coefficient from the panel manufacturer) found on the data sheet.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 value is more than 5% different, then each panel is checked for Voc, and the mating connectors shall be examined for tightness and any arcing or corrosion.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there is a panel that is not meeting the Voc expected, then it should be replaced if it also does not meet the expected Isc.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1112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Voc is recorded for maintenance records.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Isc is checked next using the specially made jumper.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MC-4 connectors have locks removed.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26CDF5D-8D8A-E769-4008-FC6CB0354F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8" b="19470"/>
          <a:stretch/>
        </p:blipFill>
        <p:spPr bwMode="auto">
          <a:xfrm>
            <a:off x="1536602" y="3384076"/>
            <a:ext cx="6312854" cy="332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EF548D-1613-50A7-63C3-AFF83A84B372}"/>
              </a:ext>
            </a:extLst>
          </p:cNvPr>
          <p:cNvSpPr txBox="1"/>
          <p:nvPr/>
        </p:nvSpPr>
        <p:spPr>
          <a:xfrm>
            <a:off x="8155305" y="6488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157808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jumper is used to prevent the shorting the panel with the MC4 connectors, instead the shorting happens when the mechanical fastening device is installed.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Marrette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a twist-on wire connector)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9D6190-DBA9-F72B-D52F-6690D5CCF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8" b="19470"/>
          <a:stretch/>
        </p:blipFill>
        <p:spPr bwMode="auto">
          <a:xfrm>
            <a:off x="786588" y="2828260"/>
            <a:ext cx="6762750" cy="356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91A713-ABD6-7A51-A730-459B6A819A6B}"/>
              </a:ext>
            </a:extLst>
          </p:cNvPr>
          <p:cNvSpPr txBox="1"/>
          <p:nvPr/>
        </p:nvSpPr>
        <p:spPr>
          <a:xfrm>
            <a:off x="8155305" y="6488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</a:t>
            </a:r>
            <a:endParaRPr lang="en-CA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E32B9CC-4976-944A-D07A-1C500975B190}"/>
              </a:ext>
            </a:extLst>
          </p:cNvPr>
          <p:cNvCxnSpPr/>
          <p:nvPr/>
        </p:nvCxnSpPr>
        <p:spPr>
          <a:xfrm flipH="1">
            <a:off x="1637414" y="2296633"/>
            <a:ext cx="2648836" cy="306217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60307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Isc measured is compared to the STC values found on the data sheet.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clip-on ammeter is a good choice of instrument to use for this application.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Cut zip ties if needed and make sure the conductors are tight in their terminals and will not come out when the current clamp is placed around them.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87929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 value is more than 15% different, then each panel is checked for Isc, and the mating connectors shall be examined for tightness and any arcing or corrosion damage.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893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Selecting the PPE and having it on site will help minimize exposure to site conditions and equipment hazards.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Site assessment to identify potential hazards is part of the process to selecting the appropriate PPE for the maintenance task at hand.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Competency in the classroom must be observed before maintenance can be performed on PV direct current (dc) circuits.</a:t>
            </a:r>
          </a:p>
        </p:txBody>
      </p:sp>
    </p:spTree>
    <p:extLst>
      <p:ext uri="{BB962C8B-B14F-4D97-AF65-F5344CB8AC3E}">
        <p14:creationId xmlns:p14="http://schemas.microsoft.com/office/powerpoint/2010/main" val="234987896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there is a panel that is not meeting the Voc expected, then it should be replaced if it also does not meet the expected Isc.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By using the handheld pyranometer to measure the irradiance, these calculations will be very close to the expected / calculated values.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These maintenance steps will provide a valuable record of the performance and condition of the PV modules, racking and wiring.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46256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maintenance of the utilizing equipment is the next step.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Identify all of, these pieces of equipment.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Draw a sketch of the connected equipment if there is not one on site.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Identify any signage that is installed.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55987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Record any signage missing or illegible.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Record values of overcurrent devices.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provide proper maintenance, understanding of how the system was intended to work is required.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Manuals and operational notes are very helpful as is prior maintenance records.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61940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From the sketch or diagram, identify the first piece of equipment that leaves the array area.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it is conduit, wireways or a disconnecting means then it needs to be visually inspected.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Disconnecting means are meant to be operated.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Verify that it does work and opens the required number of conductors.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64989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 each of these are inspected, visually inspect the grounding conductors for continuity.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continuity check will verify that the bonds are performing.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Record any findings and that it was checked.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39154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Combiner and Junction Box Maintenance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Once the panels / racking have been checked and in good working order, the combiner and / or junction boxes can be checked.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 some systems a lightening / surge protector may be present.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Look for visual signs that it has failed.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48419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is the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MidNite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Solar surge protector.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Led is the status indicator.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CCA065-F6B0-2798-C4DF-09ECCE207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960" y="1767154"/>
            <a:ext cx="3689947" cy="5090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352224-80F1-415B-3E77-63F67A196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986" y="2624833"/>
            <a:ext cx="2591014" cy="376229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BB266C-4055-BB5B-3992-E7E28F1F9BC8}"/>
              </a:ext>
            </a:extLst>
          </p:cNvPr>
          <p:cNvCxnSpPr>
            <a:cxnSpLocks/>
          </p:cNvCxnSpPr>
          <p:nvPr/>
        </p:nvCxnSpPr>
        <p:spPr>
          <a:xfrm>
            <a:off x="1438382" y="2302935"/>
            <a:ext cx="1428108" cy="22030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A9CE7CB-090A-AA83-E191-3AC1DE036D46}"/>
              </a:ext>
            </a:extLst>
          </p:cNvPr>
          <p:cNvCxnSpPr>
            <a:cxnSpLocks/>
          </p:cNvCxnSpPr>
          <p:nvPr/>
        </p:nvCxnSpPr>
        <p:spPr>
          <a:xfrm>
            <a:off x="1438382" y="2302935"/>
            <a:ext cx="4387065" cy="112606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B96ACD-3A46-A0D0-9153-F53B5A5223F8}"/>
              </a:ext>
            </a:extLst>
          </p:cNvPr>
          <p:cNvSpPr txBox="1"/>
          <p:nvPr/>
        </p:nvSpPr>
        <p:spPr>
          <a:xfrm>
            <a:off x="7597739" y="6456646"/>
            <a:ext cx="1731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MidNite</a:t>
            </a:r>
            <a:r>
              <a:rPr lang="en-US" dirty="0"/>
              <a:t> Solar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3777963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 the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MidNite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Solar surge protector, when it is in proper working order, a blue light should be visible.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Replace if visibly damaged, or if light is not operational.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Visually check for signs of stress.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 will see burned or blackened somewhere inside the dome.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01239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maintenance is on the combiner and any dc junction boxes which requires this inspection.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Look for signage that details the Voc and Isc.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this signage is found record the information.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All sources of voltage must be removed from the combiner or junction box.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91852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may require a lockout / tagout permit.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After these sources have been removed it is safe to perform the maintenance.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Now the combiner or junction box can be opened.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 prepared for finding moisture, rodents, insects, or vegetation.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97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competency will be developed through performing lab exercises during this course.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Taking live dc readings (voltage and current) can be dangerous.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Competency must be demonstrated on this work.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operation of disconnection means and work around combiner boxes and junction boxes will be part of lab work during the course.</a:t>
            </a:r>
          </a:p>
        </p:txBody>
      </p:sp>
    </p:spTree>
    <p:extLst>
      <p:ext uri="{BB962C8B-B14F-4D97-AF65-F5344CB8AC3E}">
        <p14:creationId xmlns:p14="http://schemas.microsoft.com/office/powerpoint/2010/main" val="329909672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Clean any of these from the box.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there is moisture find the source or opening and apply silicon caulk or equivalent to seal.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maintenance is to ensure that the wiring is free of nicks, chew marks or deformation of the insulation.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Look for areas where the wire may be against sharp surfaces and free them from this.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51504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the strain relief connectors that they are tight but not too tight to deform the insulation.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Any connectors that are used need to be checked for tightness and corrosion. Replace if necessary.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there is overcurrent protection it needs to be checked.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Breakers need to be operated and verify the resistance of the connection in both the open and closed state.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09141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Fuses need to be removed and checked.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terminals of the fuse holder(s) need to be checked for resistance.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After these steps have been performed then the sealing gasket needs to be checked and replaced if necessary.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 electronic file in the course package has the check list for these steps.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8065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7CF03-4B96-D73F-46E8-755B04523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" y="1200150"/>
            <a:ext cx="846772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2804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6A4346-F730-9938-6A38-A30B6EF53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1076325"/>
            <a:ext cx="8486775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3094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36654-4925-D62D-B3A3-25DB28CFC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" y="1247935"/>
            <a:ext cx="84963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595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48CAD-E506-E309-1FBB-5B00840FE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" y="766762"/>
            <a:ext cx="8543925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2058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2361F1-9254-4305-A436-4F60AEA80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" y="1013075"/>
            <a:ext cx="8582025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9476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80CDC-C771-22A5-B225-D1E0C24B0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" y="895350"/>
            <a:ext cx="8505825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3493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Modifications to this form is encouraged.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8CEBD-9DF3-E953-4CFC-35304CFC1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" y="1186290"/>
            <a:ext cx="854392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28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DC voltages up to 1000 V will become common.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course will not prepare learners to work on voltages above 4 modules connected in series.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Arc flash requirements will be a concern and it will be more common to see arc flash warning labels on combiner boxes and disconnects.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Another competency is the ability to understand how to calculate the DC voltages present before performing maintenance.</a:t>
            </a:r>
          </a:p>
        </p:txBody>
      </p:sp>
    </p:spTree>
    <p:extLst>
      <p:ext uri="{BB962C8B-B14F-4D97-AF65-F5344CB8AC3E}">
        <p14:creationId xmlns:p14="http://schemas.microsoft.com/office/powerpoint/2010/main" val="169750834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Charge Controller Maintenance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there is a charge controller in the system then it needs to be checked for proper settings, and operation.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Having the manual is beneficial.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are two basic types of charge controllers that have been covered in this program, a PWM and the MPPT type.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92150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Maintenance for the charge controller is to check if it is working properly.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Visual check (connections, alarms, screen, cleanliness)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Take measurements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settings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it performing as expected.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These are the four steps to be performed.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26224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following slides are a guide to performing these four checks.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Depending on the first observations, it will guide the maintenance person as to what will be performed as a first maintenance activity.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charge controller must be clean enough to take readings and observe any indicators / screen readings it may have.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55515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Determining how the charge controller is connected to the other equipment will allow the maintenance person to understand how it serves the system.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will show how the charge controller can be isolated and made safe to work 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plan to isolate the charge controller needs to be documented.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wiring diagram is required.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94161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wiring diagram will allow for a safe work procedure.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maximum voltages in and out of the charge controller will be identified.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maximum amperage available at the terminals will be identified.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These values will determine how the wiring will be handled.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93355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 this point, the maintenance person will be able to assess what procedures will be required to safely work on the charge controller.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Overcurrent devices can be used to isolate the charge controller from the other system components.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there are no overcurrent devices, then a safe disconnection means needs to be established.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Having a second person on site with knowledge of electrical safe handling of equipment is important.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9803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visual inspection of the wiring to and from the charge controller needs to be completed.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Determine the battery type (chemistry) and configuration is recorded.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total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Ahr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of the battery bank is also recorded.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87418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 this point, the PV input voltage and current is known.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battery voltage and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Ahr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capacity is known.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Now the maintenance person can gather the charge controller make and model to determine if it is compatible for the system.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Soc will help determine what the charge controller should be providing to the battery / loads.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16649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irradiance should be measured to help calculate the current available from the PV array.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Charge controllers typically when they first see PV energy, start to charge battery at the bulk stage.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can be forced by cycling the PV power.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Prior knowledge of the charge controller is very helpful at this stage of maintenance.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0279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 charge controller can be used to charge a number of battery chemistries and types.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Does the battery type and voltage match the settings in the charge controller.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Are there any visible alarms / lights / codes being indicated by the charge controller?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106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Missing signage is very possible on systems.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When preparing for a maintenance operation at a  jobsite besides PPE an appropriate fire extinguisher and first aid kit shall be on hand.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Personnel must have proper training in their use.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31113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Depending on the battery Soc, time the PV has been on that day and the irradiance will indicate what the charge controller is doing in the circuit.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Does it have multiple stage charging?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Can you tell what stage is it in by an indicator or message?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Are there any loads on the battery or connected directly to the charge controller?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20212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clip-on ammeter is a useful tool for checking the operation of the charge controller.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Remove any loads connected to the battery and or charge controller.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leaves the charge controller, PV and battery in the circuit.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49812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Disconnect the PV source to the charge controller.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Disconnect the battery to the charge controller.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charge controller if it has indicators or a screen should be off after a short period of time.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Record the battery voltage before reapplying the battery to the charge controller.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not apply PV source power at this point.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26739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indications are showing from the charge controller?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Record what is observed.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voltage of the batteries should not change and if the charge controller displays the battery voltage it is to be recorded.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Measure and record the battery voltage.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96319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the battery voltage within range of expected values?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Expected range is fully charged to 50% Soc for normal operation.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it is below 20 Soc, there may be a normal reason.</a:t>
            </a:r>
          </a:p>
        </p:txBody>
      </p:sp>
    </p:spTree>
    <p:extLst>
      <p:ext uri="{BB962C8B-B14F-4D97-AF65-F5344CB8AC3E}">
        <p14:creationId xmlns:p14="http://schemas.microsoft.com/office/powerpoint/2010/main" val="349730525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normal reason would be if there has been a load that has drained the battery to this point.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reason could be a lack of sunlight.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Also, the battery capacity has deteriorated.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Older batteries lose capacity.</a:t>
            </a:r>
          </a:p>
        </p:txBody>
      </p:sp>
    </p:spTree>
    <p:extLst>
      <p:ext uri="{BB962C8B-B14F-4D97-AF65-F5344CB8AC3E}">
        <p14:creationId xmlns:p14="http://schemas.microsoft.com/office/powerpoint/2010/main" val="326144334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 abnormal reason would be: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an over current supplying PV power or charge controller power to the batteries has operated.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Bad connections in the charging system or failed cell in the battery.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wrong setting in the charge controller.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Incorrect design criteria.</a:t>
            </a:r>
          </a:p>
        </p:txBody>
      </p:sp>
    </p:spTree>
    <p:extLst>
      <p:ext uri="{BB962C8B-B14F-4D97-AF65-F5344CB8AC3E}">
        <p14:creationId xmlns:p14="http://schemas.microsoft.com/office/powerpoint/2010/main" val="128871159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Not all of these conditions can be assessed at the same time.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 overall component maintenance check will piece together the operation of the complete system.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Most electronic charge controllers with menu screens will be accessible when the battery is reconnected to the charge controller.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Record the settings available in the maintenance report and any changes made to them.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90020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there is a battery sensor, is it connected?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the connections to the charge controller for tightness / connection.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Make sure the battery sensor is placed on the side of the battery.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Reattach if it is not adhered to the battery side.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03939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Some charge controllers use a pair of sensing wires to measure battery voltage.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 battery sensing wires are present measure the voltage and compare it to the battery terminal voltage.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there is a difference, check both sets of wires for connections and damage.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103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Isolating live DC circuits is a dangerous operation.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One can not assume that disconnect switches are grounded and operate correctly.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minimum PPE to operate the disconnect is safety glasses and gloves.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00811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Some charge controllers use a pair of sensing wires to measure battery voltage.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A5129A-005D-7299-EF56-682AFDB95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08" y="2162174"/>
            <a:ext cx="8051649" cy="39515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8197A9-7B85-97A6-D99E-EB292AD56FD1}"/>
              </a:ext>
            </a:extLst>
          </p:cNvPr>
          <p:cNvSpPr txBox="1"/>
          <p:nvPr/>
        </p:nvSpPr>
        <p:spPr>
          <a:xfrm>
            <a:off x="7655442" y="6507125"/>
            <a:ext cx="141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Morning Star</a:t>
            </a:r>
            <a:endParaRPr lang="en-CA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34B051F-6B54-A4BC-3F09-D61A3071575E}"/>
              </a:ext>
            </a:extLst>
          </p:cNvPr>
          <p:cNvSpPr/>
          <p:nvPr/>
        </p:nvSpPr>
        <p:spPr>
          <a:xfrm>
            <a:off x="3934711" y="3429000"/>
            <a:ext cx="1274578" cy="1940442"/>
          </a:xfrm>
          <a:prstGeom prst="ellipse">
            <a:avLst/>
          </a:prstGeom>
          <a:solidFill>
            <a:srgbClr val="FFFF0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968148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sense wires are used normally only when there is a long wire run between the controller and the battery.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there is a voltage drop between the charge controller and the battery, it will raise the controller output slightly to compensate.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97068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After these procedures have been completed the PV source can be put onto the charge controller.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Normally the charge controller thinks that this is the start of the morning sun.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 charge controller is set up for bulk stage charging, then it will send all of the available current to the battery.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amount will be what the parameters are set to if this option is available within the charge controller.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48335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 ready to measure and record this value.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bulk voltage is also set within the charge controller.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time that the charge controller is in bulk is determined by the settings or the charge controller.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These settings are usually found in the manual.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See next slide.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29845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manual states that in bulk stage 100% of solar is used, therefore not using the PWM function.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Absorb starts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at PWM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regulation.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Float starts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at some time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not always 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listed in the manual. 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B46F53-D429-DF67-D333-0ECAD660B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180" y="2347912"/>
            <a:ext cx="6232525" cy="3510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33A513-F444-44B1-6BCE-EAFDBFBCFE85}"/>
              </a:ext>
            </a:extLst>
          </p:cNvPr>
          <p:cNvSpPr txBox="1"/>
          <p:nvPr/>
        </p:nvSpPr>
        <p:spPr>
          <a:xfrm>
            <a:off x="7655442" y="6507125"/>
            <a:ext cx="141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Morning Star</a:t>
            </a:r>
            <a:endParaRPr lang="en-CA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FC2811C-B875-903E-0771-B88298C39FAA}"/>
              </a:ext>
            </a:extLst>
          </p:cNvPr>
          <p:cNvSpPr/>
          <p:nvPr/>
        </p:nvSpPr>
        <p:spPr>
          <a:xfrm>
            <a:off x="2743333" y="4221065"/>
            <a:ext cx="6326372" cy="489098"/>
          </a:xfrm>
          <a:prstGeom prst="ellipse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D770600-D691-4C8F-3014-352F523C539B}"/>
              </a:ext>
            </a:extLst>
          </p:cNvPr>
          <p:cNvCxnSpPr/>
          <p:nvPr/>
        </p:nvCxnSpPr>
        <p:spPr>
          <a:xfrm>
            <a:off x="1967023" y="3785191"/>
            <a:ext cx="1041991" cy="49973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93055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Leave the charge controller in to charge the batteries.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Take voltage and current reading along with pyranometer irradiance numbers.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should be a correlation between the current and the irradiance.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voltage will continue to rise until it reaches the next stage of charging.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8626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Battery Maintenance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battery bank requires maintenance.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are monthly and quarterly maintenance procedures that were covered in the course “Battery Based PV Installations”.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Review the battery records and determine what maintenance procedures the batteries require.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11613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Go back to the “Battery Based PV Installations” and review the monthly and quarterly maintenance requirements for the various types of batteries.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Flooded batteries will require the most maintenance.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29083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necessary safety PPE and procedures are required for performing this maintenance.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After completing the maintenance procedure, record the measurements and observed conditions of the batteries.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 batteries are of the type to have an equalization charge, then check records for the last time it was performed.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92446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 equalization charge will be performed based on the manufacturer's recommendations.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Distilled or demineralized water must be used if water is to be added to the flooded battery.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of the basic inspections are part of the battery maintenance procedures introduced already.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285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is a Left Hand Rule for operating disconnects.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Hold the disconnect with your LEFT hand Turn your body to face away from the switch.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Close your eyes. Take a deep breathe and hold it.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Then "throw" the disconnect lever.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Using this method reduces the risk of injury if an arc flash does occur.</a:t>
            </a:r>
          </a:p>
        </p:txBody>
      </p:sp>
    </p:spTree>
    <p:extLst>
      <p:ext uri="{BB962C8B-B14F-4D97-AF65-F5344CB8AC3E}">
        <p14:creationId xmlns:p14="http://schemas.microsoft.com/office/powerpoint/2010/main" val="59497346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Inverter Maintenance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Inverter maintenance is usually required annually.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Each inverter manufacturer will have specific requirements for inspection, testing, services, and documentation.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do this to meet its warranty obligations.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8234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one-line diagram that includes the inverter is very helpful when performing maintenance.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Find or acquire the inverter manual. (installation and / or operational)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Perform visual checks for disconnection means (DC and AC) and signage.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15986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Inverter maintenance starts with a visual inspection of the cabinet that houses the inverter if present.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any air filters in the cabinet or on the inverter housing.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Clean or replace, as necessary if readily accessible, otherwise wait to remove energy from the inverter.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Isolation cannot be established by controls (on-off).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01425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Typical inverters have indication lights or display.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Verify the status of any and all indicators and record.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an error code or fault is present, it shall be investigated before continuing with maintenance.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 fault or error code is resolved, then isolate the inverter from the DC and AC side disconnection means.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01456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 a safety precaution: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not remove cover.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These devices normally do not contain any user-serviceable parts.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Maintenance work must be carried out by a trained service technician.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Both AC and DC voltage sources may terminate inside the device.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Each circuit must be turned off before carrying out maintenance work.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30982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Walk over to the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OutBack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inverter and see that both the AC and DC connections are inside the inverter.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isolate from AC and DC, separate disconnection means must be established.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46520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All persons involved in start-up operation, maintenance and servicing of the device must: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 suitably qualified,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Have knowledge of and experience in dealing with electrical installations and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Have fully read and precisely followed the Operating Instructions.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01922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Open both the DC and AC disconnection means if present.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Otherwise remove both DC and AC sources.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DC terminals may have stored energy from the capacitor bank.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DC voltmeter to verify the DC terminals are at a safe level before proceeding (below 30V).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the torque of the terminals (AC and DC).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60279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maintenance includes checking the torque of the mounting bolts.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there are cooling fins they shall be examined and cleaned, as necessary.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Record the condition of the cooling fins.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Dirt / dust and airborne contaminants are site specific and a record of these is required.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27298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there is a cooling fan look for dirt and clean as required.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Turn fan with finger to check for stiffness.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649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Afterwards use a properly rated voltmeter to confirm that no voltage is present on the disconnected circuit.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possible, visually inspect that the operating blades have moved to the open position.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common failure, is one of the blades are welded shut or the linkage fails to open a blade.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51799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 inverter is part of a stand-alone system, restore DC power source.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Turn on the inverter unloaded and measure the output and input voltage.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Record these values.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Apply AC loads and record input and output voltages, record these values along with load.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24899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Unloaded the DC voltage should not drop.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it does check connections on the DC side of the inverter.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Loading the AC side with a known load will help determine how the batteries are performing.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 AC voltage drops more than anticipated check the AC terminals for connection.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92869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grid connected inverters apply the AC side power source.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Apply the DC side source.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inverter is designed to wait 5 minutes for a stable AC source before it will export AC power to the grid.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Measure this time and record.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9580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Next is to measure the performance of the grid connected inverter.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requires having a knowledge of the incoming DC power.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Depending on the inverter the input and output power is may be displayed.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validate the readings or if they are not available, a calculated guess can be made.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83495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Gather the PV source array information.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Total installed Watts of the array.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DC voltage output of the array as per module data.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Sting voltage from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number of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panels in series.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safe, measure the DC voltage to inverter input.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23128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Using a handheld pyranometer measure the irradiance at the angle of incidence to the panels.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Calculate the expected DC power going into the inverter from this reading.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Measure the AC output amperage with clip-on ammeter.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50662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Calculate the inverter’s output.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the rated output volts or measure it.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Multiply the voltage with the AC amperage.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expected efficiency?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Power out / Power in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31325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the inverter performing as expected?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the incoming DC power as expected?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Record these observations.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 DC input power is lower than expected perform the maintenance set out for the PV modules described earlier in the presentation.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6934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Was the efficiency close to the expected value?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it was lower, is it due to low irradiance or fluctuating irradiance?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consistent irradiance is best for doing this test and should be greater than 200 W/m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Inverters will derate if their temperature is above the manufacturer’s specifications.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graph if available in manual.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87833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graph if available in manual.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D88BD6-A1BC-9218-1CD4-D941182C2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553" y="1566862"/>
            <a:ext cx="6800186" cy="48697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95C633-B5B4-F14F-21BF-D6E9CB9ECF9F}"/>
              </a:ext>
            </a:extLst>
          </p:cNvPr>
          <p:cNvSpPr txBox="1"/>
          <p:nvPr/>
        </p:nvSpPr>
        <p:spPr>
          <a:xfrm>
            <a:off x="7304568" y="6507125"/>
            <a:ext cx="1765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Xantrex</a:t>
            </a:r>
            <a:r>
              <a:rPr lang="en-US" dirty="0"/>
              <a:t> Manual</a:t>
            </a:r>
            <a:endParaRPr lang="en-CA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7CB070A-BDBE-8427-F6DF-2FE07C5FE434}"/>
              </a:ext>
            </a:extLst>
          </p:cNvPr>
          <p:cNvSpPr/>
          <p:nvPr/>
        </p:nvSpPr>
        <p:spPr>
          <a:xfrm>
            <a:off x="5167423" y="2246159"/>
            <a:ext cx="925033" cy="2158409"/>
          </a:xfrm>
          <a:prstGeom prst="ellipse">
            <a:avLst/>
          </a:prstGeom>
          <a:solidFill>
            <a:srgbClr val="FFFF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1645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One blade stays shut because the linkage failed.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Weak linkage or welded shut blade.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4227D-BBD3-92E2-29C6-F5E422A98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58266"/>
            <a:ext cx="8038556" cy="41507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EE7D0E-E551-2F09-D5D5-F02FEA847829}"/>
              </a:ext>
            </a:extLst>
          </p:cNvPr>
          <p:cNvSpPr txBox="1"/>
          <p:nvPr/>
        </p:nvSpPr>
        <p:spPr>
          <a:xfrm>
            <a:off x="6586437" y="6339693"/>
            <a:ext cx="1909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Linked In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6965050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 inverter has MPPT input, a ringing sound from the inductors maybe heard.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there is variable cloud cover the frequency of the inductors will produce an audible pitch sound.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 the clouds cover the irradiance the pitch will be lower in frequency.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 the irradiance gets stronger the pitch increases and might be heard.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1513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Codes and Regulations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922" y="1195387"/>
            <a:ext cx="8705851" cy="470183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Array Bolt Torquing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6A6C3A-1CB6-2907-3A78-093E6874B263}"/>
              </a:ext>
            </a:extLst>
          </p:cNvPr>
          <p:cNvSpPr txBox="1"/>
          <p:nvPr/>
        </p:nvSpPr>
        <p:spPr>
          <a:xfrm>
            <a:off x="7856413" y="6488668"/>
            <a:ext cx="1222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173071-3B43-9EDB-1788-ABA464AEEB0A}"/>
              </a:ext>
            </a:extLst>
          </p:cNvPr>
          <p:cNvSpPr/>
          <p:nvPr/>
        </p:nvSpPr>
        <p:spPr>
          <a:xfrm>
            <a:off x="246579" y="3062023"/>
            <a:ext cx="5208998" cy="366977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>
              <a:rot lat="600000" lon="1800000" rev="0"/>
            </a:camera>
            <a:lightRig rig="threePt" dir="t"/>
          </a:scene3d>
          <a:sp3d extrusionH="330200" contourW="12700" prstMaterial="metal">
            <a:extrusionClr>
              <a:schemeClr val="bg1">
                <a:lumMod val="85000"/>
              </a:schemeClr>
            </a:extrusionClr>
            <a:contourClr>
              <a:schemeClr val="bg1">
                <a:lumMod val="8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DE2AE3-186E-677C-340F-3ADFA5AF876B}"/>
              </a:ext>
            </a:extLst>
          </p:cNvPr>
          <p:cNvSpPr/>
          <p:nvPr/>
        </p:nvSpPr>
        <p:spPr>
          <a:xfrm>
            <a:off x="4942244" y="3519500"/>
            <a:ext cx="3944903" cy="35881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>
              <a:rot lat="600000" lon="1800000" rev="0"/>
            </a:camera>
            <a:lightRig rig="threePt" dir="t"/>
          </a:scene3d>
          <a:sp3d extrusionH="330200" contourW="12700" prstMaterial="metal">
            <a:extrusionClr>
              <a:schemeClr val="bg1">
                <a:lumMod val="85000"/>
              </a:schemeClr>
            </a:extrusionClr>
            <a:contourClr>
              <a:schemeClr val="bg1">
                <a:lumMod val="8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7694A1-228F-3B39-C6C5-0F9440FCBE92}"/>
              </a:ext>
            </a:extLst>
          </p:cNvPr>
          <p:cNvSpPr/>
          <p:nvPr/>
        </p:nvSpPr>
        <p:spPr>
          <a:xfrm>
            <a:off x="3673385" y="3412738"/>
            <a:ext cx="3113070" cy="149808"/>
          </a:xfrm>
          <a:prstGeom prst="rect">
            <a:avLst/>
          </a:prstGeom>
          <a:solidFill>
            <a:schemeClr val="accent6"/>
          </a:solidFill>
          <a:scene3d>
            <a:camera prst="orthographicFront">
              <a:rot lat="0" lon="2100000" rev="21299999"/>
            </a:camera>
            <a:lightRig rig="threePt" dir="t"/>
          </a:scene3d>
          <a:sp3d extrusionH="152400">
            <a:extrusionClr>
              <a:srgbClr val="FFC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581C81-23BE-B8F3-A624-D30C3DD01752}"/>
              </a:ext>
            </a:extLst>
          </p:cNvPr>
          <p:cNvGrpSpPr/>
          <p:nvPr/>
        </p:nvGrpSpPr>
        <p:grpSpPr>
          <a:xfrm rot="407730">
            <a:off x="7630418" y="3661212"/>
            <a:ext cx="451989" cy="930644"/>
            <a:chOff x="5661135" y="1417834"/>
            <a:chExt cx="451989" cy="93064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55418E5-B386-5583-B86C-930366A007D5}"/>
                </a:ext>
              </a:extLst>
            </p:cNvPr>
            <p:cNvSpPr/>
            <p:nvPr/>
          </p:nvSpPr>
          <p:spPr>
            <a:xfrm>
              <a:off x="5784351" y="1417834"/>
              <a:ext cx="328773" cy="554804"/>
            </a:xfrm>
            <a:prstGeom prst="rect">
              <a:avLst/>
            </a:prstGeom>
            <a:solidFill>
              <a:srgbClr val="FFFF00"/>
            </a:solidFill>
            <a:scene3d>
              <a:camera prst="orthographicFront">
                <a:rot lat="0" lon="900000" rev="0"/>
              </a:camera>
              <a:lightRig rig="threePt" dir="t"/>
            </a:scene3d>
            <a:sp3d extrusionH="203200" contourW="19050">
              <a:bevelT/>
              <a:extrusionClr>
                <a:srgbClr val="FFFF00"/>
              </a:extrusionClr>
              <a:contourClr>
                <a:srgbClr val="FFFF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508298C7-9F18-7E3B-9340-56EA69A206EF}"/>
                </a:ext>
              </a:extLst>
            </p:cNvPr>
            <p:cNvSpPr/>
            <p:nvPr/>
          </p:nvSpPr>
          <p:spPr>
            <a:xfrm>
              <a:off x="5661135" y="1927237"/>
              <a:ext cx="451989" cy="421241"/>
            </a:xfrm>
            <a:prstGeom prst="parallelogram">
              <a:avLst/>
            </a:prstGeom>
            <a:solidFill>
              <a:srgbClr val="FFFF00"/>
            </a:solidFill>
            <a:scene3d>
              <a:camera prst="orthographicFront">
                <a:rot lat="18561315" lon="1540382" rev="20396639"/>
              </a:camera>
              <a:lightRig rig="threePt" dir="t"/>
            </a:scene3d>
            <a:sp3d extrusionH="88900">
              <a:bevelT/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21E91968-19AD-A93C-EBA5-6F244607FA4D}"/>
              </a:ext>
            </a:extLst>
          </p:cNvPr>
          <p:cNvSpPr/>
          <p:nvPr/>
        </p:nvSpPr>
        <p:spPr>
          <a:xfrm rot="15719223">
            <a:off x="7742937" y="4247012"/>
            <a:ext cx="174661" cy="10431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perspectiveContrastingRightFacing"/>
            <a:lightRig rig="threePt" dir="t"/>
          </a:scene3d>
          <a:sp3d extrusionH="107950" contourW="12700" prstMaterial="metal">
            <a:extrusionClr>
              <a:schemeClr val="accent6">
                <a:lumMod val="40000"/>
                <a:lumOff val="60000"/>
              </a:schemeClr>
            </a:extrusionClr>
            <a:contourClr>
              <a:schemeClr val="accent6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DCEDCF7-E4FB-E338-15AA-A8190CF8AFC0}"/>
              </a:ext>
            </a:extLst>
          </p:cNvPr>
          <p:cNvSpPr/>
          <p:nvPr/>
        </p:nvSpPr>
        <p:spPr>
          <a:xfrm rot="11058556">
            <a:off x="7832903" y="3811955"/>
            <a:ext cx="174661" cy="10431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perspectiveContrastingRightFacing"/>
            <a:lightRig rig="threePt" dir="t"/>
          </a:scene3d>
          <a:sp3d extrusionH="107950" contourW="12700" prstMaterial="metal">
            <a:extrusionClr>
              <a:schemeClr val="accent6">
                <a:lumMod val="40000"/>
                <a:lumOff val="60000"/>
              </a:schemeClr>
            </a:extrusionClr>
            <a:contourClr>
              <a:schemeClr val="accent6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5D9B1DB-43E9-57F8-B5DC-4277A97CC2B9}"/>
              </a:ext>
            </a:extLst>
          </p:cNvPr>
          <p:cNvSpPr/>
          <p:nvPr/>
        </p:nvSpPr>
        <p:spPr>
          <a:xfrm rot="11058556">
            <a:off x="6115406" y="3524702"/>
            <a:ext cx="174661" cy="10431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perspectiveContrastingRightFacing"/>
            <a:lightRig rig="threePt" dir="t"/>
          </a:scene3d>
          <a:sp3d extrusionH="107950" contourW="12700" prstMaterial="metal">
            <a:extrusionClr>
              <a:schemeClr val="accent6">
                <a:lumMod val="40000"/>
                <a:lumOff val="60000"/>
              </a:schemeClr>
            </a:extrusionClr>
            <a:contourClr>
              <a:schemeClr val="accent6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24C2706-1467-CA52-24C0-9C929ED9144C}"/>
              </a:ext>
            </a:extLst>
          </p:cNvPr>
          <p:cNvSpPr/>
          <p:nvPr/>
        </p:nvSpPr>
        <p:spPr>
          <a:xfrm rot="11058556">
            <a:off x="5622690" y="3462877"/>
            <a:ext cx="174661" cy="10431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perspectiveContrastingRightFacing"/>
            <a:lightRig rig="threePt" dir="t"/>
          </a:scene3d>
          <a:sp3d extrusionH="107950" contourW="12700" prstMaterial="metal">
            <a:extrusionClr>
              <a:schemeClr val="accent6">
                <a:lumMod val="40000"/>
                <a:lumOff val="60000"/>
              </a:schemeClr>
            </a:extrusionClr>
            <a:contourClr>
              <a:schemeClr val="accent6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53D9D38-B76D-2BA8-635C-4AB3B110E9D3}"/>
              </a:ext>
            </a:extLst>
          </p:cNvPr>
          <p:cNvSpPr/>
          <p:nvPr/>
        </p:nvSpPr>
        <p:spPr>
          <a:xfrm rot="11058556">
            <a:off x="4575672" y="3378796"/>
            <a:ext cx="174661" cy="10431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perspectiveContrastingRightFacing"/>
            <a:lightRig rig="threePt" dir="t"/>
          </a:scene3d>
          <a:sp3d extrusionH="107950" contourW="12700" prstMaterial="metal">
            <a:extrusionClr>
              <a:schemeClr val="accent6">
                <a:lumMod val="40000"/>
                <a:lumOff val="60000"/>
              </a:schemeClr>
            </a:extrusionClr>
            <a:contourClr>
              <a:schemeClr val="accent6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A92C504-BF7C-8264-FAC0-20AE48065040}"/>
              </a:ext>
            </a:extLst>
          </p:cNvPr>
          <p:cNvSpPr/>
          <p:nvPr/>
        </p:nvSpPr>
        <p:spPr>
          <a:xfrm rot="11058556">
            <a:off x="4198919" y="3348173"/>
            <a:ext cx="174661" cy="10431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perspectiveContrastingRightFacing"/>
            <a:lightRig rig="threePt" dir="t"/>
          </a:scene3d>
          <a:sp3d extrusionH="107950" contourW="12700" prstMaterial="metal">
            <a:extrusionClr>
              <a:schemeClr val="accent6">
                <a:lumMod val="40000"/>
                <a:lumOff val="60000"/>
              </a:schemeClr>
            </a:extrusionClr>
            <a:contourClr>
              <a:schemeClr val="accent6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7607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Routine Scheduled Preventive Maintenance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When a person arrives at the jobsite, a site assessment to the physical surroundings is observed.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are the site hazards?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can include physical hazards and energy hazards.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These hazards need to be identified and documented. 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285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PV System Operation and Maintenance Course Outcomes.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Determine the performance of each component in a PV system.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Read and interpret manufactures data sheets for scheduled maintenance.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Demonstrate trouble shooting techniques on PV systems.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Demonstrate how to take readings safely from PV systems.</a:t>
            </a:r>
          </a:p>
        </p:txBody>
      </p:sp>
    </p:spTree>
    <p:extLst>
      <p:ext uri="{BB962C8B-B14F-4D97-AF65-F5344CB8AC3E}">
        <p14:creationId xmlns:p14="http://schemas.microsoft.com/office/powerpoint/2010/main" val="2604367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Physical hazards can include: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Clutter, garbage, or other material.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Working from heights.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Machinery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Hot surfaces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Animals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600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Energy hazards can include: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Battery / chemical.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Sufficient current to burn or arc.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Voltage sources to electrocute or arc flash.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Rotational machinery.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Wind, solar, hydro or pressures stored in a device.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449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First is step being to identify what and where are the sources of energy?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Can you determine those dangers without a system drawing?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Does there need to be a written procedure developed to deal with them?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649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prevent and safeguard against these hazards the preferred order of action based on overall effectiveness would be: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Elimination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Substitution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Engineering controls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Administrative controls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Personal protective equipment (PPE)</a:t>
            </a:r>
          </a:p>
        </p:txBody>
      </p:sp>
    </p:spTree>
    <p:extLst>
      <p:ext uri="{BB962C8B-B14F-4D97-AF65-F5344CB8AC3E}">
        <p14:creationId xmlns:p14="http://schemas.microsoft.com/office/powerpoint/2010/main" val="4173312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Elimination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Can those dangers be removed?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By releasing any stored energy.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By isolating the energy.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Solar PV panels can be covered with opaque material.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120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Substitution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Can the work be performed at night?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Can the energy be replaced with a safer source?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Power Supply as an example.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321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Engineering controls reduce and try to prevent hazards from coming into contact with workers.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Engineering controls can include modifying equipment or the workspace, using protective barriers, ventilation, and more.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Prevent users from modifying or interfering with the control.</a:t>
            </a:r>
          </a:p>
        </p:txBody>
      </p:sp>
    </p:spTree>
    <p:extLst>
      <p:ext uri="{BB962C8B-B14F-4D97-AF65-F5344CB8AC3E}">
        <p14:creationId xmlns:p14="http://schemas.microsoft.com/office/powerpoint/2010/main" val="1676563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Administrative controls use work practices to reduce the duration, frequency, or intensity of exposure to hazards.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may include: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Lockout tagout procedures.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Work process training.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Ensuring adequate rest breaks.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Limiting access to hazardous areas.</a:t>
            </a:r>
          </a:p>
        </p:txBody>
      </p:sp>
    </p:spTree>
    <p:extLst>
      <p:ext uri="{BB962C8B-B14F-4D97-AF65-F5344CB8AC3E}">
        <p14:creationId xmlns:p14="http://schemas.microsoft.com/office/powerpoint/2010/main" val="456589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Personal protective equipment (PPE)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PPE is equipment worn to minimize exposure to hazards.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Examples of PPE include: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Gloves, safety glasses, hearing protection, footwear, hard hats, and aprons. </a:t>
            </a:r>
          </a:p>
        </p:txBody>
      </p:sp>
    </p:spTree>
    <p:extLst>
      <p:ext uri="{BB962C8B-B14F-4D97-AF65-F5344CB8AC3E}">
        <p14:creationId xmlns:p14="http://schemas.microsoft.com/office/powerpoint/2010/main" val="2890047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Knowledge is the most important component of safety.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Developing safety procedures is required on PV systems.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Operating, troubleshooting and maintenance procedures are part of this safety procedure.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Consult manufacturers manuals for equipment level procedures.</a:t>
            </a:r>
          </a:p>
        </p:txBody>
      </p:sp>
    </p:spTree>
    <p:extLst>
      <p:ext uri="{BB962C8B-B14F-4D97-AF65-F5344CB8AC3E}">
        <p14:creationId xmlns:p14="http://schemas.microsoft.com/office/powerpoint/2010/main" val="3568138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is maintenance?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are three basic types of maintenance.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Corrective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Preventative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Predictive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323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Before performing any work, this procedure must be documented and designed.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Safe work practices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Written methods outlining how to perform a task with minimum risk to people, equipment, materials, environment, and processes.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Safe work procedures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series of specific steps that guide a worker through a task from start to finish in chronological order.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343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topic should have been introduced in previous courses.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Safe Work Procedures include: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Description of work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Scope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Authorizations and/or pre-requisites</a:t>
            </a:r>
          </a:p>
        </p:txBody>
      </p:sp>
    </p:spTree>
    <p:extLst>
      <p:ext uri="{BB962C8B-B14F-4D97-AF65-F5344CB8AC3E}">
        <p14:creationId xmlns:p14="http://schemas.microsoft.com/office/powerpoint/2010/main" val="4205076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Potential hazards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Safety controls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Personal Protective Equipment (PPE) requirements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Responsibilities of each employee/contractor involved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Instructions or a fixed sequence of steps to follow</a:t>
            </a:r>
          </a:p>
        </p:txBody>
      </p:sp>
    </p:spTree>
    <p:extLst>
      <p:ext uri="{BB962C8B-B14F-4D97-AF65-F5344CB8AC3E}">
        <p14:creationId xmlns:p14="http://schemas.microsoft.com/office/powerpoint/2010/main" val="2546761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Clean up / shut down procedures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Emergency / evacuation procedures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Any additional information that needs noting</a:t>
            </a:r>
          </a:p>
        </p:txBody>
      </p:sp>
    </p:spTree>
    <p:extLst>
      <p:ext uri="{BB962C8B-B14F-4D97-AF65-F5344CB8AC3E}">
        <p14:creationId xmlns:p14="http://schemas.microsoft.com/office/powerpoint/2010/main" val="8163372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basic types of PV maintenance for this course will be the following: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General Site Inspection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Grounding and Racking Inspection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Wiring and Combiner and Junction Box Inspection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Utilization Equipment Inspection</a:t>
            </a:r>
          </a:p>
        </p:txBody>
      </p:sp>
    </p:spTree>
    <p:extLst>
      <p:ext uri="{BB962C8B-B14F-4D97-AF65-F5344CB8AC3E}">
        <p14:creationId xmlns:p14="http://schemas.microsoft.com/office/powerpoint/2010/main" val="2613140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Personnel responsible for system maintenance should always review the system manuals prior to deploying to the site if possible.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should ensure that all maintenance parts and required tools are available for any on-site visits.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Various spare parts should be on hand.</a:t>
            </a:r>
          </a:p>
        </p:txBody>
      </p:sp>
    </p:spTree>
    <p:extLst>
      <p:ext uri="{BB962C8B-B14F-4D97-AF65-F5344CB8AC3E}">
        <p14:creationId xmlns:p14="http://schemas.microsoft.com/office/powerpoint/2010/main" val="3924346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General Site Inspection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Upon arrival conduct a general inspection of the PV installation site.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working from heights a consideration?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previous knowledge of site required scaffolding and ladders, they should be either on site or arranged to be there.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Fall arrest PPE needs to be used.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391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Upon arrival conduct a general inspection of the PV installation site.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Look for obvious shading.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this shading part of the maintenance procedure?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New growth or was it always there?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68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the tilt and orientation of the array.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it part of the maintenance procedure?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Has the tilt or orientation changed?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9036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to ensure roof penetrations are watertight, if applicable.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and ensure roof drainage.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Are the roof drains clogged?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Could they now be part of the maintenance.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for signs of water pooling in the vicinity of the array.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279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Corrective maintenance is what you need to do when something fails.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Call it repairing or troubleshooting.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When a part of the system has either stopped working properly or has failed, it is necessary to do corrective maintenance.</a:t>
            </a:r>
          </a:p>
        </p:txBody>
      </p:sp>
    </p:spTree>
    <p:extLst>
      <p:ext uri="{BB962C8B-B14F-4D97-AF65-F5344CB8AC3E}">
        <p14:creationId xmlns:p14="http://schemas.microsoft.com/office/powerpoint/2010/main" val="32045714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for vegetation growth or other shade items that will affect the performance of the array.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ground erosion near the base / footings of a ground mount array evident.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there signs of animal / bird infestation under or on the array.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for debris from under or around the array, can it be removed?</a:t>
            </a:r>
          </a:p>
        </p:txBody>
      </p:sp>
    </p:spTree>
    <p:extLst>
      <p:ext uri="{BB962C8B-B14F-4D97-AF65-F5344CB8AC3E}">
        <p14:creationId xmlns:p14="http://schemas.microsoft.com/office/powerpoint/2010/main" val="12207110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Although not an issue yet, take the time to remove the growing vegetation.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D1DAF5-D4E8-29AA-14EE-376BB1B01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493" y="2299742"/>
            <a:ext cx="6055360" cy="4046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A67748-BFD7-3D8F-C056-162C82A112A0}"/>
              </a:ext>
            </a:extLst>
          </p:cNvPr>
          <p:cNvSpPr txBox="1"/>
          <p:nvPr/>
        </p:nvSpPr>
        <p:spPr>
          <a:xfrm>
            <a:off x="7631322" y="6456646"/>
            <a:ext cx="143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Cory Manuel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885262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“General Site Assessment” form can be the following.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DA9DFE-DA98-E434-75AF-B989335B6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1756880"/>
            <a:ext cx="8486775" cy="510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080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A34B3F-512D-96D2-7D0D-EFB9A65524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E67036-4EEF-941C-7838-9643DB68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" y="983308"/>
            <a:ext cx="8505825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469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A34B3F-512D-96D2-7D0D-EFB9A65524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58868-C4F4-1E78-F7A8-D3E7B32DD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" y="1114722"/>
            <a:ext cx="8524875" cy="1924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B889FD-59AE-DDA3-36EA-F5C228DA3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1" y="3056942"/>
            <a:ext cx="852487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543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A34B3F-512D-96D2-7D0D-EFB9A6552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904125"/>
            <a:ext cx="8810475" cy="580489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electronic version of this form is part of the documentation for the course.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7468C1-1D74-E58A-81DD-C6A8F4575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" y="2184971"/>
            <a:ext cx="852487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082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Array Maintenance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next section involves maintenance for the PV array and associated racking, cabling and equipment that pertains to the PV system.</a:t>
            </a:r>
          </a:p>
        </p:txBody>
      </p:sp>
    </p:spTree>
    <p:extLst>
      <p:ext uri="{BB962C8B-B14F-4D97-AF65-F5344CB8AC3E}">
        <p14:creationId xmlns:p14="http://schemas.microsoft.com/office/powerpoint/2010/main" val="2838039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These next slides describe the procedure before working with the array.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is no assumption that it is safe to touch the array.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metal components need to be checked for bonding to earth.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4945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Before going to the worksite are there any drawings / sketches for the system?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Upon entering the worksite and completing the General Site Assessment, the PV array is noted for its type of mounting and location.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visual check is made and take notes.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Are safety signs and labels in place?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8200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not touch any metal parts until after the equipment grounding is inspected.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the array ( can be just one panel) in a readily accessible location?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Working from heights consideration?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Disconnection means accessible?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Racking issues that are visible?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289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Preventative Maintenance attempts to spread out the maintenance activities by planning on a regular basis.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Equipment is regularly inspected, cleaned and have adjustments made to them by maintenance workers.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Since the maintenance is done on a schedule, equipment will be addressed at a specific time, not when some type of event occurs.</a:t>
            </a:r>
          </a:p>
        </p:txBody>
      </p:sp>
    </p:spTree>
    <p:extLst>
      <p:ext uri="{BB962C8B-B14F-4D97-AF65-F5344CB8AC3E}">
        <p14:creationId xmlns:p14="http://schemas.microsoft.com/office/powerpoint/2010/main" val="12899360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Does the racking need to be repaired when first looked at?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Take notes on accessibility, and any physical damage that is visible.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Ladder or scaffolding required?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the mounting structure safe to access?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859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 racking is easy to visually inspect check for corrosion or other defects.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Loose racking components / brackets.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Take notes and record your findings.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5039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Some questions to ask yourself: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Are any of the wires visible and need to be secured?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and where do the wires enter a building / structure?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they look damaged?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there a disconnecting means?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4112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 array needs to be physically worked on, as in securing the racking, torquing of bolts, or cleaning of the panels what needs to be done first?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Get a wiring diagram of the array and know what the voltage and current are available.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should be marked / labelled somewhere near the disconnecting means.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3530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When working on an array, never assume it is safe to touch.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Remove any load from the array.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Isolate array.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Test for bonding and equipment grounding.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Visual check first.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Lockout tagout, as necessary.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8116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Before touching any of the metal parts including the modules, look for the equipment grounding conductor.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it securely fastened to the racking?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Can you follow it back to where it is grounded?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 a voltmeter check the voltage of the module frame and the grounding conductor, use both dc and ac scales.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2764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 is not uncommon in small low voltage systems to find that there is no ground electrode.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safe limit to work on a system is 30 volts.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PV panels can have leakage current from cell(s) to the frame.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practice of checking the frame voltage to ground is very important.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7096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voltmeter should read 0 volts dc and ac.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there is voltage measured then the grounding connection needs to be repaired, and the dc wiring inspected for damage.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Before any repairs are made the disconnecting means needs to be opened.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 disconnecting means is not meant to be opened under load, then the load needs to be disconnected.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2310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next step is to find where the voltage is coming from.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All sources of voltage need to be isolated from each other.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Then the source that is at fault can be repaired or if ungrounded, an equipment ground wire is required.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5448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may require an equipment grounding conductor be attached to the utility ground electrode.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 may also require that a grounding electrode to be installed.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self derived grounded system is one where the ground electrode is not connected to the utility.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974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Predictive maintenance attempts to forecast when a piece of equipment is going to fail or stop performing as expected.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is done by monitoring the equipment and then using the data that is collected (during maintenance or online) to prevent the failure before it occurs.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Instead of working on a schedule, maintenance is driven by indications given by the equipment.</a:t>
            </a:r>
          </a:p>
        </p:txBody>
      </p:sp>
    </p:spTree>
    <p:extLst>
      <p:ext uri="{BB962C8B-B14F-4D97-AF65-F5344CB8AC3E}">
        <p14:creationId xmlns:p14="http://schemas.microsoft.com/office/powerpoint/2010/main" val="19381328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there are no disconnecting means (which is not normal) then a procedure to remove all loads needs to be established.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there is a charge controller in this scenario, all of the loads need to be disconnected first.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battery may still be drawing current from the array, and it will need to be disconnected as well.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Using a clip-on dc ammeter is good for determining when the current has stopped.</a:t>
            </a:r>
          </a:p>
        </p:txBody>
      </p:sp>
    </p:spTree>
    <p:extLst>
      <p:ext uri="{BB962C8B-B14F-4D97-AF65-F5344CB8AC3E}">
        <p14:creationId xmlns:p14="http://schemas.microsoft.com/office/powerpoint/2010/main" val="1978213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a clamp-on dc current meter to confirm that the load / wire does not have any current passing through it.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Then disconnect the string by opening the string wire positive and negative connectors and putting caps (if bare use insulated mechanical fastening device) on the source circuit connectors.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Go back to the combiner box / charge controller and use a voltmeter to confirm that each string has been successfully disconnected.</a:t>
            </a:r>
          </a:p>
        </p:txBody>
      </p:sp>
    </p:spTree>
    <p:extLst>
      <p:ext uri="{BB962C8B-B14F-4D97-AF65-F5344CB8AC3E}">
        <p14:creationId xmlns:p14="http://schemas.microsoft.com/office/powerpoint/2010/main" val="10342645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terminals on the charge controller are also not meant to be used as a disconnecting means under load conditions.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Placing an opaque covering over the array may be the best option to stop the current flow.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Waiting until dark is another option.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PV mating connectors (MC-4) or the finger safe fuses are not meant to be opened under load, doing so can cause arcing and do damage.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4951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Once the array is isolated from the rest of any utilization equipment, a lockout tagout procedure shall be used.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is the first step when working on an array.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 needs to be isolated and ensure the bonding to ground is working.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continuity check from the modules to the grounding conductor shall be performed.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9767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 is important to verify that the equipment ground is properly installed on all exposed non-current carrying metal parts.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That way, the removal of a single piece of equipment during module replacement, for example does not impact the integrity of the bonding of the remaining equipment.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removal of any component results in a break in the bond connection, a jumper of suitable ampacity must be used as a temporary connection.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3537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Procedure: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Set ohmmeter to the continuity setting.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Touch one lead to a metal surface or ground wire.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Touch the other lead to a nearby metal surface or ground wire.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474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To confirm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continuity between the two surfaces by listening for the beep when the leads touch the surfaces at the same time.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Repeat this process randomly throughout the array and at every combiner box, disconnect, and inverter.</a:t>
            </a:r>
          </a:p>
        </p:txBody>
      </p:sp>
    </p:spTree>
    <p:extLst>
      <p:ext uri="{BB962C8B-B14F-4D97-AF65-F5344CB8AC3E}">
        <p14:creationId xmlns:p14="http://schemas.microsoft.com/office/powerpoint/2010/main" val="39617172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Repair the grounding connection before performing other maintenance work.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PV leads need to be checked for insulation failure.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damaged, a procedure to isolate them before they are repaired.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maintenance upgrade is to replace regular plastic wire ties with ones rated for supporting flexible conduit and cables. (next slide)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3019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Type 21S for the supporting of flexible conduit, tubing and cables in buildings. UV protection outdoor rated.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, printing, menu&#10;&#10;Description automatically generated">
            <a:extLst>
              <a:ext uri="{FF2B5EF4-FFF2-40B4-BE49-F238E27FC236}">
                <a16:creationId xmlns:a16="http://schemas.microsoft.com/office/drawing/2014/main" id="{B477FA15-8F5C-9DD1-0B31-25B12ADA1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849348"/>
            <a:ext cx="3756489" cy="50086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0FA142-8D06-A7E8-3AEC-299EF31B8828}"/>
              </a:ext>
            </a:extLst>
          </p:cNvPr>
          <p:cNvSpPr txBox="1"/>
          <p:nvPr/>
        </p:nvSpPr>
        <p:spPr>
          <a:xfrm>
            <a:off x="8229600" y="650712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415356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Once the array has been assessed for wiring and racking integrity the next option is to do physical maintenance.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Re-torquing of the bolts to manufacturer specs is a maintenance item.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Make up a diagram of the array with each bolt identified on the diagram.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512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Safety Requirements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first thing this course will examine are safety related topics.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Whether the work is performed alone or as a team some basic rules need to be established.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scope of the work needs to be identified.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430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Allow for a cut away view showing where the bolts to be retorqued are located (Highlighted in yellow).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9FA96E-FE36-CD19-AB70-6B27A0E75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9" y="1900023"/>
            <a:ext cx="7934325" cy="46196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C31A6FD-5701-5878-F56F-30C05268B5A4}"/>
              </a:ext>
            </a:extLst>
          </p:cNvPr>
          <p:cNvSpPr/>
          <p:nvPr/>
        </p:nvSpPr>
        <p:spPr>
          <a:xfrm>
            <a:off x="3154166" y="2332234"/>
            <a:ext cx="380144" cy="544530"/>
          </a:xfrm>
          <a:prstGeom prst="ellipse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717799-2C25-0594-3A7C-F2978D42609C}"/>
              </a:ext>
            </a:extLst>
          </p:cNvPr>
          <p:cNvSpPr/>
          <p:nvPr/>
        </p:nvSpPr>
        <p:spPr>
          <a:xfrm>
            <a:off x="3686710" y="2249875"/>
            <a:ext cx="380144" cy="544530"/>
          </a:xfrm>
          <a:prstGeom prst="ellipse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6B3C685-5AE6-73F2-CD4F-934206890898}"/>
              </a:ext>
            </a:extLst>
          </p:cNvPr>
          <p:cNvSpPr/>
          <p:nvPr/>
        </p:nvSpPr>
        <p:spPr>
          <a:xfrm>
            <a:off x="2217420" y="2332234"/>
            <a:ext cx="380144" cy="544530"/>
          </a:xfrm>
          <a:prstGeom prst="ellipse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7765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hand sketch to identify where the bolts are and their torque settings. A checklist should be attached, and it needs to be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initialized after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torquing by the 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person who did it.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D38AD76-DBA1-5205-9994-BDABB15DA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" b="30543"/>
          <a:stretch/>
        </p:blipFill>
        <p:spPr>
          <a:xfrm>
            <a:off x="3605767" y="1892714"/>
            <a:ext cx="5143500" cy="46144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891FFE-D3D7-BD31-043F-C5758C1F638C}"/>
              </a:ext>
            </a:extLst>
          </p:cNvPr>
          <p:cNvSpPr txBox="1"/>
          <p:nvPr/>
        </p:nvSpPr>
        <p:spPr>
          <a:xfrm>
            <a:off x="8229600" y="650712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027138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Panel Clamps, L Bracket, Rail Joiner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FA320A-D8E7-E5D3-27A8-F8F776816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665" y="2197307"/>
            <a:ext cx="6443329" cy="41744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6FCF9B-47E9-A84E-31CE-B6C049214DA8}"/>
              </a:ext>
            </a:extLst>
          </p:cNvPr>
          <p:cNvSpPr txBox="1"/>
          <p:nvPr/>
        </p:nvSpPr>
        <p:spPr>
          <a:xfrm>
            <a:off x="8155305" y="637171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</a:t>
            </a:r>
            <a:endParaRPr lang="en-CA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AF2E771-D972-A8C4-9503-3E7B0F40A873}"/>
              </a:ext>
            </a:extLst>
          </p:cNvPr>
          <p:cNvCxnSpPr>
            <a:cxnSpLocks/>
          </p:cNvCxnSpPr>
          <p:nvPr/>
        </p:nvCxnSpPr>
        <p:spPr>
          <a:xfrm>
            <a:off x="2459665" y="1396409"/>
            <a:ext cx="2707758" cy="233111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5F1292-63C0-9814-DC56-F591B40CA2D5}"/>
              </a:ext>
            </a:extLst>
          </p:cNvPr>
          <p:cNvCxnSpPr>
            <a:cxnSpLocks/>
          </p:cNvCxnSpPr>
          <p:nvPr/>
        </p:nvCxnSpPr>
        <p:spPr>
          <a:xfrm>
            <a:off x="3313813" y="1279456"/>
            <a:ext cx="3565452" cy="253248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647B65B-A39C-070C-28AE-BF76EF521500}"/>
              </a:ext>
            </a:extLst>
          </p:cNvPr>
          <p:cNvCxnSpPr>
            <a:cxnSpLocks/>
          </p:cNvCxnSpPr>
          <p:nvPr/>
        </p:nvCxnSpPr>
        <p:spPr>
          <a:xfrm>
            <a:off x="4897078" y="1311989"/>
            <a:ext cx="3077341" cy="253248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7949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Panel Clamps, L bracket, Rail Joiner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6FCF9B-47E9-A84E-31CE-B6C049214DA8}"/>
              </a:ext>
            </a:extLst>
          </p:cNvPr>
          <p:cNvSpPr txBox="1"/>
          <p:nvPr/>
        </p:nvSpPr>
        <p:spPr>
          <a:xfrm>
            <a:off x="7627088" y="452992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</a:t>
            </a:r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237A08-F129-D5B9-DC17-DF3825E82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06" y="2599851"/>
            <a:ext cx="7143750" cy="3552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7DE51C-B0FB-F8F3-C9FC-DD1CF5F36FB6}"/>
              </a:ext>
            </a:extLst>
          </p:cNvPr>
          <p:cNvSpPr txBox="1"/>
          <p:nvPr/>
        </p:nvSpPr>
        <p:spPr>
          <a:xfrm>
            <a:off x="7723358" y="6454295"/>
            <a:ext cx="1366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Charge Solar</a:t>
            </a:r>
            <a:endParaRPr lang="en-CA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441533E-BB14-8614-ACCE-16E7321583FD}"/>
              </a:ext>
            </a:extLst>
          </p:cNvPr>
          <p:cNvCxnSpPr/>
          <p:nvPr/>
        </p:nvCxnSpPr>
        <p:spPr>
          <a:xfrm>
            <a:off x="1881963" y="1414130"/>
            <a:ext cx="255181" cy="226473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167D9DA-9C4C-F588-B3A4-8562645FAE6F}"/>
              </a:ext>
            </a:extLst>
          </p:cNvPr>
          <p:cNvCxnSpPr>
            <a:cxnSpLocks/>
          </p:cNvCxnSpPr>
          <p:nvPr/>
        </p:nvCxnSpPr>
        <p:spPr>
          <a:xfrm>
            <a:off x="1881963" y="1414130"/>
            <a:ext cx="3274828" cy="159488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BA6BD0-B7ED-23E9-8B16-E330F9B26191}"/>
              </a:ext>
            </a:extLst>
          </p:cNvPr>
          <p:cNvCxnSpPr>
            <a:cxnSpLocks/>
          </p:cNvCxnSpPr>
          <p:nvPr/>
        </p:nvCxnSpPr>
        <p:spPr>
          <a:xfrm>
            <a:off x="1881963" y="1414130"/>
            <a:ext cx="4146697" cy="146729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0211C1E-2FFF-F304-7611-38700AEA3985}"/>
              </a:ext>
            </a:extLst>
          </p:cNvPr>
          <p:cNvCxnSpPr>
            <a:cxnSpLocks/>
          </p:cNvCxnSpPr>
          <p:nvPr/>
        </p:nvCxnSpPr>
        <p:spPr>
          <a:xfrm flipH="1">
            <a:off x="3200400" y="1414130"/>
            <a:ext cx="404037" cy="3253563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94D7988-8796-2713-2F80-43176B8C7BCD}"/>
              </a:ext>
            </a:extLst>
          </p:cNvPr>
          <p:cNvCxnSpPr>
            <a:cxnSpLocks/>
          </p:cNvCxnSpPr>
          <p:nvPr/>
        </p:nvCxnSpPr>
        <p:spPr>
          <a:xfrm>
            <a:off x="3604437" y="1414130"/>
            <a:ext cx="3370521" cy="2955851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D6BED66-9288-AEA7-DC3C-3B981B774A48}"/>
              </a:ext>
            </a:extLst>
          </p:cNvPr>
          <p:cNvCxnSpPr>
            <a:cxnSpLocks/>
          </p:cNvCxnSpPr>
          <p:nvPr/>
        </p:nvCxnSpPr>
        <p:spPr>
          <a:xfrm flipH="1">
            <a:off x="4572000" y="1414130"/>
            <a:ext cx="584791" cy="2881423"/>
          </a:xfrm>
          <a:prstGeom prst="straightConnector1">
            <a:avLst/>
          </a:prstGeom>
          <a:ln w="317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5760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Codes and Regulations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922" y="1195387"/>
            <a:ext cx="8705851" cy="470183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Array Bolt Torquing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6A6C3A-1CB6-2907-3A78-093E6874B263}"/>
              </a:ext>
            </a:extLst>
          </p:cNvPr>
          <p:cNvSpPr txBox="1"/>
          <p:nvPr/>
        </p:nvSpPr>
        <p:spPr>
          <a:xfrm>
            <a:off x="7856413" y="6488668"/>
            <a:ext cx="1222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173071-3B43-9EDB-1788-ABA464AEEB0A}"/>
              </a:ext>
            </a:extLst>
          </p:cNvPr>
          <p:cNvSpPr/>
          <p:nvPr/>
        </p:nvSpPr>
        <p:spPr>
          <a:xfrm>
            <a:off x="246579" y="3062023"/>
            <a:ext cx="5208998" cy="366977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>
              <a:rot lat="600000" lon="1800000" rev="0"/>
            </a:camera>
            <a:lightRig rig="threePt" dir="t"/>
          </a:scene3d>
          <a:sp3d extrusionH="330200" contourW="12700" prstMaterial="metal">
            <a:extrusionClr>
              <a:schemeClr val="bg1">
                <a:lumMod val="85000"/>
              </a:schemeClr>
            </a:extrusionClr>
            <a:contourClr>
              <a:schemeClr val="bg1">
                <a:lumMod val="8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DE2AE3-186E-677C-340F-3ADFA5AF876B}"/>
              </a:ext>
            </a:extLst>
          </p:cNvPr>
          <p:cNvSpPr/>
          <p:nvPr/>
        </p:nvSpPr>
        <p:spPr>
          <a:xfrm>
            <a:off x="4942244" y="3519500"/>
            <a:ext cx="3944903" cy="35881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>
              <a:rot lat="600000" lon="1800000" rev="0"/>
            </a:camera>
            <a:lightRig rig="threePt" dir="t"/>
          </a:scene3d>
          <a:sp3d extrusionH="330200" contourW="12700" prstMaterial="metal">
            <a:extrusionClr>
              <a:schemeClr val="bg1">
                <a:lumMod val="85000"/>
              </a:schemeClr>
            </a:extrusionClr>
            <a:contourClr>
              <a:schemeClr val="bg1">
                <a:lumMod val="8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7694A1-228F-3B39-C6C5-0F9440FCBE92}"/>
              </a:ext>
            </a:extLst>
          </p:cNvPr>
          <p:cNvSpPr/>
          <p:nvPr/>
        </p:nvSpPr>
        <p:spPr>
          <a:xfrm>
            <a:off x="3673385" y="3412738"/>
            <a:ext cx="3113070" cy="149808"/>
          </a:xfrm>
          <a:prstGeom prst="rect">
            <a:avLst/>
          </a:prstGeom>
          <a:solidFill>
            <a:schemeClr val="accent6"/>
          </a:solidFill>
          <a:scene3d>
            <a:camera prst="orthographicFront">
              <a:rot lat="0" lon="2100000" rev="21299999"/>
            </a:camera>
            <a:lightRig rig="threePt" dir="t"/>
          </a:scene3d>
          <a:sp3d extrusionH="152400">
            <a:extrusionClr>
              <a:srgbClr val="FFC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581C81-23BE-B8F3-A624-D30C3DD01752}"/>
              </a:ext>
            </a:extLst>
          </p:cNvPr>
          <p:cNvGrpSpPr/>
          <p:nvPr/>
        </p:nvGrpSpPr>
        <p:grpSpPr>
          <a:xfrm rot="407730">
            <a:off x="7630418" y="3661212"/>
            <a:ext cx="451989" cy="930644"/>
            <a:chOff x="5661135" y="1417834"/>
            <a:chExt cx="451989" cy="93064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55418E5-B386-5583-B86C-930366A007D5}"/>
                </a:ext>
              </a:extLst>
            </p:cNvPr>
            <p:cNvSpPr/>
            <p:nvPr/>
          </p:nvSpPr>
          <p:spPr>
            <a:xfrm>
              <a:off x="5784351" y="1417834"/>
              <a:ext cx="328773" cy="554804"/>
            </a:xfrm>
            <a:prstGeom prst="rect">
              <a:avLst/>
            </a:prstGeom>
            <a:solidFill>
              <a:srgbClr val="FFFF00"/>
            </a:solidFill>
            <a:scene3d>
              <a:camera prst="orthographicFront">
                <a:rot lat="0" lon="900000" rev="0"/>
              </a:camera>
              <a:lightRig rig="threePt" dir="t"/>
            </a:scene3d>
            <a:sp3d extrusionH="203200" contourW="19050">
              <a:bevelT/>
              <a:extrusionClr>
                <a:srgbClr val="FFFF00"/>
              </a:extrusionClr>
              <a:contourClr>
                <a:srgbClr val="FFFF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508298C7-9F18-7E3B-9340-56EA69A206EF}"/>
                </a:ext>
              </a:extLst>
            </p:cNvPr>
            <p:cNvSpPr/>
            <p:nvPr/>
          </p:nvSpPr>
          <p:spPr>
            <a:xfrm>
              <a:off x="5661135" y="1927237"/>
              <a:ext cx="451989" cy="421241"/>
            </a:xfrm>
            <a:prstGeom prst="parallelogram">
              <a:avLst/>
            </a:prstGeom>
            <a:solidFill>
              <a:srgbClr val="FFFF00"/>
            </a:solidFill>
            <a:scene3d>
              <a:camera prst="orthographicFront">
                <a:rot lat="18561315" lon="1540382" rev="20396639"/>
              </a:camera>
              <a:lightRig rig="threePt" dir="t"/>
            </a:scene3d>
            <a:sp3d extrusionH="88900">
              <a:bevelT/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21E91968-19AD-A93C-EBA5-6F244607FA4D}"/>
              </a:ext>
            </a:extLst>
          </p:cNvPr>
          <p:cNvSpPr/>
          <p:nvPr/>
        </p:nvSpPr>
        <p:spPr>
          <a:xfrm rot="15719223">
            <a:off x="7742937" y="4247012"/>
            <a:ext cx="174661" cy="10431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perspectiveContrastingRightFacing"/>
            <a:lightRig rig="threePt" dir="t"/>
          </a:scene3d>
          <a:sp3d extrusionH="107950" contourW="12700" prstMaterial="metal">
            <a:extrusionClr>
              <a:schemeClr val="accent6">
                <a:lumMod val="40000"/>
                <a:lumOff val="60000"/>
              </a:schemeClr>
            </a:extrusionClr>
            <a:contourClr>
              <a:schemeClr val="accent6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DCEDCF7-E4FB-E338-15AA-A8190CF8AFC0}"/>
              </a:ext>
            </a:extLst>
          </p:cNvPr>
          <p:cNvSpPr/>
          <p:nvPr/>
        </p:nvSpPr>
        <p:spPr>
          <a:xfrm rot="11058556">
            <a:off x="7832903" y="3811955"/>
            <a:ext cx="174661" cy="10431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perspectiveContrastingRightFacing"/>
            <a:lightRig rig="threePt" dir="t"/>
          </a:scene3d>
          <a:sp3d extrusionH="107950" contourW="12700" prstMaterial="metal">
            <a:extrusionClr>
              <a:schemeClr val="accent6">
                <a:lumMod val="40000"/>
                <a:lumOff val="60000"/>
              </a:schemeClr>
            </a:extrusionClr>
            <a:contourClr>
              <a:schemeClr val="accent6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5D9B1DB-43E9-57F8-B5DC-4277A97CC2B9}"/>
              </a:ext>
            </a:extLst>
          </p:cNvPr>
          <p:cNvSpPr/>
          <p:nvPr/>
        </p:nvSpPr>
        <p:spPr>
          <a:xfrm rot="11058556">
            <a:off x="6115406" y="3524702"/>
            <a:ext cx="174661" cy="10431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perspectiveContrastingRightFacing"/>
            <a:lightRig rig="threePt" dir="t"/>
          </a:scene3d>
          <a:sp3d extrusionH="107950" contourW="12700" prstMaterial="metal">
            <a:extrusionClr>
              <a:schemeClr val="accent6">
                <a:lumMod val="40000"/>
                <a:lumOff val="60000"/>
              </a:schemeClr>
            </a:extrusionClr>
            <a:contourClr>
              <a:schemeClr val="accent6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24C2706-1467-CA52-24C0-9C929ED9144C}"/>
              </a:ext>
            </a:extLst>
          </p:cNvPr>
          <p:cNvSpPr/>
          <p:nvPr/>
        </p:nvSpPr>
        <p:spPr>
          <a:xfrm rot="11058556">
            <a:off x="5622690" y="3462877"/>
            <a:ext cx="174661" cy="10431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perspectiveContrastingRightFacing"/>
            <a:lightRig rig="threePt" dir="t"/>
          </a:scene3d>
          <a:sp3d extrusionH="107950" contourW="12700" prstMaterial="metal">
            <a:extrusionClr>
              <a:schemeClr val="accent6">
                <a:lumMod val="40000"/>
                <a:lumOff val="60000"/>
              </a:schemeClr>
            </a:extrusionClr>
            <a:contourClr>
              <a:schemeClr val="accent6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53D9D38-B76D-2BA8-635C-4AB3B110E9D3}"/>
              </a:ext>
            </a:extLst>
          </p:cNvPr>
          <p:cNvSpPr/>
          <p:nvPr/>
        </p:nvSpPr>
        <p:spPr>
          <a:xfrm rot="11058556">
            <a:off x="4575672" y="3378796"/>
            <a:ext cx="174661" cy="10431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perspectiveContrastingRightFacing"/>
            <a:lightRig rig="threePt" dir="t"/>
          </a:scene3d>
          <a:sp3d extrusionH="107950" contourW="12700" prstMaterial="metal">
            <a:extrusionClr>
              <a:schemeClr val="accent6">
                <a:lumMod val="40000"/>
                <a:lumOff val="60000"/>
              </a:schemeClr>
            </a:extrusionClr>
            <a:contourClr>
              <a:schemeClr val="accent6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A92C504-BF7C-8264-FAC0-20AE48065040}"/>
              </a:ext>
            </a:extLst>
          </p:cNvPr>
          <p:cNvSpPr/>
          <p:nvPr/>
        </p:nvSpPr>
        <p:spPr>
          <a:xfrm rot="11058556">
            <a:off x="4198919" y="3348173"/>
            <a:ext cx="174661" cy="10431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perspectiveContrastingRightFacing"/>
            <a:lightRig rig="threePt" dir="t"/>
          </a:scene3d>
          <a:sp3d extrusionH="107950" contourW="12700" prstMaterial="metal">
            <a:extrusionClr>
              <a:schemeClr val="accent6">
                <a:lumMod val="40000"/>
                <a:lumOff val="60000"/>
              </a:schemeClr>
            </a:extrusionClr>
            <a:contourClr>
              <a:schemeClr val="accent6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79660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Each bolt will need to be identified for the racking system.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torque value assigned for each bolt.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 initial placed by each bolt on the sheet indicating it was torqued.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permanent marker line drawn on the bolt head and the mating surface indicating where the bolt head position is after being retorqued.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630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Torque marks are made when lugs have been tightened to the proper torque value.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Ideally, they are applied during initial installation, but if not, they can be marked on the lug after torquing during a maintenance visit.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mark is a straight  line through the lug and the housing.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445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Over time, if the line separates between the lug and the housing, it shows that the lug has moved and needs to be re-torqued.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Record with your initial on the maintenance sheet.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4065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Bolt with permanent marker line.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B377D8-6C8C-3110-2D51-9F4027B88A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9" b="24961"/>
          <a:stretch/>
        </p:blipFill>
        <p:spPr>
          <a:xfrm>
            <a:off x="3648662" y="2010453"/>
            <a:ext cx="5143500" cy="4400082"/>
          </a:xfrm>
          <a:prstGeom prst="rect">
            <a:avLst/>
          </a:prstGeom>
        </p:spPr>
      </p:pic>
      <p:pic>
        <p:nvPicPr>
          <p:cNvPr id="6" name="Picture 5" descr="A picture containing hand&#10;&#10;Description automatically generated">
            <a:extLst>
              <a:ext uri="{FF2B5EF4-FFF2-40B4-BE49-F238E27FC236}">
                <a16:creationId xmlns:a16="http://schemas.microsoft.com/office/drawing/2014/main" id="{135384A1-6744-A9A8-6501-C7DC20350A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t="21111" r="11344" b="44806"/>
          <a:stretch/>
        </p:blipFill>
        <p:spPr>
          <a:xfrm>
            <a:off x="148590" y="2010453"/>
            <a:ext cx="3445272" cy="27520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6F213F-95E9-A51B-7A02-2190F607D28C}"/>
              </a:ext>
            </a:extLst>
          </p:cNvPr>
          <p:cNvSpPr txBox="1"/>
          <p:nvPr/>
        </p:nvSpPr>
        <p:spPr>
          <a:xfrm>
            <a:off x="8155305" y="6488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915917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When torquing the bolts, a visual check of the wire management is also performed. Have wire ties handy.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5D71C7-E915-5814-1913-46E1638A1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38" y="1989914"/>
            <a:ext cx="8379552" cy="476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71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Safety begins with adequate planning and preparation.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Safety requirements during PV servicing include the proper use of lockout / tagout procedures.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Utilizing personal protective equipment (PPE).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Safe work procedures for safely disconnecting live circuits.</a:t>
            </a:r>
          </a:p>
        </p:txBody>
      </p:sp>
    </p:spTree>
    <p:extLst>
      <p:ext uri="{BB962C8B-B14F-4D97-AF65-F5344CB8AC3E}">
        <p14:creationId xmlns:p14="http://schemas.microsoft.com/office/powerpoint/2010/main" val="26604226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Any other electronic equipment under the panel must also be torqued and checked that the grounding connection is still intact.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6EAC58A-7D42-29FA-6D76-E7EBC3403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735" y="2881157"/>
            <a:ext cx="4220845" cy="2903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7646E9-52C2-7F06-32C8-821C3A7A709B}"/>
              </a:ext>
            </a:extLst>
          </p:cNvPr>
          <p:cNvSpPr txBox="1"/>
          <p:nvPr/>
        </p:nvSpPr>
        <p:spPr>
          <a:xfrm>
            <a:off x="7559749" y="6422065"/>
            <a:ext cx="150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Cory Manuel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646066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the tightness of the lay-in lug.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5DBD47-5380-5B7B-3EFE-27BE587CF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01" y="2586220"/>
            <a:ext cx="4151630" cy="29184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B7FECF-9505-984B-B042-753E13818415}"/>
              </a:ext>
            </a:extLst>
          </p:cNvPr>
          <p:cNvSpPr txBox="1"/>
          <p:nvPr/>
        </p:nvSpPr>
        <p:spPr>
          <a:xfrm>
            <a:off x="7559749" y="6422065"/>
            <a:ext cx="150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Cory Manuel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896309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the junction box at the back of the panel.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B7FECF-9505-984B-B042-753E13818415}"/>
              </a:ext>
            </a:extLst>
          </p:cNvPr>
          <p:cNvSpPr txBox="1"/>
          <p:nvPr/>
        </p:nvSpPr>
        <p:spPr>
          <a:xfrm>
            <a:off x="8048847" y="6432697"/>
            <a:ext cx="102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</a:t>
            </a:r>
            <a:endParaRPr lang="en-CA" dirty="0"/>
          </a:p>
        </p:txBody>
      </p:sp>
      <p:pic>
        <p:nvPicPr>
          <p:cNvPr id="8" name="Picture 7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E0EF9B8A-9002-8AF4-3450-946EABFA6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t="10878" b="24806"/>
          <a:stretch/>
        </p:blipFill>
        <p:spPr>
          <a:xfrm>
            <a:off x="148589" y="1580669"/>
            <a:ext cx="4137661" cy="44107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73A94F-F905-BCDF-AE67-2FD2F8F8D9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2" r="7623" b="21731"/>
          <a:stretch/>
        </p:blipFill>
        <p:spPr>
          <a:xfrm>
            <a:off x="4399676" y="1580669"/>
            <a:ext cx="4482308" cy="441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123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the junction box at the back of the panel.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B7FECF-9505-984B-B042-753E13818415}"/>
              </a:ext>
            </a:extLst>
          </p:cNvPr>
          <p:cNvSpPr txBox="1"/>
          <p:nvPr/>
        </p:nvSpPr>
        <p:spPr>
          <a:xfrm>
            <a:off x="8048847" y="6432697"/>
            <a:ext cx="102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</a:t>
            </a:r>
            <a:endParaRPr lang="en-CA" dirty="0"/>
          </a:p>
        </p:txBody>
      </p:sp>
      <p:pic>
        <p:nvPicPr>
          <p:cNvPr id="6" name="Picture 5" descr="A picture containing wall, indoor, appliance&#10;&#10;Description automatically generated">
            <a:extLst>
              <a:ext uri="{FF2B5EF4-FFF2-40B4-BE49-F238E27FC236}">
                <a16:creationId xmlns:a16="http://schemas.microsoft.com/office/drawing/2014/main" id="{05EFC405-7AFF-6FC7-34F5-DB7E76F140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5" b="21240"/>
          <a:stretch/>
        </p:blipFill>
        <p:spPr>
          <a:xfrm>
            <a:off x="968891" y="1374263"/>
            <a:ext cx="5942272" cy="52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535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Another maintenance activity is cleaning debris from the surface of the panels.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Adapt cleaning schedule to rain, pollen season, bird season if possible.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cloth or soft bristled brush are the only tools that should touch the surface of the panels.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clean fresh water is available, it can be sprayed at low pressure onto the surface with a hose.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4210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will remove the larger dirt with the least amount of contact with the surface.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Pressurized power washers should never be used directly on the surface.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Never spray broken modules with water.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not spray water directly on any junction box or wires.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Abrasive soaps or solvents should never be used.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2823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Follow the PV module manufacturer’s recommendations with any array cleaning.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Clean PV modules with plain demineralized water and mild detergent recommended by the manufacturer.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strip cleaner, and squeegee (often on opposite sides of the same tool), using overlapping vertical strokes in the same way window glass is cleaned on commercial buildings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3263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 dirt is still on the surface, warm soapy dish detergent can be used with either a soft bristled brush, sponge or with a soft cloth and gentle motion action.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Rince often.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Bird droppings have sharp and abrasive matter.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Soaking the droppings before applying any cleaning method is best. Leave 10 minutes before rinsing.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1339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this does not remove the dropping, then rub gently with mild detergent and warm water.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Mold from water laying on low slope installations can be removed with warm water with a mild detergent and either the soft bristled brush, cloth or a sponge.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Rain usually will keep the panels clean.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3269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 array was cleaned or determined that cleaning was not required, a visual inspection of the surface of each panel is made.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Any irregularities shall be noted.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These can include color blemishes that would indicate local hot spots from shading. (Mold, bird dropping or vegetation)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607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When performing work around these systems there normally is a work order.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 is a document that provides all the information about a maintenance / troubleshooting task and outlines a process for completing that task.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 may include details on who authorized the job, the scope, who it's assigned to, and what is expected.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written document that has this shall be used.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1923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Delamination between the cell and attached layers can cause them to separate.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are a few causes for this.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only one that can be addressed is if water / moisture has migrated inside the panel.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Sealing is an option and should only be attempted after consultation with the client. There are products for this.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1527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Delamination between the cell and attached layers.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BC27A5-101E-6FB5-40DA-BC4D2FFDA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34" y="1299095"/>
            <a:ext cx="7626046" cy="54099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F56B10-4B03-0871-E857-871ABC95DAC6}"/>
              </a:ext>
            </a:extLst>
          </p:cNvPr>
          <p:cNvSpPr txBox="1"/>
          <p:nvPr/>
        </p:nvSpPr>
        <p:spPr>
          <a:xfrm>
            <a:off x="8155305" y="6488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763194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Delamination between the cell and attached layers.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4C988E-4535-E3DD-EC8E-E3A11E5D6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04" y="1428749"/>
            <a:ext cx="7596521" cy="53532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F56B10-4B03-0871-E857-871ABC95DAC6}"/>
              </a:ext>
            </a:extLst>
          </p:cNvPr>
          <p:cNvSpPr txBox="1"/>
          <p:nvPr/>
        </p:nvSpPr>
        <p:spPr>
          <a:xfrm>
            <a:off x="8155305" y="6488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497179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Delamination between the cell and attached layers.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5028E-39C6-C6B8-FF3A-94E839CBC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021" y="1473902"/>
            <a:ext cx="3652284" cy="51994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F56B10-4B03-0871-E857-871ABC95DAC6}"/>
              </a:ext>
            </a:extLst>
          </p:cNvPr>
          <p:cNvSpPr txBox="1"/>
          <p:nvPr/>
        </p:nvSpPr>
        <p:spPr>
          <a:xfrm>
            <a:off x="8155305" y="6488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720045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this phenomenon is observed mark the frame of the panel with a permanent marker and record the delamination in a sketch or picture.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next time maintenance is performed the delamination can be checked for change.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performance of the panel will be affected.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Planning to replace the panel can be made for a future date.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5379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Leaks in the edge between the glass and the frame can be repaired with silicon caulking.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Scratches in the surface can be filled with epoxy.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Broken or shattered surfaces are not repairable, and the panel should be replaced.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0419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Once the visual inspection and cleaning maintenance has been completed a performance test is performed.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performance test is a measure of the Voc and Isc at a given irradiance.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irradiance meter / pyranometer is used for measuring the W/m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from the sun to the panel surface.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3801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Combiner / junction boxes shall be opened and checked.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 prepared for anything that may have moved into the combiner / junction box.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fuses and or breakers need to be checked.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Fuses and breakers can be checked for continuity.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Breakers should be operated manually and checked for circuit open.</a:t>
            </a:r>
          </a:p>
        </p:txBody>
      </p:sp>
    </p:spTree>
    <p:extLst>
      <p:ext uri="{BB962C8B-B14F-4D97-AF65-F5344CB8AC3E}">
        <p14:creationId xmlns:p14="http://schemas.microsoft.com/office/powerpoint/2010/main" val="15794692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STC values for Voc and Isc are required for the array modules.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Readings for irradiance shall be taken and the minimum is 200w/m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as this is the low end where the Voc will be close to maximum values.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Before attempting to take Voc and Isc readings ensure it is safe to take the readings.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8208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95" y="863029"/>
            <a:ext cx="8995410" cy="584599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Voc reading should be made at a terminal preferably.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 Voc is above 30Vdc it is considered dangerous.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 terminals from a combiner box or disconnect are not available, then an adapter shall be made.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adapter is made of two MC4 connected wires that are fed into a finger safe terminal strip.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77100"/>
      </p:ext>
    </p:extLst>
  </p:cSld>
  <p:clrMapOvr>
    <a:masterClrMapping/>
  </p:clrMapOvr>
</p:sld>
</file>

<file path=ppt/theme/theme1.xml><?xml version="1.0" encoding="utf-8"?>
<a:theme xmlns:a="http://schemas.openxmlformats.org/drawingml/2006/main" name="IDB Belize Minimal Presentation - Design_ 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1750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ry template" id="{5B5A9EEE-5E55-4EF9-89C9-65D33258FE22}" vid="{7483052C-6CA1-48FA-975E-243096064F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Beliz Background template</Template>
  <TotalTime>141554</TotalTime>
  <Words>7655</Words>
  <Application>Microsoft Office PowerPoint</Application>
  <PresentationFormat>On-screen Show (4:3)</PresentationFormat>
  <Paragraphs>1428</Paragraphs>
  <Slides>181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181</vt:i4>
      </vt:variant>
    </vt:vector>
  </HeadingPairs>
  <TitlesOfParts>
    <vt:vector size="186" baseType="lpstr">
      <vt:lpstr>Arial</vt:lpstr>
      <vt:lpstr>Calibri</vt:lpstr>
      <vt:lpstr>Franklin Gothic Book</vt:lpstr>
      <vt:lpstr>Franklin Gothic Medium</vt:lpstr>
      <vt:lpstr>IDB Belize Minimal Presentation - Design_ TEMPLATE</vt:lpstr>
      <vt:lpstr>PowerPoint Presentation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Codes and Regulations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Maintenance</vt:lpstr>
      <vt:lpstr>Codes and Regulations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Wilkie,Gordon</dc:creator>
  <cp:lastModifiedBy>Wilkie,Gordon</cp:lastModifiedBy>
  <cp:revision>1794</cp:revision>
  <dcterms:created xsi:type="dcterms:W3CDTF">2022-03-03T12:11:22Z</dcterms:created>
  <dcterms:modified xsi:type="dcterms:W3CDTF">2023-06-06T14:10:02Z</dcterms:modified>
</cp:coreProperties>
</file>