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71"/>
  </p:notesMasterIdLst>
  <p:sldIdLst>
    <p:sldId id="546" r:id="rId2"/>
    <p:sldId id="401" r:id="rId3"/>
    <p:sldId id="403" r:id="rId4"/>
    <p:sldId id="404" r:id="rId5"/>
    <p:sldId id="408" r:id="rId6"/>
    <p:sldId id="407" r:id="rId7"/>
    <p:sldId id="405" r:id="rId8"/>
    <p:sldId id="406" r:id="rId9"/>
    <p:sldId id="389" r:id="rId10"/>
    <p:sldId id="419" r:id="rId11"/>
    <p:sldId id="476" r:id="rId12"/>
    <p:sldId id="420" r:id="rId13"/>
    <p:sldId id="477" r:id="rId14"/>
    <p:sldId id="444" r:id="rId15"/>
    <p:sldId id="473" r:id="rId16"/>
    <p:sldId id="491" r:id="rId17"/>
    <p:sldId id="474" r:id="rId18"/>
    <p:sldId id="421" r:id="rId19"/>
    <p:sldId id="489" r:id="rId20"/>
    <p:sldId id="502" r:id="rId21"/>
    <p:sldId id="443" r:id="rId22"/>
    <p:sldId id="410" r:id="rId23"/>
    <p:sldId id="490" r:id="rId24"/>
    <p:sldId id="414" r:id="rId25"/>
    <p:sldId id="492" r:id="rId26"/>
    <p:sldId id="493" r:id="rId27"/>
    <p:sldId id="478" r:id="rId28"/>
    <p:sldId id="495" r:id="rId29"/>
    <p:sldId id="494" r:id="rId30"/>
    <p:sldId id="496" r:id="rId31"/>
    <p:sldId id="499" r:id="rId32"/>
    <p:sldId id="500" r:id="rId33"/>
    <p:sldId id="497" r:id="rId34"/>
    <p:sldId id="498" r:id="rId35"/>
    <p:sldId id="503" r:id="rId36"/>
    <p:sldId id="501" r:id="rId37"/>
    <p:sldId id="480" r:id="rId38"/>
    <p:sldId id="481" r:id="rId39"/>
    <p:sldId id="413" r:id="rId40"/>
    <p:sldId id="412" r:id="rId41"/>
    <p:sldId id="411" r:id="rId42"/>
    <p:sldId id="416" r:id="rId43"/>
    <p:sldId id="417" r:id="rId44"/>
    <p:sldId id="482" r:id="rId45"/>
    <p:sldId id="418" r:id="rId46"/>
    <p:sldId id="466" r:id="rId47"/>
    <p:sldId id="433" r:id="rId48"/>
    <p:sldId id="447" r:id="rId49"/>
    <p:sldId id="467" r:id="rId50"/>
    <p:sldId id="468" r:id="rId51"/>
    <p:sldId id="469" r:id="rId52"/>
    <p:sldId id="448" r:id="rId53"/>
    <p:sldId id="450" r:id="rId54"/>
    <p:sldId id="471" r:id="rId55"/>
    <p:sldId id="451" r:id="rId56"/>
    <p:sldId id="452" r:id="rId57"/>
    <p:sldId id="453" r:id="rId58"/>
    <p:sldId id="454" r:id="rId59"/>
    <p:sldId id="461" r:id="rId60"/>
    <p:sldId id="470" r:id="rId61"/>
    <p:sldId id="455" r:id="rId62"/>
    <p:sldId id="456" r:id="rId63"/>
    <p:sldId id="464" r:id="rId64"/>
    <p:sldId id="458" r:id="rId65"/>
    <p:sldId id="465" r:id="rId66"/>
    <p:sldId id="459" r:id="rId67"/>
    <p:sldId id="462" r:id="rId68"/>
    <p:sldId id="463" r:id="rId69"/>
    <p:sldId id="504" r:id="rId70"/>
  </p:sldIdLst>
  <p:sldSz cx="9144000" cy="6858000" type="screen4x3"/>
  <p:notesSz cx="6858000" cy="9144000"/>
  <p:defaultTextStyle>
    <a:defPPr>
      <a:defRPr lang="en-CA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7" d="100"/>
          <a:sy n="67" d="100"/>
        </p:scale>
        <p:origin x="128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EBB8D2-5B59-415C-A645-8298CDE46CE3}" type="datetimeFigureOut">
              <a:rPr lang="en-CA" smtClean="0"/>
              <a:t>2022-10-14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EDFC00-DB58-4C37-9046-5329C1B4BAD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2529464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4417" y="2006977"/>
            <a:ext cx="7286625" cy="1378148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97355" y="3643312"/>
            <a:ext cx="6000750" cy="1643063"/>
          </a:xfrm>
        </p:spPr>
        <p:txBody>
          <a:bodyPr/>
          <a:lstStyle>
            <a:lvl1pPr marL="0" indent="0" algn="ctr">
              <a:buNone/>
              <a:defRPr sz="3200">
                <a:solidFill>
                  <a:schemeClr val="bg2"/>
                </a:solidFill>
              </a:defRPr>
            </a:lvl1pPr>
            <a:lvl2pPr marL="4286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572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858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1431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5717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0003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429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8288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FC9F4C-AFBF-4F5D-A4E8-91E16EDAD6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5D8D739-10B1-4E41-898A-F4A5A661E1FB}" type="datetimeFigureOut">
              <a:rPr lang="en-CA" smtClean="0"/>
              <a:t>2022-10-14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86BF26-1986-4BD1-B784-EF04E4ADCC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9E6AF3-C456-4BDD-892A-45F0FF9B6F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F295870-6E49-49B3-8DA7-68540E0A341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940899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215062" y="257473"/>
            <a:ext cx="1928813" cy="548580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28625" y="257473"/>
            <a:ext cx="5643563" cy="548580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9786A3-8417-4021-82F2-D693CDB7D1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5D8D739-10B1-4E41-898A-F4A5A661E1FB}" type="datetimeFigureOut">
              <a:rPr lang="en-CA" smtClean="0"/>
              <a:t>2022-10-14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9785DB-52F6-4904-9C81-18075E2495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C5421A-5857-491E-9E35-303392C331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F295870-6E49-49B3-8DA7-68540E0A341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164403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33F354-C2D7-470F-A588-425F72599E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5D8D739-10B1-4E41-898A-F4A5A661E1FB}" type="datetimeFigureOut">
              <a:rPr lang="en-CA" smtClean="0"/>
              <a:t>2022-10-14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30239E-E498-417E-B7AA-8A057C4494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323703-9839-45ED-A5D4-D701A0A9CA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F295870-6E49-49B3-8DA7-68540E0A341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565090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108" y="176689"/>
            <a:ext cx="7286625" cy="1276945"/>
          </a:xfrm>
        </p:spPr>
        <p:txBody>
          <a:bodyPr anchor="t"/>
          <a:lstStyle>
            <a:lvl1pPr algn="l">
              <a:defRPr sz="2000" b="1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168" y="2725044"/>
            <a:ext cx="7286625" cy="1406425"/>
          </a:xfrm>
        </p:spPr>
        <p:txBody>
          <a:bodyPr anchor="b"/>
          <a:lstStyle>
            <a:lvl1pPr marL="0" indent="0">
              <a:buNone/>
              <a:defRPr sz="1875">
                <a:solidFill>
                  <a:schemeClr val="tx1">
                    <a:tint val="75000"/>
                  </a:schemeClr>
                </a:solidFill>
              </a:defRPr>
            </a:lvl1pPr>
            <a:lvl2pPr marL="428625" indent="0">
              <a:buNone/>
              <a:defRPr sz="1688">
                <a:solidFill>
                  <a:schemeClr val="tx1">
                    <a:tint val="75000"/>
                  </a:schemeClr>
                </a:solidFill>
              </a:defRPr>
            </a:lvl2pPr>
            <a:lvl3pPr marL="85725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285875" indent="0">
              <a:buNone/>
              <a:defRPr sz="1313">
                <a:solidFill>
                  <a:schemeClr val="tx1">
                    <a:tint val="75000"/>
                  </a:schemeClr>
                </a:solidFill>
              </a:defRPr>
            </a:lvl4pPr>
            <a:lvl5pPr marL="1714500" indent="0">
              <a:buNone/>
              <a:defRPr sz="1313">
                <a:solidFill>
                  <a:schemeClr val="tx1">
                    <a:tint val="75000"/>
                  </a:schemeClr>
                </a:solidFill>
              </a:defRPr>
            </a:lvl5pPr>
            <a:lvl6pPr marL="2143125" indent="0">
              <a:buNone/>
              <a:defRPr sz="1313">
                <a:solidFill>
                  <a:schemeClr val="tx1">
                    <a:tint val="75000"/>
                  </a:schemeClr>
                </a:solidFill>
              </a:defRPr>
            </a:lvl6pPr>
            <a:lvl7pPr marL="2571750" indent="0">
              <a:buNone/>
              <a:defRPr sz="1313">
                <a:solidFill>
                  <a:schemeClr val="tx1">
                    <a:tint val="75000"/>
                  </a:schemeClr>
                </a:solidFill>
              </a:defRPr>
            </a:lvl7pPr>
            <a:lvl8pPr marL="3000375" indent="0">
              <a:buNone/>
              <a:defRPr sz="1313">
                <a:solidFill>
                  <a:schemeClr val="tx1">
                    <a:tint val="75000"/>
                  </a:schemeClr>
                </a:solidFill>
              </a:defRPr>
            </a:lvl8pPr>
            <a:lvl9pPr marL="3429000" indent="0">
              <a:buNone/>
              <a:defRPr sz="131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0E5E78-F63C-419B-9E57-2941BA5D7C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5D8D739-10B1-4E41-898A-F4A5A661E1FB}" type="datetimeFigureOut">
              <a:rPr lang="en-CA" smtClean="0"/>
              <a:t>2022-10-14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EE6243-9F6E-440D-88D1-CAC14DD104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625ED1-CDA2-46B5-87A8-52AB986925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F295870-6E49-49B3-8DA7-68540E0A341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255389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28625" y="1500188"/>
            <a:ext cx="3786188" cy="4243090"/>
          </a:xfrm>
        </p:spPr>
        <p:txBody>
          <a:bodyPr/>
          <a:lstStyle>
            <a:lvl1pPr>
              <a:defRPr sz="2625"/>
            </a:lvl1pPr>
            <a:lvl2pPr>
              <a:defRPr sz="2250"/>
            </a:lvl2pPr>
            <a:lvl3pPr>
              <a:defRPr sz="1875"/>
            </a:lvl3pPr>
            <a:lvl4pPr>
              <a:defRPr sz="1688"/>
            </a:lvl4pPr>
            <a:lvl5pPr>
              <a:defRPr sz="1688"/>
            </a:lvl5pPr>
            <a:lvl6pPr>
              <a:defRPr sz="1688"/>
            </a:lvl6pPr>
            <a:lvl7pPr>
              <a:defRPr sz="1688"/>
            </a:lvl7pPr>
            <a:lvl8pPr>
              <a:defRPr sz="1688"/>
            </a:lvl8pPr>
            <a:lvl9pPr>
              <a:defRPr sz="168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57687" y="1500188"/>
            <a:ext cx="3786188" cy="4243090"/>
          </a:xfrm>
        </p:spPr>
        <p:txBody>
          <a:bodyPr/>
          <a:lstStyle>
            <a:lvl1pPr>
              <a:defRPr sz="2625"/>
            </a:lvl1pPr>
            <a:lvl2pPr>
              <a:defRPr sz="2250"/>
            </a:lvl2pPr>
            <a:lvl3pPr>
              <a:defRPr sz="1875"/>
            </a:lvl3pPr>
            <a:lvl4pPr>
              <a:defRPr sz="1688"/>
            </a:lvl4pPr>
            <a:lvl5pPr>
              <a:defRPr sz="1688"/>
            </a:lvl5pPr>
            <a:lvl6pPr>
              <a:defRPr sz="1688"/>
            </a:lvl6pPr>
            <a:lvl7pPr>
              <a:defRPr sz="1688"/>
            </a:lvl7pPr>
            <a:lvl8pPr>
              <a:defRPr sz="1688"/>
            </a:lvl8pPr>
            <a:lvl9pPr>
              <a:defRPr sz="168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AF352716-F24B-4BC2-AF26-C073664D65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5D8D739-10B1-4E41-898A-F4A5A661E1FB}" type="datetimeFigureOut">
              <a:rPr lang="en-CA" smtClean="0"/>
              <a:t>2022-10-14</a:t>
            </a:fld>
            <a:endParaRPr lang="en-CA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68BEF213-0434-49E5-B44D-D3B6996CD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CA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A2A6405-7F06-45AA-B19A-F01CDC4672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F295870-6E49-49B3-8DA7-68540E0A341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893438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28625" y="1439168"/>
            <a:ext cx="3787676" cy="599777"/>
          </a:xfrm>
        </p:spPr>
        <p:txBody>
          <a:bodyPr anchor="b"/>
          <a:lstStyle>
            <a:lvl1pPr marL="0" indent="0">
              <a:buNone/>
              <a:defRPr sz="2250" b="1"/>
            </a:lvl1pPr>
            <a:lvl2pPr marL="428625" indent="0">
              <a:buNone/>
              <a:defRPr sz="1875" b="1"/>
            </a:lvl2pPr>
            <a:lvl3pPr marL="857250" indent="0">
              <a:buNone/>
              <a:defRPr sz="1688" b="1"/>
            </a:lvl3pPr>
            <a:lvl4pPr marL="1285875" indent="0">
              <a:buNone/>
              <a:defRPr sz="1500" b="1"/>
            </a:lvl4pPr>
            <a:lvl5pPr marL="1714500" indent="0">
              <a:buNone/>
              <a:defRPr sz="1500" b="1"/>
            </a:lvl5pPr>
            <a:lvl6pPr marL="2143125" indent="0">
              <a:buNone/>
              <a:defRPr sz="1500" b="1"/>
            </a:lvl6pPr>
            <a:lvl7pPr marL="2571750" indent="0">
              <a:buNone/>
              <a:defRPr sz="1500" b="1"/>
            </a:lvl7pPr>
            <a:lvl8pPr marL="3000375" indent="0">
              <a:buNone/>
              <a:defRPr sz="1500" b="1"/>
            </a:lvl8pPr>
            <a:lvl9pPr marL="3429000" indent="0">
              <a:buNone/>
              <a:defRPr sz="1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8625" y="2038945"/>
            <a:ext cx="3787676" cy="3704333"/>
          </a:xfrm>
        </p:spPr>
        <p:txBody>
          <a:bodyPr/>
          <a:lstStyle>
            <a:lvl1pPr>
              <a:defRPr sz="2250"/>
            </a:lvl1pPr>
            <a:lvl2pPr>
              <a:defRPr sz="1875"/>
            </a:lvl2pPr>
            <a:lvl3pPr>
              <a:defRPr sz="1688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54711" y="1439168"/>
            <a:ext cx="3789164" cy="599777"/>
          </a:xfrm>
        </p:spPr>
        <p:txBody>
          <a:bodyPr anchor="b"/>
          <a:lstStyle>
            <a:lvl1pPr marL="0" indent="0">
              <a:buNone/>
              <a:defRPr sz="2250" b="1"/>
            </a:lvl1pPr>
            <a:lvl2pPr marL="428625" indent="0">
              <a:buNone/>
              <a:defRPr sz="1875" b="1"/>
            </a:lvl2pPr>
            <a:lvl3pPr marL="857250" indent="0">
              <a:buNone/>
              <a:defRPr sz="1688" b="1"/>
            </a:lvl3pPr>
            <a:lvl4pPr marL="1285875" indent="0">
              <a:buNone/>
              <a:defRPr sz="1500" b="1"/>
            </a:lvl4pPr>
            <a:lvl5pPr marL="1714500" indent="0">
              <a:buNone/>
              <a:defRPr sz="1500" b="1"/>
            </a:lvl5pPr>
            <a:lvl6pPr marL="2143125" indent="0">
              <a:buNone/>
              <a:defRPr sz="1500" b="1"/>
            </a:lvl6pPr>
            <a:lvl7pPr marL="2571750" indent="0">
              <a:buNone/>
              <a:defRPr sz="1500" b="1"/>
            </a:lvl7pPr>
            <a:lvl8pPr marL="3000375" indent="0">
              <a:buNone/>
              <a:defRPr sz="1500" b="1"/>
            </a:lvl8pPr>
            <a:lvl9pPr marL="3429000" indent="0">
              <a:buNone/>
              <a:defRPr sz="1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354711" y="2038945"/>
            <a:ext cx="3789164" cy="3704333"/>
          </a:xfrm>
        </p:spPr>
        <p:txBody>
          <a:bodyPr/>
          <a:lstStyle>
            <a:lvl1pPr>
              <a:defRPr sz="2250"/>
            </a:lvl1pPr>
            <a:lvl2pPr>
              <a:defRPr sz="1875"/>
            </a:lvl2pPr>
            <a:lvl3pPr>
              <a:defRPr sz="1688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212DA733-8E1B-4CDD-A136-5421A97098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5D8D739-10B1-4E41-898A-F4A5A661E1FB}" type="datetimeFigureOut">
              <a:rPr lang="en-CA" smtClean="0"/>
              <a:t>2022-10-14</a:t>
            </a:fld>
            <a:endParaRPr lang="en-CA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3ECBA0EA-025F-433A-B3DA-C5755D1B0B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CA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26AE12ED-4F4C-428F-B896-8F108B8883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F295870-6E49-49B3-8DA7-68540E0A341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458317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71D9D54E-A7AE-4FE8-9523-9BE9D9A755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5D8D739-10B1-4E41-898A-F4A5A661E1FB}" type="datetimeFigureOut">
              <a:rPr lang="en-CA" smtClean="0"/>
              <a:t>2022-10-14</a:t>
            </a:fld>
            <a:endParaRPr lang="en-CA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871AE07C-5A10-4F48-B857-1E36118158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CA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FDF7AE76-D0C0-4B70-8FA3-25AD54E52E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F295870-6E49-49B3-8DA7-68540E0A341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682874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53C8ECF2-BEB7-47B6-AA46-6F738D49A0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5D8D739-10B1-4E41-898A-F4A5A661E1FB}" type="datetimeFigureOut">
              <a:rPr lang="en-CA" smtClean="0"/>
              <a:t>2022-10-14</a:t>
            </a:fld>
            <a:endParaRPr lang="en-CA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AB5E2D8B-600A-4ABC-A989-A2928AC369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CA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3536F2DA-9CFA-4191-AA0D-7B87F1BF46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F295870-6E49-49B3-8DA7-68540E0A341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185444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8626" y="255984"/>
            <a:ext cx="2820293" cy="1089422"/>
          </a:xfrm>
        </p:spPr>
        <p:txBody>
          <a:bodyPr anchor="b"/>
          <a:lstStyle>
            <a:lvl1pPr algn="l">
              <a:defRPr sz="187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51609" y="255985"/>
            <a:ext cx="4792266" cy="5487293"/>
          </a:xfrm>
        </p:spPr>
        <p:txBody>
          <a:bodyPr/>
          <a:lstStyle>
            <a:lvl1pPr>
              <a:defRPr sz="3000"/>
            </a:lvl1pPr>
            <a:lvl2pPr>
              <a:defRPr sz="2625"/>
            </a:lvl2pPr>
            <a:lvl3pPr>
              <a:defRPr sz="2250"/>
            </a:lvl3pPr>
            <a:lvl4pPr>
              <a:defRPr sz="1875"/>
            </a:lvl4pPr>
            <a:lvl5pPr>
              <a:defRPr sz="1875"/>
            </a:lvl5pPr>
            <a:lvl6pPr>
              <a:defRPr sz="1875"/>
            </a:lvl6pPr>
            <a:lvl7pPr>
              <a:defRPr sz="1875"/>
            </a:lvl7pPr>
            <a:lvl8pPr>
              <a:defRPr sz="1875"/>
            </a:lvl8pPr>
            <a:lvl9pPr>
              <a:defRPr sz="187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28626" y="1345406"/>
            <a:ext cx="2820293" cy="4397872"/>
          </a:xfrm>
        </p:spPr>
        <p:txBody>
          <a:bodyPr/>
          <a:lstStyle>
            <a:lvl1pPr marL="0" indent="0">
              <a:buNone/>
              <a:defRPr sz="1313"/>
            </a:lvl1pPr>
            <a:lvl2pPr marL="428625" indent="0">
              <a:buNone/>
              <a:defRPr sz="1125"/>
            </a:lvl2pPr>
            <a:lvl3pPr marL="857250" indent="0">
              <a:buNone/>
              <a:defRPr sz="938"/>
            </a:lvl3pPr>
            <a:lvl4pPr marL="1285875" indent="0">
              <a:buNone/>
              <a:defRPr sz="844"/>
            </a:lvl4pPr>
            <a:lvl5pPr marL="1714500" indent="0">
              <a:buNone/>
              <a:defRPr sz="844"/>
            </a:lvl5pPr>
            <a:lvl6pPr marL="2143125" indent="0">
              <a:buNone/>
              <a:defRPr sz="844"/>
            </a:lvl6pPr>
            <a:lvl7pPr marL="2571750" indent="0">
              <a:buNone/>
              <a:defRPr sz="844"/>
            </a:lvl7pPr>
            <a:lvl8pPr marL="3000375" indent="0">
              <a:buNone/>
              <a:defRPr sz="844"/>
            </a:lvl8pPr>
            <a:lvl9pPr marL="3429000" indent="0">
              <a:buNone/>
              <a:defRPr sz="844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162919D7-C9BD-41D1-B75A-296EDA655A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5D8D739-10B1-4E41-898A-F4A5A661E1FB}" type="datetimeFigureOut">
              <a:rPr lang="en-CA" smtClean="0"/>
              <a:t>2022-10-14</a:t>
            </a:fld>
            <a:endParaRPr lang="en-CA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B84A4CF1-53C2-4759-9E48-0697A09404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CA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9D58E26-E1ED-4C04-B09B-D509731D4D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F295870-6E49-49B3-8DA7-68540E0A341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651050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80270" y="4500562"/>
            <a:ext cx="5143500" cy="531317"/>
          </a:xfrm>
        </p:spPr>
        <p:txBody>
          <a:bodyPr anchor="b"/>
          <a:lstStyle>
            <a:lvl1pPr algn="l">
              <a:defRPr sz="187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680270" y="574477"/>
            <a:ext cx="5143500" cy="3857625"/>
          </a:xfrm>
        </p:spPr>
        <p:txBody>
          <a:bodyPr rtlCol="0">
            <a:normAutofit/>
          </a:bodyPr>
          <a:lstStyle>
            <a:lvl1pPr marL="0" indent="0">
              <a:buNone/>
              <a:defRPr sz="3000"/>
            </a:lvl1pPr>
            <a:lvl2pPr marL="428625" indent="0">
              <a:buNone/>
              <a:defRPr sz="2625"/>
            </a:lvl2pPr>
            <a:lvl3pPr marL="857250" indent="0">
              <a:buNone/>
              <a:defRPr sz="2250"/>
            </a:lvl3pPr>
            <a:lvl4pPr marL="1285875" indent="0">
              <a:buNone/>
              <a:defRPr sz="1875"/>
            </a:lvl4pPr>
            <a:lvl5pPr marL="1714500" indent="0">
              <a:buNone/>
              <a:defRPr sz="1875"/>
            </a:lvl5pPr>
            <a:lvl6pPr marL="2143125" indent="0">
              <a:buNone/>
              <a:defRPr sz="1875"/>
            </a:lvl6pPr>
            <a:lvl7pPr marL="2571750" indent="0">
              <a:buNone/>
              <a:defRPr sz="1875"/>
            </a:lvl7pPr>
            <a:lvl8pPr marL="3000375" indent="0">
              <a:buNone/>
              <a:defRPr sz="1875"/>
            </a:lvl8pPr>
            <a:lvl9pPr marL="3429000" indent="0">
              <a:buNone/>
              <a:defRPr sz="1875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80270" y="5031879"/>
            <a:ext cx="5143500" cy="754558"/>
          </a:xfrm>
        </p:spPr>
        <p:txBody>
          <a:bodyPr/>
          <a:lstStyle>
            <a:lvl1pPr marL="0" indent="0">
              <a:buNone/>
              <a:defRPr sz="1313"/>
            </a:lvl1pPr>
            <a:lvl2pPr marL="428625" indent="0">
              <a:buNone/>
              <a:defRPr sz="1125"/>
            </a:lvl2pPr>
            <a:lvl3pPr marL="857250" indent="0">
              <a:buNone/>
              <a:defRPr sz="938"/>
            </a:lvl3pPr>
            <a:lvl4pPr marL="1285875" indent="0">
              <a:buNone/>
              <a:defRPr sz="844"/>
            </a:lvl4pPr>
            <a:lvl5pPr marL="1714500" indent="0">
              <a:buNone/>
              <a:defRPr sz="844"/>
            </a:lvl5pPr>
            <a:lvl6pPr marL="2143125" indent="0">
              <a:buNone/>
              <a:defRPr sz="844"/>
            </a:lvl6pPr>
            <a:lvl7pPr marL="2571750" indent="0">
              <a:buNone/>
              <a:defRPr sz="844"/>
            </a:lvl7pPr>
            <a:lvl8pPr marL="3000375" indent="0">
              <a:buNone/>
              <a:defRPr sz="844"/>
            </a:lvl8pPr>
            <a:lvl9pPr marL="3429000" indent="0">
              <a:buNone/>
              <a:defRPr sz="844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DBAD6B19-A033-473C-804A-66A34F6891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5D8D739-10B1-4E41-898A-F4A5A661E1FB}" type="datetimeFigureOut">
              <a:rPr lang="en-CA" smtClean="0"/>
              <a:t>2022-10-14</a:t>
            </a:fld>
            <a:endParaRPr lang="en-CA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3C7FAAA0-A5D7-41CA-85DE-864E0C49B9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CA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B466F24-7951-4459-B31C-8C99935F6C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F295870-6E49-49B3-8DA7-68540E0A341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724138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65934E32-267C-4407-87B5-EE8B158ECDA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28625" y="1307455"/>
            <a:ext cx="7715250" cy="4243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CA" alt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31EDD7-1C4F-4E85-B0CF-954A506894F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28625" y="5959078"/>
            <a:ext cx="2000250" cy="34230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125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15D8D739-10B1-4E41-898A-F4A5A661E1FB}" type="datetimeFigureOut">
              <a:rPr lang="en-CA" smtClean="0"/>
              <a:t>2022-10-14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540201-63CB-4A9F-8758-1A674FCB14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928938" y="5959078"/>
            <a:ext cx="2714625" cy="34230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125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AB49E4-A0B7-470A-8CC0-E6243A2400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143625" y="5959078"/>
            <a:ext cx="2000250" cy="34230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125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1F295870-6E49-49B3-8DA7-68540E0A3415}" type="slidenum">
              <a:rPr lang="en-CA" smtClean="0"/>
              <a:t>‹#›</a:t>
            </a:fld>
            <a:endParaRPr lang="en-CA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C556769-3A6E-4D3B-86A6-AA99A2F274AB}"/>
              </a:ext>
            </a:extLst>
          </p:cNvPr>
          <p:cNvSpPr/>
          <p:nvPr userDrawn="1"/>
        </p:nvSpPr>
        <p:spPr>
          <a:xfrm>
            <a:off x="0" y="160020"/>
            <a:ext cx="4949190" cy="51435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D36FAA11-82AE-4EF6-B591-009735C04AB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48590" y="70872"/>
            <a:ext cx="4137660" cy="6752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n-CA" altLang="en-US" dirty="0"/>
          </a:p>
        </p:txBody>
      </p:sp>
    </p:spTree>
    <p:extLst>
      <p:ext uri="{BB962C8B-B14F-4D97-AF65-F5344CB8AC3E}">
        <p14:creationId xmlns:p14="http://schemas.microsoft.com/office/powerpoint/2010/main" val="28560226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2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125">
          <a:solidFill>
            <a:schemeClr val="tx1"/>
          </a:solidFill>
          <a:latin typeface="Calibri" panose="020F0502020204030204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125">
          <a:solidFill>
            <a:schemeClr val="tx1"/>
          </a:solidFill>
          <a:latin typeface="Calibri" panose="020F0502020204030204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125">
          <a:solidFill>
            <a:schemeClr val="tx1"/>
          </a:solidFill>
          <a:latin typeface="Calibri" panose="020F0502020204030204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125">
          <a:solidFill>
            <a:schemeClr val="tx1"/>
          </a:solidFill>
          <a:latin typeface="Calibri" panose="020F0502020204030204" pitchFamily="34" charset="0"/>
        </a:defRPr>
      </a:lvl5pPr>
      <a:lvl6pPr marL="428625" algn="ctr" rtl="0" eaLnBrk="1" fontAlgn="base" hangingPunct="1">
        <a:spcBef>
          <a:spcPct val="0"/>
        </a:spcBef>
        <a:spcAft>
          <a:spcPct val="0"/>
        </a:spcAft>
        <a:defRPr sz="4125">
          <a:solidFill>
            <a:schemeClr val="tx1"/>
          </a:solidFill>
          <a:latin typeface="Calibri" panose="020F0502020204030204" pitchFamily="34" charset="0"/>
        </a:defRPr>
      </a:lvl6pPr>
      <a:lvl7pPr marL="857250" algn="ctr" rtl="0" eaLnBrk="1" fontAlgn="base" hangingPunct="1">
        <a:spcBef>
          <a:spcPct val="0"/>
        </a:spcBef>
        <a:spcAft>
          <a:spcPct val="0"/>
        </a:spcAft>
        <a:defRPr sz="4125">
          <a:solidFill>
            <a:schemeClr val="tx1"/>
          </a:solidFill>
          <a:latin typeface="Calibri" panose="020F0502020204030204" pitchFamily="34" charset="0"/>
        </a:defRPr>
      </a:lvl7pPr>
      <a:lvl8pPr marL="1285875" algn="ctr" rtl="0" eaLnBrk="1" fontAlgn="base" hangingPunct="1">
        <a:spcBef>
          <a:spcPct val="0"/>
        </a:spcBef>
        <a:spcAft>
          <a:spcPct val="0"/>
        </a:spcAft>
        <a:defRPr sz="4125">
          <a:solidFill>
            <a:schemeClr val="tx1"/>
          </a:solidFill>
          <a:latin typeface="Calibri" panose="020F0502020204030204" pitchFamily="34" charset="0"/>
        </a:defRPr>
      </a:lvl8pPr>
      <a:lvl9pPr marL="1714500" algn="ctr" rtl="0" eaLnBrk="1" fontAlgn="base" hangingPunct="1">
        <a:spcBef>
          <a:spcPct val="0"/>
        </a:spcBef>
        <a:spcAft>
          <a:spcPct val="0"/>
        </a:spcAft>
        <a:defRPr sz="4125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21469" indent="-321469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000" kern="1200">
          <a:solidFill>
            <a:schemeClr val="bg1"/>
          </a:solidFill>
          <a:latin typeface="+mn-lt"/>
          <a:ea typeface="+mn-ea"/>
          <a:cs typeface="+mn-cs"/>
        </a:defRPr>
      </a:lvl1pPr>
      <a:lvl2pPr marL="696516" indent="-267891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625" kern="1200">
          <a:solidFill>
            <a:schemeClr val="bg1"/>
          </a:solidFill>
          <a:latin typeface="+mn-lt"/>
          <a:ea typeface="+mn-ea"/>
          <a:cs typeface="+mn-cs"/>
        </a:defRPr>
      </a:lvl2pPr>
      <a:lvl3pPr marL="1071563" indent="-214313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250" kern="1200">
          <a:solidFill>
            <a:schemeClr val="bg1"/>
          </a:solidFill>
          <a:latin typeface="+mn-lt"/>
          <a:ea typeface="+mn-ea"/>
          <a:cs typeface="+mn-cs"/>
        </a:defRPr>
      </a:lvl3pPr>
      <a:lvl4pPr marL="1500188" indent="-214313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875" kern="1200">
          <a:solidFill>
            <a:schemeClr val="bg1"/>
          </a:solidFill>
          <a:latin typeface="+mn-lt"/>
          <a:ea typeface="+mn-ea"/>
          <a:cs typeface="+mn-cs"/>
        </a:defRPr>
      </a:lvl4pPr>
      <a:lvl5pPr marL="1928813" indent="-214313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875" kern="1200">
          <a:solidFill>
            <a:schemeClr val="bg1"/>
          </a:solidFill>
          <a:latin typeface="+mn-lt"/>
          <a:ea typeface="+mn-ea"/>
          <a:cs typeface="+mn-cs"/>
        </a:defRPr>
      </a:lvl5pPr>
      <a:lvl6pPr marL="2357438" indent="-214313" algn="l" defTabSz="857250" rtl="0" eaLnBrk="1" latinLnBrk="0" hangingPunct="1">
        <a:spcBef>
          <a:spcPct val="20000"/>
        </a:spcBef>
        <a:buFont typeface="Arial" pitchFamily="34" charset="0"/>
        <a:buChar char="•"/>
        <a:defRPr sz="1875" kern="1200">
          <a:solidFill>
            <a:schemeClr val="tx1"/>
          </a:solidFill>
          <a:latin typeface="+mn-lt"/>
          <a:ea typeface="+mn-ea"/>
          <a:cs typeface="+mn-cs"/>
        </a:defRPr>
      </a:lvl6pPr>
      <a:lvl7pPr marL="2786063" indent="-214313" algn="l" defTabSz="857250" rtl="0" eaLnBrk="1" latinLnBrk="0" hangingPunct="1">
        <a:spcBef>
          <a:spcPct val="20000"/>
        </a:spcBef>
        <a:buFont typeface="Arial" pitchFamily="34" charset="0"/>
        <a:buChar char="•"/>
        <a:defRPr sz="1875" kern="1200">
          <a:solidFill>
            <a:schemeClr val="tx1"/>
          </a:solidFill>
          <a:latin typeface="+mn-lt"/>
          <a:ea typeface="+mn-ea"/>
          <a:cs typeface="+mn-cs"/>
        </a:defRPr>
      </a:lvl7pPr>
      <a:lvl8pPr marL="3214688" indent="-214313" algn="l" defTabSz="857250" rtl="0" eaLnBrk="1" latinLnBrk="0" hangingPunct="1">
        <a:spcBef>
          <a:spcPct val="20000"/>
        </a:spcBef>
        <a:buFont typeface="Arial" pitchFamily="34" charset="0"/>
        <a:buChar char="•"/>
        <a:defRPr sz="1875" kern="1200">
          <a:solidFill>
            <a:schemeClr val="tx1"/>
          </a:solidFill>
          <a:latin typeface="+mn-lt"/>
          <a:ea typeface="+mn-ea"/>
          <a:cs typeface="+mn-cs"/>
        </a:defRPr>
      </a:lvl8pPr>
      <a:lvl9pPr marL="3643313" indent="-214313" algn="l" defTabSz="857250" rtl="0" eaLnBrk="1" latinLnBrk="0" hangingPunct="1">
        <a:spcBef>
          <a:spcPct val="20000"/>
        </a:spcBef>
        <a:buFont typeface="Arial" pitchFamily="34" charset="0"/>
        <a:buChar char="•"/>
        <a:defRPr sz="187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1pPr>
      <a:lvl2pPr marL="428625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3pPr>
      <a:lvl4pPr marL="1285875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4pPr>
      <a:lvl5pPr marL="1714500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5pPr>
      <a:lvl6pPr marL="2143125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6pPr>
      <a:lvl7pPr marL="2571750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7pPr>
      <a:lvl8pPr marL="3000375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8pPr>
      <a:lvl9pPr marL="3429000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ce.umn.edu/users/riaz/animations/alternator.html" TargetMode="Externa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4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4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0.png"/><Relationship Id="rId1" Type="http://schemas.openxmlformats.org/officeDocument/2006/relationships/slideLayout" Target="../slideLayouts/slideLayout4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tennis court with palm trees&#10;&#10;Description automatically generated with medium confidence">
            <a:extLst>
              <a:ext uri="{FF2B5EF4-FFF2-40B4-BE49-F238E27FC236}">
                <a16:creationId xmlns:a16="http://schemas.microsoft.com/office/drawing/2014/main" id="{54751BC6-ECB8-0748-AF08-BEFB97606B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9243" y="305733"/>
            <a:ext cx="9441332" cy="629913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74FB872-804A-F54A-8317-B1BD8F3F1A78}"/>
              </a:ext>
            </a:extLst>
          </p:cNvPr>
          <p:cNvSpPr/>
          <p:nvPr/>
        </p:nvSpPr>
        <p:spPr>
          <a:xfrm>
            <a:off x="-616352" y="510014"/>
            <a:ext cx="10266028" cy="1276109"/>
          </a:xfrm>
          <a:prstGeom prst="rect">
            <a:avLst/>
          </a:prstGeom>
          <a:solidFill>
            <a:schemeClr val="tx1">
              <a:lumMod val="50000"/>
              <a:lumOff val="50000"/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Triangle 1">
            <a:extLst>
              <a:ext uri="{FF2B5EF4-FFF2-40B4-BE49-F238E27FC236}">
                <a16:creationId xmlns:a16="http://schemas.microsoft.com/office/drawing/2014/main" id="{01C572AF-A586-AC45-A4BF-58191406BCE9}"/>
              </a:ext>
            </a:extLst>
          </p:cNvPr>
          <p:cNvSpPr/>
          <p:nvPr/>
        </p:nvSpPr>
        <p:spPr>
          <a:xfrm rot="20712204">
            <a:off x="-2821251" y="-1281538"/>
            <a:ext cx="8075654" cy="9103068"/>
          </a:xfrm>
          <a:prstGeom prst="triangle">
            <a:avLst/>
          </a:prstGeom>
          <a:solidFill>
            <a:srgbClr val="10497E">
              <a:alpha val="867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6F24F58-9C31-E443-A04B-717FE2D08411}"/>
              </a:ext>
            </a:extLst>
          </p:cNvPr>
          <p:cNvSpPr txBox="1"/>
          <p:nvPr/>
        </p:nvSpPr>
        <p:spPr>
          <a:xfrm>
            <a:off x="0" y="2621538"/>
            <a:ext cx="407992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Design and Implementation of Pilot of a TVET Renewable Energy Course </a:t>
            </a:r>
            <a:endParaRPr lang="en-CA" sz="21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7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070E36-A84C-1C45-A804-243B343AE34B}"/>
              </a:ext>
            </a:extLst>
          </p:cNvPr>
          <p:cNvSpPr txBox="1"/>
          <p:nvPr/>
        </p:nvSpPr>
        <p:spPr>
          <a:xfrm>
            <a:off x="0" y="3930190"/>
            <a:ext cx="35852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DELIVERABLE #5 - TRAINING COURSES &amp; PROFESSIONAL DEVELOPMENT</a:t>
            </a:r>
          </a:p>
        </p:txBody>
      </p:sp>
      <p:pic>
        <p:nvPicPr>
          <p:cNvPr id="20" name="Picture 19" descr="Logo&#10;&#10;Description automatically generated">
            <a:extLst>
              <a:ext uri="{FF2B5EF4-FFF2-40B4-BE49-F238E27FC236}">
                <a16:creationId xmlns:a16="http://schemas.microsoft.com/office/drawing/2014/main" id="{5A1FD6FA-1557-EC45-9A09-17E0F4C629FB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790456" y="1110291"/>
            <a:ext cx="1303646" cy="432000"/>
          </a:xfrm>
          <a:prstGeom prst="rect">
            <a:avLst/>
          </a:prstGeom>
        </p:spPr>
      </p:pic>
      <p:pic>
        <p:nvPicPr>
          <p:cNvPr id="12" name="Picture 11" descr="A picture containing text, blur&#10;&#10;Description automatically generated">
            <a:extLst>
              <a:ext uri="{FF2B5EF4-FFF2-40B4-BE49-F238E27FC236}">
                <a16:creationId xmlns:a16="http://schemas.microsoft.com/office/drawing/2014/main" id="{9BAADFDD-0779-BE3F-62D5-56918A820C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7828" y="711777"/>
            <a:ext cx="1048545" cy="720000"/>
          </a:xfrm>
          <a:prstGeom prst="rect">
            <a:avLst/>
          </a:prstGeom>
        </p:spPr>
      </p:pic>
      <p:pic>
        <p:nvPicPr>
          <p:cNvPr id="15" name="Picture 14" descr="Logo, company name&#10;&#10;Description automatically generated">
            <a:extLst>
              <a:ext uri="{FF2B5EF4-FFF2-40B4-BE49-F238E27FC236}">
                <a16:creationId xmlns:a16="http://schemas.microsoft.com/office/drawing/2014/main" id="{22C7F23F-E6FD-4E79-1432-8DEF0B86981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9018" y="1071777"/>
            <a:ext cx="1167568" cy="4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62929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The G</a:t>
            </a:r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rid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4295" y="1012775"/>
            <a:ext cx="8995410" cy="5378499"/>
          </a:xfrm>
        </p:spPr>
        <p:txBody>
          <a:bodyPr/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Generally, the interconnection between generation (Power producing equipment) and the consumers is made up of transmission and distribution lines.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Transmission lines (wires) are of the highest voltage and transmit electricity the greatest distance.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Distribution lines transmit electricity from substations to consumers at a lower voltage than the transmission system.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82539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The G</a:t>
            </a:r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rid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4295" y="1012775"/>
            <a:ext cx="8995410" cy="5378499"/>
          </a:xfrm>
        </p:spPr>
        <p:txBody>
          <a:bodyPr/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Electrical transmission system</a:t>
            </a:r>
          </a:p>
          <a:p>
            <a:pPr marL="0" indent="0">
              <a:buNone/>
            </a:pP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The transmission system is made up of wires and transformers that connect all of the generating equipment.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Make up backbone of grid and connects complete country.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74600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The G</a:t>
            </a:r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rid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4295" y="1012775"/>
            <a:ext cx="8995410" cy="5378499"/>
          </a:xfrm>
        </p:spPr>
        <p:txBody>
          <a:bodyPr/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Transmission system voltage in Belize is 230kV that connects to Mexico.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The transmission voltage can also be lower in rural areas.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Substations transition the electricity from the transmission system to the distribution system.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28298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The G</a:t>
            </a:r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rid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4295" y="1012775"/>
            <a:ext cx="8995410" cy="5378499"/>
          </a:xfrm>
        </p:spPr>
        <p:txBody>
          <a:bodyPr/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Electrical distribution system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The transmission system feeds into substations that distribute the electricity through the distribution system to consumers.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Substations operate at a lower voltage for safety, and it doesn’t move the electricity as far as the transmission system.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03084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The G</a:t>
            </a:r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rid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4295" y="1012775"/>
            <a:ext cx="8995410" cy="5378499"/>
          </a:xfrm>
        </p:spPr>
        <p:txBody>
          <a:bodyPr/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Along the transmission system</a:t>
            </a:r>
          </a:p>
          <a:p>
            <a:pPr marL="0" indent="0">
              <a:buNone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  there are substations. </a:t>
            </a:r>
          </a:p>
          <a:p>
            <a:pPr marL="0" indent="0">
              <a:buNone/>
            </a:pP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They drop the transmission</a:t>
            </a:r>
          </a:p>
          <a:p>
            <a:pPr marL="0" indent="0">
              <a:buNone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  voltage to safer levels.</a:t>
            </a:r>
          </a:p>
          <a:p>
            <a:pPr marL="0" indent="0">
              <a:buNone/>
            </a:pP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They send out 3-phase lines</a:t>
            </a:r>
          </a:p>
          <a:p>
            <a:pPr marL="0" indent="0">
              <a:buNone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   that go to streets.</a:t>
            </a:r>
          </a:p>
          <a:p>
            <a:pPr marL="0" indent="0">
              <a:buNone/>
            </a:pP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08CB8B4-DE4B-7A3A-040F-029CB96E05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770120" y="2017394"/>
            <a:ext cx="4998720" cy="374904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288215D-6E9E-5AF1-333E-DEA61047088D}"/>
              </a:ext>
            </a:extLst>
          </p:cNvPr>
          <p:cNvSpPr txBox="1"/>
          <p:nvPr/>
        </p:nvSpPr>
        <p:spPr>
          <a:xfrm>
            <a:off x="6111427" y="6345793"/>
            <a:ext cx="2667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Picture courtesy author</a:t>
            </a:r>
          </a:p>
        </p:txBody>
      </p:sp>
    </p:spTree>
    <p:extLst>
      <p:ext uri="{BB962C8B-B14F-4D97-AF65-F5344CB8AC3E}">
        <p14:creationId xmlns:p14="http://schemas.microsoft.com/office/powerpoint/2010/main" val="21788781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The G</a:t>
            </a:r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rid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4295" y="1012775"/>
            <a:ext cx="8995410" cy="5378499"/>
          </a:xfrm>
        </p:spPr>
        <p:txBody>
          <a:bodyPr/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Transformers drop the voltage from transmission levels to the distribution levels.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Typical distribution voltage</a:t>
            </a:r>
          </a:p>
          <a:p>
            <a:pPr marL="0" indent="0">
              <a:buNone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   In Belize is 22kV.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74CCF5D-C396-7FA4-99E1-E0C5B22C0FA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72" t="10185" r="11389" b="15185"/>
          <a:stretch/>
        </p:blipFill>
        <p:spPr>
          <a:xfrm rot="5400000">
            <a:off x="4705348" y="2324096"/>
            <a:ext cx="4124328" cy="383857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D74A3FF-FB8A-02A1-A58E-A4C06DDD97AF}"/>
              </a:ext>
            </a:extLst>
          </p:cNvPr>
          <p:cNvSpPr txBox="1"/>
          <p:nvPr/>
        </p:nvSpPr>
        <p:spPr>
          <a:xfrm>
            <a:off x="6111427" y="6345793"/>
            <a:ext cx="2667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Picture courtesy author</a:t>
            </a:r>
          </a:p>
        </p:txBody>
      </p:sp>
    </p:spTree>
    <p:extLst>
      <p:ext uri="{BB962C8B-B14F-4D97-AF65-F5344CB8AC3E}">
        <p14:creationId xmlns:p14="http://schemas.microsoft.com/office/powerpoint/2010/main" val="38164704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The G</a:t>
            </a:r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rid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4295" y="1012775"/>
            <a:ext cx="8995410" cy="5378499"/>
          </a:xfrm>
        </p:spPr>
        <p:txBody>
          <a:bodyPr/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The transformer is protected by fuses.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Cutout Fuses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9D8D82F-55F1-9D9E-111A-4554F0BBC70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417"/>
          <a:stretch/>
        </p:blipFill>
        <p:spPr>
          <a:xfrm rot="5400000">
            <a:off x="3990023" y="1538289"/>
            <a:ext cx="4772025" cy="5143500"/>
          </a:xfrm>
          <a:prstGeom prst="rect">
            <a:avLst/>
          </a:prstGeom>
        </p:spPr>
      </p:pic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6C500B26-97D3-CDE1-584C-50F3C85FE350}"/>
              </a:ext>
            </a:extLst>
          </p:cNvPr>
          <p:cNvCxnSpPr>
            <a:cxnSpLocks/>
          </p:cNvCxnSpPr>
          <p:nvPr/>
        </p:nvCxnSpPr>
        <p:spPr>
          <a:xfrm>
            <a:off x="2667000" y="4829170"/>
            <a:ext cx="2305050" cy="427059"/>
          </a:xfrm>
          <a:prstGeom prst="straightConnector1">
            <a:avLst/>
          </a:prstGeom>
          <a:ln w="317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68EBCB56-10CC-44B0-A2A1-55B69BAB574B}"/>
              </a:ext>
            </a:extLst>
          </p:cNvPr>
          <p:cNvCxnSpPr>
            <a:cxnSpLocks/>
          </p:cNvCxnSpPr>
          <p:nvPr/>
        </p:nvCxnSpPr>
        <p:spPr>
          <a:xfrm>
            <a:off x="2667000" y="4814884"/>
            <a:ext cx="2732722" cy="14286"/>
          </a:xfrm>
          <a:prstGeom prst="straightConnector1">
            <a:avLst/>
          </a:prstGeom>
          <a:ln w="317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B0B99941-5152-0AD9-E4A2-09E5C8B4B9EE}"/>
              </a:ext>
            </a:extLst>
          </p:cNvPr>
          <p:cNvCxnSpPr>
            <a:cxnSpLocks/>
          </p:cNvCxnSpPr>
          <p:nvPr/>
        </p:nvCxnSpPr>
        <p:spPr>
          <a:xfrm flipV="1">
            <a:off x="2667000" y="4283049"/>
            <a:ext cx="3227070" cy="546121"/>
          </a:xfrm>
          <a:prstGeom prst="straightConnector1">
            <a:avLst/>
          </a:prstGeom>
          <a:ln w="317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74815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The G</a:t>
            </a:r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rid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4295" y="1012775"/>
            <a:ext cx="8995410" cy="5378499"/>
          </a:xfrm>
        </p:spPr>
        <p:txBody>
          <a:bodyPr/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The substation serves the purpose to distribute the electricity out to customers.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 reclosure is used to feed</a:t>
            </a:r>
          </a:p>
          <a:p>
            <a:pPr marL="0" indent="0">
              <a:buNone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  the individual lines out </a:t>
            </a:r>
          </a:p>
          <a:p>
            <a:pPr marL="0" indent="0">
              <a:buNone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  from the substation to</a:t>
            </a:r>
          </a:p>
          <a:p>
            <a:pPr marL="0" indent="0">
              <a:buNone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  customers.</a:t>
            </a:r>
          </a:p>
          <a:p>
            <a:pPr marL="0" indent="0">
              <a:buNone/>
            </a:pP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Pictured are two reclosures.</a:t>
            </a:r>
          </a:p>
          <a:p>
            <a:pPr marL="0" indent="0">
              <a:buNone/>
            </a:pP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8F27FC9-52D4-3319-3EB3-79E8CF93B82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11" t="23518" r="25138"/>
          <a:stretch/>
        </p:blipFill>
        <p:spPr>
          <a:xfrm rot="5400000">
            <a:off x="4743451" y="2324098"/>
            <a:ext cx="4200528" cy="393382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486C05C-4FAB-3428-6A5D-293CCFDF7358}"/>
              </a:ext>
            </a:extLst>
          </p:cNvPr>
          <p:cNvSpPr txBox="1"/>
          <p:nvPr/>
        </p:nvSpPr>
        <p:spPr>
          <a:xfrm>
            <a:off x="6111427" y="6345793"/>
            <a:ext cx="2667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Picture courtesy author</a:t>
            </a:r>
          </a:p>
        </p:txBody>
      </p:sp>
    </p:spTree>
    <p:extLst>
      <p:ext uri="{BB962C8B-B14F-4D97-AF65-F5344CB8AC3E}">
        <p14:creationId xmlns:p14="http://schemas.microsoft.com/office/powerpoint/2010/main" val="107072191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The G</a:t>
            </a:r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rid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4295" y="1012775"/>
            <a:ext cx="8995410" cy="5378499"/>
          </a:xfrm>
        </p:spPr>
        <p:txBody>
          <a:bodyPr/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 reclosure is a high voltage automatic switch that senses faults and opens the distribution line. 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It will normally open and reclose the line to see if the fault has cleared.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 maximum of 4 times will the reclosure try to clear the fault.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After the set number of tries, the reclosure will stay open until closed after the fault was repaired or removed.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584110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The G</a:t>
            </a:r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rid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4295" y="1012775"/>
            <a:ext cx="8995410" cy="5378499"/>
          </a:xfrm>
        </p:spPr>
        <p:txBody>
          <a:bodyPr/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This reclosure has the 3-phase distribution voltage enter it at the top and go out at the bottom.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From transformer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To distribution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D93180A-CD30-899C-2223-492839DB921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22" r="27500"/>
          <a:stretch/>
        </p:blipFill>
        <p:spPr>
          <a:xfrm rot="5400000">
            <a:off x="4133850" y="2019298"/>
            <a:ext cx="4133850" cy="5143500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B2D46139-B36D-65BC-C9E4-C67B6EAE4611}"/>
              </a:ext>
            </a:extLst>
          </p:cNvPr>
          <p:cNvCxnSpPr>
            <a:cxnSpLocks/>
          </p:cNvCxnSpPr>
          <p:nvPr/>
        </p:nvCxnSpPr>
        <p:spPr>
          <a:xfrm>
            <a:off x="3484245" y="2876550"/>
            <a:ext cx="1383030" cy="552450"/>
          </a:xfrm>
          <a:prstGeom prst="straightConnector1">
            <a:avLst/>
          </a:prstGeom>
          <a:ln w="317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D3405D08-C2EA-B0FD-4B8F-010E312C4596}"/>
              </a:ext>
            </a:extLst>
          </p:cNvPr>
          <p:cNvCxnSpPr>
            <a:cxnSpLocks/>
          </p:cNvCxnSpPr>
          <p:nvPr/>
        </p:nvCxnSpPr>
        <p:spPr>
          <a:xfrm>
            <a:off x="3484245" y="2876550"/>
            <a:ext cx="2567940" cy="552450"/>
          </a:xfrm>
          <a:prstGeom prst="straightConnector1">
            <a:avLst/>
          </a:prstGeom>
          <a:ln w="317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9D7DDD18-D3A6-F0B8-6732-66C3B17A3DC5}"/>
              </a:ext>
            </a:extLst>
          </p:cNvPr>
          <p:cNvCxnSpPr>
            <a:cxnSpLocks/>
          </p:cNvCxnSpPr>
          <p:nvPr/>
        </p:nvCxnSpPr>
        <p:spPr>
          <a:xfrm>
            <a:off x="3484245" y="2876550"/>
            <a:ext cx="3802380" cy="466725"/>
          </a:xfrm>
          <a:prstGeom prst="straightConnector1">
            <a:avLst/>
          </a:prstGeom>
          <a:ln w="317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6C500B26-97D3-CDE1-584C-50F3C85FE350}"/>
              </a:ext>
            </a:extLst>
          </p:cNvPr>
          <p:cNvCxnSpPr>
            <a:cxnSpLocks/>
          </p:cNvCxnSpPr>
          <p:nvPr/>
        </p:nvCxnSpPr>
        <p:spPr>
          <a:xfrm>
            <a:off x="2861310" y="4410073"/>
            <a:ext cx="1906905" cy="104776"/>
          </a:xfrm>
          <a:prstGeom prst="straightConnector1">
            <a:avLst/>
          </a:prstGeom>
          <a:ln w="317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68EBCB56-10CC-44B0-A2A1-55B69BAB574B}"/>
              </a:ext>
            </a:extLst>
          </p:cNvPr>
          <p:cNvCxnSpPr>
            <a:cxnSpLocks/>
          </p:cNvCxnSpPr>
          <p:nvPr/>
        </p:nvCxnSpPr>
        <p:spPr>
          <a:xfrm>
            <a:off x="2861310" y="4248149"/>
            <a:ext cx="3190875" cy="133350"/>
          </a:xfrm>
          <a:prstGeom prst="straightConnector1">
            <a:avLst/>
          </a:prstGeom>
          <a:ln w="317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B0B99941-5152-0AD9-E4A2-09E5C8B4B9EE}"/>
              </a:ext>
            </a:extLst>
          </p:cNvPr>
          <p:cNvCxnSpPr>
            <a:cxnSpLocks/>
          </p:cNvCxnSpPr>
          <p:nvPr/>
        </p:nvCxnSpPr>
        <p:spPr>
          <a:xfrm>
            <a:off x="2861310" y="3981450"/>
            <a:ext cx="4425315" cy="457198"/>
          </a:xfrm>
          <a:prstGeom prst="straightConnector1">
            <a:avLst/>
          </a:prstGeom>
          <a:ln w="317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805675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The G</a:t>
            </a:r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rid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4295" y="1012776"/>
            <a:ext cx="8995410" cy="4243090"/>
          </a:xfrm>
        </p:spPr>
        <p:txBody>
          <a:bodyPr/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This module will introduce the concept of an electrical grid.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After this module the learner will be able to: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Describe an electrical grid</a:t>
            </a:r>
          </a:p>
          <a:p>
            <a:pPr lvl="1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Identify power sources that feed an electrical grid</a:t>
            </a:r>
          </a:p>
          <a:p>
            <a:pPr lvl="1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Identify  loads that are energized by electrical grid</a:t>
            </a:r>
          </a:p>
          <a:p>
            <a:pPr lvl="1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Describe typical grid parameters</a:t>
            </a:r>
          </a:p>
          <a:p>
            <a:pPr lvl="1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Describe single and 3-pase services</a:t>
            </a:r>
          </a:p>
          <a:p>
            <a:pPr lvl="1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Identify 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voltage configurations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436777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The G</a:t>
            </a:r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rid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4295" y="1012776"/>
            <a:ext cx="8995410" cy="4243090"/>
          </a:xfrm>
        </p:spPr>
        <p:txBody>
          <a:bodyPr/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 fuse feeding a transformer </a:t>
            </a:r>
          </a:p>
          <a:p>
            <a:pPr marL="0" indent="0">
              <a:buNone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  is another example.</a:t>
            </a:r>
          </a:p>
          <a:p>
            <a:pPr marL="0" indent="0">
              <a:buNone/>
            </a:pP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Fuse cutout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 descr="A picture containing sky, outdoor, power line, day&#10;&#10;Description automatically generated">
            <a:extLst>
              <a:ext uri="{FF2B5EF4-FFF2-40B4-BE49-F238E27FC236}">
                <a16:creationId xmlns:a16="http://schemas.microsoft.com/office/drawing/2014/main" id="{C8BAA612-D161-2606-FA58-C131C4670CD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83" r="10926" b="9027"/>
          <a:stretch/>
        </p:blipFill>
        <p:spPr>
          <a:xfrm>
            <a:off x="5326380" y="1505152"/>
            <a:ext cx="3743325" cy="4840641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BA4C6024-F4EC-C350-0945-4D1EA8EE030B}"/>
              </a:ext>
            </a:extLst>
          </p:cNvPr>
          <p:cNvCxnSpPr>
            <a:cxnSpLocks/>
          </p:cNvCxnSpPr>
          <p:nvPr/>
        </p:nvCxnSpPr>
        <p:spPr>
          <a:xfrm>
            <a:off x="2533650" y="2876550"/>
            <a:ext cx="3248025" cy="1590675"/>
          </a:xfrm>
          <a:prstGeom prst="straightConnector1">
            <a:avLst/>
          </a:prstGeom>
          <a:ln w="317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F90F18A5-2F4F-67F5-FD00-37E53921EA1E}"/>
              </a:ext>
            </a:extLst>
          </p:cNvPr>
          <p:cNvSpPr txBox="1"/>
          <p:nvPr/>
        </p:nvSpPr>
        <p:spPr>
          <a:xfrm>
            <a:off x="6111427" y="6345793"/>
            <a:ext cx="2667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Picture courtesy author</a:t>
            </a:r>
          </a:p>
        </p:txBody>
      </p:sp>
    </p:spTree>
    <p:extLst>
      <p:ext uri="{BB962C8B-B14F-4D97-AF65-F5344CB8AC3E}">
        <p14:creationId xmlns:p14="http://schemas.microsoft.com/office/powerpoint/2010/main" val="236561517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The G</a:t>
            </a:r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rid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0" y="966787"/>
            <a:ext cx="6851374" cy="4701830"/>
          </a:xfrm>
        </p:spPr>
        <p:txBody>
          <a:bodyPr/>
          <a:lstStyle/>
          <a:p>
            <a:r>
              <a:rPr lang="en-CA" sz="2800" dirty="0">
                <a:latin typeface="Arial" panose="020B0604020202020204" pitchFamily="34" charset="0"/>
                <a:cs typeface="Arial" panose="020B0604020202020204" pitchFamily="34" charset="0"/>
              </a:rPr>
              <a:t>Questions?</a:t>
            </a:r>
            <a:endParaRPr lang="en-CA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260210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The G</a:t>
            </a:r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rid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4295" y="1012775"/>
            <a:ext cx="8995410" cy="5378499"/>
          </a:xfrm>
        </p:spPr>
        <p:txBody>
          <a:bodyPr/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How would you size a grid?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Geographically it can span many thousands of miles or as small as just between households.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Great variances in grid sizes.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Belize Electricity Limited (BEL) national grid has approximately 1900 miles of transmission and distribution lines. 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(bel.com.bz/Company_information.aspx)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153689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The G</a:t>
            </a:r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rid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4295" y="1012775"/>
            <a:ext cx="8995410" cy="5378499"/>
          </a:xfrm>
        </p:spPr>
        <p:txBody>
          <a:bodyPr/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Grids that are between households and those that run small communities are called micro-grids.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Typically made up of PV, wind turbine, batteries and inverters.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 generator may also be part of the mix of power generation.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767681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The G</a:t>
            </a:r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rid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4295" y="1012776"/>
            <a:ext cx="8995410" cy="4243090"/>
          </a:xfrm>
        </p:spPr>
        <p:txBody>
          <a:bodyPr/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Who owns a grid?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Generally, worldwide the vast majority of grids are owned and operated by electric utilities.(BEL for instance)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The utility is a company that controls electricity generation and distribution of electricity for sale generally in a regulated market.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However, small grids can be operated by private individuals.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662876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The G</a:t>
            </a:r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rid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0" y="966787"/>
            <a:ext cx="6851374" cy="4701830"/>
          </a:xfrm>
        </p:spPr>
        <p:txBody>
          <a:bodyPr/>
          <a:lstStyle/>
          <a:p>
            <a:r>
              <a:rPr lang="en-CA" sz="2800" dirty="0">
                <a:latin typeface="Arial" panose="020B0604020202020204" pitchFamily="34" charset="0"/>
                <a:cs typeface="Arial" panose="020B0604020202020204" pitchFamily="34" charset="0"/>
              </a:rPr>
              <a:t>Questions?</a:t>
            </a:r>
            <a:endParaRPr lang="en-CA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516315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The G</a:t>
            </a:r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rid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4295" y="1012775"/>
            <a:ext cx="8995410" cy="5378499"/>
          </a:xfrm>
        </p:spPr>
        <p:txBody>
          <a:bodyPr/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Consumer loads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The next section will focus on customer services / entrance.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The loads that are consumed by residential, commercial and industrial customers.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638059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The G</a:t>
            </a:r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rid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4295" y="1012775"/>
            <a:ext cx="8995410" cy="5378499"/>
          </a:xfrm>
        </p:spPr>
        <p:txBody>
          <a:bodyPr/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The load type will determine the service / entrance provided.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Voltages delivered from the substation to point of connection.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Voltage varies depending on the customer.</a:t>
            </a:r>
          </a:p>
          <a:p>
            <a:pPr marL="0" indent="0">
              <a:buNone/>
            </a:pP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The voltages and configurations that are in Belize.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245671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The G</a:t>
            </a:r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rid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4295" y="1012775"/>
            <a:ext cx="8995410" cy="5378499"/>
          </a:xfrm>
        </p:spPr>
        <p:txBody>
          <a:bodyPr/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The images for the next few</a:t>
            </a:r>
          </a:p>
          <a:p>
            <a:pPr marL="0" indent="0">
              <a:buNone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   slides are taken from the</a:t>
            </a:r>
          </a:p>
          <a:p>
            <a:pPr marL="0" indent="0">
              <a:buNone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  Belize Electricity Limited </a:t>
            </a:r>
          </a:p>
          <a:p>
            <a:pPr marL="0" indent="0">
              <a:buNone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  Service Installation Manual.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617C8EB-8065-C840-1824-1E8C395C9F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18735" y="466726"/>
            <a:ext cx="3876675" cy="6181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377987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The G</a:t>
            </a:r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rid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4295" y="1012775"/>
            <a:ext cx="8995410" cy="5378499"/>
          </a:xfrm>
        </p:spPr>
        <p:txBody>
          <a:bodyPr/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This configuration is the most common type for residential services. 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It is a single split</a:t>
            </a:r>
          </a:p>
          <a:p>
            <a:pPr marL="0" indent="0">
              <a:buNone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  phase supply.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56F3625-9847-A3F5-09BD-C55E63997E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9061" y="2157099"/>
            <a:ext cx="5445863" cy="4377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35636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The G</a:t>
            </a:r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rid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4295" y="1012776"/>
            <a:ext cx="8995410" cy="4243090"/>
          </a:xfrm>
        </p:spPr>
        <p:txBody>
          <a:bodyPr/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An electrical grid for this application is defined as: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Is an interconnection of common objects.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It is a framework that is physically connected.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For this module the common objects are electrical.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412592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The G</a:t>
            </a:r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rid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4295" y="1012775"/>
            <a:ext cx="8995410" cy="5378499"/>
          </a:xfrm>
        </p:spPr>
        <p:txBody>
          <a:bodyPr/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Called the Edison 3 wire service.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Transformer drops distribution voltage to 120 / 240 volts.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The secondary is</a:t>
            </a:r>
          </a:p>
          <a:p>
            <a:pPr marL="0" indent="0">
              <a:buNone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  centre tapped.</a:t>
            </a:r>
          </a:p>
          <a:p>
            <a:pPr marL="0" indent="0">
              <a:buNone/>
            </a:pP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Tap is grounded.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Tap is the neutral.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56F3625-9847-A3F5-09BD-C55E63997E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8586" y="2280924"/>
            <a:ext cx="5445863" cy="4377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244528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The G</a:t>
            </a:r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rid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4295" y="1012775"/>
            <a:ext cx="8995410" cy="5378499"/>
          </a:xfrm>
        </p:spPr>
        <p:txBody>
          <a:bodyPr/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There are three connections leaving the transformer that are going to the residence.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The neutral is often made of Aluminum and has a steel core to support it and make it stronger.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There are two other wires that are 120 volts between neutral.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They are 240 volts between them.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790604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The G</a:t>
            </a:r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rid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4295" y="1012775"/>
            <a:ext cx="8995410" cy="5378499"/>
          </a:xfrm>
        </p:spPr>
        <p:txBody>
          <a:bodyPr/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Each of the two hot legs are at 120 volts to the neutral.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One is at 120VL0 degrees and the other at 120VL180 degrees from the neutral (Centre tap).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The difference between them is the subtraction.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This subtraction will be explained in later slides.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902600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The G</a:t>
            </a:r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rid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4295" y="1012775"/>
            <a:ext cx="8995410" cy="5378499"/>
          </a:xfrm>
        </p:spPr>
        <p:txBody>
          <a:bodyPr/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Business and small commercial establishments that have higher power requirements can utilize a 3-phase supply.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The voltage is 120 / 208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4 wire neutral included.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C3125B2-AC52-F4A0-C484-E7672A7CCA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00551" y="2705099"/>
            <a:ext cx="4557712" cy="4025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376384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The G</a:t>
            </a:r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rid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4295" y="1012775"/>
            <a:ext cx="8995410" cy="5378499"/>
          </a:xfrm>
        </p:spPr>
        <p:txBody>
          <a:bodyPr/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An older way to supply 3-phase power with just two transformers in a delta configuration.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The centre tap provides two legs of 120 Volts.</a:t>
            </a:r>
          </a:p>
          <a:p>
            <a:pPr marL="0" indent="0">
              <a:buNone/>
            </a:pP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Between all three phases</a:t>
            </a:r>
          </a:p>
          <a:p>
            <a:pPr marL="0" indent="0">
              <a:buNone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  is 240 Volts.</a:t>
            </a:r>
          </a:p>
          <a:p>
            <a:pPr marL="0" indent="0">
              <a:buNone/>
            </a:pP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One leg to neutral has</a:t>
            </a:r>
          </a:p>
          <a:p>
            <a:pPr marL="0" indent="0">
              <a:buNone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  208 Volts (Red Leg).</a:t>
            </a:r>
          </a:p>
          <a:p>
            <a:pPr marL="0" indent="0">
              <a:buNone/>
            </a:pP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1160D86-D180-011F-4D77-DFD561AA43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3143250"/>
            <a:ext cx="4485190" cy="3511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455122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The G</a:t>
            </a:r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rid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4295" y="1012775"/>
            <a:ext cx="8995410" cy="5378499"/>
          </a:xfrm>
        </p:spPr>
        <p:txBody>
          <a:bodyPr/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For customers using higher powered motors and loads.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This option provides the highest voltage.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Another transformer</a:t>
            </a:r>
          </a:p>
          <a:p>
            <a:pPr marL="0" indent="0">
              <a:buNone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  within the building is</a:t>
            </a:r>
          </a:p>
          <a:p>
            <a:pPr marL="0" indent="0">
              <a:buNone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  required to supply</a:t>
            </a:r>
          </a:p>
          <a:p>
            <a:pPr marL="0" indent="0">
              <a:buNone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  120 Volt loads.</a:t>
            </a:r>
          </a:p>
          <a:p>
            <a:pPr marL="0" indent="0">
              <a:buNone/>
            </a:pP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FD6C096-A3EE-E6F7-0652-D8ECDD149C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4275" y="3514943"/>
            <a:ext cx="5172075" cy="3143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266318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The G</a:t>
            </a:r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rid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0" y="966787"/>
            <a:ext cx="6851374" cy="4701830"/>
          </a:xfrm>
        </p:spPr>
        <p:txBody>
          <a:bodyPr/>
          <a:lstStyle/>
          <a:p>
            <a:r>
              <a:rPr lang="en-CA" sz="2800" dirty="0">
                <a:latin typeface="Arial" panose="020B0604020202020204" pitchFamily="34" charset="0"/>
                <a:cs typeface="Arial" panose="020B0604020202020204" pitchFamily="34" charset="0"/>
              </a:rPr>
              <a:t>Questions?</a:t>
            </a:r>
            <a:endParaRPr lang="en-CA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632520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The G</a:t>
            </a:r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rid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4295" y="1012776"/>
            <a:ext cx="8995410" cy="4243090"/>
          </a:xfrm>
        </p:spPr>
        <p:txBody>
          <a:bodyPr/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All grids have some basic things in common.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Because of this, rules have been established.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The rules protect all the components of the grid.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These rules and protections were developed over time.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628879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The G</a:t>
            </a:r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rid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4295" y="1012776"/>
            <a:ext cx="8995410" cy="4243090"/>
          </a:xfrm>
        </p:spPr>
        <p:txBody>
          <a:bodyPr/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Over time other sources of generation were added to the grids.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The group IEEE ( Institute of Electrical and Electronics Engineers) have established the rules for grids and connecting power sources to the grid.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Then UL (Underwriters Laboratories) 1741which sets out the parameters for equipment connecting to a grid.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628399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The G</a:t>
            </a:r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rid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4295" y="1012776"/>
            <a:ext cx="8995410" cy="4243090"/>
          </a:xfrm>
        </p:spPr>
        <p:txBody>
          <a:bodyPr/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Grid assumptions / rules: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The grid is all points from generation to consumer.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Grid must be of a voltage at the load, that the loads can operate at.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Must be at an AC frequency that the loads are designed to operate at.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Have enough capacity in generation to supply the loads.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74898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The G</a:t>
            </a:r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rid 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4295" y="1012776"/>
            <a:ext cx="8995410" cy="4243090"/>
          </a:xfrm>
        </p:spPr>
        <p:txBody>
          <a:bodyPr/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An electrical object is something that: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Produces electricity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Transmits electricity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Consumes electricity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465095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The G</a:t>
            </a:r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rid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4295" y="1012776"/>
            <a:ext cx="8995410" cy="4243090"/>
          </a:xfrm>
        </p:spPr>
        <p:txBody>
          <a:bodyPr/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The grid is designed to operate within certain parameters.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The parameters are around voltage and frequency.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The voltage will be maintained between a minimum and maximum value.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The frequency of the grid will be maintained between a lower and upper limit with a sinusoidal voltage shape.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28623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The G</a:t>
            </a:r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rid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4295" y="1012776"/>
            <a:ext cx="8995410" cy="4243090"/>
          </a:xfrm>
        </p:spPr>
        <p:txBody>
          <a:bodyPr/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Nominal voltage is the voltage that is set to a standard value.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Just some of the nominal voltages in AC (RMS) are: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120,240,120,208,4160,13.8kV and 69kV 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The voltage on the grid is normally between 90% and 110% of the nominal voltage.</a:t>
            </a:r>
          </a:p>
          <a:p>
            <a:pPr marL="0" indent="0">
              <a:buNone/>
            </a:pP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684806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The G</a:t>
            </a:r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rid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4295" y="1012776"/>
            <a:ext cx="8995410" cy="4243090"/>
          </a:xfrm>
        </p:spPr>
        <p:txBody>
          <a:bodyPr/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Nominal frequency is either 50Hz or 60Hz.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Hz stands for hertz.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Hertz is the unit of measurement for the rate per second that the AC sine wave operates at.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60Hz happens 60 times per second or every 16.7mSeconds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145723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The G</a:t>
            </a:r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rid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4295" y="1012776"/>
            <a:ext cx="8995410" cy="4243090"/>
          </a:xfrm>
        </p:spPr>
        <p:txBody>
          <a:bodyPr/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Grid frequency is held to within 2.5% of nominal frequency.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At 60Hz the variance is between 58.5Hz and 61.5Hz.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The shape of the sinusoidal voltage is kept to within 3-5% distortion of a pure sinewave.</a:t>
            </a:r>
          </a:p>
        </p:txBody>
      </p:sp>
    </p:spTree>
    <p:extLst>
      <p:ext uri="{BB962C8B-B14F-4D97-AF65-F5344CB8AC3E}">
        <p14:creationId xmlns:p14="http://schemas.microsoft.com/office/powerpoint/2010/main" val="144131956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The G</a:t>
            </a:r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rid 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4295" y="1012776"/>
            <a:ext cx="8995410" cy="4243090"/>
          </a:xfrm>
        </p:spPr>
        <p:txBody>
          <a:bodyPr/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An example of a Nominal 120 Volt Sine Wave.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C7DF0F4-6081-3DF1-AB14-BF34DD00131E}"/>
              </a:ext>
            </a:extLst>
          </p:cNvPr>
          <p:cNvSpPr txBox="1"/>
          <p:nvPr/>
        </p:nvSpPr>
        <p:spPr>
          <a:xfrm>
            <a:off x="5886450" y="6345793"/>
            <a:ext cx="28919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Picture courtesy Author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47DE142-9750-EB9A-4687-C2C2085622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7454" y="1602134"/>
            <a:ext cx="7892104" cy="4743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713970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The G</a:t>
            </a:r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rid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4295" y="1012776"/>
            <a:ext cx="8995410" cy="4243090"/>
          </a:xfrm>
        </p:spPr>
        <p:txBody>
          <a:bodyPr/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Grid protection is required to ensure the quality of the voltage on the grid going to the consumer.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Protection equipment operates devices that remove power to consumers.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Controlling equipment interact with grid producing machines to adjust their parameters.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825239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The G</a:t>
            </a:r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rid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0" y="1195387"/>
            <a:ext cx="6851374" cy="4701830"/>
          </a:xfrm>
        </p:spPr>
        <p:txBody>
          <a:bodyPr/>
          <a:lstStyle/>
          <a:p>
            <a:r>
              <a:rPr lang="en-CA" sz="2800" dirty="0">
                <a:latin typeface="Arial" panose="020B0604020202020204" pitchFamily="34" charset="0"/>
                <a:cs typeface="Arial" panose="020B0604020202020204" pitchFamily="34" charset="0"/>
              </a:rPr>
              <a:t>Questions?</a:t>
            </a:r>
            <a:endParaRPr lang="en-CA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713686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The G</a:t>
            </a:r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rid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4295" y="1012776"/>
            <a:ext cx="8995410" cy="4243090"/>
          </a:xfrm>
        </p:spPr>
        <p:txBody>
          <a:bodyPr/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Grids originally were comprised of generators that had moving magnet coils on a rotating machine.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They were powered by water, diesel, coal, bunker C oil or wind.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Pictured is a 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hydro generator.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226B48F-37BA-13DA-DB4C-39D2F6889B5D}"/>
              </a:ext>
            </a:extLst>
          </p:cNvPr>
          <p:cNvSpPr txBox="1"/>
          <p:nvPr/>
        </p:nvSpPr>
        <p:spPr>
          <a:xfrm>
            <a:off x="5248275" y="6345793"/>
            <a:ext cx="3530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Picture courtesy Author</a:t>
            </a:r>
          </a:p>
        </p:txBody>
      </p:sp>
      <p:pic>
        <p:nvPicPr>
          <p:cNvPr id="4" name="Picture 3" descr="A picture containing outdoor&#10;&#10;Description automatically generated">
            <a:extLst>
              <a:ext uri="{FF2B5EF4-FFF2-40B4-BE49-F238E27FC236}">
                <a16:creationId xmlns:a16="http://schemas.microsoft.com/office/drawing/2014/main" id="{56AD627C-86DE-F1F5-C9F0-C6D6252F86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7583" y="3134321"/>
            <a:ext cx="3901117" cy="2925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80487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The G</a:t>
            </a:r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rid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4295" y="1012776"/>
            <a:ext cx="8995410" cy="4243090"/>
          </a:xfrm>
        </p:spPr>
        <p:txBody>
          <a:bodyPr/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Let's start at the grid with the 3-phase power generated by the major power plants.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These generators have spinning magnets. 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They induce a voltage in coils placed 120 physical degrees away from each other on the stator (stationary part of the generator).</a:t>
            </a:r>
          </a:p>
          <a:p>
            <a:pPr marL="0" indent="0">
              <a:buNone/>
            </a:pP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373815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The G</a:t>
            </a:r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rid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4295" y="1012776"/>
            <a:ext cx="8995410" cy="4243090"/>
          </a:xfrm>
        </p:spPr>
        <p:txBody>
          <a:bodyPr/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Sinewave produced by the magnet moving past a coil of wire in a generator.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http://www.ece.umn.edu/users/riaz/animations/alternator.html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07518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The G</a:t>
            </a:r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rid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4295" y="1012776"/>
            <a:ext cx="8995410" cy="4243090"/>
          </a:xfrm>
        </p:spPr>
        <p:txBody>
          <a:bodyPr/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Objects that produce electricity are: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Alternators / Generators</a:t>
            </a:r>
          </a:p>
          <a:p>
            <a:pPr lvl="1"/>
            <a:r>
              <a:rPr lang="en-US" sz="2425" dirty="0">
                <a:latin typeface="Arial" panose="020B0604020202020204" pitchFamily="34" charset="0"/>
                <a:cs typeface="Arial" panose="020B0604020202020204" pitchFamily="34" charset="0"/>
              </a:rPr>
              <a:t>Magnets that move past windings</a:t>
            </a:r>
          </a:p>
          <a:p>
            <a:pPr lvl="1"/>
            <a:r>
              <a:rPr lang="en-US" sz="2425" dirty="0">
                <a:latin typeface="Arial" panose="020B0604020202020204" pitchFamily="34" charset="0"/>
                <a:cs typeface="Arial" panose="020B0604020202020204" pitchFamily="34" charset="0"/>
              </a:rPr>
              <a:t>Induce a voltage in the windings</a:t>
            </a:r>
          </a:p>
          <a:p>
            <a:pPr marL="428625" lvl="1" indent="0">
              <a:buNone/>
            </a:pPr>
            <a:endParaRPr lang="en-US" sz="2425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28625" lvl="1" indent="0">
              <a:buNone/>
            </a:pPr>
            <a:endParaRPr lang="en-US" sz="2425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Inverters</a:t>
            </a:r>
          </a:p>
          <a:p>
            <a:pPr lvl="1"/>
            <a:r>
              <a:rPr lang="en-US" sz="2425" dirty="0">
                <a:latin typeface="Arial" panose="020B0604020202020204" pitchFamily="34" charset="0"/>
                <a:cs typeface="Arial" panose="020B0604020202020204" pitchFamily="34" charset="0"/>
              </a:rPr>
              <a:t>Electronic</a:t>
            </a:r>
          </a:p>
          <a:p>
            <a:pPr lvl="1"/>
            <a:r>
              <a:rPr lang="en-US" sz="2425" dirty="0">
                <a:latin typeface="Arial" panose="020B0604020202020204" pitchFamily="34" charset="0"/>
                <a:cs typeface="Arial" panose="020B0604020202020204" pitchFamily="34" charset="0"/>
              </a:rPr>
              <a:t>Different types</a:t>
            </a:r>
          </a:p>
          <a:p>
            <a:pPr marL="0" indent="0">
              <a:buNone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 descr="A picture containing electronics&#10;&#10;Description automatically generated">
            <a:extLst>
              <a:ext uri="{FF2B5EF4-FFF2-40B4-BE49-F238E27FC236}">
                <a16:creationId xmlns:a16="http://schemas.microsoft.com/office/drawing/2014/main" id="{0CD8B3FD-D2CC-4E1E-E966-47311338EE4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72" b="23361"/>
          <a:stretch/>
        </p:blipFill>
        <p:spPr>
          <a:xfrm>
            <a:off x="5022023" y="4882234"/>
            <a:ext cx="1945701" cy="1444132"/>
          </a:xfrm>
          <a:prstGeom prst="rect">
            <a:avLst/>
          </a:prstGeom>
        </p:spPr>
      </p:pic>
      <p:pic>
        <p:nvPicPr>
          <p:cNvPr id="6" name="Picture 5" descr="A picture containing indoor&#10;&#10;Description automatically generated">
            <a:extLst>
              <a:ext uri="{FF2B5EF4-FFF2-40B4-BE49-F238E27FC236}">
                <a16:creationId xmlns:a16="http://schemas.microsoft.com/office/drawing/2014/main" id="{5368A1D8-8611-BFAA-F688-81020F75BC6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4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39" b="27639"/>
          <a:stretch/>
        </p:blipFill>
        <p:spPr>
          <a:xfrm>
            <a:off x="7181850" y="4882233"/>
            <a:ext cx="1813560" cy="144413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60A7BF0-F2F3-6DFB-2257-5FF4B5BBB8DA}"/>
              </a:ext>
            </a:extLst>
          </p:cNvPr>
          <p:cNvSpPr txBox="1"/>
          <p:nvPr/>
        </p:nvSpPr>
        <p:spPr>
          <a:xfrm>
            <a:off x="6111427" y="6345793"/>
            <a:ext cx="2667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Picture courtesy author</a:t>
            </a:r>
          </a:p>
        </p:txBody>
      </p:sp>
      <p:pic>
        <p:nvPicPr>
          <p:cNvPr id="3" name="Picture 2" descr="A picture containing outdoor&#10;&#10;Description automatically generated">
            <a:extLst>
              <a:ext uri="{FF2B5EF4-FFF2-40B4-BE49-F238E27FC236}">
                <a16:creationId xmlns:a16="http://schemas.microsoft.com/office/drawing/2014/main" id="{6A2788A8-4C78-65C3-7339-8D55275E9D84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4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4293" y="1602134"/>
            <a:ext cx="3901117" cy="2925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22999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The G</a:t>
            </a:r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rid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4295" y="1012776"/>
            <a:ext cx="8995410" cy="4243090"/>
          </a:xfrm>
        </p:spPr>
        <p:txBody>
          <a:bodyPr/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Sinewave produced by the magnet moving past a coil of wire in a generator.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ALTERNATOR - Google Chrome 2022-09-27 15-16-37">
            <a:hlinkClick r:id="" action="ppaction://media"/>
            <a:extLst>
              <a:ext uri="{FF2B5EF4-FFF2-40B4-BE49-F238E27FC236}">
                <a16:creationId xmlns:a16="http://schemas.microsoft.com/office/drawing/2014/main" id="{87917E28-BD78-C4B0-8EE3-381F470BB39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4448" y="2019449"/>
            <a:ext cx="8569979" cy="4552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6102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32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The G</a:t>
            </a:r>
            <a:r>
              <a:rPr lang="en-CA" sz="3200">
                <a:latin typeface="Arial" panose="020B0604020202020204" pitchFamily="34" charset="0"/>
                <a:cs typeface="Arial" panose="020B0604020202020204" pitchFamily="34" charset="0"/>
              </a:rPr>
              <a:t>rid</a:t>
            </a:r>
            <a:endParaRPr lang="en-CA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0" y="1195387"/>
            <a:ext cx="6851374" cy="4701830"/>
          </a:xfrm>
        </p:spPr>
        <p:txBody>
          <a:bodyPr/>
          <a:lstStyle/>
          <a:p>
            <a:r>
              <a:rPr lang="en-CA" sz="2800" dirty="0">
                <a:latin typeface="Arial" panose="020B0604020202020204" pitchFamily="34" charset="0"/>
                <a:cs typeface="Arial" panose="020B0604020202020204" pitchFamily="34" charset="0"/>
              </a:rPr>
              <a:t>Questions?</a:t>
            </a:r>
            <a:endParaRPr lang="en-CA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204742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The G</a:t>
            </a:r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rid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4295" y="1012776"/>
            <a:ext cx="8995410" cy="4243090"/>
          </a:xfrm>
        </p:spPr>
        <p:txBody>
          <a:bodyPr/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There are three sections of these coils called “A”, “B”, and “C” phase.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The voltage produced in each of these phases are peaking 120 degrees apart. 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Potential difference between these is just that, potential difference, which is a subtraction between each voltage, at the angular distance between them.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099954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The G</a:t>
            </a:r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rid 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4295" y="1012776"/>
            <a:ext cx="8995410" cy="4243090"/>
          </a:xfrm>
        </p:spPr>
        <p:txBody>
          <a:bodyPr/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Voltages at their nominal values are referenced as RMS voltage.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Root Mean Square: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Used to come up with a nominal voltage or the DC equivalent for an AC voltage.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151090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The G</a:t>
            </a:r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rid 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4295" y="1012776"/>
            <a:ext cx="8995410" cy="4243090"/>
          </a:xfrm>
        </p:spPr>
        <p:txBody>
          <a:bodyPr/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The next few slides show how the nominal AC voltage is determined.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The sinewave shape of the AC voltage wave if averaged is zero.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Half of the time positive and half negative.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It still does work!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252610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The G</a:t>
            </a:r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rid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4295" y="1012776"/>
            <a:ext cx="8995410" cy="4243090"/>
          </a:xfrm>
        </p:spPr>
        <p:txBody>
          <a:bodyPr/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Sin wave for one cycle looks like this: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Sin(0) = 0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Sin(45) = .707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Sin(90) = 1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Sin(135)= .707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Sin(180)= 0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Sin(225)= -.707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Sin(270)= -1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Sin(315)= -.707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Sin(360)= 0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Average for full cycle is zero!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54EC9DB-89AC-03D1-DDF1-DF34758AC3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4316" y="1836003"/>
            <a:ext cx="5905389" cy="354951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6C303C3-C7B9-268D-391E-2644C5167758}"/>
              </a:ext>
            </a:extLst>
          </p:cNvPr>
          <p:cNvSpPr txBox="1"/>
          <p:nvPr/>
        </p:nvSpPr>
        <p:spPr>
          <a:xfrm>
            <a:off x="5539553" y="6345793"/>
            <a:ext cx="3530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Image courtesy Author</a:t>
            </a:r>
          </a:p>
        </p:txBody>
      </p:sp>
    </p:spTree>
    <p:extLst>
      <p:ext uri="{BB962C8B-B14F-4D97-AF65-F5344CB8AC3E}">
        <p14:creationId xmlns:p14="http://schemas.microsoft.com/office/powerpoint/2010/main" val="76153475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The G</a:t>
            </a:r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rid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4295" y="1012776"/>
            <a:ext cx="8995410" cy="4243090"/>
          </a:xfrm>
        </p:spPr>
        <p:txBody>
          <a:bodyPr/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To get the nominal or DC equivalent of the AC wave we use RMS.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Square each value of the cycle.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Makes negative values positive.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227A807-977C-7EDE-1171-0BA5FC7AF6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2655" y="2766935"/>
            <a:ext cx="4584589" cy="275563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09E5200-75EF-41AA-9D67-FD7332FC1D67}"/>
              </a:ext>
            </a:extLst>
          </p:cNvPr>
          <p:cNvSpPr txBox="1"/>
          <p:nvPr/>
        </p:nvSpPr>
        <p:spPr>
          <a:xfrm>
            <a:off x="5539553" y="6345793"/>
            <a:ext cx="3530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Image courtesy Author</a:t>
            </a:r>
          </a:p>
        </p:txBody>
      </p:sp>
    </p:spTree>
    <p:extLst>
      <p:ext uri="{BB962C8B-B14F-4D97-AF65-F5344CB8AC3E}">
        <p14:creationId xmlns:p14="http://schemas.microsoft.com/office/powerpoint/2010/main" val="3058229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The G</a:t>
            </a:r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rid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4295" y="1012776"/>
            <a:ext cx="8995410" cy="4243090"/>
          </a:xfrm>
        </p:spPr>
        <p:txBody>
          <a:bodyPr/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Next take the average of these values (Mean)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For all of the values of the squared values, the average is 0.5.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FEB3364-734F-50D3-B624-0C38FB9987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5055" y="3134321"/>
            <a:ext cx="4584589" cy="275563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22C7F45-3558-B11D-545F-5745A58F307D}"/>
              </a:ext>
            </a:extLst>
          </p:cNvPr>
          <p:cNvSpPr txBox="1"/>
          <p:nvPr/>
        </p:nvSpPr>
        <p:spPr>
          <a:xfrm>
            <a:off x="5539553" y="6345793"/>
            <a:ext cx="3530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Image courtesy Author</a:t>
            </a:r>
          </a:p>
        </p:txBody>
      </p:sp>
    </p:spTree>
    <p:extLst>
      <p:ext uri="{BB962C8B-B14F-4D97-AF65-F5344CB8AC3E}">
        <p14:creationId xmlns:p14="http://schemas.microsoft.com/office/powerpoint/2010/main" val="326604247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The G</a:t>
            </a:r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rid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4295" y="1012776"/>
            <a:ext cx="8995410" cy="4243090"/>
          </a:xfrm>
        </p:spPr>
        <p:txBody>
          <a:bodyPr/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Next take this average value of 0.5 and take it’s square root.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This provides a value of 0.707.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This makes the nominal</a:t>
            </a:r>
          </a:p>
          <a:p>
            <a:pPr marL="0" indent="0">
              <a:buNone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  voltage 0.707 of the</a:t>
            </a:r>
          </a:p>
          <a:p>
            <a:pPr marL="0" indent="0">
              <a:buNone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  peak value.</a:t>
            </a:r>
          </a:p>
          <a:p>
            <a:pPr marL="0" indent="0">
              <a:buNone/>
            </a:pP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FEB3364-734F-50D3-B624-0C38FB9987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1714" y="2726382"/>
            <a:ext cx="4465111" cy="268381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90BB107-30C3-C6D1-F3D5-18C920D52723}"/>
              </a:ext>
            </a:extLst>
          </p:cNvPr>
          <p:cNvSpPr txBox="1"/>
          <p:nvPr/>
        </p:nvSpPr>
        <p:spPr>
          <a:xfrm>
            <a:off x="5539553" y="6345793"/>
            <a:ext cx="3530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Image courtesy Author</a:t>
            </a:r>
          </a:p>
        </p:txBody>
      </p:sp>
    </p:spTree>
    <p:extLst>
      <p:ext uri="{BB962C8B-B14F-4D97-AF65-F5344CB8AC3E}">
        <p14:creationId xmlns:p14="http://schemas.microsoft.com/office/powerpoint/2010/main" val="428881606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The G</a:t>
            </a:r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rid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4295" y="1012776"/>
            <a:ext cx="8995410" cy="4243090"/>
          </a:xfrm>
        </p:spPr>
        <p:txBody>
          <a:bodyPr/>
          <a:lstStyle/>
          <a:p>
            <a:pPr marL="0" indent="0">
              <a:buNone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At the receptacle in a residence the nominal voltage is 120 volts, but it peaks at +- 169 volts.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2D09C84-3416-B8E7-5C8C-B7646B04F83F}"/>
              </a:ext>
            </a:extLst>
          </p:cNvPr>
          <p:cNvSpPr txBox="1"/>
          <p:nvPr/>
        </p:nvSpPr>
        <p:spPr>
          <a:xfrm>
            <a:off x="5539553" y="6345793"/>
            <a:ext cx="3530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Image courtesy Author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3F4EBDE-6B77-C361-97B9-B0793E98DD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7454" y="1976604"/>
            <a:ext cx="7269092" cy="4369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27912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The G</a:t>
            </a:r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rid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4295" y="1012776"/>
            <a:ext cx="8995410" cy="4243090"/>
          </a:xfrm>
        </p:spPr>
        <p:txBody>
          <a:bodyPr/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Objects that transmit electricity are: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Wires</a:t>
            </a:r>
          </a:p>
          <a:p>
            <a:pPr lvl="1"/>
            <a:r>
              <a:rPr lang="en-US" sz="2425" dirty="0">
                <a:latin typeface="Arial" panose="020B0604020202020204" pitchFamily="34" charset="0"/>
                <a:cs typeface="Arial" panose="020B0604020202020204" pitchFamily="34" charset="0"/>
              </a:rPr>
              <a:t>Wires connect the electricity producing machine to transmit electricity.</a:t>
            </a:r>
          </a:p>
          <a:p>
            <a:pPr lvl="1"/>
            <a:r>
              <a:rPr lang="en-US" sz="2425" dirty="0">
                <a:latin typeface="Arial" panose="020B0604020202020204" pitchFamily="34" charset="0"/>
                <a:cs typeface="Arial" panose="020B0604020202020204" pitchFamily="34" charset="0"/>
              </a:rPr>
              <a:t>Wire can be underground or overhead.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Transformers</a:t>
            </a:r>
          </a:p>
          <a:p>
            <a:pPr lvl="1"/>
            <a:r>
              <a:rPr lang="en-US" sz="2425" dirty="0">
                <a:latin typeface="Arial" panose="020B0604020202020204" pitchFamily="34" charset="0"/>
                <a:cs typeface="Arial" panose="020B0604020202020204" pitchFamily="34" charset="0"/>
              </a:rPr>
              <a:t>Increase or decrease the generated voltage from the generator(s) / alternator(s).</a:t>
            </a:r>
          </a:p>
          <a:p>
            <a:pPr lvl="1"/>
            <a:r>
              <a:rPr lang="en-US" sz="2425" dirty="0">
                <a:latin typeface="Arial" panose="020B0604020202020204" pitchFamily="34" charset="0"/>
                <a:cs typeface="Arial" panose="020B0604020202020204" pitchFamily="34" charset="0"/>
              </a:rPr>
              <a:t>Strategically located.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 descr="A picture containing sky, outdoor, power line, day&#10;&#10;Description automatically generated">
            <a:extLst>
              <a:ext uri="{FF2B5EF4-FFF2-40B4-BE49-F238E27FC236}">
                <a16:creationId xmlns:a16="http://schemas.microsoft.com/office/drawing/2014/main" id="{54C09926-7534-FF89-FE15-681F1070373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6443" y="615950"/>
            <a:ext cx="3777557" cy="503674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E50161B-4B69-CC48-ABD2-B8D00D0C758D}"/>
              </a:ext>
            </a:extLst>
          </p:cNvPr>
          <p:cNvSpPr txBox="1"/>
          <p:nvPr/>
        </p:nvSpPr>
        <p:spPr>
          <a:xfrm>
            <a:off x="6111427" y="6345793"/>
            <a:ext cx="2667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Picture courtesy author</a:t>
            </a:r>
          </a:p>
        </p:txBody>
      </p:sp>
    </p:spTree>
    <p:extLst>
      <p:ext uri="{BB962C8B-B14F-4D97-AF65-F5344CB8AC3E}">
        <p14:creationId xmlns:p14="http://schemas.microsoft.com/office/powerpoint/2010/main" val="280726176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The G</a:t>
            </a:r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rid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0" y="1195387"/>
            <a:ext cx="6851374" cy="4701830"/>
          </a:xfrm>
        </p:spPr>
        <p:txBody>
          <a:bodyPr/>
          <a:lstStyle/>
          <a:p>
            <a:r>
              <a:rPr lang="en-CA" sz="2800" dirty="0">
                <a:latin typeface="Arial" panose="020B0604020202020204" pitchFamily="34" charset="0"/>
                <a:cs typeface="Arial" panose="020B0604020202020204" pitchFamily="34" charset="0"/>
              </a:rPr>
              <a:t>Questions?</a:t>
            </a:r>
            <a:endParaRPr lang="en-CA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833117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The G</a:t>
            </a:r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rid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4295" y="1012776"/>
            <a:ext cx="8995410" cy="4243090"/>
          </a:xfrm>
        </p:spPr>
        <p:txBody>
          <a:bodyPr/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Why do all of this?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When an electrical power source synchronizes to another voltage it needs to match the shape and size of the AC wave.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The power source will have a range of voltages that it can synchronize to.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These nominal voltage values are based on region and if the voltage is single phase, 3-phase or split phase.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591613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The G</a:t>
            </a:r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rid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4295" y="1012776"/>
            <a:ext cx="8995410" cy="4243090"/>
          </a:xfrm>
        </p:spPr>
        <p:txBody>
          <a:bodyPr/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In Belize the nominal consumer voltages are:</a:t>
            </a:r>
          </a:p>
          <a:p>
            <a:pPr marL="0" indent="0">
              <a:buNone/>
            </a:pP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120-240 (Split Phase)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120 / 208 (Single / 3-Phase)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277 / 480 ( 3-Phase)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006871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The G</a:t>
            </a:r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rid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4295" y="1012776"/>
            <a:ext cx="8995410" cy="4243090"/>
          </a:xfrm>
        </p:spPr>
        <p:txBody>
          <a:bodyPr/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Single phase is one phase of a 3-phase system.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Most commercial, industrial and school buildings have 3-phase entering the building.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When you plug into a receptacle it is just one of the phases, or a single phase.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Next slides will show how the voltages are measured.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81755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The G</a:t>
            </a:r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rid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4295" y="1012776"/>
            <a:ext cx="8995410" cy="4243090"/>
          </a:xfrm>
        </p:spPr>
        <p:txBody>
          <a:bodyPr/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The 120 / 208 is the single phase and 3-phase voltages.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Terminal or Line voltage is measured between any two terminals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A-B</a:t>
            </a:r>
          </a:p>
          <a:p>
            <a:pPr marL="0" indent="0">
              <a:buNone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  B-C </a:t>
            </a:r>
          </a:p>
          <a:p>
            <a:pPr marL="0" indent="0">
              <a:buNone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  C-A </a:t>
            </a:r>
          </a:p>
          <a:p>
            <a:pPr marL="0" indent="0">
              <a:buNone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  and will measure 190V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CEBE3B0-8322-75D9-483F-BF3CD0D370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9350" y="3257550"/>
            <a:ext cx="3319897" cy="306394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C78148F-2FB9-81F9-7043-63F6E05563AD}"/>
              </a:ext>
            </a:extLst>
          </p:cNvPr>
          <p:cNvSpPr txBox="1"/>
          <p:nvPr/>
        </p:nvSpPr>
        <p:spPr>
          <a:xfrm>
            <a:off x="5539553" y="6345793"/>
            <a:ext cx="3530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Image courtesy Author</a:t>
            </a:r>
          </a:p>
        </p:txBody>
      </p:sp>
    </p:spTree>
    <p:extLst>
      <p:ext uri="{BB962C8B-B14F-4D97-AF65-F5344CB8AC3E}">
        <p14:creationId xmlns:p14="http://schemas.microsoft.com/office/powerpoint/2010/main" val="128758030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The G</a:t>
            </a:r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rid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4295" y="1012776"/>
            <a:ext cx="8995410" cy="4243090"/>
          </a:xfrm>
        </p:spPr>
        <p:txBody>
          <a:bodyPr/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The 120 / 208 is the single phase and 3-phase voltages.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Phase voltage is measured between any terminal and the N (Neutral / Star Point)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A-n</a:t>
            </a:r>
          </a:p>
          <a:p>
            <a:pPr marL="0" indent="0">
              <a:buNone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  B-n</a:t>
            </a:r>
          </a:p>
          <a:p>
            <a:pPr marL="0" indent="0">
              <a:buNone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  C-n </a:t>
            </a:r>
          </a:p>
          <a:p>
            <a:pPr marL="0" indent="0">
              <a:buNone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  and will measure 120V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CEBE3B0-8322-75D9-483F-BF3CD0D370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9350" y="3257550"/>
            <a:ext cx="3319897" cy="306394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C78148F-2FB9-81F9-7043-63F6E05563AD}"/>
              </a:ext>
            </a:extLst>
          </p:cNvPr>
          <p:cNvSpPr txBox="1"/>
          <p:nvPr/>
        </p:nvSpPr>
        <p:spPr>
          <a:xfrm>
            <a:off x="5539553" y="6345793"/>
            <a:ext cx="3530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Image courtesy Author</a:t>
            </a:r>
          </a:p>
        </p:txBody>
      </p:sp>
    </p:spTree>
    <p:extLst>
      <p:ext uri="{BB962C8B-B14F-4D97-AF65-F5344CB8AC3E}">
        <p14:creationId xmlns:p14="http://schemas.microsoft.com/office/powerpoint/2010/main" val="166806572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The G</a:t>
            </a:r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rid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4295" y="1012776"/>
            <a:ext cx="8995410" cy="4243090"/>
          </a:xfrm>
        </p:spPr>
        <p:txBody>
          <a:bodyPr/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The potential difference (subtracting the voltages) is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VAB =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VAn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VBn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120L0 degrees – 120L-120 degrees 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= 1.73 (√3)Van L+30 degrees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= 1.73 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x 120V 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= 208L+30 degrees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CEBE3B0-8322-75D9-483F-BF3CD0D370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04382" y="3429000"/>
            <a:ext cx="2800494" cy="258458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89EF823-0C8C-5479-4BB2-3D450B91087D}"/>
              </a:ext>
            </a:extLst>
          </p:cNvPr>
          <p:cNvSpPr txBox="1"/>
          <p:nvPr/>
        </p:nvSpPr>
        <p:spPr>
          <a:xfrm>
            <a:off x="5539553" y="6345793"/>
            <a:ext cx="3530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Image courtesy Author</a:t>
            </a:r>
          </a:p>
        </p:txBody>
      </p:sp>
    </p:spTree>
    <p:extLst>
      <p:ext uri="{BB962C8B-B14F-4D97-AF65-F5344CB8AC3E}">
        <p14:creationId xmlns:p14="http://schemas.microsoft.com/office/powerpoint/2010/main" val="1056550398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The G</a:t>
            </a:r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rid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4295" y="1012776"/>
            <a:ext cx="8995410" cy="4243090"/>
          </a:xfrm>
        </p:spPr>
        <p:txBody>
          <a:bodyPr/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The potential difference (subtracting the voltages) is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VAB =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VAn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VBn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120L0 degrees – 120L-120 degrees </a:t>
            </a:r>
          </a:p>
          <a:p>
            <a:pPr marL="428625" lvl="1" indent="0">
              <a:buNone/>
            </a:pPr>
            <a:r>
              <a:rPr lang="en-US" sz="2425" dirty="0"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</a:p>
          <a:p>
            <a:pPr marL="428625" lvl="1" indent="0">
              <a:buNone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Subtracting take the rectangular form of each voltage.</a:t>
            </a:r>
          </a:p>
          <a:p>
            <a:pPr marL="428625" lvl="1" indent="0">
              <a:buNone/>
            </a:pP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28625" lvl="1" indent="0">
              <a:buNone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Cosine	Sine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      120 	         +j0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800" u="sng" dirty="0">
                <a:latin typeface="Arial" panose="020B0604020202020204" pitchFamily="34" charset="0"/>
                <a:cs typeface="Arial" panose="020B0604020202020204" pitchFamily="34" charset="0"/>
              </a:rPr>
              <a:t>-   -60		-j103.9	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=   +180        +j103.9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89EF823-0C8C-5479-4BB2-3D450B91087D}"/>
              </a:ext>
            </a:extLst>
          </p:cNvPr>
          <p:cNvSpPr txBox="1"/>
          <p:nvPr/>
        </p:nvSpPr>
        <p:spPr>
          <a:xfrm>
            <a:off x="5539553" y="6345793"/>
            <a:ext cx="3530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Image courtesy Author</a:t>
            </a:r>
          </a:p>
        </p:txBody>
      </p:sp>
      <p:sp>
        <p:nvSpPr>
          <p:cNvPr id="5" name="Right Triangle 4">
            <a:extLst>
              <a:ext uri="{FF2B5EF4-FFF2-40B4-BE49-F238E27FC236}">
                <a16:creationId xmlns:a16="http://schemas.microsoft.com/office/drawing/2014/main" id="{FBC0C67F-596E-3B7C-D68B-93485C63C657}"/>
              </a:ext>
            </a:extLst>
          </p:cNvPr>
          <p:cNvSpPr/>
          <p:nvPr/>
        </p:nvSpPr>
        <p:spPr>
          <a:xfrm flipH="1">
            <a:off x="5180835" y="5011324"/>
            <a:ext cx="2943225" cy="1022483"/>
          </a:xfrm>
          <a:prstGeom prst="rtTriangl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46481601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The G</a:t>
            </a:r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rid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Content Placeholder 3">
                <a:extLst>
                  <a:ext uri="{FF2B5EF4-FFF2-40B4-BE49-F238E27FC236}">
                    <a16:creationId xmlns:a16="http://schemas.microsoft.com/office/drawing/2014/main" id="{75A35D95-4DD6-4893-9A55-C994D357EA26}"/>
                  </a:ext>
                </a:extLst>
              </p:cNvPr>
              <p:cNvSpPr>
                <a:spLocks noGrp="1"/>
              </p:cNvSpPr>
              <p:nvPr>
                <p:ph sz="half" idx="2"/>
              </p:nvPr>
            </p:nvSpPr>
            <p:spPr>
              <a:xfrm>
                <a:off x="74295" y="1012776"/>
                <a:ext cx="8995410" cy="4243090"/>
              </a:xfrm>
            </p:spPr>
            <p:txBody>
              <a:bodyPr/>
              <a:lstStyle/>
              <a:p>
                <a:r>
                  <a:rPr lang="en-US" sz="2425" dirty="0">
                    <a:latin typeface="Arial" panose="020B0604020202020204" pitchFamily="34" charset="0"/>
                    <a:cs typeface="Arial" panose="020B0604020202020204" pitchFamily="34" charset="0"/>
                  </a:rPr>
                  <a:t>Cosine	Sine</a:t>
                </a:r>
              </a:p>
              <a:p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      120 	         +j0                       208V            +j103.9</a:t>
                </a:r>
              </a:p>
              <a:p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 </a:t>
                </a:r>
                <a:r>
                  <a:rPr lang="en-US" sz="2800" u="sng" dirty="0">
                    <a:latin typeface="Arial" panose="020B0604020202020204" pitchFamily="34" charset="0"/>
                    <a:cs typeface="Arial" panose="020B0604020202020204" pitchFamily="34" charset="0"/>
                  </a:rPr>
                  <a:t>-   -60		-j103.9</a:t>
                </a:r>
              </a:p>
              <a:p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=   +180        +j103.9                    +180</a:t>
                </a:r>
              </a:p>
              <a:p>
                <a:endParaRPr lang="en-US" sz="2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Going back to polar form: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CA" sz="2800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radPr>
                      <m:deg/>
                      <m:e>
                        <m:sSup>
                          <m:sSupPr>
                            <m:ctrlPr>
                              <a:rPr lang="en-CA" sz="2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CA" sz="2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1</m:t>
                            </m:r>
                            <m:r>
                              <a:rPr lang="en-US" sz="2800" b="0" i="1" smtClean="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80</m:t>
                            </m:r>
                          </m:e>
                          <m:sup>
                            <m:r>
                              <a:rPr lang="en-CA" sz="2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  <m:r>
                          <a:rPr lang="en-CA" sz="2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+</m:t>
                        </m:r>
                        <m:sSup>
                          <m:sSupPr>
                            <m:ctrlPr>
                              <a:rPr lang="en-CA" sz="2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2800" b="0" i="1" smtClean="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103.9</m:t>
                            </m:r>
                          </m:e>
                          <m:sup>
                            <m:r>
                              <a:rPr lang="en-CA" sz="2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</m:e>
                    </m:rad>
                    <m:r>
                      <a:rPr lang="en-CA" sz="2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2800" b="0" i="1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2</m:t>
                    </m:r>
                    <m:r>
                      <a:rPr lang="en-CA" sz="2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0</m:t>
                    </m:r>
                    <m:r>
                      <a:rPr lang="en-US" sz="2800" b="0" i="1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8</m:t>
                    </m:r>
                    <m:r>
                      <a:rPr lang="en-CA" sz="2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𝑉</m:t>
                    </m:r>
                  </m:oMath>
                </a14:m>
                <a:endParaRPr lang="en-CA" sz="28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endParaRPr lang="en-US" sz="2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208 Volts at an angle +30 degrees</a:t>
                </a:r>
              </a:p>
              <a:p>
                <a:endParaRPr lang="en-US" sz="2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InvCos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(Adjacent / Hypotenuse)</a:t>
                </a:r>
              </a:p>
              <a:p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InvCos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(+103.9/+180) = +30 degrees </a:t>
                </a:r>
              </a:p>
              <a:p>
                <a:endParaRPr lang="en-US" sz="2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endParaRPr lang="en-US" sz="2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endParaRPr lang="en-US" sz="2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endParaRPr lang="en-US" sz="2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endParaRPr lang="en-US" sz="2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endParaRPr lang="en-US" sz="2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endParaRPr lang="en-US" sz="2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endParaRPr lang="en-US" sz="2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endParaRPr lang="en-US" sz="2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endParaRPr lang="en-US" sz="2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0" indent="0">
                  <a:buNone/>
                </a:pPr>
                <a:endParaRPr lang="en-US" sz="2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endParaRPr lang="en-US" sz="2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endParaRPr lang="en-US" sz="2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endParaRPr lang="en-US" sz="2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endParaRPr lang="en-US" sz="2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endParaRPr lang="en-US" sz="2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endParaRPr lang="en-US" sz="2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9" name="Content Placeholder 3">
                <a:extLst>
                  <a:ext uri="{FF2B5EF4-FFF2-40B4-BE49-F238E27FC236}">
                    <a16:creationId xmlns:a16="http://schemas.microsoft.com/office/drawing/2014/main" id="{75A35D95-4DD6-4893-9A55-C994D357EA2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xfrm>
                <a:off x="74295" y="1012776"/>
                <a:ext cx="8995410" cy="4243090"/>
              </a:xfrm>
              <a:blipFill>
                <a:blip r:embed="rId2"/>
                <a:stretch>
                  <a:fillRect l="-1220" t="-1149" b="-37069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D89EF823-0C8C-5479-4BB2-3D450B91087D}"/>
              </a:ext>
            </a:extLst>
          </p:cNvPr>
          <p:cNvSpPr txBox="1"/>
          <p:nvPr/>
        </p:nvSpPr>
        <p:spPr>
          <a:xfrm>
            <a:off x="6301553" y="6299977"/>
            <a:ext cx="3530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Image courtesy Author</a:t>
            </a:r>
          </a:p>
        </p:txBody>
      </p:sp>
      <p:sp>
        <p:nvSpPr>
          <p:cNvPr id="5" name="Right Triangle 4">
            <a:extLst>
              <a:ext uri="{FF2B5EF4-FFF2-40B4-BE49-F238E27FC236}">
                <a16:creationId xmlns:a16="http://schemas.microsoft.com/office/drawing/2014/main" id="{FBC0C67F-596E-3B7C-D68B-93485C63C657}"/>
              </a:ext>
            </a:extLst>
          </p:cNvPr>
          <p:cNvSpPr/>
          <p:nvPr/>
        </p:nvSpPr>
        <p:spPr>
          <a:xfrm flipH="1">
            <a:off x="4714874" y="1406496"/>
            <a:ext cx="2943225" cy="1022483"/>
          </a:xfrm>
          <a:prstGeom prst="rtTriangl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5422286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The G</a:t>
            </a:r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rid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0" y="1195387"/>
            <a:ext cx="6851374" cy="4701830"/>
          </a:xfrm>
        </p:spPr>
        <p:txBody>
          <a:bodyPr/>
          <a:lstStyle/>
          <a:p>
            <a:r>
              <a:rPr lang="en-CA" sz="2800" dirty="0">
                <a:latin typeface="Arial" panose="020B0604020202020204" pitchFamily="34" charset="0"/>
                <a:cs typeface="Arial" panose="020B0604020202020204" pitchFamily="34" charset="0"/>
              </a:rPr>
              <a:t>Questions?</a:t>
            </a:r>
            <a:endParaRPr lang="en-CA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73532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The G</a:t>
            </a:r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rid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4295" y="1012776"/>
            <a:ext cx="8995410" cy="4243090"/>
          </a:xfrm>
        </p:spPr>
        <p:txBody>
          <a:bodyPr/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An object that consumes electricity is called a load.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An example of a load is a light bulb.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Loads can be large or small electrically.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Loads are typically measured in Watts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Ranging from milliwatts – Megawatts.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 descr="A picture containing light&#10;&#10;Description automatically generated">
            <a:extLst>
              <a:ext uri="{FF2B5EF4-FFF2-40B4-BE49-F238E27FC236}">
                <a16:creationId xmlns:a16="http://schemas.microsoft.com/office/drawing/2014/main" id="{8C6C52D2-4A81-2C8E-627B-428E29A323E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83" r="15000" b="18750"/>
          <a:stretch/>
        </p:blipFill>
        <p:spPr>
          <a:xfrm>
            <a:off x="5657851" y="1503016"/>
            <a:ext cx="3120576" cy="375285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3D0A817-8852-1087-685F-3540EA6EED91}"/>
              </a:ext>
            </a:extLst>
          </p:cNvPr>
          <p:cNvSpPr txBox="1"/>
          <p:nvPr/>
        </p:nvSpPr>
        <p:spPr>
          <a:xfrm>
            <a:off x="6111427" y="6345793"/>
            <a:ext cx="2667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Picture courtesy author</a:t>
            </a:r>
          </a:p>
        </p:txBody>
      </p:sp>
    </p:spTree>
    <p:extLst>
      <p:ext uri="{BB962C8B-B14F-4D97-AF65-F5344CB8AC3E}">
        <p14:creationId xmlns:p14="http://schemas.microsoft.com/office/powerpoint/2010/main" val="18611145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The G</a:t>
            </a:r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rid 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4295" y="1012776"/>
            <a:ext cx="8995410" cy="4243090"/>
          </a:xfrm>
        </p:spPr>
        <p:txBody>
          <a:bodyPr/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Loads are meant to do work.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Sometimes the work they do generates heat.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Heat is not always wanted.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All electrical devices produce heat.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Wires produce heat.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 descr="A picture containing indoor, oven, microwave, appliance&#10;&#10;Description automatically generated">
            <a:extLst>
              <a:ext uri="{FF2B5EF4-FFF2-40B4-BE49-F238E27FC236}">
                <a16:creationId xmlns:a16="http://schemas.microsoft.com/office/drawing/2014/main" id="{83987419-B99E-1149-7C7E-B4CF3EEBB3F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278" r="5740"/>
          <a:stretch/>
        </p:blipFill>
        <p:spPr>
          <a:xfrm>
            <a:off x="3810000" y="746076"/>
            <a:ext cx="4848225" cy="512445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18F995C-604B-12C1-FDE1-85EE48EF81A9}"/>
              </a:ext>
            </a:extLst>
          </p:cNvPr>
          <p:cNvSpPr txBox="1"/>
          <p:nvPr/>
        </p:nvSpPr>
        <p:spPr>
          <a:xfrm>
            <a:off x="6111427" y="6345793"/>
            <a:ext cx="2667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Picture courtesy author</a:t>
            </a:r>
          </a:p>
        </p:txBody>
      </p:sp>
    </p:spTree>
    <p:extLst>
      <p:ext uri="{BB962C8B-B14F-4D97-AF65-F5344CB8AC3E}">
        <p14:creationId xmlns:p14="http://schemas.microsoft.com/office/powerpoint/2010/main" val="6217823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The G</a:t>
            </a:r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rid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0" y="1195387"/>
            <a:ext cx="6851374" cy="4701830"/>
          </a:xfrm>
        </p:spPr>
        <p:txBody>
          <a:bodyPr/>
          <a:lstStyle/>
          <a:p>
            <a:r>
              <a:rPr lang="en-CA" sz="2800" dirty="0">
                <a:latin typeface="Arial" panose="020B0604020202020204" pitchFamily="34" charset="0"/>
                <a:cs typeface="Arial" panose="020B0604020202020204" pitchFamily="34" charset="0"/>
              </a:rPr>
              <a:t>Questions?</a:t>
            </a:r>
            <a:endParaRPr lang="en-CA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2699575"/>
      </p:ext>
    </p:extLst>
  </p:cSld>
  <p:clrMapOvr>
    <a:masterClrMapping/>
  </p:clrMapOvr>
</p:sld>
</file>

<file path=ppt/theme/theme1.xml><?xml version="1.0" encoding="utf-8"?>
<a:theme xmlns:a="http://schemas.openxmlformats.org/drawingml/2006/main" name="IDB Belize Minimal Presentation - Design_ TEMPLAT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Franklin Gothic">
      <a:majorFont>
        <a:latin typeface="Franklin Gothic Medium" panose="020B0603020102020204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ry template" id="{5B5A9EEE-5E55-4EF9-89C9-65D33258FE22}" vid="{7483052C-6CA1-48FA-975E-243096064FA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Beliz Background template</Template>
  <TotalTime>22741</TotalTime>
  <Words>2600</Words>
  <Application>Microsoft Office PowerPoint</Application>
  <PresentationFormat>On-screen Show (4:3)</PresentationFormat>
  <Paragraphs>854</Paragraphs>
  <Slides>69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69</vt:i4>
      </vt:variant>
    </vt:vector>
  </HeadingPairs>
  <TitlesOfParts>
    <vt:vector size="75" baseType="lpstr">
      <vt:lpstr>Arial</vt:lpstr>
      <vt:lpstr>Calibri</vt:lpstr>
      <vt:lpstr>Cambria Math</vt:lpstr>
      <vt:lpstr>Franklin Gothic Book</vt:lpstr>
      <vt:lpstr>Franklin Gothic Medium</vt:lpstr>
      <vt:lpstr>IDB Belize Minimal Presentation - Design_ TEMPLATE</vt:lpstr>
      <vt:lpstr>PowerPoint Presentation</vt:lpstr>
      <vt:lpstr>The Grid</vt:lpstr>
      <vt:lpstr>The Grid</vt:lpstr>
      <vt:lpstr>The Grid </vt:lpstr>
      <vt:lpstr>The Grid</vt:lpstr>
      <vt:lpstr>The Grid</vt:lpstr>
      <vt:lpstr>The Grid</vt:lpstr>
      <vt:lpstr>The Grid </vt:lpstr>
      <vt:lpstr>The Grid</vt:lpstr>
      <vt:lpstr>The Grid</vt:lpstr>
      <vt:lpstr>The Grid</vt:lpstr>
      <vt:lpstr>The Grid</vt:lpstr>
      <vt:lpstr>The Grid</vt:lpstr>
      <vt:lpstr>The Grid</vt:lpstr>
      <vt:lpstr>The Grid</vt:lpstr>
      <vt:lpstr>The Grid</vt:lpstr>
      <vt:lpstr>The Grid</vt:lpstr>
      <vt:lpstr>The Grid</vt:lpstr>
      <vt:lpstr>The Grid</vt:lpstr>
      <vt:lpstr>The Grid</vt:lpstr>
      <vt:lpstr>The Grid</vt:lpstr>
      <vt:lpstr>The Grid</vt:lpstr>
      <vt:lpstr>The Grid</vt:lpstr>
      <vt:lpstr>The Grid</vt:lpstr>
      <vt:lpstr>The Grid</vt:lpstr>
      <vt:lpstr>The Grid</vt:lpstr>
      <vt:lpstr>The Grid</vt:lpstr>
      <vt:lpstr>The Grid</vt:lpstr>
      <vt:lpstr>The Grid</vt:lpstr>
      <vt:lpstr>The Grid</vt:lpstr>
      <vt:lpstr>The Grid</vt:lpstr>
      <vt:lpstr>The Grid</vt:lpstr>
      <vt:lpstr>The Grid</vt:lpstr>
      <vt:lpstr>The Grid</vt:lpstr>
      <vt:lpstr>The Grid</vt:lpstr>
      <vt:lpstr>The Grid</vt:lpstr>
      <vt:lpstr>The Grid</vt:lpstr>
      <vt:lpstr>The Grid</vt:lpstr>
      <vt:lpstr>The Grid</vt:lpstr>
      <vt:lpstr>The Grid</vt:lpstr>
      <vt:lpstr>The Grid</vt:lpstr>
      <vt:lpstr>The Grid</vt:lpstr>
      <vt:lpstr>The Grid</vt:lpstr>
      <vt:lpstr>The Grid </vt:lpstr>
      <vt:lpstr>The Grid</vt:lpstr>
      <vt:lpstr>The Grid</vt:lpstr>
      <vt:lpstr>The Grid</vt:lpstr>
      <vt:lpstr>The Grid</vt:lpstr>
      <vt:lpstr>The Grid</vt:lpstr>
      <vt:lpstr>The Grid</vt:lpstr>
      <vt:lpstr>The Grid</vt:lpstr>
      <vt:lpstr>The Grid</vt:lpstr>
      <vt:lpstr>The Grid </vt:lpstr>
      <vt:lpstr>The Grid </vt:lpstr>
      <vt:lpstr>The Grid</vt:lpstr>
      <vt:lpstr>The Grid</vt:lpstr>
      <vt:lpstr>The Grid</vt:lpstr>
      <vt:lpstr>The Grid</vt:lpstr>
      <vt:lpstr>The Grid</vt:lpstr>
      <vt:lpstr>The Grid</vt:lpstr>
      <vt:lpstr>The Grid</vt:lpstr>
      <vt:lpstr>The Grid</vt:lpstr>
      <vt:lpstr>The Grid</vt:lpstr>
      <vt:lpstr>The Grid</vt:lpstr>
      <vt:lpstr>The Grid</vt:lpstr>
      <vt:lpstr>The Grid</vt:lpstr>
      <vt:lpstr>The Grid</vt:lpstr>
      <vt:lpstr>The Grid</vt:lpstr>
      <vt:lpstr>The Grid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Wilkie,Gordon</dc:creator>
  <cp:lastModifiedBy>Wilkie,Gordon</cp:lastModifiedBy>
  <cp:revision>299</cp:revision>
  <dcterms:created xsi:type="dcterms:W3CDTF">2022-03-03T12:11:22Z</dcterms:created>
  <dcterms:modified xsi:type="dcterms:W3CDTF">2022-10-14T17:29:33Z</dcterms:modified>
</cp:coreProperties>
</file>